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4" r:id="rId1"/>
    <p:sldMasterId id="2147484109" r:id="rId2"/>
  </p:sldMasterIdLst>
  <p:notesMasterIdLst>
    <p:notesMasterId r:id="rId39"/>
  </p:notesMasterIdLst>
  <p:handoutMasterIdLst>
    <p:handoutMasterId r:id="rId40"/>
  </p:handoutMasterIdLst>
  <p:sldIdLst>
    <p:sldId id="256" r:id="rId3"/>
    <p:sldId id="409" r:id="rId4"/>
    <p:sldId id="347" r:id="rId5"/>
    <p:sldId id="348" r:id="rId6"/>
    <p:sldId id="351" r:id="rId7"/>
    <p:sldId id="396" r:id="rId8"/>
    <p:sldId id="355" r:id="rId9"/>
    <p:sldId id="354" r:id="rId10"/>
    <p:sldId id="372" r:id="rId11"/>
    <p:sldId id="368" r:id="rId12"/>
    <p:sldId id="366" r:id="rId13"/>
    <p:sldId id="370" r:id="rId14"/>
    <p:sldId id="375" r:id="rId15"/>
    <p:sldId id="377" r:id="rId16"/>
    <p:sldId id="378" r:id="rId17"/>
    <p:sldId id="379" r:id="rId18"/>
    <p:sldId id="384" r:id="rId19"/>
    <p:sldId id="385" r:id="rId20"/>
    <p:sldId id="382" r:id="rId21"/>
    <p:sldId id="407" r:id="rId22"/>
    <p:sldId id="387" r:id="rId23"/>
    <p:sldId id="390" r:id="rId24"/>
    <p:sldId id="388" r:id="rId25"/>
    <p:sldId id="389" r:id="rId26"/>
    <p:sldId id="391" r:id="rId27"/>
    <p:sldId id="392" r:id="rId28"/>
    <p:sldId id="393" r:id="rId29"/>
    <p:sldId id="399" r:id="rId30"/>
    <p:sldId id="406" r:id="rId31"/>
    <p:sldId id="403" r:id="rId32"/>
    <p:sldId id="405" r:id="rId33"/>
    <p:sldId id="438" r:id="rId34"/>
    <p:sldId id="437" r:id="rId35"/>
    <p:sldId id="439" r:id="rId36"/>
    <p:sldId id="440" r:id="rId37"/>
    <p:sldId id="441" r:id="rId38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F7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5179" autoAdjust="0"/>
  </p:normalViewPr>
  <p:slideViewPr>
    <p:cSldViewPr>
      <p:cViewPr varScale="1">
        <p:scale>
          <a:sx n="81" d="100"/>
          <a:sy n="81" d="100"/>
        </p:scale>
        <p:origin x="1002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7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86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96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61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07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855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4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50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20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2068833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34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4CE8EF-0868-401A-94A5-AA8253327468}"/>
              </a:ext>
            </a:extLst>
          </p:cNvPr>
          <p:cNvCxnSpPr/>
          <p:nvPr userDrawn="1"/>
        </p:nvCxnSpPr>
        <p:spPr bwMode="auto">
          <a:xfrm>
            <a:off x="4572000" y="914400"/>
            <a:ext cx="0" cy="518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0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6145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80230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39610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2220639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732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61889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6550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53946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115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988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49963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03684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97129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697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348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809201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98185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05973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212178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41450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30960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6513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8881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3426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0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803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965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97638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55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25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84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77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4: Cấu trúc rẽ nhánh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17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030" r:id="rId15"/>
    <p:sldLayoutId id="2147484031" r:id="rId16"/>
    <p:sldLayoutId id="2147484032" r:id="rId17"/>
    <p:sldLayoutId id="2147484052" r:id="rId18"/>
    <p:sldLayoutId id="2147484051" r:id="rId19"/>
    <p:sldLayoutId id="2147484046" r:id="rId2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6: Hàm và tổ chức ch</a:t>
            </a:r>
            <a:r>
              <a:rPr lang="vi-VN" sz="1200" b="1" baseline="0">
                <a:solidFill>
                  <a:schemeClr val="tx2"/>
                </a:solidFill>
              </a:rPr>
              <a:t>ư</a:t>
            </a:r>
            <a:r>
              <a:rPr lang="en-US" sz="1200" b="1" baseline="0">
                <a:solidFill>
                  <a:schemeClr val="tx2"/>
                </a:solidFill>
              </a:rPr>
              <a:t>ơng trình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30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  <p:sldLayoutId id="2147484137" r:id="rId28"/>
    <p:sldLayoutId id="2147484138" r:id="rId29"/>
    <p:sldLayoutId id="2147484139" r:id="rId30"/>
    <p:sldLayoutId id="2147484140" r:id="rId31"/>
    <p:sldLayoutId id="2147484141" r:id="rId3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ương 04</a:t>
            </a:r>
            <a:br>
              <a:rPr lang="en-US"/>
            </a:br>
            <a:r>
              <a:rPr lang="en-US"/>
              <a:t>CẤU TRÚC RẼ NHÁNH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Cú pháp</a:t>
            </a:r>
            <a:r>
              <a:rPr lang="en-US"/>
              <a:t>:</a:t>
            </a: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981200"/>
            <a:ext cx="4114800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432FF"/>
                </a:solidFill>
              </a:rPr>
              <a:t>if</a:t>
            </a:r>
            <a:r>
              <a:rPr lang="en-US" sz="2400"/>
              <a:t> (&lt;biểu thức điều kiện&gt;)</a:t>
            </a:r>
            <a:br>
              <a:rPr lang="en-US" sz="2400"/>
            </a:br>
            <a:r>
              <a:rPr lang="en-US" sz="2400"/>
              <a:t>     &lt;câu lệnh cho ĐK đúng&gt;</a:t>
            </a:r>
            <a:endParaRPr lang="en-US" sz="2400" b="1">
              <a:solidFill>
                <a:srgbClr val="0432FF"/>
              </a:solidFill>
            </a:endParaRPr>
          </a:p>
          <a:p>
            <a:r>
              <a:rPr lang="en-US" sz="2400" b="1">
                <a:solidFill>
                  <a:srgbClr val="0432FF"/>
                </a:solidFill>
              </a:rPr>
              <a:t>else</a:t>
            </a:r>
          </a:p>
          <a:p>
            <a:r>
              <a:rPr lang="en-US" sz="2400"/>
              <a:t>     &lt;câu lệnh cho ĐK sai&gt;</a:t>
            </a:r>
            <a:endParaRPr lang="en-US" sz="2400" b="1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8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522779" y="1752600"/>
            <a:ext cx="354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</a:rPr>
              <a:t>&lt;biểu thức điều kiện&gt;</a:t>
            </a:r>
            <a:r>
              <a:rPr lang="en-US" sz="2400"/>
              <a:t>: </a:t>
            </a:r>
            <a:r>
              <a:rPr lang="vi-VN" sz="2400"/>
              <a:t>Biểu thức luận lý hoặc phải chuyển đổi sang luận lý được</a:t>
            </a:r>
          </a:p>
          <a:p>
            <a:endParaRPr lang="vi-VN" sz="2400"/>
          </a:p>
          <a:p>
            <a:r>
              <a:rPr lang="vi-VN" sz="2400">
                <a:solidFill>
                  <a:srgbClr val="0432FF"/>
                </a:solidFill>
              </a:rPr>
              <a:t>&lt;câu lệnh T&gt;, </a:t>
            </a:r>
            <a:endParaRPr lang="en-US" sz="2400">
              <a:solidFill>
                <a:srgbClr val="0432FF"/>
              </a:solidFill>
            </a:endParaRPr>
          </a:p>
          <a:p>
            <a:r>
              <a:rPr lang="vi-VN" sz="2400">
                <a:solidFill>
                  <a:srgbClr val="0432FF"/>
                </a:solidFill>
              </a:rPr>
              <a:t>&lt;câu lệnh T&gt;</a:t>
            </a:r>
            <a:r>
              <a:rPr lang="vi-VN" sz="2400"/>
              <a:t>:  một trong các loại câu lệnh đơn, kép hay rỗng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1295400"/>
            <a:ext cx="5257800" cy="4656439"/>
            <a:chOff x="990600" y="1439561"/>
            <a:chExt cx="5257800" cy="465643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990600" y="1896761"/>
              <a:ext cx="5257800" cy="370169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Diamond 12"/>
            <p:cNvSpPr/>
            <p:nvPr/>
          </p:nvSpPr>
          <p:spPr bwMode="auto">
            <a:xfrm>
              <a:off x="1104900" y="2125362"/>
              <a:ext cx="2667000" cy="1219200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95400" y="3943865"/>
              <a:ext cx="2286000" cy="7620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&lt;</a:t>
              </a:r>
              <a:r>
                <a:rPr kumimoji="0" lang="vi-VN" sz="1800" b="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câu lệnh T&gt;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438400" y="3344562"/>
              <a:ext cx="0" cy="59930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69292" y="338849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true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8600" y="2363226"/>
              <a:ext cx="65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false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2628900" y="5219700"/>
              <a:ext cx="22479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3769916" y="2732558"/>
              <a:ext cx="1106884" cy="19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4876800" y="4705865"/>
              <a:ext cx="0" cy="5138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438400" y="1439561"/>
              <a:ext cx="0" cy="685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 bwMode="auto">
            <a:xfrm>
              <a:off x="2469292" y="4705865"/>
              <a:ext cx="0" cy="39953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83" name="Oval 8382"/>
            <p:cNvSpPr/>
            <p:nvPr/>
          </p:nvSpPr>
          <p:spPr bwMode="auto">
            <a:xfrm>
              <a:off x="2324100" y="5067300"/>
              <a:ext cx="304800" cy="304800"/>
            </a:xfrm>
            <a:prstGeom prst="ellipse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>
              <a:off x="2486610" y="5372100"/>
              <a:ext cx="0" cy="7239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1238107" y="2527985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&lt;biểu thức điều kiện&gt;</a:t>
              </a:r>
              <a:endParaRPr lang="en-US">
                <a:solidFill>
                  <a:srgbClr val="0432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769916" y="3943865"/>
              <a:ext cx="2286000" cy="7620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&lt;</a:t>
              </a:r>
              <a:r>
                <a:rPr kumimoji="0" lang="vi-VN" sz="1800" b="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câu lệnh F&gt;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876800" y="2745259"/>
              <a:ext cx="0" cy="119860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45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462" y="990600"/>
            <a:ext cx="8610600" cy="5105400"/>
          </a:xfrm>
        </p:spPr>
        <p:txBody>
          <a:bodyPr/>
          <a:lstStyle/>
          <a:p>
            <a:r>
              <a:rPr lang="vi-VN"/>
              <a:t>Cú pháp + phong cách lập trình</a:t>
            </a: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2663204"/>
            <a:ext cx="388620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if</a:t>
            </a:r>
            <a:r>
              <a:rPr lang="en-US"/>
              <a:t> (&lt;biểu thức điều kiện&gt;) </a:t>
            </a:r>
          </a:p>
          <a:p>
            <a:r>
              <a:rPr lang="en-US" b="1">
                <a:solidFill>
                  <a:srgbClr val="0432FF"/>
                </a:solidFill>
              </a:rPr>
              <a:t>{</a:t>
            </a:r>
            <a:br>
              <a:rPr lang="en-US"/>
            </a:br>
            <a:r>
              <a:rPr lang="en-US"/>
              <a:t>       &lt;</a:t>
            </a:r>
            <a:r>
              <a:rPr lang="vi-VN"/>
              <a:t>câu lệnh đơn/kép khi đúng</a:t>
            </a:r>
            <a:r>
              <a:rPr lang="en-US"/>
              <a:t>&gt;</a:t>
            </a:r>
          </a:p>
          <a:p>
            <a:r>
              <a:rPr lang="en-US"/>
              <a:t>       //...</a:t>
            </a:r>
          </a:p>
          <a:p>
            <a:r>
              <a:rPr lang="en-US"/>
              <a:t>       &lt;</a:t>
            </a:r>
            <a:r>
              <a:rPr lang="vi-VN"/>
              <a:t>câu lệnh đơn/kép khi đúng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  <a:p>
            <a:r>
              <a:rPr lang="en-US" b="1">
                <a:solidFill>
                  <a:srgbClr val="0432FF"/>
                </a:solidFill>
              </a:rPr>
              <a:t>}</a:t>
            </a:r>
          </a:p>
          <a:p>
            <a:r>
              <a:rPr lang="en-US" b="1">
                <a:solidFill>
                  <a:srgbClr val="0432FF"/>
                </a:solidFill>
              </a:rPr>
              <a:t>else</a:t>
            </a:r>
          </a:p>
          <a:p>
            <a:r>
              <a:rPr lang="en-US" b="1">
                <a:solidFill>
                  <a:srgbClr val="0432FF"/>
                </a:solidFill>
              </a:rPr>
              <a:t>{</a:t>
            </a:r>
          </a:p>
          <a:p>
            <a:r>
              <a:rPr lang="en-US"/>
              <a:t>       &lt;</a:t>
            </a:r>
            <a:r>
              <a:rPr lang="vi-VN"/>
              <a:t>câu lệnh đơn/kép khi sai</a:t>
            </a:r>
            <a:r>
              <a:rPr lang="en-US"/>
              <a:t>&gt;</a:t>
            </a:r>
          </a:p>
          <a:p>
            <a:r>
              <a:rPr lang="en-US"/>
              <a:t>       //...</a:t>
            </a:r>
          </a:p>
          <a:p>
            <a:r>
              <a:rPr lang="en-US"/>
              <a:t>       &lt;</a:t>
            </a:r>
            <a:r>
              <a:rPr lang="vi-VN"/>
              <a:t>câu lệnh đơn/kép khi sai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  <a:p>
            <a:r>
              <a:rPr lang="en-US" b="1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04749"/>
            <a:ext cx="38862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if</a:t>
            </a:r>
            <a:r>
              <a:rPr lang="en-US"/>
              <a:t> (&lt;biểu thức điều kiện&gt;)</a:t>
            </a:r>
            <a:br>
              <a:rPr lang="en-US"/>
            </a:br>
            <a:r>
              <a:rPr lang="en-US"/>
              <a:t>     &lt;</a:t>
            </a:r>
            <a:r>
              <a:rPr lang="vi-VN"/>
              <a:t>câu lệnh đơn khi đúng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  <a:p>
            <a:r>
              <a:rPr lang="en-US" b="1">
                <a:solidFill>
                  <a:srgbClr val="0432FF"/>
                </a:solidFill>
              </a:rPr>
              <a:t>else</a:t>
            </a:r>
          </a:p>
          <a:p>
            <a:r>
              <a:rPr lang="en-US"/>
              <a:t>     &lt;câu lệnh </a:t>
            </a:r>
            <a:r>
              <a:rPr lang="vi-VN"/>
              <a:t>đơn khi sai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454" y="3233678"/>
            <a:ext cx="388620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if</a:t>
            </a:r>
            <a:r>
              <a:rPr lang="en-US"/>
              <a:t> (&lt;biểu thức điều kiện&gt;) </a:t>
            </a:r>
            <a:r>
              <a:rPr lang="en-US" b="1">
                <a:solidFill>
                  <a:srgbClr val="0432FF"/>
                </a:solidFill>
              </a:rPr>
              <a:t>{</a:t>
            </a:r>
            <a:br>
              <a:rPr lang="en-US"/>
            </a:br>
            <a:r>
              <a:rPr lang="en-US"/>
              <a:t>       &lt;</a:t>
            </a:r>
            <a:r>
              <a:rPr lang="vi-VN"/>
              <a:t>câu lệnh đơn/kép khi đúng</a:t>
            </a:r>
            <a:r>
              <a:rPr lang="en-US"/>
              <a:t>&gt;</a:t>
            </a:r>
          </a:p>
          <a:p>
            <a:r>
              <a:rPr lang="en-US"/>
              <a:t>       //...</a:t>
            </a:r>
          </a:p>
          <a:p>
            <a:r>
              <a:rPr lang="en-US"/>
              <a:t>       &lt;</a:t>
            </a:r>
            <a:r>
              <a:rPr lang="vi-VN"/>
              <a:t>câu lệnh đơn/kép khi đúng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  <a:p>
            <a:r>
              <a:rPr lang="en-US" b="1">
                <a:solidFill>
                  <a:srgbClr val="0432FF"/>
                </a:solidFill>
              </a:rPr>
              <a:t>}</a:t>
            </a:r>
          </a:p>
          <a:p>
            <a:r>
              <a:rPr lang="en-US" b="1">
                <a:solidFill>
                  <a:srgbClr val="0432FF"/>
                </a:solidFill>
              </a:rPr>
              <a:t>else {</a:t>
            </a:r>
          </a:p>
          <a:p>
            <a:r>
              <a:rPr lang="en-US"/>
              <a:t>       &lt;</a:t>
            </a:r>
            <a:r>
              <a:rPr lang="vi-VN"/>
              <a:t>câu lệnh đơn/kép khi sai</a:t>
            </a:r>
            <a:r>
              <a:rPr lang="en-US"/>
              <a:t>&gt;</a:t>
            </a:r>
          </a:p>
          <a:p>
            <a:r>
              <a:rPr lang="en-US"/>
              <a:t>       //...</a:t>
            </a:r>
          </a:p>
          <a:p>
            <a:r>
              <a:rPr lang="en-US"/>
              <a:t>       &lt;</a:t>
            </a:r>
            <a:r>
              <a:rPr lang="vi-VN"/>
              <a:t>câu lệnh đơn/kép khi sai</a:t>
            </a:r>
            <a:r>
              <a:rPr lang="en-US"/>
              <a:t>&gt;</a:t>
            </a:r>
            <a:endParaRPr lang="en-US" b="1">
              <a:solidFill>
                <a:srgbClr val="0432FF"/>
              </a:solidFill>
            </a:endParaRPr>
          </a:p>
          <a:p>
            <a:r>
              <a:rPr lang="en-US" b="1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97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711"/>
            <a:ext cx="5893174" cy="5854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1828800"/>
            <a:ext cx="341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</a:rPr>
              <a:t>Cần phân rã các công việc con trong đó để có giải thuật hoàn thiện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Phương trình bậc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&lt;conio.h&gt;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c, delta;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"Nhap vao gia tri cac so a, b, c: 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scanf(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"%f%f%f"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&amp;a, &amp;b, &amp;c);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0)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// giai phuong trinh bac 1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else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delta = b*b - 4*a*c;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(delta &lt; 0) // tiep tuc giai phuong trinh bac 2 ...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getch();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451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 lồng nhau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Bài toán: x</a:t>
            </a:r>
            <a:r>
              <a:rPr lang="en-US"/>
              <a:t>ếp</a:t>
            </a:r>
            <a:r>
              <a:rPr lang="vi-VN"/>
              <a:t> loại </a:t>
            </a:r>
            <a:r>
              <a:rPr lang="en-US"/>
              <a:t>học </a:t>
            </a:r>
            <a:r>
              <a:rPr lang="vi-VN"/>
              <a:t>sinh </a:t>
            </a:r>
            <a:r>
              <a:rPr lang="en-US"/>
              <a:t>dựa </a:t>
            </a:r>
            <a:r>
              <a:rPr lang="vi-VN"/>
              <a:t>theo điểm</a:t>
            </a:r>
          </a:p>
          <a:p>
            <a:pPr lvl="1"/>
            <a:r>
              <a:rPr lang="vi-VN"/>
              <a:t>Yếu: điểm thuộc [0, 5]</a:t>
            </a:r>
          </a:p>
          <a:p>
            <a:pPr lvl="1"/>
            <a:r>
              <a:rPr lang="vi-VN"/>
              <a:t>Trung bình: điểm thuộc [5, 6.5)</a:t>
            </a:r>
          </a:p>
          <a:p>
            <a:pPr lvl="1"/>
            <a:r>
              <a:rPr lang="vi-VN"/>
              <a:t>Khá: điểm thuộc [6.5, 8)</a:t>
            </a:r>
          </a:p>
          <a:p>
            <a:pPr lvl="1"/>
            <a:r>
              <a:rPr lang="vi-VN"/>
              <a:t>Giỏi: điểm thuộc [8, 9.5)</a:t>
            </a:r>
          </a:p>
          <a:p>
            <a:pPr lvl="1"/>
            <a:r>
              <a:rPr lang="vi-VN"/>
              <a:t>Xuất sắc: điểm thuộc [9.5, 10]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 lồng nhau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200" y="2127415"/>
            <a:ext cx="1752600" cy="867918"/>
            <a:chOff x="533400" y="2743200"/>
            <a:chExt cx="1752600" cy="867918"/>
          </a:xfrm>
        </p:grpSpPr>
        <p:sp>
          <p:nvSpPr>
            <p:cNvPr id="2" name="Decision 1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8795" y="29924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</a:t>
              </a:r>
              <a:r>
                <a:rPr lang="vi-VN" sz="1400"/>
                <a:t>iem &lt; 5 </a:t>
              </a:r>
              <a:endParaRPr lang="en-US" sz="1400"/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952499" y="1517726"/>
            <a:ext cx="0" cy="609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52499" y="2995333"/>
            <a:ext cx="0" cy="14545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289483" y="2127326"/>
            <a:ext cx="1752600" cy="867918"/>
            <a:chOff x="533400" y="2743200"/>
            <a:chExt cx="1752600" cy="867918"/>
          </a:xfrm>
        </p:grpSpPr>
        <p:sp>
          <p:nvSpPr>
            <p:cNvPr id="14" name="Decision 13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795" y="2992493"/>
              <a:ext cx="1119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</a:t>
              </a:r>
              <a:r>
                <a:rPr lang="vi-VN" sz="1400"/>
                <a:t>iem &lt; 6.5 </a:t>
              </a:r>
              <a:endParaRPr lang="en-US" sz="1400"/>
            </a:p>
          </p:txBody>
        </p:sp>
      </p:grpSp>
      <p:cxnSp>
        <p:nvCxnSpPr>
          <p:cNvPr id="16" name="Straight Arrow Connector 15"/>
          <p:cNvCxnSpPr>
            <a:stCxn id="14" idx="2"/>
            <a:endCxn id="39" idx="0"/>
          </p:cNvCxnSpPr>
          <p:nvPr/>
        </p:nvCxnSpPr>
        <p:spPr bwMode="auto">
          <a:xfrm>
            <a:off x="3165783" y="2995244"/>
            <a:ext cx="8748" cy="1264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1828799" y="256137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4502766" y="2127326"/>
            <a:ext cx="1752600" cy="867918"/>
            <a:chOff x="533400" y="2743200"/>
            <a:chExt cx="1752600" cy="867918"/>
          </a:xfrm>
        </p:grpSpPr>
        <p:sp>
          <p:nvSpPr>
            <p:cNvPr id="25" name="Decision 24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8795" y="29924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</a:t>
              </a:r>
              <a:r>
                <a:rPr lang="vi-VN" sz="1400"/>
                <a:t>iem &lt; 8 </a:t>
              </a:r>
              <a:endParaRPr lang="en-US" sz="1400"/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5379066" y="2995333"/>
            <a:ext cx="0" cy="846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042082" y="256137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6705600" y="2127326"/>
            <a:ext cx="1752600" cy="867918"/>
            <a:chOff x="533400" y="2743200"/>
            <a:chExt cx="1752600" cy="867918"/>
          </a:xfrm>
        </p:grpSpPr>
        <p:sp>
          <p:nvSpPr>
            <p:cNvPr id="31" name="Decision 30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795" y="2992493"/>
              <a:ext cx="1119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</a:t>
              </a:r>
              <a:r>
                <a:rPr lang="vi-VN" sz="1400"/>
                <a:t>iem &lt; 9.5 </a:t>
              </a:r>
              <a:endParaRPr lang="en-US" sz="1400"/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>
            <a:off x="7581900" y="2995333"/>
            <a:ext cx="0" cy="6560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44916" y="256137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8447750" y="2561285"/>
            <a:ext cx="27584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8723595" y="2570311"/>
            <a:ext cx="0" cy="1081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46166" y="11430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Đầu vào: điểm</a:t>
            </a:r>
            <a:endParaRPr lang="en-US"/>
          </a:p>
        </p:txBody>
      </p:sp>
      <p:sp>
        <p:nvSpPr>
          <p:cNvPr id="38" name="Rectangle 37"/>
          <p:cNvSpPr/>
          <p:nvPr/>
        </p:nvSpPr>
        <p:spPr bwMode="auto">
          <a:xfrm>
            <a:off x="477773" y="4449867"/>
            <a:ext cx="1028047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loai = “Y”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26435" y="4259367"/>
            <a:ext cx="1096192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loai = “TB”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929440" y="3864602"/>
            <a:ext cx="985812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loai = “K”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05600" y="3651415"/>
            <a:ext cx="1054723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loai = “G”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992728" y="3651415"/>
            <a:ext cx="1078554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loai = “XS”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952499" y="4830867"/>
            <a:ext cx="0" cy="6492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39" idx="2"/>
          </p:cNvCxnSpPr>
          <p:nvPr/>
        </p:nvCxnSpPr>
        <p:spPr bwMode="auto">
          <a:xfrm>
            <a:off x="3174531" y="4640367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952499" y="5083263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391317" y="4275230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3174531" y="4718126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422348" y="4456794"/>
            <a:ext cx="2159552" cy="114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7581900" y="4026027"/>
            <a:ext cx="0" cy="4307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8723595" y="4022841"/>
            <a:ext cx="0" cy="218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7551662" y="4241410"/>
            <a:ext cx="115507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49997" y="29730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59730" y="29952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60762" y="29734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10790" y="299182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05449" y="218664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64873" y="218676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38386" y="220102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41005" y="2207341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4633" y="5459649"/>
            <a:ext cx="137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Đầu ra: loại</a:t>
            </a:r>
            <a:endParaRPr lang="en-US"/>
          </a:p>
        </p:txBody>
      </p:sp>
      <p:sp>
        <p:nvSpPr>
          <p:cNvPr id="91" name="Rectangle 90"/>
          <p:cNvSpPr/>
          <p:nvPr/>
        </p:nvSpPr>
        <p:spPr bwMode="auto">
          <a:xfrm>
            <a:off x="28653" y="1676400"/>
            <a:ext cx="9115347" cy="3567612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1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if-else lồng nhau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</a:t>
            </a:r>
            <a:r>
              <a:rPr lang="vi-VN"/>
              <a:t>ó nhiều cách biểu diễn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49508"/>
            <a:ext cx="7924800" cy="1498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lvl="1">
              <a:tabLst>
                <a:tab pos="4114800" algn="l"/>
              </a:tabLst>
            </a:pPr>
            <a:r>
              <a:rPr lang="en-US" sz="220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sz="2200" b="1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sz="2200"/>
              <a:t>(&lt;biểu thức điều kiện 1&gt;)    	&lt;Câu lệnh thực thi 1&gt;</a:t>
            </a:r>
          </a:p>
          <a:p>
            <a:pPr marL="114300" lvl="1">
              <a:tabLst>
                <a:tab pos="4114800" algn="l"/>
              </a:tabLst>
            </a:pPr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2&gt;)	&lt;Câu lệnh thực thi 2&gt;</a:t>
            </a:r>
          </a:p>
          <a:p>
            <a:pPr marL="114300" lvl="1">
              <a:tabLst>
                <a:tab pos="4114800" algn="l"/>
              </a:tabLst>
            </a:pPr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3&gt;)	&lt;Câu lệnh thực thi 3&gt;</a:t>
            </a:r>
          </a:p>
          <a:p>
            <a:pPr marL="114300" lvl="1">
              <a:tabLst>
                <a:tab pos="4114800" algn="l"/>
              </a:tabLst>
            </a:pPr>
            <a:r>
              <a:rPr lang="en-US" sz="2200">
                <a:solidFill>
                  <a:srgbClr val="0432FF"/>
                </a:solidFill>
              </a:rPr>
              <a:t>else</a:t>
            </a:r>
            <a:r>
              <a:rPr lang="en-US" sz="2200"/>
              <a:t>    &lt;Câu lệnh thực thi 4&gt;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205936"/>
            <a:ext cx="7924800" cy="278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7150" lvl="1"/>
            <a:r>
              <a:rPr lang="en-US" sz="220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sz="2200" b="1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sz="2200"/>
              <a:t>(&lt;biểu thức điều kiện 1&gt;)    </a:t>
            </a:r>
          </a:p>
          <a:p>
            <a:pPr marL="57150" lvl="1"/>
            <a:r>
              <a:rPr lang="en-US" sz="2200"/>
              <a:t>	&lt;Câu lệnh thực thi 1&gt;</a:t>
            </a:r>
          </a:p>
          <a:p>
            <a:pPr marL="57150" lvl="1"/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2&gt;)    </a:t>
            </a:r>
          </a:p>
          <a:p>
            <a:pPr marL="57150" lvl="1"/>
            <a:r>
              <a:rPr lang="en-US" sz="2200"/>
              <a:t>	&lt;Câu lệnh thực thi 2&gt;</a:t>
            </a:r>
          </a:p>
          <a:p>
            <a:pPr marL="57150" lvl="1"/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3&gt;)    </a:t>
            </a:r>
          </a:p>
          <a:p>
            <a:pPr marL="57150" lvl="1"/>
            <a:r>
              <a:rPr lang="en-US" sz="2200"/>
              <a:t>	&lt;Câu lệnh thực thi 3&gt;</a:t>
            </a:r>
          </a:p>
          <a:p>
            <a:pPr marL="57150" lvl="1"/>
            <a:r>
              <a:rPr lang="en-US" sz="2200">
                <a:solidFill>
                  <a:srgbClr val="0432FF"/>
                </a:solidFill>
              </a:rPr>
              <a:t>else</a:t>
            </a:r>
            <a:r>
              <a:rPr lang="en-US" sz="2200"/>
              <a:t>    </a:t>
            </a:r>
          </a:p>
          <a:p>
            <a:pPr marL="57150" lvl="1"/>
            <a:r>
              <a:rPr lang="en-US" sz="2200"/>
              <a:t>	&lt;Câu lệnh thực thi 4&gt;</a:t>
            </a:r>
          </a:p>
        </p:txBody>
      </p:sp>
    </p:spTree>
    <p:extLst>
      <p:ext uri="{BB962C8B-B14F-4D97-AF65-F5344CB8AC3E}">
        <p14:creationId xmlns:p14="http://schemas.microsoft.com/office/powerpoint/2010/main" val="103754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if-else lồng nhau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82296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lvl="1"/>
            <a:r>
              <a:rPr lang="en-US" sz="2200">
                <a:solidFill>
                  <a:srgbClr val="0432FF"/>
                </a:solidFill>
              </a:rPr>
              <a:t>if</a:t>
            </a:r>
            <a:r>
              <a:rPr lang="en-US" sz="2200"/>
              <a:t> (&lt;biểu thức điều kiện 1&gt;)    &lt;Câu lệnh thực thi 1&gt;</a:t>
            </a:r>
          </a:p>
          <a:p>
            <a:pPr marL="114300" lvl="1"/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2&gt;)    &lt;Câu lệnh thực thi 2&gt;</a:t>
            </a:r>
          </a:p>
          <a:p>
            <a:pPr marL="114300" lvl="1"/>
            <a:r>
              <a:rPr lang="en-US" sz="2200"/>
              <a:t>       </a:t>
            </a:r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3&gt;)    &lt;Câu lệnh thực thi 3&gt;</a:t>
            </a:r>
          </a:p>
          <a:p>
            <a:pPr marL="114300" lvl="1"/>
            <a:r>
              <a:rPr lang="en-US" sz="2200"/>
              <a:t>              </a:t>
            </a:r>
            <a:r>
              <a:rPr lang="en-US" sz="2200">
                <a:solidFill>
                  <a:srgbClr val="0432FF"/>
                </a:solidFill>
              </a:rPr>
              <a:t>else </a:t>
            </a:r>
            <a:r>
              <a:rPr lang="en-US" sz="2200"/>
              <a:t>   &lt;Câu lệnh thực thi 4&gt;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015279"/>
            <a:ext cx="82296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>
                <a:solidFill>
                  <a:srgbClr val="0432FF"/>
                </a:solidFill>
              </a:rPr>
              <a:t>if</a:t>
            </a:r>
            <a:r>
              <a:rPr lang="en-US" sz="2200"/>
              <a:t> (&lt;biểu thức điều kiện 1&gt;)    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/>
              <a:t>	&lt;Câu lệnh thực thi 1&gt;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>
                <a:solidFill>
                  <a:srgbClr val="0432FF"/>
                </a:solidFill>
              </a:rPr>
              <a:t>else if </a:t>
            </a:r>
            <a:r>
              <a:rPr lang="en-US" sz="2200"/>
              <a:t>(&lt;biểu thức điều kiện 2&gt;)    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/>
              <a:t>		&lt;Câu lệnh thực thi 2&gt;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>
                <a:solidFill>
                  <a:srgbClr val="0432FF"/>
                </a:solidFill>
              </a:rPr>
              <a:t>	else if </a:t>
            </a:r>
            <a:r>
              <a:rPr lang="en-US" sz="2200"/>
              <a:t>(&lt;biểu thức điều kiện 3&gt;)    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/>
              <a:t>			&lt;Câu lệnh thực thi 3&gt;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>
                <a:solidFill>
                  <a:srgbClr val="0432FF"/>
                </a:solidFill>
              </a:rPr>
              <a:t>		else </a:t>
            </a:r>
            <a:r>
              <a:rPr lang="en-US" sz="2200"/>
              <a:t>   </a:t>
            </a:r>
          </a:p>
          <a:p>
            <a:pPr marL="114300" lvl="1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sz="2200"/>
              <a:t>			&lt;Câu lệnh thực thi 4&gt;</a:t>
            </a:r>
          </a:p>
        </p:txBody>
      </p:sp>
    </p:spTree>
    <p:extLst>
      <p:ext uri="{BB962C8B-B14F-4D97-AF65-F5344CB8AC3E}">
        <p14:creationId xmlns:p14="http://schemas.microsoft.com/office/powerpoint/2010/main" val="144684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if-else lồng nhau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1072" y="914400"/>
            <a:ext cx="587432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&lt;conio.h&gt;</a:t>
            </a:r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diem = 8.7f;</a:t>
            </a:r>
          </a:p>
          <a:p>
            <a:r>
              <a:rPr lang="pl-PL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l-PL" sz="20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pl-PL" sz="2000">
                <a:solidFill>
                  <a:prstClr val="black"/>
                </a:solidFill>
                <a:latin typeface="Consolas" charset="0"/>
              </a:rPr>
              <a:t>(diem &lt; 5.0f)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"%s"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"Yeu"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nb-NO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(diem &lt; 6.5f)</a:t>
            </a:r>
          </a:p>
          <a:p>
            <a:r>
              <a:rPr lang="nb-NO" sz="2000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nb-NO" sz="2000">
                <a:solidFill>
                  <a:srgbClr val="A31515"/>
                </a:solidFill>
                <a:latin typeface="Consolas" charset="0"/>
              </a:rPr>
              <a:t>"%s"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nb-NO" sz="2000">
                <a:solidFill>
                  <a:srgbClr val="A31515"/>
                </a:solidFill>
                <a:latin typeface="Consolas" charset="0"/>
              </a:rPr>
              <a:t>"Trung Binh"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nb-NO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(diem &lt; 8.5f)</a:t>
            </a:r>
          </a:p>
          <a:p>
            <a:r>
              <a:rPr lang="da-DK" sz="2000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da-DK" sz="2000">
                <a:solidFill>
                  <a:srgbClr val="A31515"/>
                </a:solidFill>
                <a:latin typeface="Consolas" charset="0"/>
              </a:rPr>
              <a:t>"%s"</a:t>
            </a:r>
            <a:r>
              <a:rPr lang="da-DK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da-DK" sz="2000">
                <a:solidFill>
                  <a:srgbClr val="A31515"/>
                </a:solidFill>
                <a:latin typeface="Consolas" charset="0"/>
              </a:rPr>
              <a:t>"Kha"</a:t>
            </a:r>
            <a:r>
              <a:rPr lang="da-DK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nb-NO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20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2000">
                <a:solidFill>
                  <a:prstClr val="black"/>
                </a:solidFill>
                <a:latin typeface="Consolas" charset="0"/>
              </a:rPr>
              <a:t>(diem &lt; 9.5f)</a:t>
            </a:r>
          </a:p>
          <a:p>
            <a:r>
              <a:rPr lang="it-IT" sz="2000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it-IT" sz="2000">
                <a:solidFill>
                  <a:srgbClr val="A31515"/>
                </a:solidFill>
                <a:latin typeface="Consolas" charset="0"/>
              </a:rPr>
              <a:t>"%s"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it-IT" sz="2000">
                <a:solidFill>
                  <a:srgbClr val="A31515"/>
                </a:solidFill>
                <a:latin typeface="Consolas" charset="0"/>
              </a:rPr>
              <a:t>"Gioi"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it-IT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000">
                <a:solidFill>
                  <a:srgbClr val="0000FF"/>
                </a:solidFill>
                <a:latin typeface="Consolas" charset="0"/>
              </a:rPr>
              <a:t>else</a:t>
            </a:r>
            <a:endParaRPr lang="it-IT" sz="2000">
              <a:solidFill>
                <a:prstClr val="black"/>
              </a:solidFill>
              <a:latin typeface="Consolas" charset="0"/>
            </a:endParaRPr>
          </a:p>
          <a:p>
            <a:r>
              <a:rPr lang="da-DK" sz="2000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da-DK" sz="2000">
                <a:solidFill>
                  <a:srgbClr val="A31515"/>
                </a:solidFill>
                <a:latin typeface="Consolas" charset="0"/>
              </a:rPr>
              <a:t>"%s"</a:t>
            </a:r>
            <a:r>
              <a:rPr lang="da-DK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da-DK" sz="2000">
                <a:solidFill>
                  <a:srgbClr val="A31515"/>
                </a:solidFill>
                <a:latin typeface="Consolas" charset="0"/>
              </a:rPr>
              <a:t>"Xuat sac"</a:t>
            </a:r>
            <a:r>
              <a:rPr lang="da-DK" sz="2000">
                <a:solidFill>
                  <a:prstClr val="black"/>
                </a:solidFill>
                <a:latin typeface="Consolas" charset="0"/>
              </a:rPr>
              <a:t>);</a:t>
            </a:r>
            <a:endParaRPr lang="de-DE" sz="200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getch()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Phong cách:</a:t>
            </a:r>
          </a:p>
          <a:p>
            <a:r>
              <a:rPr lang="vi-VN">
                <a:solidFill>
                  <a:srgbClr val="0432FF"/>
                </a:solidFill>
              </a:rPr>
              <a:t>Canh lề thẳng đứng</a:t>
            </a:r>
            <a:endParaRPr lang="en-US">
              <a:solidFill>
                <a:srgbClr val="0432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962400" y="2438400"/>
            <a:ext cx="0" cy="2362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8" idx="2"/>
          </p:cNvCxnSpPr>
          <p:nvPr/>
        </p:nvCxnSpPr>
        <p:spPr bwMode="auto">
          <a:xfrm>
            <a:off x="1562100" y="2779931"/>
            <a:ext cx="2324100" cy="649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42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L.O.3.1 </a:t>
            </a:r>
            <a:r>
              <a:rPr lang="vi-VN" dirty="0"/>
              <a:t>– Liệt kê được các kiểu điều khiển và vẽ sơ đồ mô tả chúng. </a:t>
            </a:r>
          </a:p>
          <a:p>
            <a:r>
              <a:rPr lang="vi-VN" b="1" dirty="0"/>
              <a:t>L.O.3.2 </a:t>
            </a:r>
            <a:r>
              <a:rPr lang="vi-VN" dirty="0"/>
              <a:t>– Mô tả được được nguyên tắc kết hợp các kiểu điều khiển để mô tả các giải thuật. </a:t>
            </a:r>
          </a:p>
          <a:p>
            <a:r>
              <a:rPr lang="vi-VN" b="1" dirty="0"/>
              <a:t>L.O.3.3 </a:t>
            </a:r>
            <a:r>
              <a:rPr lang="vi-VN" dirty="0"/>
              <a:t>– Hiện thực được các kiểu điều khiển bằng ngôn ngữ C. </a:t>
            </a:r>
          </a:p>
          <a:p>
            <a:r>
              <a:rPr lang="vi-VN" b="1" dirty="0"/>
              <a:t>L.O.3.4 </a:t>
            </a:r>
            <a:r>
              <a:rPr lang="vi-VN" dirty="0"/>
              <a:t>– Sử dụng các cấu trúc điều khiển để giải quyết bài toán thực tế. 	</a:t>
            </a:r>
          </a:p>
        </p:txBody>
      </p:sp>
    </p:spTree>
    <p:extLst>
      <p:ext uri="{BB962C8B-B14F-4D97-AF65-F5344CB8AC3E}">
        <p14:creationId xmlns:p14="http://schemas.microsoft.com/office/powerpoint/2010/main" val="385366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Biểu thức điều kiện </a:t>
            </a:r>
            <a:r>
              <a:rPr lang="en-US" altLang="en-US">
                <a:solidFill>
                  <a:srgbClr val="FF0000"/>
                </a:solidFill>
              </a:rPr>
              <a:t>? :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Cú pháp :		</a:t>
            </a:r>
          </a:p>
          <a:p>
            <a:pPr marL="0" indent="0" algn="ctr">
              <a:buNone/>
            </a:pPr>
            <a:r>
              <a:rPr lang="en-US" altLang="en-US" b="1">
                <a:solidFill>
                  <a:srgbClr val="FF0000"/>
                </a:solidFill>
              </a:rPr>
              <a:t>&lt;điều kiện&gt; ? </a:t>
            </a:r>
            <a:r>
              <a:rPr lang="en-US" altLang="en-US" b="1">
                <a:solidFill>
                  <a:srgbClr val="0432FF"/>
                </a:solidFill>
              </a:rPr>
              <a:t>&lt;giá trị 1&gt; </a:t>
            </a:r>
            <a:r>
              <a:rPr lang="en-US" altLang="en-US" b="1">
                <a:solidFill>
                  <a:srgbClr val="FF0000"/>
                </a:solidFill>
              </a:rPr>
              <a:t>: </a:t>
            </a:r>
            <a:r>
              <a:rPr lang="en-US" altLang="en-US" b="1">
                <a:solidFill>
                  <a:srgbClr val="00B050"/>
                </a:solidFill>
              </a:rPr>
              <a:t>&lt;giá trị 2&gt;</a:t>
            </a:r>
          </a:p>
          <a:p>
            <a:pPr marL="0" indent="0">
              <a:buNone/>
            </a:pPr>
            <a:r>
              <a:rPr lang="en-US" altLang="en-US"/>
              <a:t>nếu &lt;điều kiện&gt; đúng thì trả về &lt;giá trị 1&gt;, ngược lại trả về &lt;giá trị 2&gt;</a:t>
            </a:r>
          </a:p>
          <a:p>
            <a:pPr marL="0" indent="0">
              <a:buNone/>
            </a:pPr>
            <a:r>
              <a:rPr lang="en-US" altLang="en-US"/>
              <a:t>Ví dụ:  lệnh</a:t>
            </a:r>
          </a:p>
          <a:p>
            <a:pPr marL="0" indent="0">
              <a:buNone/>
            </a:pPr>
            <a:r>
              <a:rPr lang="en-US" altLang="en-US"/>
              <a:t>		if (hours &gt; 40)  rate = 0.45; </a:t>
            </a:r>
          </a:p>
          <a:p>
            <a:pPr marL="0" indent="0">
              <a:buNone/>
            </a:pPr>
            <a:r>
              <a:rPr lang="en-US" altLang="en-US"/>
              <a:t>		else  rate = 0.02; </a:t>
            </a:r>
          </a:p>
          <a:p>
            <a:pPr marL="0" indent="0">
              <a:buNone/>
            </a:pPr>
            <a:r>
              <a:rPr lang="en-US" altLang="en-US"/>
              <a:t>	có thể thay bằng :	</a:t>
            </a:r>
          </a:p>
          <a:p>
            <a:pPr marL="0" indent="0">
              <a:buNone/>
            </a:pPr>
            <a:r>
              <a:rPr lang="en-US" altLang="en-US"/>
              <a:t>		rate = (hours &gt; 40) ? 0.45 : 0.02; </a:t>
            </a:r>
          </a:p>
        </p:txBody>
      </p:sp>
    </p:spTree>
    <p:extLst>
      <p:ext uri="{BB962C8B-B14F-4D97-AF65-F5344CB8AC3E}">
        <p14:creationId xmlns:p14="http://schemas.microsoft.com/office/powerpoint/2010/main" val="234290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Ví dụ: chương trình quản lý sách</a:t>
            </a:r>
          </a:p>
          <a:p>
            <a:pPr lvl="1"/>
            <a:r>
              <a:rPr lang="vi-VN"/>
              <a:t>Chương trình c</a:t>
            </a:r>
            <a:r>
              <a:rPr lang="en-US"/>
              <a:t>ung cấp menu</a:t>
            </a:r>
            <a:r>
              <a:rPr lang="vi-VN"/>
              <a:t> các chức năng cho người dùng chọn</a:t>
            </a:r>
          </a:p>
          <a:p>
            <a:pPr lvl="1"/>
            <a:r>
              <a:rPr lang="en-US"/>
              <a:t>N</a:t>
            </a:r>
            <a:r>
              <a:rPr lang="vi-VN"/>
              <a:t>gười dùng chọn</a:t>
            </a:r>
            <a:r>
              <a:rPr lang="en-US"/>
              <a:t> </a:t>
            </a:r>
            <a:r>
              <a:rPr lang="vi-VN"/>
              <a:t>một </a:t>
            </a:r>
            <a:r>
              <a:rPr lang="en-US"/>
              <a:t>mục của </a:t>
            </a:r>
            <a:r>
              <a:rPr lang="vi-VN"/>
              <a:t>menu</a:t>
            </a:r>
          </a:p>
          <a:p>
            <a:pPr lvl="1"/>
            <a:r>
              <a:rPr lang="vi-VN"/>
              <a:t>Chương trình thực hiện khối công việc tương ứng với menu đã chọn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vi-VN"/>
              <a:t>=&gt; Phù hợp cấu trúc </a:t>
            </a:r>
            <a:r>
              <a:rPr lang="vi-VN">
                <a:solidFill>
                  <a:srgbClr val="0432FF"/>
                </a:solidFill>
              </a:rPr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0046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Cú pháp: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973991"/>
            <a:ext cx="6172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vi-VN" sz="2600" b="1">
                <a:solidFill>
                  <a:srgbClr val="0070C0"/>
                </a:solidFill>
                <a:latin typeface="Consolas" charset="0"/>
              </a:rPr>
              <a:t>mã trường hợp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rPr lang="en-US" sz="26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600" b="1">
                <a:solidFill>
                  <a:srgbClr val="0070C0"/>
                </a:solidFill>
                <a:latin typeface="Consolas" charset="0"/>
              </a:rPr>
              <a:t>mã 1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600">
                <a:solidFill>
                  <a:prstClr val="black"/>
                </a:solidFill>
                <a:latin typeface="Consolas" charset="0"/>
              </a:rPr>
              <a:t>câu lệnh 1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rPr lang="en-US" sz="26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600" b="1">
                <a:solidFill>
                  <a:srgbClr val="0070C0"/>
                </a:solidFill>
                <a:latin typeface="Consolas" charset="0"/>
              </a:rPr>
              <a:t>mã 2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600">
                <a:solidFill>
                  <a:prstClr val="black"/>
                </a:solidFill>
                <a:latin typeface="Consolas" charset="0"/>
              </a:rPr>
              <a:t>câu lệnh 2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rPr lang="en-US" sz="2600">
                <a:solidFill>
                  <a:prstClr val="black"/>
                </a:solidFill>
                <a:latin typeface="Consolas" charset="0"/>
              </a:rPr>
              <a:t>...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rPr lang="en-US" sz="26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600" b="1">
                <a:solidFill>
                  <a:srgbClr val="0070C0"/>
                </a:solidFill>
                <a:latin typeface="Consolas" charset="0"/>
              </a:rPr>
              <a:t>mã N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600">
                <a:solidFill>
                  <a:prstClr val="black"/>
                </a:solidFill>
                <a:latin typeface="Consolas" charset="0"/>
              </a:rPr>
              <a:t>câu lệnh N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rPr lang="en-US" sz="260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: &lt;</a:t>
            </a:r>
            <a:r>
              <a:rPr lang="vi-VN" sz="2600">
                <a:solidFill>
                  <a:prstClr val="black"/>
                </a:solidFill>
                <a:latin typeface="Consolas" charset="0"/>
              </a:rPr>
              <a:t>câu lệnh mặc nhiên</a:t>
            </a:r>
            <a:r>
              <a:rPr lang="en-US" sz="26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6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99" y="4191000"/>
            <a:ext cx="8763001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0000FF"/>
                </a:solidFill>
                <a:latin typeface="Consolas" charset="0"/>
              </a:rPr>
              <a:t>switch, case, default: </a:t>
            </a:r>
            <a:r>
              <a:rPr lang="vi-VN" sz="2200">
                <a:latin typeface="Tahoma" charset="0"/>
                <a:ea typeface="Tahoma" charset="0"/>
                <a:cs typeface="Tahoma" charset="0"/>
              </a:rPr>
              <a:t>Từ khoá</a:t>
            </a:r>
          </a:p>
          <a:p>
            <a:r>
              <a:rPr lang="en-US" sz="2200">
                <a:solidFill>
                  <a:prstClr val="black"/>
                </a:solidFill>
                <a:latin typeface="Consolas" charset="0"/>
              </a:rPr>
              <a:t>&lt;</a:t>
            </a:r>
            <a:r>
              <a:rPr lang="vi-VN" sz="2200" b="1">
                <a:solidFill>
                  <a:srgbClr val="0070C0"/>
                </a:solidFill>
                <a:latin typeface="Consolas" charset="0"/>
              </a:rPr>
              <a:t>mã trường hợp</a:t>
            </a:r>
            <a:r>
              <a:rPr lang="en-US" sz="2200">
                <a:solidFill>
                  <a:prstClr val="black"/>
                </a:solidFill>
                <a:latin typeface="Consolas" charset="0"/>
              </a:rPr>
              <a:t>&gt;</a:t>
            </a:r>
            <a:r>
              <a:rPr lang="vi-VN" sz="2200">
                <a:latin typeface="Consolas" charset="0"/>
              </a:rPr>
              <a:t>: </a:t>
            </a:r>
            <a:r>
              <a:rPr lang="en-US" sz="2200">
                <a:latin typeface="Consolas" charset="0"/>
              </a:rPr>
              <a:t>là</a:t>
            </a:r>
            <a:r>
              <a:rPr lang="vi-VN" sz="2200">
                <a:latin typeface="Tahoma" charset="0"/>
                <a:ea typeface="Tahoma" charset="0"/>
                <a:cs typeface="Tahoma" charset="0"/>
              </a:rPr>
              <a:t> biểu thức </a:t>
            </a:r>
            <a:r>
              <a:rPr lang="en-US" sz="2200">
                <a:latin typeface="Tahoma" charset="0"/>
                <a:ea typeface="Tahoma" charset="0"/>
                <a:cs typeface="Tahoma" charset="0"/>
              </a:rPr>
              <a:t>thuộc</a:t>
            </a:r>
            <a:r>
              <a:rPr lang="vi-VN" sz="2200">
                <a:latin typeface="Tahoma" charset="0"/>
                <a:ea typeface="Tahoma" charset="0"/>
                <a:cs typeface="Tahoma" charset="0"/>
              </a:rPr>
              <a:t> một trong các kiểu sau đây</a:t>
            </a:r>
          </a:p>
          <a:p>
            <a:pPr>
              <a:tabLst>
                <a:tab pos="457200" algn="l"/>
              </a:tabLst>
            </a:pPr>
            <a:r>
              <a:rPr lang="vi-VN" sz="2200">
                <a:latin typeface="Tahoma" charset="0"/>
                <a:ea typeface="Tahoma" charset="0"/>
                <a:cs typeface="Tahoma" charset="0"/>
              </a:rPr>
              <a:t>	(1) Các kiểu </a:t>
            </a:r>
            <a:r>
              <a:rPr lang="vi-VN" sz="220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số nguyên</a:t>
            </a:r>
            <a:r>
              <a:rPr lang="vi-VN" sz="2200">
                <a:latin typeface="Tahoma" charset="0"/>
                <a:ea typeface="Tahoma" charset="0"/>
                <a:cs typeface="Tahoma" charset="0"/>
              </a:rPr>
              <a:t>, hoặc dẫn xuất từ nó thông qua </a:t>
            </a:r>
            <a:r>
              <a:rPr lang="vi-VN" sz="220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typedef</a:t>
            </a:r>
          </a:p>
          <a:p>
            <a:pPr>
              <a:tabLst>
                <a:tab pos="457200" algn="l"/>
              </a:tabLst>
            </a:pPr>
            <a:r>
              <a:rPr lang="vi-VN" sz="2200">
                <a:latin typeface="Tahoma" charset="0"/>
                <a:ea typeface="Tahoma" charset="0"/>
                <a:cs typeface="Tahoma" charset="0"/>
              </a:rPr>
              <a:t>	(2) </a:t>
            </a:r>
            <a:r>
              <a:rPr lang="vi-VN" sz="220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Kiểu enum</a:t>
            </a:r>
            <a:r>
              <a:rPr lang="en-US" sz="220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r>
              <a:rPr lang="en-US" sz="2200">
                <a:solidFill>
                  <a:prstClr val="black"/>
                </a:solidFill>
                <a:latin typeface="Consolas" charset="0"/>
              </a:rPr>
              <a:t>&lt;</a:t>
            </a:r>
            <a:r>
              <a:rPr lang="vi-VN" sz="2200" b="1">
                <a:solidFill>
                  <a:srgbClr val="0070C0"/>
                </a:solidFill>
                <a:latin typeface="Consolas" charset="0"/>
              </a:rPr>
              <a:t>mã i</a:t>
            </a:r>
            <a:r>
              <a:rPr lang="en-US" sz="2200">
                <a:solidFill>
                  <a:prstClr val="black"/>
                </a:solidFill>
                <a:latin typeface="Consolas" charset="0"/>
              </a:rPr>
              <a:t>&gt;: </a:t>
            </a:r>
            <a:r>
              <a:rPr lang="en-US" sz="220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(i=1,.., N), </a:t>
            </a:r>
            <a:r>
              <a:rPr lang="vi-VN" sz="220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các giá trị có thể của mã trường hợp</a:t>
            </a:r>
            <a:endParaRPr lang="en-US" sz="220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6200" y="1905000"/>
            <a:ext cx="8839200" cy="2861687"/>
            <a:chOff x="109430" y="1447800"/>
            <a:chExt cx="8839200" cy="2861687"/>
          </a:xfrm>
        </p:grpSpPr>
        <p:sp>
          <p:nvSpPr>
            <p:cNvPr id="4" name="Rectangle 3"/>
            <p:cNvSpPr/>
            <p:nvPr/>
          </p:nvSpPr>
          <p:spPr bwMode="auto">
            <a:xfrm>
              <a:off x="109430" y="1875888"/>
              <a:ext cx="8839200" cy="209504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1918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&lt;</a:t>
              </a:r>
              <a:r>
                <a:rPr kumimoji="0" lang="vi-V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câu lệnh 1&gt;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2138" y="2689546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89288" y="2063767"/>
              <a:ext cx="1883338" cy="665709"/>
              <a:chOff x="189288" y="2063767"/>
              <a:chExt cx="1883338" cy="665709"/>
            </a:xfrm>
          </p:grpSpPr>
          <p:sp>
            <p:nvSpPr>
              <p:cNvPr id="18" name="Diamond 17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1157" y="223925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1&gt;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>
              <a:stCxn id="18" idx="2"/>
              <a:endCxn id="6" idx="0"/>
            </p:cNvCxnSpPr>
            <p:nvPr/>
          </p:nvCxnSpPr>
          <p:spPr bwMode="auto">
            <a:xfrm>
              <a:off x="1130957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1130957" y="1447800"/>
              <a:ext cx="0" cy="6159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072626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Rectangle 39"/>
            <p:cNvSpPr/>
            <p:nvPr/>
          </p:nvSpPr>
          <p:spPr bwMode="auto">
            <a:xfrm>
              <a:off x="2808322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&lt;</a:t>
              </a:r>
              <a:r>
                <a:rPr kumimoji="0" lang="vi-V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câu lệnh 2&gt;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645692" y="2063767"/>
              <a:ext cx="1883338" cy="665709"/>
              <a:chOff x="189288" y="2063767"/>
              <a:chExt cx="1883338" cy="665709"/>
            </a:xfrm>
          </p:grpSpPr>
          <p:sp>
            <p:nvSpPr>
              <p:cNvPr id="42" name="Diamond 41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1157" y="223925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2&gt;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44" name="Straight Arrow Connector 43"/>
            <p:cNvCxnSpPr>
              <a:stCxn id="42" idx="2"/>
              <a:endCxn id="40" idx="0"/>
            </p:cNvCxnSpPr>
            <p:nvPr/>
          </p:nvCxnSpPr>
          <p:spPr bwMode="auto">
            <a:xfrm>
              <a:off x="3587361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529030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4551591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Rectangle 53"/>
            <p:cNvSpPr/>
            <p:nvPr/>
          </p:nvSpPr>
          <p:spPr bwMode="auto">
            <a:xfrm>
              <a:off x="5287287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&lt;</a:t>
              </a:r>
              <a:r>
                <a:rPr kumimoji="0" lang="vi-V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câu lệnh N&gt;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24657" y="2063767"/>
              <a:ext cx="1883338" cy="665709"/>
              <a:chOff x="189288" y="2063767"/>
              <a:chExt cx="1883338" cy="665709"/>
            </a:xfrm>
          </p:grpSpPr>
          <p:sp>
            <p:nvSpPr>
              <p:cNvPr id="56" name="Diamond 55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1157" y="2239250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N&gt;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58" name="Straight Arrow Connector 57"/>
            <p:cNvCxnSpPr>
              <a:stCxn id="56" idx="2"/>
              <a:endCxn id="54" idx="0"/>
            </p:cNvCxnSpPr>
            <p:nvPr/>
          </p:nvCxnSpPr>
          <p:spPr bwMode="auto">
            <a:xfrm>
              <a:off x="6066326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7007995" y="2396621"/>
              <a:ext cx="10718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 bwMode="auto">
            <a:xfrm>
              <a:off x="7300812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&lt;</a:t>
              </a:r>
              <a:r>
                <a:rPr lang="vi-VN" sz="1600">
                  <a:latin typeface="Tahoma" charset="0"/>
                  <a:ea typeface="Tahoma" charset="0"/>
                  <a:cs typeface="Tahoma" charset="0"/>
                </a:rPr>
                <a:t>mặc nhiên</a:t>
              </a:r>
              <a:r>
                <a:rPr kumimoji="0" lang="vi-V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cxnSp>
          <p:nvCxnSpPr>
            <p:cNvPr id="63" name="Straight Arrow Connector 62"/>
            <p:cNvCxnSpPr>
              <a:endCxn id="62" idx="0"/>
            </p:cNvCxnSpPr>
            <p:nvPr/>
          </p:nvCxnSpPr>
          <p:spPr bwMode="auto">
            <a:xfrm>
              <a:off x="8079851" y="2396621"/>
              <a:ext cx="0" cy="6979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1921276" y="3332083"/>
              <a:ext cx="898326" cy="139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4388961" y="3318098"/>
              <a:ext cx="898326" cy="139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845365" y="3346068"/>
              <a:ext cx="4337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8079851" y="3583563"/>
              <a:ext cx="0" cy="7259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578841" y="2658860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66326" y="2670564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21420" y="206997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51020" y="2031508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70444" y="206997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70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vi-VN" sz="2600"/>
              <a:t>Chương trình kiểm tra xem trường hợp nào xảy ra trong  các trường hợp được liệt kê: &lt;case 1&gt;, &lt;case 2&gt;, .., &lt;case N&gt;</a:t>
            </a:r>
          </a:p>
          <a:p>
            <a:r>
              <a:rPr lang="vi-VN" sz="2600"/>
              <a:t>Nếu trường hợp thứ i xảy ra (i = 1 .. N): </a:t>
            </a:r>
          </a:p>
          <a:p>
            <a:pPr lvl="1"/>
            <a:r>
              <a:rPr lang="vi-VN"/>
              <a:t>Thực hiện lần lượt các câu lệnh từ </a:t>
            </a:r>
            <a:r>
              <a:rPr lang="vi-VN">
                <a:solidFill>
                  <a:srgbClr val="0432FF"/>
                </a:solidFill>
              </a:rPr>
              <a:t>i đến N, kể cả câu lệnh &lt;mặc nhiên&gt;</a:t>
            </a:r>
            <a:r>
              <a:rPr lang="vi-VN"/>
              <a:t> </a:t>
            </a:r>
          </a:p>
          <a:p>
            <a:pPr lvl="1"/>
            <a:r>
              <a:rPr lang="vi-VN"/>
              <a:t>Nếu </a:t>
            </a:r>
            <a:r>
              <a:rPr lang="en-US"/>
              <a:t>gặp </a:t>
            </a:r>
            <a:r>
              <a:rPr lang="vi-VN"/>
              <a:t>lệnh </a:t>
            </a:r>
            <a:r>
              <a:rPr lang="vi-VN" b="1">
                <a:solidFill>
                  <a:srgbClr val="FF0000"/>
                </a:solidFill>
              </a:rPr>
              <a:t>break</a:t>
            </a:r>
            <a:r>
              <a:rPr lang="en-US" b="1">
                <a:solidFill>
                  <a:srgbClr val="FF0000"/>
                </a:solidFill>
              </a:rPr>
              <a:t>;</a:t>
            </a:r>
            <a:r>
              <a:rPr lang="vi-VN"/>
              <a:t> </a:t>
            </a:r>
            <a:r>
              <a:rPr lang="en-US"/>
              <a:t>thì </a:t>
            </a:r>
            <a:r>
              <a:rPr lang="vi-VN"/>
              <a:t>chương trình thoát khỏi cấu trúc switch-case</a:t>
            </a:r>
          </a:p>
          <a:p>
            <a:r>
              <a:rPr lang="vi-VN" sz="2600"/>
              <a:t>Nếu không có trường hợp nào xảy ra</a:t>
            </a:r>
            <a:r>
              <a:rPr lang="en-US" sz="2600"/>
              <a:t> thì c</a:t>
            </a:r>
            <a:r>
              <a:rPr lang="vi-VN" sz="2600"/>
              <a:t>hương trình thực thi câu lệnh &lt;mặc nhiên&gt; và thoát khỏi cấu trúc switch-case</a:t>
            </a:r>
          </a:p>
        </p:txBody>
      </p:sp>
    </p:spTree>
    <p:extLst>
      <p:ext uri="{BB962C8B-B14F-4D97-AF65-F5344CB8AC3E}">
        <p14:creationId xmlns:p14="http://schemas.microsoft.com/office/powerpoint/2010/main" val="149041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108770"/>
            <a:ext cx="640080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trường hợp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1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2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3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3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</a:tabLst>
            </a:pPr>
            <a:endParaRPr lang="en-US" sz="2800">
              <a:solidFill>
                <a:prstClr val="black"/>
              </a:solidFill>
              <a:latin typeface="Consolas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mặc nhiên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8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464" y="4960203"/>
            <a:ext cx="825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Trường hợp muốn: </a:t>
            </a:r>
          </a:p>
          <a:p>
            <a:r>
              <a:rPr lang="vi-VN" sz="2400"/>
              <a:t>&lt;câu lệnh 3&gt; được thực thi cho cả 3 trường hợp 1,</a:t>
            </a:r>
            <a:r>
              <a:rPr lang="en-US" sz="2400"/>
              <a:t> </a:t>
            </a:r>
            <a:r>
              <a:rPr lang="vi-VN" sz="2400"/>
              <a:t>2, và 3</a:t>
            </a:r>
          </a:p>
        </p:txBody>
      </p:sp>
    </p:spTree>
    <p:extLst>
      <p:ext uri="{BB962C8B-B14F-4D97-AF65-F5344CB8AC3E}">
        <p14:creationId xmlns:p14="http://schemas.microsoft.com/office/powerpoint/2010/main" val="24022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782" y="4648200"/>
            <a:ext cx="837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Trường hợp muốn: </a:t>
            </a:r>
          </a:p>
          <a:p>
            <a:r>
              <a:rPr lang="vi-VN" sz="2400"/>
              <a:t>&lt;câu lệnh 1&gt; khi được thực thi xong thi thoát khỏi cấu trúc 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switch-case</a:t>
            </a:r>
            <a:r>
              <a:rPr lang="vi-VN" sz="2400"/>
              <a:t> luôn, không thực thi các câu lệnh kế tiếp.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108770"/>
            <a:ext cx="73914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trường hợp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1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1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 </a:t>
            </a:r>
            <a:r>
              <a:rPr lang="en-US" sz="2800" b="1">
                <a:solidFill>
                  <a:srgbClr val="0432FF"/>
                </a:solidFill>
                <a:latin typeface="Consolas" charset="0"/>
              </a:rPr>
              <a:t>break;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2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2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</a:tabLst>
            </a:pPr>
            <a:endParaRPr lang="en-US" sz="2800">
              <a:solidFill>
                <a:prstClr val="black"/>
              </a:solidFill>
              <a:latin typeface="Consolas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mặc nhiên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8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85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 switch-case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5" y="4746843"/>
            <a:ext cx="813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Trường hợp muốn: </a:t>
            </a:r>
          </a:p>
          <a:p>
            <a:r>
              <a:rPr lang="vi-VN" sz="2400"/>
              <a:t>Muốn mỗi câu lệnh thực thi với chỉ trường hợp tương ứng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780731" y="1295400"/>
            <a:ext cx="752506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trường hợp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1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1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 </a:t>
            </a:r>
            <a:r>
              <a:rPr lang="en-US" sz="2800" b="1">
                <a:solidFill>
                  <a:srgbClr val="0432FF"/>
                </a:solidFill>
                <a:latin typeface="Consolas" charset="0"/>
              </a:rPr>
              <a:t>break;</a:t>
            </a: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2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2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 </a:t>
            </a:r>
            <a:r>
              <a:rPr lang="en-US" sz="2800" b="1">
                <a:solidFill>
                  <a:srgbClr val="0432FF"/>
                </a:solidFill>
                <a:latin typeface="Consolas" charset="0"/>
              </a:rPr>
              <a:t>break;</a:t>
            </a:r>
            <a:endParaRPr lang="en-US" sz="2800">
              <a:solidFill>
                <a:prstClr val="black"/>
              </a:solidFill>
              <a:latin typeface="Consolas" charset="0"/>
            </a:endParaRPr>
          </a:p>
          <a:p>
            <a:pPr lvl="1">
              <a:tabLst>
                <a:tab pos="457200" algn="l"/>
              </a:tabLst>
            </a:pPr>
            <a:endParaRPr lang="en-US" sz="2800">
              <a:solidFill>
                <a:prstClr val="black"/>
              </a:solidFill>
              <a:latin typeface="Consolas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vi-VN" sz="2800" b="1">
                <a:solidFill>
                  <a:srgbClr val="0070C0"/>
                </a:solidFill>
                <a:latin typeface="Consolas" charset="0"/>
              </a:rPr>
              <a:t>mã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 </a:t>
            </a:r>
            <a:r>
              <a:rPr lang="en-US" sz="2800" b="1">
                <a:solidFill>
                  <a:srgbClr val="0432FF"/>
                </a:solidFill>
                <a:latin typeface="Consolas" charset="0"/>
              </a:rPr>
              <a:t>break;</a:t>
            </a:r>
            <a:endParaRPr lang="en-US" sz="2800">
              <a:solidFill>
                <a:prstClr val="black"/>
              </a:solidFill>
              <a:latin typeface="Consolas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: &lt;</a:t>
            </a:r>
            <a:r>
              <a:rPr lang="vi-VN" sz="2800">
                <a:solidFill>
                  <a:prstClr val="black"/>
                </a:solidFill>
                <a:latin typeface="Consolas" charset="0"/>
              </a:rPr>
              <a:t>câu lệnh mặc nhiên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8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03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&lt;conio.h&gt;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luachon;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"Nhap vao lua chon: \n"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&amp;luachon);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switch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(luachon){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"Truong hop 1\n"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1\n"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"Truong hop 2\n"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2\n"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mac dinh\n"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 0;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59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&lt;conio.h&gt;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luachon;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"Nhap vao lua chon: \n"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&amp;luachon);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switch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(luachon){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case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"Truong hop 1\n"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1\n"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case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"Truong hop 2\n"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2\n"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break;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"Hanh dong mac dinh\n"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 0;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6455" y="1981200"/>
            <a:ext cx="3429000" cy="923330"/>
          </a:xfrm>
          <a:prstGeom prst="wedgeRectCallout">
            <a:avLst>
              <a:gd name="adj1" fmla="val 24879"/>
              <a:gd name="adj2" fmla="val 98974"/>
            </a:avLst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reak: khiến chương trình chỉ in ra tên hành động tương ứng lựa chọn</a:t>
            </a:r>
            <a:endParaRPr lang="en-US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  <a:endParaRPr lang="vi-V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Bài toán 1: </a:t>
            </a:r>
            <a:r>
              <a:rPr lang="en-US"/>
              <a:t>n</a:t>
            </a:r>
            <a:r>
              <a:rPr lang="vi-VN"/>
              <a:t>hập một ngày (gồm ngày, tháng, năm)</a:t>
            </a:r>
          </a:p>
          <a:p>
            <a:r>
              <a:rPr lang="vi-VN"/>
              <a:t>Một chương trình tốt </a:t>
            </a:r>
            <a:r>
              <a:rPr lang="en-US"/>
              <a:t>không được</a:t>
            </a:r>
            <a:r>
              <a:rPr lang="vi-VN"/>
              <a:t> giả sử </a:t>
            </a:r>
            <a:r>
              <a:rPr lang="en-US"/>
              <a:t>người dùng phải nhập đúng </a:t>
            </a:r>
            <a:r>
              <a:rPr lang="vi-VN"/>
              <a:t>ngày, tháng</a:t>
            </a:r>
            <a:r>
              <a:rPr lang="en-US"/>
              <a:t>,</a:t>
            </a:r>
            <a:r>
              <a:rPr lang="vi-VN"/>
              <a:t> năm</a:t>
            </a:r>
            <a:r>
              <a:rPr lang="en-US"/>
              <a:t> (đã </a:t>
            </a:r>
            <a:r>
              <a:rPr lang="vi-VN"/>
              <a:t>thuộc miền giá trị cho phép</a:t>
            </a:r>
            <a:r>
              <a:rPr lang="en-US"/>
              <a:t>)</a:t>
            </a:r>
            <a:r>
              <a:rPr lang="vi-VN"/>
              <a:t> </a:t>
            </a:r>
          </a:p>
          <a:p>
            <a:r>
              <a:rPr lang="vi-VN"/>
              <a:t>Để k</a:t>
            </a:r>
            <a:r>
              <a:rPr lang="en-US"/>
              <a:t>iểm tra </a:t>
            </a:r>
            <a:r>
              <a:rPr lang="vi-VN"/>
              <a:t>trường hợp </a:t>
            </a:r>
            <a:r>
              <a:rPr lang="en-US"/>
              <a:t>nhập sai</a:t>
            </a:r>
            <a:r>
              <a:rPr lang="vi-VN"/>
              <a:t> tháng, </a:t>
            </a:r>
            <a:r>
              <a:rPr lang="en-US"/>
              <a:t>ta </a:t>
            </a:r>
            <a:r>
              <a:rPr lang="vi-VN"/>
              <a:t>có thể </a:t>
            </a:r>
            <a:r>
              <a:rPr lang="en-US"/>
              <a:t>sử dụng </a:t>
            </a:r>
            <a:r>
              <a:rPr lang="vi-VN"/>
              <a:t>cấu trúc</a:t>
            </a:r>
            <a:r>
              <a:rPr lang="en-US"/>
              <a:t>:</a:t>
            </a:r>
            <a:endParaRPr lang="vi-VN"/>
          </a:p>
          <a:p>
            <a:pPr marL="514350" indent="0">
              <a:buNone/>
              <a:tabLst>
                <a:tab pos="344488" algn="l"/>
                <a:tab pos="914400" algn="l"/>
                <a:tab pos="1033463" algn="l"/>
                <a:tab pos="1377950" algn="l"/>
                <a:tab pos="1709738" algn="l"/>
              </a:tabLst>
            </a:pPr>
            <a:r>
              <a:rPr lang="vi-VN" b="1">
                <a:solidFill>
                  <a:srgbClr val="0432FF"/>
                </a:solidFill>
              </a:rPr>
              <a:t>if</a:t>
            </a:r>
            <a:r>
              <a:rPr lang="vi-VN"/>
              <a:t> ( </a:t>
            </a:r>
            <a:r>
              <a:rPr lang="vi-VN">
                <a:solidFill>
                  <a:schemeClr val="accent5">
                    <a:lumMod val="50000"/>
                  </a:schemeClr>
                </a:solidFill>
              </a:rPr>
              <a:t>(tháng &lt; 0) hoặc (tháng &gt; 12) </a:t>
            </a:r>
            <a:r>
              <a:rPr lang="vi-VN"/>
              <a:t>)</a:t>
            </a:r>
            <a:endParaRPr lang="vi-VN" b="1">
              <a:solidFill>
                <a:srgbClr val="0432FF"/>
              </a:solidFill>
            </a:endParaRPr>
          </a:p>
          <a:p>
            <a:pPr marL="514350" indent="0">
              <a:buNone/>
              <a:tabLst>
                <a:tab pos="344488" algn="l"/>
                <a:tab pos="914400" algn="l"/>
                <a:tab pos="1033463" algn="l"/>
                <a:tab pos="1377950" algn="l"/>
                <a:tab pos="1709738" algn="l"/>
              </a:tabLst>
            </a:pPr>
            <a:r>
              <a:rPr lang="en-US"/>
              <a:t>		//</a:t>
            </a:r>
            <a:r>
              <a:rPr lang="vi-VN"/>
              <a:t> Xử lý lỗi với tháng</a:t>
            </a:r>
            <a:r>
              <a:rPr lang="en-US"/>
              <a:t> nhập sai</a:t>
            </a:r>
            <a:r>
              <a:rPr lang="vi-VN"/>
              <a:t> </a:t>
            </a:r>
          </a:p>
          <a:p>
            <a:pPr marL="514350" indent="0">
              <a:buNone/>
              <a:tabLst>
                <a:tab pos="344488" algn="l"/>
                <a:tab pos="914400" algn="l"/>
                <a:tab pos="1033463" algn="l"/>
                <a:tab pos="1377950" algn="l"/>
                <a:tab pos="1709738" algn="l"/>
              </a:tabLst>
            </a:pPr>
            <a:r>
              <a:rPr lang="vi-VN">
                <a:solidFill>
                  <a:srgbClr val="0432FF"/>
                </a:solidFill>
              </a:rPr>
              <a:t>endif</a:t>
            </a:r>
            <a:endParaRPr lang="en-US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69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ử dụng </a:t>
            </a:r>
            <a:r>
              <a:rPr lang="en-US"/>
              <a:t>kiểu liệt kê (</a:t>
            </a:r>
            <a:r>
              <a:rPr lang="vi-VN"/>
              <a:t>enum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#include &lt;stdio.h&gt;</a:t>
            </a:r>
          </a:p>
          <a:p>
            <a:pPr marL="0" indent="0">
              <a:buNone/>
            </a:pPr>
            <a:r>
              <a:rPr lang="en-US" sz="1600"/>
              <a:t>#include &lt;conio.h&gt;</a:t>
            </a:r>
          </a:p>
          <a:p>
            <a:pPr marL="0" indent="0">
              <a:buNone/>
            </a:pPr>
            <a:r>
              <a:rPr lang="en-US" sz="1600"/>
              <a:t>enum THop {DongY, TuChoi, ChuaQuyetDinh};</a:t>
            </a:r>
          </a:p>
          <a:p>
            <a:pPr marL="0" indent="0">
              <a:buNone/>
            </a:pPr>
            <a:r>
              <a:rPr lang="en-US" sz="1600"/>
              <a:t>int main(){</a:t>
            </a:r>
          </a:p>
          <a:p>
            <a:pPr marL="0" indent="0">
              <a:buNone/>
            </a:pPr>
            <a:r>
              <a:rPr lang="en-US" sz="1600"/>
              <a:t>    enum THop luachon;</a:t>
            </a:r>
          </a:p>
          <a:p>
            <a:pPr marL="0" indent="0">
              <a:buNone/>
            </a:pPr>
            <a:r>
              <a:rPr lang="pt-BR" sz="1600"/>
              <a:t>    printf ("Nhap vao lua chon cua ban \n"); </a:t>
            </a:r>
          </a:p>
          <a:p>
            <a:pPr marL="0" indent="0">
              <a:buNone/>
            </a:pPr>
            <a:r>
              <a:rPr lang="es-ES" sz="1600"/>
              <a:t>    printf ("0. Ban dong y \n");</a:t>
            </a:r>
          </a:p>
          <a:p>
            <a:pPr marL="0" indent="0">
              <a:buNone/>
            </a:pPr>
            <a:r>
              <a:rPr lang="es-ES" sz="1600"/>
              <a:t>    </a:t>
            </a:r>
            <a:r>
              <a:rPr lang="fr-FR" sz="1600"/>
              <a:t>printf ("1. Ban tu choi \n");</a:t>
            </a:r>
          </a:p>
          <a:p>
            <a:pPr marL="0" indent="0">
              <a:buNone/>
            </a:pPr>
            <a:r>
              <a:rPr lang="fr-FR" sz="1600"/>
              <a:t>    </a:t>
            </a:r>
            <a:r>
              <a:rPr lang="pt-BR" sz="1600"/>
              <a:t>printf ("2. Ban chua co quyet dinh \n"); </a:t>
            </a:r>
          </a:p>
          <a:p>
            <a:pPr marL="0" indent="0">
              <a:buNone/>
            </a:pPr>
            <a:r>
              <a:rPr lang="en-US" sz="1600"/>
              <a:t>    scanf ("%d", &amp;luachon);</a:t>
            </a:r>
          </a:p>
          <a:p>
            <a:pPr marL="0" indent="0">
              <a:buNone/>
            </a:pPr>
            <a:r>
              <a:rPr lang="en-US" sz="1600"/>
              <a:t>    switch (luachon) {</a:t>
            </a:r>
          </a:p>
          <a:p>
            <a:pPr marL="400050" lvl="1" indent="0">
              <a:buNone/>
            </a:pPr>
            <a:r>
              <a:rPr lang="en-US" sz="1600"/>
              <a:t>    case DongY: printf ("Ban dong y\n"); break;</a:t>
            </a:r>
          </a:p>
          <a:p>
            <a:pPr marL="400050" lvl="1" indent="0">
              <a:buNone/>
            </a:pPr>
            <a:r>
              <a:rPr lang="en-US" sz="1600"/>
              <a:t>    case TuChoi: printf ("Ban tu choi y\n"); break;</a:t>
            </a:r>
          </a:p>
          <a:p>
            <a:pPr marL="400050" lvl="1" indent="0">
              <a:buNone/>
            </a:pPr>
            <a:r>
              <a:rPr lang="en-US" sz="1600"/>
              <a:t>    case ChuaQuyetDinh:printf ("Ban chua co quyet dinh\n"); break;</a:t>
            </a:r>
          </a:p>
          <a:p>
            <a:pPr marL="400050" lvl="1" indent="0">
              <a:buNone/>
            </a:pPr>
            <a:r>
              <a:rPr lang="en-US" sz="1600"/>
              <a:t>    default: printf ("Ban khong nhap lua chon dung\n");</a:t>
            </a:r>
          </a:p>
          <a:p>
            <a:pPr marL="0" indent="0">
              <a:buNone/>
            </a:pPr>
            <a:r>
              <a:rPr lang="en-US" sz="1600"/>
              <a:t>    }</a:t>
            </a:r>
          </a:p>
          <a:p>
            <a:pPr marL="0" indent="0">
              <a:buNone/>
            </a:pPr>
            <a:r>
              <a:rPr lang="en-US" sz="1600"/>
              <a:t>    return 0;</a:t>
            </a:r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30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>
                <a:solidFill>
                  <a:srgbClr val="0432FF"/>
                </a:solidFill>
              </a:rPr>
              <a:t>if </a:t>
            </a:r>
            <a:r>
              <a:rPr lang="en-US" dirty="0">
                <a:solidFill>
                  <a:srgbClr val="0432FF"/>
                </a:solidFill>
              </a:rPr>
              <a:t>-</a:t>
            </a:r>
            <a:r>
              <a:rPr lang="en-US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else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switch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không dùng switch-case cho bài toán </a:t>
            </a:r>
            <a:r>
              <a:rPr lang="en-US"/>
              <a:t>xếp</a:t>
            </a:r>
            <a:r>
              <a:rPr lang="vi-VN"/>
              <a:t> loại sinh viên theo điểm</a:t>
            </a:r>
            <a:r>
              <a:rPr lang="en-US"/>
              <a:t> vì điểm không phải kiểu số nguyên</a:t>
            </a:r>
          </a:p>
          <a:p>
            <a:r>
              <a:rPr lang="en-US"/>
              <a:t>Câu </a:t>
            </a:r>
            <a:r>
              <a:rPr lang="en-US" dirty="0" err="1"/>
              <a:t>lệnh</a:t>
            </a:r>
            <a:r>
              <a:rPr lang="en-US" dirty="0"/>
              <a:t> switch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if-else</a:t>
            </a:r>
            <a:endParaRPr lang="en-US" dirty="0"/>
          </a:p>
          <a:p>
            <a:r>
              <a:rPr lang="vi-VN"/>
              <a:t>Một số trường hợp switch</a:t>
            </a:r>
            <a:r>
              <a:rPr lang="en-US"/>
              <a:t>-case</a:t>
            </a:r>
            <a:r>
              <a:rPr lang="vi-VN"/>
              <a:t> tường minh và dễ hiểu hơn.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if-else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 (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996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26A-E0D8-4AF9-9A37-21FDBFD6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85B-969D-4033-B82C-0A1A853F02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1. Câu lệnh nào dưới đây không hợp lệ: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A. x = y;</a:t>
            </a:r>
          </a:p>
          <a:p>
            <a:pPr marL="0" indent="0">
              <a:buNone/>
            </a:pPr>
            <a:r>
              <a:rPr lang="es-ES"/>
              <a:t>B. x = x + 1;	</a:t>
            </a:r>
          </a:p>
          <a:p>
            <a:pPr marL="0" indent="0">
              <a:buNone/>
            </a:pPr>
            <a:r>
              <a:rPr lang="es-ES"/>
              <a:t>C. x + 1 = x; 	</a:t>
            </a:r>
          </a:p>
          <a:p>
            <a:pPr marL="0" indent="0">
              <a:buNone/>
            </a:pPr>
            <a:r>
              <a:rPr lang="es-ES"/>
              <a:t>D. x += x * x;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D2B3-9E3F-44E0-814E-16D1CA50F4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/>
              <a:t>2. Câu lệnh nào sau đây KHÔNG tăng giá trị của biến a lên 1</a:t>
            </a:r>
            <a:endParaRPr lang="en-US" b="1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A. a++; </a:t>
            </a:r>
          </a:p>
          <a:p>
            <a:pPr marL="0" indent="0">
              <a:buNone/>
            </a:pPr>
            <a:r>
              <a:rPr lang="pt-BR"/>
              <a:t>B. a += 1;	</a:t>
            </a:r>
          </a:p>
          <a:p>
            <a:pPr marL="0" indent="0">
              <a:buNone/>
            </a:pPr>
            <a:r>
              <a:rPr lang="pt-BR"/>
              <a:t>C. a = a + 1;	</a:t>
            </a:r>
          </a:p>
          <a:p>
            <a:pPr marL="0" indent="0">
              <a:buNone/>
            </a:pPr>
            <a:r>
              <a:rPr lang="pt-BR"/>
              <a:t>D. a += a + 1;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8AE-4CE2-4E68-BEAD-FC29254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22A-7DFC-4943-8451-BCD70E13B5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3. Hãy cho biết sau khi thực hiện đoạn chương trình sau, x có giá trị bằng bao nhiêu?</a:t>
            </a:r>
            <a:endParaRPr lang="en-US" b="1"/>
          </a:p>
          <a:p>
            <a:pPr marL="290513" indent="0">
              <a:buNone/>
            </a:pPr>
            <a:r>
              <a:rPr lang="pt-BR"/>
              <a:t>int x = 2, y = 7;</a:t>
            </a:r>
          </a:p>
          <a:p>
            <a:pPr marL="290513" indent="0">
              <a:buNone/>
            </a:pPr>
            <a:r>
              <a:rPr lang="pt-BR"/>
              <a:t>x *=(y + 2) + 3;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B6ED-E23D-4483-9479-BD57650938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4. Hãy cho biết câu lệnh sau xuất kết quả gì ra màn hình</a:t>
            </a:r>
            <a:endParaRPr lang="en-US" b="1"/>
          </a:p>
          <a:p>
            <a:pPr marL="0" indent="0" algn="ctr">
              <a:buNone/>
            </a:pPr>
            <a:r>
              <a:rPr lang="pt-BR"/>
              <a:t>printf ("%f\n", cos(90));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8AE-4CE2-4E68-BEAD-FC29254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22A-7DFC-4943-8451-BCD70E13B5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5. Hãy cho biết kết xuất của chương trình sau</a:t>
            </a:r>
            <a:endParaRPr lang="en-US"/>
          </a:p>
          <a:p>
            <a:pPr marL="0" indent="0">
              <a:buNone/>
            </a:pPr>
            <a:r>
              <a:rPr lang="en-US"/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int a = 6, b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if(a &gt; 5)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a -= 1;  b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a += 1; b -=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printf( " a =  %d", a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printf( " b =  %d",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B6ED-E23D-4483-9479-BD57650938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1910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6. Hãy cho biết kết xuất của đoạn chương trình sau</a:t>
            </a:r>
            <a:endParaRPr lang="en-US"/>
          </a:p>
          <a:p>
            <a:pPr marL="0" indent="0">
              <a:buNone/>
            </a:pPr>
            <a:r>
              <a:rPr lang="en-US"/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int a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printf( " a = %d ",  a++);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printf( " a = %d", ++a);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int a = 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printf( " a = %d", ++a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printf( " a = %d\n",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6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8AE-4CE2-4E68-BEAD-FC29254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22A-7DFC-4943-8451-BCD70E13B5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7. Hãy cho biết kết xuất của đoạn chương trình sau</a:t>
            </a:r>
            <a:endParaRPr lang="en-US"/>
          </a:p>
          <a:p>
            <a:pPr marL="0" indent="0">
              <a:buNone/>
            </a:pPr>
            <a:r>
              <a:rPr lang="en-US"/>
              <a:t>void main(){</a:t>
            </a:r>
          </a:p>
          <a:p>
            <a:pPr marL="0" indent="0">
              <a:buNone/>
            </a:pPr>
            <a:r>
              <a:rPr lang="en-US"/>
              <a:t>    int x = 6, y = 8;</a:t>
            </a:r>
          </a:p>
          <a:p>
            <a:pPr marL="0" indent="0">
              <a:buNone/>
            </a:pPr>
            <a:r>
              <a:rPr lang="en-US"/>
              <a:t>    if (x++ &lt; 6)</a:t>
            </a:r>
          </a:p>
          <a:p>
            <a:pPr marL="0" indent="0">
              <a:buNone/>
            </a:pPr>
            <a:r>
              <a:rPr lang="en-US"/>
              <a:t>        printf (“%d \n“, ++y );</a:t>
            </a:r>
          </a:p>
          <a:p>
            <a:pPr marL="0" indent="0">
              <a:buNone/>
            </a:pPr>
            <a:r>
              <a:rPr lang="en-US"/>
              <a:t>    if(x &gt; 6)</a:t>
            </a:r>
          </a:p>
          <a:p>
            <a:pPr marL="0" indent="0">
              <a:buNone/>
            </a:pPr>
            <a:r>
              <a:rPr lang="en-US"/>
              <a:t>        printf(“%d \n”, --y);</a:t>
            </a:r>
          </a:p>
          <a:p>
            <a:pPr marL="0" indent="0">
              <a:buNone/>
            </a:pPr>
            <a:r>
              <a:rPr lang="en-US"/>
              <a:t>    else</a:t>
            </a:r>
          </a:p>
          <a:p>
            <a:pPr marL="0" indent="0">
              <a:buNone/>
            </a:pPr>
            <a:r>
              <a:rPr lang="en-US"/>
              <a:t>        printf(“%d \n”, y++ );}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B6ED-E23D-4483-9479-BD57650938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8. Hãy cho biết câu lệnh sau đây: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 sz="2200"/>
              <a:t>switch (i)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/>
              <a:t>{   case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/>
              <a:t>     case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/>
              <a:t>     case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/>
              <a:t>     case 7: j = i; 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/>
              <a:t>tương đương với câu lệnh nào dưới đây: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A. if (i == 1) j = i;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B. if (i == 7) j = i;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C. if ((i == 1) &amp;&amp; (i == 2) &amp;&amp;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     (i == 3) &amp;&amp; (i == 7))   j = i;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D. if ((i == 1) || (i == 2) ||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/>
              <a:t>     (i == 3) || (i == 7))    j = i;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8AE-4CE2-4E68-BEAD-FC29254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22A-7DFC-4943-8451-BCD70E13B5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9. Đoạn chương trình sau xuất gì ra màn hình</a:t>
            </a:r>
            <a:endParaRPr lang="en-US"/>
          </a:p>
          <a:p>
            <a:pPr marL="0" indent="0">
              <a:buNone/>
            </a:pPr>
            <a:r>
              <a:rPr lang="en-US"/>
              <a:t>int x = 4; </a:t>
            </a:r>
          </a:p>
          <a:p>
            <a:pPr marL="0" indent="0">
              <a:buNone/>
            </a:pPr>
            <a:r>
              <a:rPr lang="en-US"/>
              <a:t>int y = 7;</a:t>
            </a:r>
          </a:p>
          <a:p>
            <a:pPr marL="0" indent="0">
              <a:buNone/>
            </a:pPr>
            <a:r>
              <a:rPr lang="en-US"/>
              <a:t>if ( x &gt; 5 )</a:t>
            </a:r>
          </a:p>
          <a:p>
            <a:pPr marL="0" indent="0">
              <a:buNone/>
            </a:pPr>
            <a:r>
              <a:rPr lang="en-US"/>
              <a:t>if ( y &gt; 5 )</a:t>
            </a:r>
          </a:p>
          <a:p>
            <a:pPr marL="0" indent="0">
              <a:buNone/>
            </a:pPr>
            <a:r>
              <a:rPr lang="en-US"/>
              <a:t>    printf ("x and y are &gt; 5");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printf( "x is &lt;= 5");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B6ED-E23D-4483-9479-BD57650938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10. Đoạn chương trình sau xuất gì ra màn hình</a:t>
            </a:r>
            <a:endParaRPr lang="en-US"/>
          </a:p>
          <a:p>
            <a:pPr marL="0" indent="0">
              <a:buNone/>
            </a:pPr>
            <a:r>
              <a:rPr lang="en-US"/>
              <a:t>int  x = 6; </a:t>
            </a:r>
          </a:p>
          <a:p>
            <a:pPr marL="0" indent="0">
              <a:buNone/>
            </a:pPr>
            <a:r>
              <a:rPr lang="en-US"/>
              <a:t>int  y = 4;</a:t>
            </a:r>
          </a:p>
          <a:p>
            <a:pPr marL="0" indent="0">
              <a:buNone/>
            </a:pPr>
            <a:r>
              <a:rPr lang="en-US"/>
              <a:t>if ( x &gt; 5 )</a:t>
            </a:r>
          </a:p>
          <a:p>
            <a:pPr marL="0" indent="0">
              <a:buNone/>
            </a:pPr>
            <a:r>
              <a:rPr lang="en-US"/>
              <a:t>if ( y &gt; 5 )</a:t>
            </a:r>
          </a:p>
          <a:p>
            <a:pPr marL="0" indent="0">
              <a:buNone/>
            </a:pPr>
            <a:r>
              <a:rPr lang="en-US"/>
              <a:t>   printf( "x and y are &gt; 5" );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printf( "x is &lt;= 5");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  <a:endParaRPr lang="vi-V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Bài toán 2: Giải </a:t>
            </a:r>
            <a:r>
              <a:rPr lang="en-US"/>
              <a:t>p</a:t>
            </a:r>
            <a:r>
              <a:rPr lang="vi-VN"/>
              <a:t>hương trình bậc 2</a:t>
            </a:r>
          </a:p>
          <a:p>
            <a:r>
              <a:rPr lang="en-US"/>
              <a:t>Chương trình cần yêu cầu</a:t>
            </a:r>
            <a:r>
              <a:rPr lang="vi-VN"/>
              <a:t> nhập các hệ số A, B, C</a:t>
            </a:r>
          </a:p>
          <a:p>
            <a:pPr lvl="1"/>
            <a:r>
              <a:rPr lang="en-US"/>
              <a:t>Tuy nhiên </a:t>
            </a:r>
            <a:r>
              <a:rPr lang="vi-VN"/>
              <a:t>A và B</a:t>
            </a:r>
            <a:r>
              <a:rPr lang="en-US"/>
              <a:t> nhập vào</a:t>
            </a:r>
            <a:r>
              <a:rPr lang="vi-VN"/>
              <a:t> không chắc sẽ khác 0</a:t>
            </a:r>
          </a:p>
          <a:p>
            <a:pPr marL="457200" lvl="1" indent="0">
              <a:buNone/>
            </a:pPr>
            <a:r>
              <a:rPr lang="en-US"/>
              <a:t>-&gt; có thể suy biến về phương trình </a:t>
            </a:r>
            <a:r>
              <a:rPr lang="vi-VN"/>
              <a:t>bậc 1</a:t>
            </a:r>
          </a:p>
          <a:p>
            <a:pPr lvl="1"/>
            <a:r>
              <a:rPr lang="en-US"/>
              <a:t>D</a:t>
            </a:r>
            <a:r>
              <a:rPr lang="vi-VN"/>
              <a:t>ùng cấu trúc rẽ nhánh để kiểm tra </a:t>
            </a:r>
            <a:r>
              <a:rPr lang="en-US"/>
              <a:t>các </a:t>
            </a:r>
            <a:r>
              <a:rPr lang="vi-VN"/>
              <a:t>điều kiện nói trên</a:t>
            </a:r>
          </a:p>
        </p:txBody>
      </p:sp>
    </p:spTree>
    <p:extLst>
      <p:ext uri="{BB962C8B-B14F-4D97-AF65-F5344CB8AC3E}">
        <p14:creationId xmlns:p14="http://schemas.microsoft.com/office/powerpoint/2010/main" val="96055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Câu lệnh là một câu viết bằng ngôn ngữ lập trình</a:t>
            </a:r>
            <a:r>
              <a:rPr lang="en-US"/>
              <a:t>. </a:t>
            </a:r>
            <a:r>
              <a:rPr lang="vi-VN"/>
              <a:t>Kết thúc câu </a:t>
            </a:r>
            <a:r>
              <a:rPr lang="en-US"/>
              <a:t>lệnh</a:t>
            </a:r>
            <a:r>
              <a:rPr lang="vi-VN"/>
              <a:t> là dấu chấm phẩy (;)</a:t>
            </a:r>
          </a:p>
          <a:p>
            <a:r>
              <a:rPr lang="vi-VN"/>
              <a:t>Các loại câu lệnh</a:t>
            </a:r>
          </a:p>
          <a:p>
            <a:pPr lvl="1"/>
            <a:r>
              <a:rPr lang="vi-VN"/>
              <a:t>Câu lệnh đơn (câu đơn)</a:t>
            </a:r>
          </a:p>
          <a:p>
            <a:pPr lvl="2"/>
            <a:r>
              <a:rPr lang="en-US"/>
              <a:t>Ví dụ:</a:t>
            </a:r>
            <a:r>
              <a:rPr lang="vi-VN"/>
              <a:t> </a:t>
            </a:r>
            <a:r>
              <a:rPr lang="en-US"/>
              <a:t>c</a:t>
            </a:r>
            <a:r>
              <a:rPr lang="vi-VN"/>
              <a:t>âu khai báo biến</a:t>
            </a:r>
            <a:r>
              <a:rPr lang="en-US"/>
              <a:t>, c</a:t>
            </a:r>
            <a:r>
              <a:rPr lang="vi-VN"/>
              <a:t>âu lệnh gán</a:t>
            </a:r>
            <a:r>
              <a:rPr lang="en-US"/>
              <a:t>, …</a:t>
            </a:r>
          </a:p>
          <a:p>
            <a:pPr lvl="1"/>
            <a:r>
              <a:rPr lang="vi-VN"/>
              <a:t>Câu lệnh phức (câu phức)</a:t>
            </a:r>
          </a:p>
          <a:p>
            <a:pPr lvl="2"/>
            <a:r>
              <a:rPr lang="en-US"/>
              <a:t>Nhiều </a:t>
            </a:r>
            <a:r>
              <a:rPr lang="vi-VN"/>
              <a:t>câu lệnh được </a:t>
            </a:r>
            <a:r>
              <a:rPr lang="en-US"/>
              <a:t>đặt trong </a:t>
            </a:r>
            <a:r>
              <a:rPr lang="vi-VN"/>
              <a:t>cặp </a:t>
            </a:r>
            <a:r>
              <a:rPr lang="en-US"/>
              <a:t>ngoặc </a:t>
            </a:r>
            <a:r>
              <a:rPr lang="vi-VN"/>
              <a:t>{ </a:t>
            </a:r>
            <a:r>
              <a:rPr lang="en-US"/>
              <a:t>…</a:t>
            </a:r>
            <a:r>
              <a:rPr lang="vi-VN"/>
              <a:t> }</a:t>
            </a:r>
          </a:p>
          <a:p>
            <a:pPr lvl="1"/>
            <a:r>
              <a:rPr lang="vi-VN"/>
              <a:t>C</a:t>
            </a:r>
            <a:r>
              <a:rPr lang="en-US"/>
              <a:t>âu lệnh thuộc </a:t>
            </a:r>
            <a:r>
              <a:rPr lang="vi-VN"/>
              <a:t>cấu trúc điều khiển </a:t>
            </a:r>
            <a:r>
              <a:rPr lang="en-US"/>
              <a:t>như: </a:t>
            </a:r>
            <a:r>
              <a:rPr lang="vi-VN"/>
              <a:t>if, if-else, switch, for, while, do </a:t>
            </a:r>
            <a:r>
              <a:rPr lang="is-IS"/>
              <a:t>… </a:t>
            </a:r>
            <a:r>
              <a:rPr lang="vi-VN"/>
              <a:t>while</a:t>
            </a:r>
            <a:endParaRPr lang="en-US"/>
          </a:p>
          <a:p>
            <a:pPr lvl="1"/>
            <a:r>
              <a:rPr lang="vi-VN">
                <a:solidFill>
                  <a:srgbClr val="FF0000"/>
                </a:solidFill>
              </a:rPr>
              <a:t>Câu lệnh rỗng</a:t>
            </a:r>
            <a:r>
              <a:rPr lang="en-US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/>
              <a:t>C</a:t>
            </a:r>
            <a:r>
              <a:rPr lang="vi-VN"/>
              <a:t>hỉ có dấu ; đứng cuối </a:t>
            </a:r>
          </a:p>
        </p:txBody>
      </p:sp>
    </p:spTree>
    <p:extLst>
      <p:ext uri="{BB962C8B-B14F-4D97-AF65-F5344CB8AC3E}">
        <p14:creationId xmlns:p14="http://schemas.microsoft.com/office/powerpoint/2010/main" val="9975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Chương trình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Chương trình </a:t>
            </a:r>
            <a:r>
              <a:rPr lang="en-US"/>
              <a:t>là</a:t>
            </a:r>
            <a:r>
              <a:rPr lang="vi-VN"/>
              <a:t> một danh sách tuyến tính (có thứ tự) của các câu lệnh</a:t>
            </a:r>
            <a:r>
              <a:rPr lang="en-US"/>
              <a:t> (đơn, phức, …)</a:t>
            </a:r>
            <a:endParaRPr lang="vi-VN"/>
          </a:p>
          <a:p>
            <a:r>
              <a:rPr lang="en-US"/>
              <a:t>Mặc định m</a:t>
            </a:r>
            <a:r>
              <a:rPr lang="vi-VN"/>
              <a:t>áy tính sẽ thực hiện lần lượt từ câu đầu tiên đến câu lệnh cuối cùng.</a:t>
            </a:r>
          </a:p>
          <a:p>
            <a:r>
              <a:rPr lang="en-US"/>
              <a:t>Trừ khi gặp các cấu trúc</a:t>
            </a:r>
            <a:r>
              <a:rPr lang="vi-VN"/>
              <a:t> điều khiển </a:t>
            </a:r>
            <a:r>
              <a:rPr lang="en-US"/>
              <a:t>như:</a:t>
            </a:r>
            <a:r>
              <a:rPr lang="vi-VN"/>
              <a:t> </a:t>
            </a:r>
          </a:p>
          <a:p>
            <a:pPr lvl="1"/>
            <a:r>
              <a:rPr lang="vi-VN"/>
              <a:t>Rẽ nhánh</a:t>
            </a:r>
          </a:p>
          <a:p>
            <a:pPr lvl="2"/>
            <a:r>
              <a:rPr lang="vi-VN" sz="28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if, if-else, switch</a:t>
            </a:r>
            <a:endParaRPr lang="vi-VN" sz="2800">
              <a:solidFill>
                <a:srgbClr val="FF0000"/>
              </a:solidFill>
            </a:endParaRPr>
          </a:p>
          <a:p>
            <a:pPr lvl="1"/>
            <a:r>
              <a:rPr lang="vi-VN"/>
              <a:t>Lặp</a:t>
            </a:r>
            <a:endParaRPr lang="vi-VN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vi-VN" sz="28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for, while, do </a:t>
            </a:r>
            <a:r>
              <a:rPr lang="is-IS" sz="28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r>
              <a:rPr lang="vi-VN" sz="28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endParaRPr lang="vi-VN" sz="2800">
              <a:solidFill>
                <a:srgbClr val="FF0000"/>
              </a:solidFill>
            </a:endParaRPr>
          </a:p>
          <a:p>
            <a:pPr lvl="2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377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if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Cú pháp:</a:t>
            </a:r>
            <a:br>
              <a:rPr lang="en-US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5635-35D3-471B-AC48-0DF6CC2EBFC2}"/>
              </a:ext>
            </a:extLst>
          </p:cNvPr>
          <p:cNvGrpSpPr/>
          <p:nvPr/>
        </p:nvGrpSpPr>
        <p:grpSpPr>
          <a:xfrm>
            <a:off x="1359085" y="1508619"/>
            <a:ext cx="6108515" cy="4511181"/>
            <a:chOff x="1054285" y="1630479"/>
            <a:chExt cx="6108515" cy="4511181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1630479"/>
              <a:ext cx="6096000" cy="5031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en-US" sz="2400" b="1">
                  <a:solidFill>
                    <a:srgbClr val="0432FF"/>
                  </a:solidFill>
                </a:rPr>
                <a:t>if</a:t>
              </a:r>
              <a:r>
                <a:rPr lang="en-US" sz="2400" b="1"/>
                <a:t> </a:t>
              </a:r>
              <a:r>
                <a:rPr lang="en-US" sz="2400"/>
                <a:t>(&lt;biểu thức điều kiện&gt;) &lt;câu lệnh&gt;;</a:t>
              </a:r>
              <a:endParaRPr lang="en-US" sz="2400" b="1">
                <a:solidFill>
                  <a:srgbClr val="0432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54285" y="2278980"/>
              <a:ext cx="6073346" cy="8452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en-US" sz="2400" b="1">
                  <a:solidFill>
                    <a:srgbClr val="0432FF"/>
                  </a:solidFill>
                </a:rPr>
                <a:t>if</a:t>
              </a:r>
              <a:r>
                <a:rPr lang="en-US" sz="2400" b="1"/>
                <a:t> </a:t>
              </a:r>
              <a:r>
                <a:rPr lang="en-US" sz="2400"/>
                <a:t>(&lt;biểu thức điều kiện&gt;) </a:t>
              </a:r>
            </a:p>
            <a:p>
              <a:pPr marL="0" lvl="1"/>
              <a:r>
                <a:rPr lang="en-US" sz="2400"/>
                <a:t>         &lt;câu lệnh&gt;;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4285" y="4572000"/>
              <a:ext cx="6073346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432FF"/>
                  </a:solidFill>
                </a:rPr>
                <a:t>if</a:t>
              </a:r>
              <a:r>
                <a:rPr lang="en-US" sz="2400"/>
                <a:t> (&lt;biểu thức điều kiện&gt;) </a:t>
              </a:r>
            </a:p>
            <a:p>
              <a:r>
                <a:rPr lang="en-US" sz="2400" b="1">
                  <a:solidFill>
                    <a:srgbClr val="0432FF"/>
                  </a:solidFill>
                </a:rPr>
                <a:t>{</a:t>
              </a:r>
              <a:br>
                <a:rPr lang="en-US" sz="2400"/>
              </a:br>
              <a:r>
                <a:rPr lang="en-US" sz="2400"/>
                <a:t>     &lt;các câu lệnh&gt;</a:t>
              </a:r>
            </a:p>
            <a:p>
              <a:r>
                <a:rPr lang="en-US" sz="2400" b="1">
                  <a:solidFill>
                    <a:srgbClr val="0432FF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4285" y="3253770"/>
              <a:ext cx="6073346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432FF"/>
                  </a:solidFill>
                </a:rPr>
                <a:t>if</a:t>
              </a:r>
              <a:r>
                <a:rPr lang="en-US" sz="2400"/>
                <a:t> (&lt;biểu thức điều kiện&gt;) </a:t>
              </a:r>
              <a:r>
                <a:rPr lang="en-US" sz="2400" b="1">
                  <a:solidFill>
                    <a:srgbClr val="0432FF"/>
                  </a:solidFill>
                </a:rPr>
                <a:t>{</a:t>
              </a:r>
              <a:br>
                <a:rPr lang="en-US" sz="2400"/>
              </a:br>
              <a:r>
                <a:rPr lang="en-US" sz="2400"/>
                <a:t>     &lt;các câu lệnh&gt;</a:t>
              </a:r>
            </a:p>
            <a:p>
              <a:r>
                <a:rPr lang="en-US" sz="2400" b="1">
                  <a:solidFill>
                    <a:srgbClr val="0432FF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53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1896761"/>
            <a:ext cx="4191000" cy="37016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104900" y="2125362"/>
            <a:ext cx="2667000" cy="1219200"/>
          </a:xfrm>
          <a:prstGeom prst="diamond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95400" y="3943865"/>
            <a:ext cx="2286000" cy="762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&lt;</a:t>
            </a:r>
            <a:r>
              <a:rPr kumimoji="0" lang="vi-VN" sz="1800" b="0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câu lệnh&gt;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438400" y="3344562"/>
            <a:ext cx="0" cy="599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9292" y="33884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true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8600" y="2363226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false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628900" y="5219700"/>
            <a:ext cx="164682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3769916" y="2732558"/>
            <a:ext cx="505808" cy="1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4275724" y="2734962"/>
            <a:ext cx="0" cy="24847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438400" y="1439561"/>
            <a:ext cx="0" cy="6858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 bwMode="auto">
          <a:xfrm>
            <a:off x="2469292" y="4705865"/>
            <a:ext cx="0" cy="3995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83" name="Oval 8382"/>
          <p:cNvSpPr/>
          <p:nvPr/>
        </p:nvSpPr>
        <p:spPr bwMode="auto">
          <a:xfrm>
            <a:off x="2324100" y="5067300"/>
            <a:ext cx="304800" cy="304800"/>
          </a:xfrm>
          <a:prstGeom prst="ellipse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31" name="Straight Arrow Connector 230"/>
          <p:cNvCxnSpPr/>
          <p:nvPr/>
        </p:nvCxnSpPr>
        <p:spPr bwMode="auto">
          <a:xfrm>
            <a:off x="2486610" y="5372100"/>
            <a:ext cx="0" cy="723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9786" y="1896761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</a:rPr>
              <a:t>&lt;biểu thức điều kiện&gt;</a:t>
            </a:r>
            <a:r>
              <a:rPr lang="en-US" sz="2400"/>
              <a:t>: </a:t>
            </a:r>
            <a:r>
              <a:rPr lang="vi-VN" sz="2400"/>
              <a:t>Biểu thức luận lý hoặc phải chuyển đổi sang luận lý được</a:t>
            </a:r>
          </a:p>
          <a:p>
            <a:endParaRPr lang="vi-VN" sz="2400"/>
          </a:p>
          <a:p>
            <a:r>
              <a:rPr lang="vi-VN" sz="2400">
                <a:solidFill>
                  <a:srgbClr val="0432FF"/>
                </a:solidFill>
              </a:rPr>
              <a:t>&lt;câu lệnh&gt;</a:t>
            </a:r>
            <a:r>
              <a:rPr lang="vi-VN" sz="2400"/>
              <a:t>: một trong các loại câu lệnh đơn, kép hay rỗng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238107" y="252798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&lt;biểu thức điều kiện&gt;</a:t>
            </a:r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7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lệnh: </a:t>
            </a:r>
            <a:r>
              <a:rPr lang="vi-VN" b="1">
                <a:solidFill>
                  <a:srgbClr val="0432FF"/>
                </a:solidFill>
              </a:rPr>
              <a:t>if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Cú pháp</a:t>
            </a:r>
            <a:r>
              <a:rPr lang="en-US"/>
              <a:t> + </a:t>
            </a:r>
            <a:r>
              <a:rPr lang="vi-VN">
                <a:solidFill>
                  <a:srgbClr val="0432FF"/>
                </a:solidFill>
              </a:rPr>
              <a:t>phong cách lập trình:</a:t>
            </a:r>
            <a:endParaRPr lang="en-US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7F2467-BCB0-43A2-98A1-C0CD16D2E1A9}"/>
              </a:ext>
            </a:extLst>
          </p:cNvPr>
          <p:cNvGrpSpPr/>
          <p:nvPr/>
        </p:nvGrpSpPr>
        <p:grpSpPr>
          <a:xfrm>
            <a:off x="4925996" y="1905000"/>
            <a:ext cx="3913204" cy="3649459"/>
            <a:chOff x="5002196" y="2035386"/>
            <a:chExt cx="3913204" cy="3649459"/>
          </a:xfrm>
        </p:grpSpPr>
        <p:sp>
          <p:nvSpPr>
            <p:cNvPr id="3" name="TextBox 2"/>
            <p:cNvSpPr txBox="1"/>
            <p:nvPr/>
          </p:nvSpPr>
          <p:spPr>
            <a:xfrm>
              <a:off x="5008418" y="2035386"/>
              <a:ext cx="3886200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432FF"/>
                  </a:solidFill>
                </a:rPr>
                <a:t>if</a:t>
              </a:r>
              <a:r>
                <a:rPr lang="en-US"/>
                <a:t> (&lt;biểu thức điều kiện&gt;) </a:t>
              </a:r>
              <a:r>
                <a:rPr lang="en-US" b="1"/>
                <a:t>{</a:t>
              </a:r>
              <a:br>
                <a:rPr lang="en-US"/>
              </a:br>
              <a:r>
                <a:rPr lang="en-US"/>
                <a:t>     &lt;câu lệnh&gt;</a:t>
              </a:r>
            </a:p>
            <a:p>
              <a:r>
                <a:rPr lang="en-US"/>
                <a:t>     //</a:t>
              </a:r>
              <a:r>
                <a:rPr lang="vi-VN"/>
                <a:t>có thể có 1 hay nhiều câu lệnh</a:t>
              </a:r>
              <a:endParaRPr lang="en-US"/>
            </a:p>
            <a:p>
              <a:r>
                <a:rPr lang="en-US" b="1">
                  <a:solidFill>
                    <a:srgbClr val="0432FF"/>
                  </a:solidFill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3464315"/>
              <a:ext cx="3886200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432FF"/>
                  </a:solidFill>
                </a:rPr>
                <a:t>if</a:t>
              </a:r>
              <a:r>
                <a:rPr lang="en-US"/>
                <a:t> (&lt;biểu thức điều kiện&gt;) </a:t>
              </a:r>
            </a:p>
            <a:p>
              <a:r>
                <a:rPr lang="en-US" b="1">
                  <a:solidFill>
                    <a:srgbClr val="0432FF"/>
                  </a:solidFill>
                </a:rPr>
                <a:t>{</a:t>
              </a:r>
              <a:br>
                <a:rPr lang="en-US"/>
              </a:br>
              <a:r>
                <a:rPr lang="en-US"/>
                <a:t>     &lt;câu lệnh&gt;</a:t>
              </a:r>
            </a:p>
            <a:p>
              <a:r>
                <a:rPr lang="en-US"/>
                <a:t>     //</a:t>
              </a:r>
              <a:r>
                <a:rPr lang="vi-VN"/>
                <a:t>có thể có 1 hay nhiều câu lệnh</a:t>
              </a:r>
              <a:endParaRPr lang="en-US"/>
            </a:p>
            <a:p>
              <a:r>
                <a:rPr lang="en-US" b="1">
                  <a:solidFill>
                    <a:srgbClr val="0432FF"/>
                  </a:solidFill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2196" y="5181600"/>
              <a:ext cx="58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/>
                <a:t>TAB</a:t>
              </a:r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5105400" y="2081431"/>
              <a:ext cx="0" cy="360341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486400" y="2497051"/>
              <a:ext cx="0" cy="318779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5098473" y="5562600"/>
              <a:ext cx="3879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C710B5-1ECC-48EB-8295-EF3D702C2FF7}"/>
              </a:ext>
            </a:extLst>
          </p:cNvPr>
          <p:cNvGrpSpPr/>
          <p:nvPr/>
        </p:nvGrpSpPr>
        <p:grpSpPr>
          <a:xfrm>
            <a:off x="381000" y="1905000"/>
            <a:ext cx="4267200" cy="2906257"/>
            <a:chOff x="381000" y="1905000"/>
            <a:chExt cx="4267200" cy="2906257"/>
          </a:xfrm>
        </p:grpSpPr>
        <p:sp>
          <p:nvSpPr>
            <p:cNvPr id="4" name="Rectangle 3"/>
            <p:cNvSpPr/>
            <p:nvPr/>
          </p:nvSpPr>
          <p:spPr bwMode="auto">
            <a:xfrm>
              <a:off x="381000" y="1905000"/>
              <a:ext cx="4267200" cy="6316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en-US" b="1">
                  <a:solidFill>
                    <a:srgbClr val="0432FF"/>
                  </a:solidFill>
                </a:rPr>
                <a:t>if</a:t>
              </a:r>
              <a:r>
                <a:rPr lang="en-US" b="1"/>
                <a:t> </a:t>
              </a:r>
              <a:r>
                <a:rPr lang="en-US"/>
                <a:t>(&lt;biểu thức điều kiện&gt;) &lt;câu lệnh&gt;</a:t>
              </a:r>
              <a:endParaRPr lang="en-US" b="1">
                <a:solidFill>
                  <a:srgbClr val="0432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1000" y="2714211"/>
              <a:ext cx="4267200" cy="69400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en-US" b="1">
                  <a:solidFill>
                    <a:srgbClr val="0432FF"/>
                  </a:solidFill>
                </a:rPr>
                <a:t>if</a:t>
              </a:r>
              <a:r>
                <a:rPr lang="en-US" b="1"/>
                <a:t> </a:t>
              </a:r>
              <a:r>
                <a:rPr lang="en-US"/>
                <a:t>(&lt;biểu thức điều kiện&gt;) </a:t>
              </a:r>
            </a:p>
            <a:p>
              <a:pPr marL="0" lvl="1"/>
              <a:r>
                <a:rPr lang="en-US"/>
                <a:t>         &lt;câu lệnh&gt;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57200" y="2982457"/>
              <a:ext cx="0" cy="1828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143000" y="3105329"/>
              <a:ext cx="0" cy="17059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33400" y="4523031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09860" y="4156095"/>
              <a:ext cx="58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/>
                <a:t>TAB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15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Ch01 - Gioi thieu ve may tinh va lap trinh</Template>
  <TotalTime>4120</TotalTime>
  <Words>3282</Words>
  <Application>Microsoft Office PowerPoint</Application>
  <PresentationFormat>On-screen Show (4:3)</PresentationFormat>
  <Paragraphs>434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Tahoma</vt:lpstr>
      <vt:lpstr>Wingdings</vt:lpstr>
      <vt:lpstr>15_Blends</vt:lpstr>
      <vt:lpstr>16_Blends</vt:lpstr>
      <vt:lpstr>Chương 04 CẤU TRÚC RẼ NHÁNH</vt:lpstr>
      <vt:lpstr>Chuẩn đầu ra</vt:lpstr>
      <vt:lpstr>Đặt vấn đề</vt:lpstr>
      <vt:lpstr>Đặt vấn đề</vt:lpstr>
      <vt:lpstr>Câu lệnh</vt:lpstr>
      <vt:lpstr>Chương trình</vt:lpstr>
      <vt:lpstr>Câu lệnh: if</vt:lpstr>
      <vt:lpstr>Câu lệnh: if</vt:lpstr>
      <vt:lpstr>Câu lệnh: if</vt:lpstr>
      <vt:lpstr>Câu lệnh: if-else</vt:lpstr>
      <vt:lpstr>Câu lệnh: if-else</vt:lpstr>
      <vt:lpstr>Câu lệnh: if-else</vt:lpstr>
      <vt:lpstr>PowerPoint Presentation</vt:lpstr>
      <vt:lpstr>Giải Phương trình bậc 2</vt:lpstr>
      <vt:lpstr>Câu lệnh: if-else lồng nhau</vt:lpstr>
      <vt:lpstr>Câu lệnh: if-else lồng nhau</vt:lpstr>
      <vt:lpstr>Câu lệnh: if-else lồng nhau</vt:lpstr>
      <vt:lpstr>Câu lệnh: if-else lồng nhau</vt:lpstr>
      <vt:lpstr>Câu lệnh: if-else lồng nhau</vt:lpstr>
      <vt:lpstr>Biểu thức điều kiện ? :</vt:lpstr>
      <vt:lpstr>Câu lệnh switch-case</vt:lpstr>
      <vt:lpstr>Câu lệnh switch-case</vt:lpstr>
      <vt:lpstr>Câu lệnh switch-case</vt:lpstr>
      <vt:lpstr>Câu lệnh switch-case</vt:lpstr>
      <vt:lpstr>Câu lệnh switch-case</vt:lpstr>
      <vt:lpstr>Câu lệnh switch-case</vt:lpstr>
      <vt:lpstr>Câu lệnh switch-case</vt:lpstr>
      <vt:lpstr>Ví dụ</vt:lpstr>
      <vt:lpstr>Ví dụ</vt:lpstr>
      <vt:lpstr>Sử dụng kiểu liệt kê (enum)</vt:lpstr>
      <vt:lpstr>So sánh if - else với switch</vt:lpstr>
      <vt:lpstr>Ôn tập</vt:lpstr>
      <vt:lpstr>Ôn tập</vt:lpstr>
      <vt:lpstr>Ôn tập</vt:lpstr>
      <vt:lpstr>Ôn tập</vt:lpstr>
      <vt:lpstr>Ôn tập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Quang Tran</cp:lastModifiedBy>
  <cp:revision>1037</cp:revision>
  <cp:lastPrinted>2019-02-10T13:40:51Z</cp:lastPrinted>
  <dcterms:created xsi:type="dcterms:W3CDTF">2010-12-08T09:26:28Z</dcterms:created>
  <dcterms:modified xsi:type="dcterms:W3CDTF">2020-05-19T02:15:51Z</dcterms:modified>
  <cp:contentStatus/>
</cp:coreProperties>
</file>