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06" r:id="rId1"/>
    <p:sldMasterId id="2147484127" r:id="rId2"/>
  </p:sldMasterIdLst>
  <p:notesMasterIdLst>
    <p:notesMasterId r:id="rId37"/>
  </p:notesMasterIdLst>
  <p:handoutMasterIdLst>
    <p:handoutMasterId r:id="rId38"/>
  </p:handoutMasterIdLst>
  <p:sldIdLst>
    <p:sldId id="256" r:id="rId3"/>
    <p:sldId id="426" r:id="rId4"/>
    <p:sldId id="397" r:id="rId5"/>
    <p:sldId id="398" r:id="rId6"/>
    <p:sldId id="406" r:id="rId7"/>
    <p:sldId id="427" r:id="rId8"/>
    <p:sldId id="399" r:id="rId9"/>
    <p:sldId id="428" r:id="rId10"/>
    <p:sldId id="429" r:id="rId11"/>
    <p:sldId id="431" r:id="rId12"/>
    <p:sldId id="430" r:id="rId13"/>
    <p:sldId id="408" r:id="rId14"/>
    <p:sldId id="404" r:id="rId15"/>
    <p:sldId id="407" r:id="rId16"/>
    <p:sldId id="409" r:id="rId17"/>
    <p:sldId id="410" r:id="rId18"/>
    <p:sldId id="417" r:id="rId19"/>
    <p:sldId id="412" r:id="rId20"/>
    <p:sldId id="413" r:id="rId21"/>
    <p:sldId id="418" r:id="rId22"/>
    <p:sldId id="432" r:id="rId23"/>
    <p:sldId id="420" r:id="rId24"/>
    <p:sldId id="366" r:id="rId25"/>
    <p:sldId id="421" r:id="rId26"/>
    <p:sldId id="374" r:id="rId27"/>
    <p:sldId id="422" r:id="rId28"/>
    <p:sldId id="423" r:id="rId29"/>
    <p:sldId id="424" r:id="rId30"/>
    <p:sldId id="350" r:id="rId31"/>
    <p:sldId id="425" r:id="rId32"/>
    <p:sldId id="434" r:id="rId33"/>
    <p:sldId id="435" r:id="rId34"/>
    <p:sldId id="436" r:id="rId35"/>
    <p:sldId id="437" r:id="rId36"/>
  </p:sldIdLst>
  <p:sldSz cx="9144000" cy="6858000" type="screen4x3"/>
  <p:notesSz cx="7315200" cy="9601200"/>
  <p:custDataLst>
    <p:tags r:id="rId3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272777"/>
    <a:srgbClr val="CC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76776" autoAdjust="0"/>
  </p:normalViewPr>
  <p:slideViewPr>
    <p:cSldViewPr>
      <p:cViewPr varScale="1">
        <p:scale>
          <a:sx n="81" d="100"/>
          <a:sy n="81" d="100"/>
        </p:scale>
        <p:origin x="972" y="9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81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055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Cụ</a:t>
            </a:r>
            <a:r>
              <a:rPr lang="en-US" baseline="0"/>
              <a:t> thể: ở ví dụ trên</a:t>
            </a:r>
          </a:p>
          <a:p>
            <a:r>
              <a:rPr lang="en-US" baseline="0"/>
              <a:t>Kiểm tra trước = chưa tìm được người phù hợp</a:t>
            </a:r>
          </a:p>
          <a:p>
            <a:r>
              <a:rPr lang="en-US" baseline="0"/>
              <a:t>Làm sau = xem xét ứng viên tiếp theo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56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A473A7-C3D2-489D-BF5C-7BF44E7D5C4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4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A473A7-C3D2-489D-BF5C-7BF44E7D5C4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255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A473A7-C3D2-489D-BF5C-7BF44E7D5C4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25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Cụ</a:t>
            </a:r>
            <a:r>
              <a:rPr lang="en-US" baseline="0"/>
              <a:t> thể: ở ví dụ trên</a:t>
            </a:r>
          </a:p>
          <a:p>
            <a:r>
              <a:rPr lang="en-US" baseline="0"/>
              <a:t>Kiểm tra trước = chưa tìm được người phù hợp</a:t>
            </a:r>
          </a:p>
          <a:p>
            <a:r>
              <a:rPr lang="en-US" baseline="0"/>
              <a:t>Làm sau = xem xét ứng viên tiếp theo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45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Cụ</a:t>
            </a:r>
            <a:r>
              <a:rPr lang="en-US" baseline="0"/>
              <a:t> thể: ở ví dụ trên</a:t>
            </a:r>
          </a:p>
          <a:p>
            <a:r>
              <a:rPr lang="en-US" baseline="0"/>
              <a:t>Kiểm tra trước = chưa tìm được người phù hợp</a:t>
            </a:r>
          </a:p>
          <a:p>
            <a:r>
              <a:rPr lang="en-US" baseline="0"/>
              <a:t>Làm sau = xem xét ứng viên tiếp theo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1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Đoạn code thứ 1: xuất ra một dãy số từ 0 đến 99</a:t>
            </a:r>
          </a:p>
          <a:p>
            <a:r>
              <a:rPr lang="en-US" baseline="0"/>
              <a:t>Đoạn code thứ 2: lặp vô hạn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25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Cụ</a:t>
            </a:r>
            <a:r>
              <a:rPr lang="en-US" baseline="0"/>
              <a:t> thể: ở ví dụ trên</a:t>
            </a:r>
          </a:p>
          <a:p>
            <a:r>
              <a:rPr lang="en-US" baseline="0"/>
              <a:t>Kiểm tra trước = chưa tìm được người phù hợp</a:t>
            </a:r>
          </a:p>
          <a:p>
            <a:r>
              <a:rPr lang="en-US" baseline="0"/>
              <a:t>Làm sau = xem xét ứng viên tiếp theo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04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Cụ</a:t>
            </a:r>
            <a:r>
              <a:rPr lang="en-US" baseline="0"/>
              <a:t> thể: ở ví dụ trên</a:t>
            </a:r>
          </a:p>
          <a:p>
            <a:r>
              <a:rPr lang="en-US" baseline="0"/>
              <a:t>Kiểm tra trước = chưa tìm được người phù hợp</a:t>
            </a:r>
          </a:p>
          <a:p>
            <a:r>
              <a:rPr lang="en-US" baseline="0"/>
              <a:t>Làm sau = xem xét ứng viên tiếp theo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25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Cụ</a:t>
            </a:r>
            <a:r>
              <a:rPr lang="en-US" baseline="0"/>
              <a:t> thể: ở ví dụ trên</a:t>
            </a:r>
          </a:p>
          <a:p>
            <a:r>
              <a:rPr lang="en-US" baseline="0"/>
              <a:t>Kiểm tra trước = chưa tìm được người phù hợp</a:t>
            </a:r>
          </a:p>
          <a:p>
            <a:r>
              <a:rPr lang="en-US" baseline="0"/>
              <a:t>Làm sau = xem xét ứng viên tiếp theo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1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Đoạn code thứ 1: xuất ra một dãy số từ 0 đến 99</a:t>
            </a:r>
          </a:p>
          <a:p>
            <a:r>
              <a:rPr lang="en-US" baseline="0"/>
              <a:t>Đoạn code thứ 2: lặp vô hạn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46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A473A7-C3D2-489D-BF5C-7BF44E7D5C4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8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7914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35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257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587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4039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348413"/>
            <a:ext cx="9144000" cy="5095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10"/>
          <p:cNvCxnSpPr/>
          <p:nvPr/>
        </p:nvCxnSpPr>
        <p:spPr>
          <a:xfrm>
            <a:off x="0" y="634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0" y="6441177"/>
            <a:ext cx="9144000" cy="338554"/>
            <a:chOff x="0" y="6441177"/>
            <a:chExt cx="9144000" cy="338554"/>
          </a:xfrm>
        </p:grpSpPr>
        <p:sp>
          <p:nvSpPr>
            <p:cNvPr id="10" name="TextBox 8"/>
            <p:cNvSpPr txBox="1"/>
            <p:nvPr/>
          </p:nvSpPr>
          <p:spPr>
            <a:xfrm>
              <a:off x="2695251" y="6441177"/>
              <a:ext cx="448231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Nhập môn về lập trình</a:t>
              </a:r>
              <a:r>
                <a:rPr lang="en-US" altLang="en-US" sz="1600" b="0" baseline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 – Chương 01: Giới thiệu</a:t>
              </a:r>
              <a:endParaRPr lang="en-US" altLang="en-US" sz="1600" b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8108649" y="6441177"/>
              <a:ext cx="98456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chemeClr val="bg1"/>
                  </a:solidFill>
                  <a:latin typeface="+mn-lt"/>
                </a:rPr>
                <a:t>Slide </a:t>
              </a:r>
              <a:fld id="{29FC0498-C675-47B5-B589-8478E35404C1}" type="slidenum">
                <a:rPr lang="en-US" altLang="en-US" sz="1600" b="0">
                  <a:solidFill>
                    <a:schemeClr val="bg1"/>
                  </a:solidFill>
                  <a:latin typeface="+mn-lt"/>
                </a:rPr>
                <a:pPr eaLnBrk="1" hangingPunct="1"/>
                <a:t>‹#›</a:t>
              </a:fld>
              <a:endParaRPr lang="en-US" altLang="en-US" sz="1600" b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2" name="Straight Connector 10"/>
            <p:cNvCxnSpPr/>
            <p:nvPr userDrawn="1"/>
          </p:nvCxnSpPr>
          <p:spPr>
            <a:xfrm>
              <a:off x="0" y="6441177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8"/>
            <p:cNvSpPr txBox="1"/>
            <p:nvPr userDrawn="1"/>
          </p:nvSpPr>
          <p:spPr>
            <a:xfrm>
              <a:off x="0" y="6441177"/>
              <a:ext cx="127188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Trần</a:t>
              </a:r>
              <a:r>
                <a:rPr lang="en-US" altLang="en-US" sz="1600" b="0" baseline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 Quang</a:t>
              </a:r>
              <a:endParaRPr lang="en-US" altLang="en-US" sz="1600" b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1211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81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964174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043411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386374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840312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85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8255"/>
            <a:ext cx="8610600" cy="5167745"/>
          </a:xfrm>
        </p:spPr>
        <p:txBody>
          <a:bodyPr/>
          <a:lstStyle>
            <a:lvl1pPr algn="l">
              <a:defRPr sz="2800">
                <a:latin typeface="+mn-lt"/>
                <a:cs typeface="Tahoma" pitchFamily="34" charset="0"/>
              </a:defRPr>
            </a:lvl1pPr>
            <a:lvl2pPr algn="l">
              <a:defRPr sz="2600">
                <a:latin typeface="+mn-lt"/>
                <a:cs typeface="Tahoma" pitchFamily="34" charset="0"/>
              </a:defRPr>
            </a:lvl2pPr>
            <a:lvl3pPr algn="l">
              <a:defRPr sz="2400">
                <a:latin typeface="+mn-lt"/>
                <a:cs typeface="Tahoma" pitchFamily="34" charset="0"/>
              </a:defRPr>
            </a:lvl3pPr>
            <a:lvl4pPr algn="l">
              <a:defRPr sz="2400">
                <a:latin typeface="+mn-lt"/>
                <a:cs typeface="Tahoma" pitchFamily="34" charset="0"/>
              </a:defRPr>
            </a:lvl4pPr>
            <a:lvl5pPr algn="l">
              <a:defRPr sz="240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249919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0713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762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37582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3051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8814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188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395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85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8255"/>
            <a:ext cx="8610600" cy="5167745"/>
          </a:xfrm>
        </p:spPr>
        <p:txBody>
          <a:bodyPr/>
          <a:lstStyle>
            <a:lvl1pPr algn="l">
              <a:defRPr sz="2800">
                <a:latin typeface="+mn-lt"/>
                <a:cs typeface="Tahoma" pitchFamily="34" charset="0"/>
              </a:defRPr>
            </a:lvl1pPr>
            <a:lvl2pPr algn="l">
              <a:defRPr sz="2600">
                <a:latin typeface="+mn-lt"/>
                <a:cs typeface="Tahoma" pitchFamily="34" charset="0"/>
              </a:defRPr>
            </a:lvl2pPr>
            <a:lvl3pPr algn="l">
              <a:defRPr sz="2400">
                <a:latin typeface="+mn-lt"/>
                <a:cs typeface="Tahoma" pitchFamily="34" charset="0"/>
              </a:defRPr>
            </a:lvl3pPr>
            <a:lvl4pPr algn="l">
              <a:defRPr sz="2400">
                <a:latin typeface="+mn-lt"/>
                <a:cs typeface="Tahoma" pitchFamily="34" charset="0"/>
              </a:defRPr>
            </a:lvl4pPr>
            <a:lvl5pPr algn="l">
              <a:defRPr sz="240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627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2189922"/>
          </a:xfrm>
          <a:prstGeom prst="rect">
            <a:avLst/>
          </a:prstGeom>
        </p:spPr>
        <p:txBody>
          <a:bodyPr anchor="ctr"/>
          <a:lstStyle>
            <a:lvl1pPr algn="ctr">
              <a:defRPr sz="3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5E086D-1445-4FE8-9BAA-216623B9EDC9}"/>
              </a:ext>
            </a:extLst>
          </p:cNvPr>
          <p:cNvSpPr txBox="1"/>
          <p:nvPr/>
        </p:nvSpPr>
        <p:spPr>
          <a:xfrm>
            <a:off x="457200" y="15012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MÔN: NHẬP MÔN VỀ LẬP TRÌNH</a:t>
            </a:r>
          </a:p>
        </p:txBody>
      </p:sp>
    </p:spTree>
    <p:extLst>
      <p:ext uri="{BB962C8B-B14F-4D97-AF65-F5344CB8AC3E}">
        <p14:creationId xmlns:p14="http://schemas.microsoft.com/office/powerpoint/2010/main" val="75582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2189922"/>
          </a:xfrm>
          <a:prstGeom prst="rect">
            <a:avLst/>
          </a:prstGeom>
        </p:spPr>
        <p:txBody>
          <a:bodyPr anchor="ctr"/>
          <a:lstStyle>
            <a:lvl1pPr algn="ctr">
              <a:defRPr sz="3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5E086D-1445-4FE8-9BAA-216623B9EDC9}"/>
              </a:ext>
            </a:extLst>
          </p:cNvPr>
          <p:cNvSpPr txBox="1"/>
          <p:nvPr/>
        </p:nvSpPr>
        <p:spPr>
          <a:xfrm>
            <a:off x="457200" y="15012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MÔN: NHẬP MÔN VỀ LẬP TRÌNH</a:t>
            </a:r>
          </a:p>
        </p:txBody>
      </p:sp>
    </p:spTree>
    <p:extLst>
      <p:ext uri="{BB962C8B-B14F-4D97-AF65-F5344CB8AC3E}">
        <p14:creationId xmlns:p14="http://schemas.microsoft.com/office/powerpoint/2010/main" val="29283988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85881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41148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914400"/>
            <a:ext cx="41148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4CE8EF-0868-401A-94A5-AA8253327468}"/>
              </a:ext>
            </a:extLst>
          </p:cNvPr>
          <p:cNvCxnSpPr/>
          <p:nvPr userDrawn="1"/>
        </p:nvCxnSpPr>
        <p:spPr bwMode="auto">
          <a:xfrm>
            <a:off x="4572000" y="914400"/>
            <a:ext cx="0" cy="518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834182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8810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893451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82762"/>
            <a:ext cx="4191000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3000"/>
            <a:ext cx="41926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782762"/>
            <a:ext cx="4192646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2364119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6813"/>
            <a:ext cx="9144000" cy="18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305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3765034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003673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005803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9806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51080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348413"/>
            <a:ext cx="9144000" cy="5095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10"/>
          <p:cNvCxnSpPr/>
          <p:nvPr/>
        </p:nvCxnSpPr>
        <p:spPr>
          <a:xfrm>
            <a:off x="0" y="63484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0" y="6441177"/>
            <a:ext cx="9144000" cy="338554"/>
            <a:chOff x="0" y="6441177"/>
            <a:chExt cx="9144000" cy="338554"/>
          </a:xfrm>
        </p:grpSpPr>
        <p:sp>
          <p:nvSpPr>
            <p:cNvPr id="10" name="TextBox 8"/>
            <p:cNvSpPr txBox="1"/>
            <p:nvPr/>
          </p:nvSpPr>
          <p:spPr>
            <a:xfrm>
              <a:off x="2695251" y="6441177"/>
              <a:ext cx="448231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Nhập môn về lập trình</a:t>
              </a:r>
              <a:r>
                <a:rPr lang="en-US" altLang="en-US" sz="1600" b="0" baseline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 – Chương 01: Giới thiệu</a:t>
              </a:r>
              <a:endParaRPr lang="en-US" altLang="en-US" sz="1600" b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8108649" y="6441177"/>
              <a:ext cx="98456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chemeClr val="bg1"/>
                  </a:solidFill>
                  <a:latin typeface="+mn-lt"/>
                </a:rPr>
                <a:t>Slide </a:t>
              </a:r>
              <a:fld id="{29FC0498-C675-47B5-B589-8478E35404C1}" type="slidenum">
                <a:rPr lang="en-US" altLang="en-US" sz="1600" b="0">
                  <a:solidFill>
                    <a:schemeClr val="bg1"/>
                  </a:solidFill>
                  <a:latin typeface="+mn-lt"/>
                </a:rPr>
                <a:pPr eaLnBrk="1" hangingPunct="1"/>
                <a:t>‹#›</a:t>
              </a:fld>
              <a:endParaRPr lang="en-US" altLang="en-US" sz="1600" b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2" name="Straight Connector 10"/>
            <p:cNvCxnSpPr/>
            <p:nvPr userDrawn="1"/>
          </p:nvCxnSpPr>
          <p:spPr>
            <a:xfrm>
              <a:off x="0" y="6441177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8"/>
            <p:cNvSpPr txBox="1"/>
            <p:nvPr userDrawn="1"/>
          </p:nvSpPr>
          <p:spPr>
            <a:xfrm>
              <a:off x="0" y="6441177"/>
              <a:ext cx="127188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Trần</a:t>
              </a:r>
              <a:r>
                <a:rPr lang="en-US" altLang="en-US" sz="1600" b="0" baseline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 Quang</a:t>
              </a:r>
              <a:endParaRPr lang="en-US" altLang="en-US" sz="1600" b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982428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97212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7855262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6180094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778939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4368835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449983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88755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4626442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35011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411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3615812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124970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894329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43612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8506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61256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30277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38576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2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061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93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82762"/>
            <a:ext cx="4191000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3000"/>
            <a:ext cx="41926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782762"/>
            <a:ext cx="4192646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483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6813"/>
            <a:ext cx="9144000" cy="18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3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34" Type="http://schemas.openxmlformats.org/officeDocument/2006/relationships/image" Target="../media/image1.jpeg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5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32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57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37851"/>
            <a:ext cx="8610600" cy="524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73724" y="6303753"/>
            <a:ext cx="213360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>
                <a:solidFill>
                  <a:schemeClr val="tx2"/>
                </a:solidFill>
              </a:rPr>
              <a:t>Đại học Bách Khoa TpHCM</a:t>
            </a:r>
            <a:endParaRPr lang="en-US" sz="11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100" b="1">
                <a:solidFill>
                  <a:schemeClr val="tx2"/>
                </a:solidFill>
              </a:rPr>
              <a:t>Khoa KH &amp; KT Máy Tính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162800" y="6303753"/>
            <a:ext cx="18756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100" b="1">
                <a:solidFill>
                  <a:schemeClr val="tx2"/>
                </a:solidFill>
              </a:rPr>
              <a:t>Môn: Nhập môn </a:t>
            </a:r>
            <a:r>
              <a:rPr lang="en-US" sz="1100" b="1" baseline="0">
                <a:solidFill>
                  <a:schemeClr val="tx2"/>
                </a:solidFill>
              </a:rPr>
              <a:t>l</a:t>
            </a:r>
            <a:r>
              <a:rPr lang="vi-VN" sz="1100" b="1">
                <a:solidFill>
                  <a:schemeClr val="tx2"/>
                </a:solidFill>
              </a:rPr>
              <a:t>ập trình</a:t>
            </a:r>
            <a:endParaRPr lang="en-US" sz="1100" b="1" dirty="0">
              <a:solidFill>
                <a:schemeClr val="tx2"/>
              </a:solidFill>
            </a:endParaRPr>
          </a:p>
          <a:p>
            <a:pPr algn="r">
              <a:defRPr/>
            </a:pPr>
            <a:r>
              <a:rPr lang="en-US" sz="1100" b="1">
                <a:solidFill>
                  <a:schemeClr val="tx2"/>
                </a:solidFill>
              </a:rPr>
              <a:t>Slide </a:t>
            </a:r>
            <a:fld id="{7E361DEB-F8C4-493B-B5A8-8661C8DCD275}" type="slidenum">
              <a:rPr lang="en-US" sz="1100" b="1" smtClean="0">
                <a:solidFill>
                  <a:schemeClr val="tx2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69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6" y="6303753"/>
            <a:ext cx="475749" cy="478047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907324" y="6303753"/>
            <a:ext cx="42554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tx2"/>
                </a:solidFill>
              </a:rPr>
              <a:t>Chương</a:t>
            </a:r>
            <a:r>
              <a:rPr lang="en-US" sz="1200" b="1" baseline="0">
                <a:solidFill>
                  <a:schemeClr val="tx2"/>
                </a:solidFill>
              </a:rPr>
              <a:t> 5: Cấu trúc lặp</a:t>
            </a:r>
            <a:endParaRPr lang="en-US" sz="1200" b="1" dirty="0">
              <a:solidFill>
                <a:schemeClr val="tx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CCF33B-1B3F-49AC-ACEC-E97C40E44A9B}"/>
              </a:ext>
            </a:extLst>
          </p:cNvPr>
          <p:cNvCxnSpPr>
            <a:cxnSpLocks/>
          </p:cNvCxnSpPr>
          <p:nvPr/>
        </p:nvCxnSpPr>
        <p:spPr bwMode="auto">
          <a:xfrm>
            <a:off x="0" y="6237079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3434D4-41BD-499B-B3C8-DEF92833B73A}"/>
              </a:ext>
            </a:extLst>
          </p:cNvPr>
          <p:cNvCxnSpPr>
            <a:cxnSpLocks/>
          </p:cNvCxnSpPr>
          <p:nvPr/>
        </p:nvCxnSpPr>
        <p:spPr bwMode="auto">
          <a:xfrm>
            <a:off x="0" y="768264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8559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  <p:sldLayoutId id="2147484121" r:id="rId15"/>
    <p:sldLayoutId id="2147484122" r:id="rId16"/>
    <p:sldLayoutId id="2147484123" r:id="rId17"/>
    <p:sldLayoutId id="2147484124" r:id="rId18"/>
    <p:sldLayoutId id="2147484125" r:id="rId19"/>
    <p:sldLayoutId id="2147484126" r:id="rId20"/>
    <p:sldLayoutId id="2147484030" r:id="rId21"/>
    <p:sldLayoutId id="2147484031" r:id="rId22"/>
    <p:sldLayoutId id="2147484032" r:id="rId23"/>
    <p:sldLayoutId id="2147484052" r:id="rId24"/>
    <p:sldLayoutId id="2147484051" r:id="rId25"/>
    <p:sldLayoutId id="2147484046" r:id="rId2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37851"/>
            <a:ext cx="8610600" cy="524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73724" y="6303753"/>
            <a:ext cx="2133600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>
                <a:solidFill>
                  <a:schemeClr val="tx2"/>
                </a:solidFill>
              </a:rPr>
              <a:t>Đại học Bách Khoa TpHCM</a:t>
            </a:r>
            <a:endParaRPr lang="en-US" sz="11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100" b="1">
                <a:solidFill>
                  <a:schemeClr val="tx2"/>
                </a:solidFill>
              </a:rPr>
              <a:t>Khoa KH &amp; KT Máy Tính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162800" y="6303753"/>
            <a:ext cx="18756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100" b="1">
                <a:solidFill>
                  <a:schemeClr val="tx2"/>
                </a:solidFill>
              </a:rPr>
              <a:t>Môn: Nhập môn </a:t>
            </a:r>
            <a:r>
              <a:rPr lang="en-US" sz="1100" b="1" baseline="0">
                <a:solidFill>
                  <a:schemeClr val="tx2"/>
                </a:solidFill>
              </a:rPr>
              <a:t>l</a:t>
            </a:r>
            <a:r>
              <a:rPr lang="vi-VN" sz="1100" b="1">
                <a:solidFill>
                  <a:schemeClr val="tx2"/>
                </a:solidFill>
              </a:rPr>
              <a:t>ập trình</a:t>
            </a:r>
            <a:endParaRPr lang="en-US" sz="1100" b="1" dirty="0">
              <a:solidFill>
                <a:schemeClr val="tx2"/>
              </a:solidFill>
            </a:endParaRPr>
          </a:p>
          <a:p>
            <a:pPr algn="r">
              <a:defRPr/>
            </a:pPr>
            <a:r>
              <a:rPr lang="en-US" sz="1100" b="1">
                <a:solidFill>
                  <a:schemeClr val="tx2"/>
                </a:solidFill>
              </a:rPr>
              <a:t>Slide </a:t>
            </a:r>
            <a:fld id="{7E361DEB-F8C4-493B-B5A8-8661C8DCD275}" type="slidenum">
              <a:rPr lang="en-US" sz="1100" b="1" smtClean="0">
                <a:solidFill>
                  <a:schemeClr val="tx2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69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6" y="6303753"/>
            <a:ext cx="475749" cy="478047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907324" y="6303753"/>
            <a:ext cx="42554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>
                <a:solidFill>
                  <a:schemeClr val="tx2"/>
                </a:solidFill>
              </a:rPr>
              <a:t>Chương</a:t>
            </a:r>
            <a:r>
              <a:rPr lang="en-US" sz="1200" b="1" baseline="0">
                <a:solidFill>
                  <a:schemeClr val="tx2"/>
                </a:solidFill>
              </a:rPr>
              <a:t> 6: Hàm và tổ chức ch</a:t>
            </a:r>
            <a:r>
              <a:rPr lang="vi-VN" sz="1200" b="1" baseline="0">
                <a:solidFill>
                  <a:schemeClr val="tx2"/>
                </a:solidFill>
              </a:rPr>
              <a:t>ư</a:t>
            </a:r>
            <a:r>
              <a:rPr lang="en-US" sz="1200" b="1" baseline="0">
                <a:solidFill>
                  <a:schemeClr val="tx2"/>
                </a:solidFill>
              </a:rPr>
              <a:t>ơng trình</a:t>
            </a:r>
            <a:endParaRPr lang="en-US" sz="1200" b="1" dirty="0">
              <a:solidFill>
                <a:schemeClr val="tx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CCF33B-1B3F-49AC-ACEC-E97C40E44A9B}"/>
              </a:ext>
            </a:extLst>
          </p:cNvPr>
          <p:cNvCxnSpPr>
            <a:cxnSpLocks/>
          </p:cNvCxnSpPr>
          <p:nvPr/>
        </p:nvCxnSpPr>
        <p:spPr bwMode="auto">
          <a:xfrm>
            <a:off x="0" y="6237079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3434D4-41BD-499B-B3C8-DEF92833B73A}"/>
              </a:ext>
            </a:extLst>
          </p:cNvPr>
          <p:cNvCxnSpPr>
            <a:cxnSpLocks/>
          </p:cNvCxnSpPr>
          <p:nvPr/>
        </p:nvCxnSpPr>
        <p:spPr bwMode="auto">
          <a:xfrm>
            <a:off x="0" y="768264"/>
            <a:ext cx="9144000" cy="0"/>
          </a:xfrm>
          <a:prstGeom prst="line">
            <a:avLst/>
          </a:prstGeom>
          <a:solidFill>
            <a:schemeClr val="accent1"/>
          </a:solidFill>
          <a:ln w="127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1044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  <p:sldLayoutId id="2147484140" r:id="rId13"/>
    <p:sldLayoutId id="2147484141" r:id="rId14"/>
    <p:sldLayoutId id="2147484142" r:id="rId15"/>
    <p:sldLayoutId id="2147484143" r:id="rId16"/>
    <p:sldLayoutId id="2147484144" r:id="rId17"/>
    <p:sldLayoutId id="2147484145" r:id="rId18"/>
    <p:sldLayoutId id="2147484146" r:id="rId19"/>
    <p:sldLayoutId id="2147484147" r:id="rId20"/>
    <p:sldLayoutId id="2147484148" r:id="rId21"/>
    <p:sldLayoutId id="2147484149" r:id="rId22"/>
    <p:sldLayoutId id="2147484150" r:id="rId23"/>
    <p:sldLayoutId id="2147484151" r:id="rId24"/>
    <p:sldLayoutId id="2147484152" r:id="rId25"/>
    <p:sldLayoutId id="2147484153" r:id="rId26"/>
    <p:sldLayoutId id="2147484154" r:id="rId27"/>
    <p:sldLayoutId id="2147484155" r:id="rId28"/>
    <p:sldLayoutId id="2147484156" r:id="rId29"/>
    <p:sldLayoutId id="2147484157" r:id="rId30"/>
    <p:sldLayoutId id="2147484158" r:id="rId31"/>
    <p:sldLayoutId id="2147484159" r:id="rId3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</a:t>
            </a:r>
            <a:r>
              <a:rPr lang="vi-VN"/>
              <a:t>ương 05</a:t>
            </a:r>
            <a:br>
              <a:rPr lang="vi-VN"/>
            </a:br>
            <a:r>
              <a:rPr lang="en-US"/>
              <a:t>Cấu trúc </a:t>
            </a:r>
            <a:r>
              <a:rPr lang="vi-VN"/>
              <a:t>lặp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B45D-2F56-4265-9365-A6E7004C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</a:t>
            </a:r>
            <a:r>
              <a:rPr lang="vi-VN"/>
              <a:t>í dụ while </a:t>
            </a:r>
            <a:r>
              <a:rPr lang="en-US"/>
              <a:t>(3)</a:t>
            </a:r>
          </a:p>
        </p:txBody>
      </p:sp>
      <p:sp>
        <p:nvSpPr>
          <p:cNvPr id="4" name="Rectangle 82">
            <a:extLst>
              <a:ext uri="{FF2B5EF4-FFF2-40B4-BE49-F238E27FC236}">
                <a16:creationId xmlns:a16="http://schemas.microsoft.com/office/drawing/2014/main" id="{2A7F4E29-2A2B-48DE-9B6F-6F986DD21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28688"/>
            <a:ext cx="8610600" cy="5167312"/>
          </a:xfrm>
        </p:spPr>
        <p:txBody>
          <a:bodyPr/>
          <a:lstStyle/>
          <a:p>
            <a:r>
              <a:rPr lang="en-US" altLang="en-US"/>
              <a:t>Để xác định giá trị ban đầu, từ (1) ta có:</a:t>
            </a:r>
          </a:p>
          <a:p>
            <a:pPr>
              <a:buNone/>
            </a:pPr>
            <a:r>
              <a:rPr lang="en-US" altLang="en-US"/>
              <a:t>		S(1) = 1					(5)</a:t>
            </a:r>
          </a:p>
          <a:p>
            <a:pPr>
              <a:buNone/>
            </a:pPr>
            <a:r>
              <a:rPr lang="en-US" altLang="en-US"/>
              <a:t>	Mặt khác, từ (4) ta có:</a:t>
            </a:r>
          </a:p>
          <a:p>
            <a:pPr>
              <a:buNone/>
            </a:pPr>
            <a:r>
              <a:rPr lang="en-US" altLang="en-US"/>
              <a:t>		S(1) = S(0) + 1				(6)</a:t>
            </a:r>
          </a:p>
          <a:p>
            <a:pPr>
              <a:buNone/>
            </a:pPr>
            <a:r>
              <a:rPr lang="en-US" altLang="en-US"/>
              <a:t>	</a:t>
            </a:r>
            <a:r>
              <a:rPr lang="vi-VN" altLang="en-US"/>
              <a:t>Từ </a:t>
            </a:r>
            <a:r>
              <a:rPr lang="en-US" altLang="en-US"/>
              <a:t>(5), (6) </a:t>
            </a:r>
            <a:r>
              <a:rPr lang="vi-VN" altLang="en-US"/>
              <a:t>s</a:t>
            </a:r>
            <a:r>
              <a:rPr lang="en-US" altLang="en-US"/>
              <a:t>uy ra:	</a:t>
            </a:r>
            <a:r>
              <a:rPr lang="en-US" altLang="en-US" b="1">
                <a:solidFill>
                  <a:srgbClr val="3333CC"/>
                </a:solidFill>
              </a:rPr>
              <a:t>S(0)=0</a:t>
            </a:r>
          </a:p>
          <a:p>
            <a:r>
              <a:rPr lang="en-US" altLang="en-US"/>
              <a:t>Trong công thức (4), ta thay n bằng biến đếm i </a:t>
            </a:r>
            <a:r>
              <a:rPr lang="vi-VN" altLang="en-US">
                <a:sym typeface="Symbol" panose="05050102010706020507" pitchFamily="18" charset="2"/>
              </a:rPr>
              <a:t>: 	S</a:t>
            </a:r>
            <a:r>
              <a:rPr lang="en-US" altLang="en-US">
                <a:sym typeface="Symbol" panose="05050102010706020507" pitchFamily="18" charset="2"/>
              </a:rPr>
              <a:t>(i)=S(i-1) + i 	(</a:t>
            </a:r>
            <a:r>
              <a:rPr lang="vi-VN" altLang="en-US">
                <a:sym typeface="Symbol" panose="05050102010706020507" pitchFamily="18" charset="2"/>
              </a:rPr>
              <a:t>với </a:t>
            </a:r>
            <a:r>
              <a:rPr lang="en-US" altLang="en-US"/>
              <a:t>i = 1 </a:t>
            </a:r>
            <a:r>
              <a:rPr lang="en-US" altLang="en-US">
                <a:sym typeface="Symbol" panose="05050102010706020507" pitchFamily="18" charset="2"/>
              </a:rPr>
              <a:t> n)</a:t>
            </a:r>
          </a:p>
          <a:p>
            <a:pPr eaLnBrk="1" hangingPunct="1"/>
            <a:r>
              <a:rPr lang="en-US" altLang="en-US"/>
              <a:t>Trong th</a:t>
            </a:r>
            <a:r>
              <a:rPr lang="vi-VN" altLang="en-US"/>
              <a:t>ực tế, ta sử dụng duy nhất một biến S cho tất cả các S</a:t>
            </a:r>
            <a:r>
              <a:rPr lang="en-US" altLang="en-US"/>
              <a:t>(0), </a:t>
            </a:r>
            <a:r>
              <a:rPr lang="vi-VN" altLang="en-US"/>
              <a:t>S</a:t>
            </a:r>
            <a:r>
              <a:rPr lang="en-US" altLang="en-US"/>
              <a:t>(i) v</a:t>
            </a:r>
            <a:r>
              <a:rPr lang="vi-VN" altLang="en-US"/>
              <a:t>à </a:t>
            </a:r>
            <a:r>
              <a:rPr lang="en-US" altLang="en-US"/>
              <a:t>S(i-1).</a:t>
            </a:r>
            <a:r>
              <a:rPr lang="vi-VN" altLang="en-US"/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15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B45D-2F56-4265-9365-A6E7004C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</a:t>
            </a:r>
            <a:r>
              <a:rPr lang="vi-VN"/>
              <a:t>í dụ while </a:t>
            </a:r>
            <a:r>
              <a:rPr lang="en-US"/>
              <a:t>(4)</a:t>
            </a:r>
          </a:p>
        </p:txBody>
      </p:sp>
      <p:sp>
        <p:nvSpPr>
          <p:cNvPr id="4" name="Rectangle 82">
            <a:extLst>
              <a:ext uri="{FF2B5EF4-FFF2-40B4-BE49-F238E27FC236}">
                <a16:creationId xmlns:a16="http://schemas.microsoft.com/office/drawing/2014/main" id="{2A7F4E29-2A2B-48DE-9B6F-6F986DD21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28688"/>
            <a:ext cx="8610600" cy="5167312"/>
          </a:xfrm>
        </p:spPr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Như vậy, các dữ kiện c</a:t>
            </a:r>
            <a:r>
              <a:rPr lang="vi-VN" altLang="en-US">
                <a:sym typeface="Symbol" panose="05050102010706020507" pitchFamily="18" charset="2"/>
              </a:rPr>
              <a:t>ần thiết cho</a:t>
            </a:r>
            <a:r>
              <a:rPr lang="en-US" altLang="en-US">
                <a:sym typeface="Symbol" panose="05050102010706020507" pitchFamily="18" charset="2"/>
              </a:rPr>
              <a:t> vòng lặp là: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Khởi động:</a:t>
            </a:r>
            <a:r>
              <a:rPr lang="en-US" altLang="en-US">
                <a:solidFill>
                  <a:srgbClr val="3333CC"/>
                </a:solidFill>
                <a:sym typeface="Symbol" panose="05050102010706020507" pitchFamily="18" charset="2"/>
              </a:rPr>
              <a:t> 	</a:t>
            </a:r>
            <a:r>
              <a:rPr lang="en-US" altLang="en-US" b="1">
                <a:solidFill>
                  <a:srgbClr val="3333CC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S=0,i=1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Thân:</a:t>
            </a:r>
            <a:r>
              <a:rPr lang="en-US" altLang="en-US">
                <a:solidFill>
                  <a:srgbClr val="00CC66"/>
                </a:solidFill>
                <a:sym typeface="Symbol" panose="05050102010706020507" pitchFamily="18" charset="2"/>
              </a:rPr>
              <a:t>		</a:t>
            </a:r>
            <a:r>
              <a:rPr lang="en-US" altLang="en-US" b="1">
                <a:solidFill>
                  <a:srgbClr val="00CC66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S=S+i,i=i+1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Điều khiển:</a:t>
            </a:r>
            <a:r>
              <a:rPr lang="en-US" altLang="en-US">
                <a:solidFill>
                  <a:srgbClr val="FF3300"/>
                </a:solidFill>
                <a:sym typeface="Symbol" panose="05050102010706020507" pitchFamily="18" charset="2"/>
              </a:rPr>
              <a:t>	(</a:t>
            </a:r>
            <a:r>
              <a:rPr lang="en-US" altLang="en-US" b="1">
                <a:solidFill>
                  <a:srgbClr val="FF33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i&lt;=n)</a:t>
            </a:r>
            <a:endParaRPr lang="vi-VN" altLang="en-US" b="1">
              <a:solidFill>
                <a:srgbClr val="FF33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marL="914400" lvl="2" indent="0">
              <a:buNone/>
            </a:pPr>
            <a:r>
              <a:rPr lang="en-US" altLang="en-US" sz="2000" b="1">
                <a:solidFill>
                  <a:srgbClr val="FF33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(lặp trong khi khi i c</a:t>
            </a:r>
            <a:r>
              <a:rPr lang="vi-VN" altLang="en-US" sz="2000" b="1">
                <a:solidFill>
                  <a:srgbClr val="FF33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òn nhỏ</a:t>
            </a:r>
            <a:r>
              <a:rPr lang="en-US" altLang="en-US" sz="2000" b="1">
                <a:solidFill>
                  <a:srgbClr val="FF33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hơn </a:t>
            </a:r>
            <a:r>
              <a:rPr lang="vi-VN" altLang="en-US" sz="2000" b="1">
                <a:solidFill>
                  <a:srgbClr val="FF33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hoặc bằng </a:t>
            </a:r>
            <a:r>
              <a:rPr lang="en-US" altLang="en-US" sz="2000" b="1">
                <a:solidFill>
                  <a:srgbClr val="FF33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n)</a:t>
            </a:r>
          </a:p>
          <a:p>
            <a:r>
              <a:rPr lang="en-US" altLang="en-US">
                <a:sym typeface="Symbol" panose="05050102010706020507" pitchFamily="18" charset="2"/>
              </a:rPr>
              <a:t>Code nh</a:t>
            </a:r>
            <a:r>
              <a:rPr lang="vi-VN" altLang="en-US">
                <a:sym typeface="Symbol" panose="05050102010706020507" pitchFamily="18" charset="2"/>
              </a:rPr>
              <a:t>ư sau:</a:t>
            </a:r>
          </a:p>
          <a:p>
            <a:pPr marL="457200" lvl="1" indent="0">
              <a:buNone/>
            </a:pPr>
            <a:r>
              <a:rPr lang="en-US" altLang="en-US" b="1">
                <a:solidFill>
                  <a:srgbClr val="3333CC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s=0;i=1;</a:t>
            </a:r>
          </a:p>
          <a:p>
            <a:pPr marL="457200" lvl="1" indent="0">
              <a:buNone/>
            </a:pPr>
            <a:r>
              <a:rPr lang="en-US" altLang="en-US" b="1">
                <a:solidFill>
                  <a:srgbClr val="3333CC"/>
                </a:solidFill>
                <a:latin typeface="Courier New" panose="02070309020205020404" pitchFamily="49" charset="0"/>
                <a:ea typeface="+mn-ea"/>
                <a:sym typeface="Symbol" panose="05050102010706020507" pitchFamily="18" charset="2"/>
              </a:rPr>
              <a:t>while(i&lt;=n)</a:t>
            </a:r>
          </a:p>
          <a:p>
            <a:pPr marL="457200" lvl="1" indent="0">
              <a:buNone/>
            </a:pPr>
            <a:r>
              <a:rPr lang="en-US" altLang="en-US" b="1">
                <a:solidFill>
                  <a:srgbClr val="3333CC"/>
                </a:solidFill>
                <a:latin typeface="Courier New" panose="02070309020205020404" pitchFamily="49" charset="0"/>
                <a:ea typeface="+mn-ea"/>
                <a:sym typeface="Symbol" panose="05050102010706020507" pitchFamily="18" charset="2"/>
              </a:rPr>
              <a:t>{ s+=i;i++;}</a:t>
            </a:r>
            <a:endParaRPr lang="en-US" altLang="en-US">
              <a:ea typeface="+mn-ea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261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</a:t>
            </a:r>
            <a:r>
              <a:rPr lang="vi-VN"/>
              <a:t>ươ</a:t>
            </a:r>
            <a:r>
              <a:rPr lang="en-US"/>
              <a:t>ng tr</a:t>
            </a:r>
            <a:r>
              <a:rPr lang="vi-VN"/>
              <a:t>ình</a:t>
            </a:r>
            <a:endParaRPr lang="en-US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D2AC8E48-C8EA-44BC-858C-957836678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5929313" cy="3770313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>
            <a:extLst>
              <a:ext uri="{FF2B5EF4-FFF2-40B4-BE49-F238E27FC236}">
                <a16:creationId xmlns:a16="http://schemas.microsoft.com/office/drawing/2014/main" id="{AC6865F8-14C1-4FA1-9768-317F70661BB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24000" y="4711700"/>
            <a:ext cx="819150" cy="85566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F4C4AA-EC7D-4CF8-9CFB-972C5975B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825" y="4711700"/>
            <a:ext cx="6115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6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lưu ý với vòng lặp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T</a:t>
            </a:r>
            <a:r>
              <a:rPr lang="vi-VN"/>
              <a:t>hường các câu lệnh trước </a:t>
            </a:r>
            <a:r>
              <a:rPr lang="en-US"/>
              <a:t>vòng lặp</a:t>
            </a:r>
            <a:r>
              <a:rPr lang="vi-VN"/>
              <a:t> </a:t>
            </a:r>
            <a:r>
              <a:rPr lang="en-US"/>
              <a:t>sẽ </a:t>
            </a:r>
            <a:r>
              <a:rPr lang="vi-VN"/>
              <a:t>thực hiện phép gán </a:t>
            </a:r>
            <a:r>
              <a:rPr lang="en-US"/>
              <a:t>cho biến điều khiển</a:t>
            </a:r>
          </a:p>
          <a:p>
            <a:pPr algn="just"/>
            <a:r>
              <a:rPr lang="en-US"/>
              <a:t>Trong thân vòng lặp cần có lệnh thay đổi giá trị của biến điều khiển để tránh bị lặp vô hạn (không thể thoát ra khỏi vòng lặp)</a:t>
            </a:r>
          </a:p>
          <a:p>
            <a:pPr algn="just"/>
            <a:r>
              <a:rPr lang="vi-VN"/>
              <a:t>Có thể </a:t>
            </a:r>
            <a:r>
              <a:rPr lang="en-US"/>
              <a:t>gặp trường hợp dùng:</a:t>
            </a:r>
            <a:endParaRPr lang="vi-VN"/>
          </a:p>
          <a:p>
            <a:pPr lvl="1" algn="just"/>
            <a:r>
              <a:rPr lang="en-US"/>
              <a:t>w</a:t>
            </a:r>
            <a:r>
              <a:rPr lang="vi-VN"/>
              <a:t>hile</a:t>
            </a:r>
            <a:r>
              <a:rPr lang="en-US"/>
              <a:t> </a:t>
            </a:r>
            <a:r>
              <a:rPr lang="vi-VN"/>
              <a:t>(</a:t>
            </a:r>
            <a:r>
              <a:rPr lang="vi-VN">
                <a:solidFill>
                  <a:srgbClr val="FF0000"/>
                </a:solidFill>
              </a:rPr>
              <a:t>true</a:t>
            </a:r>
            <a:r>
              <a:rPr lang="vi-VN"/>
              <a:t>)</a:t>
            </a:r>
            <a:r>
              <a:rPr lang="en-US"/>
              <a:t> </a:t>
            </a:r>
            <a:r>
              <a:rPr lang="vi-VN"/>
              <a:t>{ </a:t>
            </a:r>
            <a:r>
              <a:rPr lang="is-IS"/>
              <a:t>…}</a:t>
            </a:r>
          </a:p>
          <a:p>
            <a:pPr lvl="1" algn="just"/>
            <a:r>
              <a:rPr lang="en-US"/>
              <a:t>w</a:t>
            </a:r>
            <a:r>
              <a:rPr lang="vi-VN"/>
              <a:t>hile(</a:t>
            </a:r>
            <a:r>
              <a:rPr lang="vi-VN">
                <a:solidFill>
                  <a:srgbClr val="FF0000"/>
                </a:solidFill>
              </a:rPr>
              <a:t>1</a:t>
            </a:r>
            <a:r>
              <a:rPr lang="vi-VN"/>
              <a:t>)</a:t>
            </a:r>
            <a:r>
              <a:rPr lang="en-US"/>
              <a:t> </a:t>
            </a:r>
            <a:r>
              <a:rPr lang="vi-VN"/>
              <a:t>{</a:t>
            </a:r>
            <a:r>
              <a:rPr lang="is-IS"/>
              <a:t>…}</a:t>
            </a:r>
          </a:p>
          <a:p>
            <a:pPr marL="457200" lvl="1" indent="0" algn="just">
              <a:buNone/>
            </a:pPr>
            <a:r>
              <a:rPr lang="vi-VN"/>
              <a:t>Với các dạng này </a:t>
            </a:r>
            <a:r>
              <a:rPr lang="en-US"/>
              <a:t>thường có</a:t>
            </a:r>
            <a:r>
              <a:rPr lang="vi-VN"/>
              <a:t> </a:t>
            </a:r>
            <a:r>
              <a:rPr lang="en-US"/>
              <a:t>lệnh </a:t>
            </a:r>
            <a:r>
              <a:rPr lang="vi-VN">
                <a:solidFill>
                  <a:srgbClr val="FF0000"/>
                </a:solidFill>
              </a:rPr>
              <a:t>break;</a:t>
            </a:r>
            <a:r>
              <a:rPr lang="en-US"/>
              <a:t> trong thân vòng lặp để thoát vòng lặp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470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Lệnh break và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</a:t>
            </a:r>
            <a:r>
              <a:rPr lang="vi-VN"/>
              <a:t>ệnh </a:t>
            </a:r>
            <a:r>
              <a:rPr lang="vi-VN">
                <a:solidFill>
                  <a:srgbClr val="FF0000"/>
                </a:solidFill>
              </a:rPr>
              <a:t>break;</a:t>
            </a:r>
          </a:p>
          <a:p>
            <a:pPr lvl="1"/>
            <a:r>
              <a:rPr lang="vi-VN"/>
              <a:t>Khi </a:t>
            </a:r>
            <a:r>
              <a:rPr lang="en-US"/>
              <a:t>gặp </a:t>
            </a:r>
            <a:r>
              <a:rPr lang="vi-VN"/>
              <a:t>lệnh break </a:t>
            </a:r>
            <a:r>
              <a:rPr lang="en-US"/>
              <a:t>chương trình sẽ </a:t>
            </a:r>
            <a:r>
              <a:rPr lang="en-US">
                <a:solidFill>
                  <a:srgbClr val="FF0000"/>
                </a:solidFill>
              </a:rPr>
              <a:t>thoát</a:t>
            </a:r>
            <a:r>
              <a:rPr lang="en-US"/>
              <a:t> khỏi vòng lặp, tức</a:t>
            </a:r>
            <a:r>
              <a:rPr lang="vi-VN"/>
              <a:t> là chương trình </a:t>
            </a:r>
            <a:r>
              <a:rPr lang="en-US"/>
              <a:t>sẽ </a:t>
            </a:r>
            <a:r>
              <a:rPr lang="vi-VN"/>
              <a:t>nhảy đến thực thi lệnh </a:t>
            </a:r>
            <a:r>
              <a:rPr lang="en-US"/>
              <a:t>tiếp </a:t>
            </a:r>
            <a:r>
              <a:rPr lang="vi-VN"/>
              <a:t>theo sau </a:t>
            </a:r>
            <a:r>
              <a:rPr lang="en-US"/>
              <a:t>vòng lặp</a:t>
            </a:r>
            <a:r>
              <a:rPr lang="vi-VN"/>
              <a:t>	</a:t>
            </a:r>
          </a:p>
          <a:p>
            <a:r>
              <a:rPr lang="en-US"/>
              <a:t>L</a:t>
            </a:r>
            <a:r>
              <a:rPr lang="vi-VN"/>
              <a:t>ệnh </a:t>
            </a:r>
            <a:r>
              <a:rPr lang="vi-VN">
                <a:solidFill>
                  <a:srgbClr val="FF0000"/>
                </a:solidFill>
              </a:rPr>
              <a:t>continue;</a:t>
            </a:r>
          </a:p>
          <a:p>
            <a:pPr lvl="1"/>
            <a:r>
              <a:rPr lang="vi-VN"/>
              <a:t>Khi </a:t>
            </a:r>
            <a:r>
              <a:rPr lang="en-US"/>
              <a:t>gặp</a:t>
            </a:r>
            <a:r>
              <a:rPr lang="vi-VN"/>
              <a:t> lệnh continue </a:t>
            </a:r>
            <a:r>
              <a:rPr lang="en-US"/>
              <a:t>chương trình sẽ </a:t>
            </a:r>
            <a:r>
              <a:rPr lang="en-US">
                <a:solidFill>
                  <a:srgbClr val="FF0000"/>
                </a:solidFill>
              </a:rPr>
              <a:t>bỏ qua các lệnh </a:t>
            </a:r>
            <a:r>
              <a:rPr lang="vi-VN">
                <a:solidFill>
                  <a:srgbClr val="FF0000"/>
                </a:solidFill>
              </a:rPr>
              <a:t>theo sau </a:t>
            </a:r>
            <a:r>
              <a:rPr lang="en-US">
                <a:solidFill>
                  <a:srgbClr val="FF0000"/>
                </a:solidFill>
              </a:rPr>
              <a:t>lệnh </a:t>
            </a:r>
            <a:r>
              <a:rPr lang="vi-VN">
                <a:solidFill>
                  <a:srgbClr val="FF0000"/>
                </a:solidFill>
              </a:rPr>
              <a:t>continue</a:t>
            </a:r>
            <a:r>
              <a:rPr lang="vi-VN"/>
              <a:t> </a:t>
            </a:r>
            <a:r>
              <a:rPr lang="en-US"/>
              <a:t>trong thân </a:t>
            </a:r>
            <a:r>
              <a:rPr lang="vi-VN"/>
              <a:t>của vòng lặp hiện tại. </a:t>
            </a:r>
            <a:r>
              <a:rPr lang="en-US"/>
              <a:t>Tuy nhiên, nó vẫn quay lên để </a:t>
            </a:r>
            <a:r>
              <a:rPr lang="vi-VN"/>
              <a:t>thực thi vòng lặp kế tiếp</a:t>
            </a:r>
            <a:r>
              <a:rPr lang="en-US"/>
              <a:t> (nếu điều kiện lặp vẫn còn đúng)</a:t>
            </a:r>
            <a:endParaRPr lang="vi-VN"/>
          </a:p>
          <a:p>
            <a:pPr lvl="2"/>
            <a:endParaRPr lang="vi-VN"/>
          </a:p>
          <a:p>
            <a:pPr lvl="2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1511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về lệnh break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ED69A-99B0-4B24-B913-981E18A2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4294385" cy="39624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A33F2-03EB-4161-8116-60E864967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962400"/>
            <a:ext cx="2314575" cy="828675"/>
          </a:xfrm>
          <a:prstGeom prst="rect">
            <a:avLst/>
          </a:prstGeom>
        </p:spPr>
      </p:pic>
      <p:sp>
        <p:nvSpPr>
          <p:cNvPr id="9" name="AutoShape 8">
            <a:extLst>
              <a:ext uri="{FF2B5EF4-FFF2-40B4-BE49-F238E27FC236}">
                <a16:creationId xmlns:a16="http://schemas.microsoft.com/office/drawing/2014/main" id="{67E45E37-0A47-481F-8E02-02BE6207C847}"/>
              </a:ext>
            </a:extLst>
          </p:cNvPr>
          <p:cNvSpPr>
            <a:spLocks noChangeArrowheads="1"/>
          </p:cNvSpPr>
          <p:nvPr/>
        </p:nvSpPr>
        <p:spPr bwMode="auto">
          <a:xfrm rot="16200000" flipH="1" flipV="1">
            <a:off x="5000624" y="2877344"/>
            <a:ext cx="819150" cy="85566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97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về lệnh continue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8F8DD4-5781-47BF-92BE-1FC7DE1D8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321" y="4800600"/>
            <a:ext cx="3662314" cy="1038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F3AA9-1F2C-4667-8E99-AE6162F85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19174"/>
            <a:ext cx="4802668" cy="370522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AutoShape 8">
            <a:extLst>
              <a:ext uri="{FF2B5EF4-FFF2-40B4-BE49-F238E27FC236}">
                <a16:creationId xmlns:a16="http://schemas.microsoft.com/office/drawing/2014/main" id="{3309CA70-F871-4728-8ADA-31D2210982A2}"/>
              </a:ext>
            </a:extLst>
          </p:cNvPr>
          <p:cNvSpPr>
            <a:spLocks noChangeArrowheads="1"/>
          </p:cNvSpPr>
          <p:nvPr/>
        </p:nvSpPr>
        <p:spPr bwMode="auto">
          <a:xfrm rot="16200000" flipH="1" flipV="1">
            <a:off x="5861071" y="3639344"/>
            <a:ext cx="819150" cy="85566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0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Vòng lặp do … while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Cú pháp: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/>
          </a:p>
          <a:p>
            <a:pPr marL="1711325" lvl="3" indent="0">
              <a:spcBef>
                <a:spcPts val="1200"/>
              </a:spcBef>
              <a:buNone/>
            </a:pPr>
            <a:r>
              <a:rPr lang="en-US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do </a:t>
            </a:r>
            <a:r>
              <a:rPr lang="vi-VN" sz="280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1711325" lvl="3" indent="0">
              <a:buNone/>
            </a:pPr>
            <a:r>
              <a:rPr lang="vi-VN" sz="2800">
                <a:latin typeface="Consolas" charset="0"/>
                <a:ea typeface="Consolas" charset="0"/>
                <a:cs typeface="Consolas" charset="0"/>
              </a:rPr>
              <a:t>  &lt;câu lệnh 1&gt;</a:t>
            </a:r>
          </a:p>
          <a:p>
            <a:pPr marL="1711325" lvl="3" indent="0">
              <a:buNone/>
            </a:pPr>
            <a:r>
              <a:rPr lang="vi-VN" sz="280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800">
                <a:latin typeface="Consolas" charset="0"/>
                <a:ea typeface="Consolas" charset="0"/>
                <a:cs typeface="Consolas" charset="0"/>
              </a:rPr>
              <a:t>...</a:t>
            </a:r>
            <a:endParaRPr lang="vi-VN" sz="2800">
              <a:latin typeface="Consolas" charset="0"/>
              <a:ea typeface="Consolas" charset="0"/>
              <a:cs typeface="Consolas" charset="0"/>
            </a:endParaRPr>
          </a:p>
          <a:p>
            <a:pPr marL="1711325" lvl="3" indent="0">
              <a:buNone/>
            </a:pPr>
            <a:r>
              <a:rPr lang="vi-VN" sz="2800">
                <a:latin typeface="Consolas" charset="0"/>
                <a:ea typeface="Consolas" charset="0"/>
                <a:cs typeface="Consolas" charset="0"/>
              </a:rPr>
              <a:t>  &lt;câu lệnh N&gt;</a:t>
            </a:r>
          </a:p>
          <a:p>
            <a:pPr marL="1711325" lvl="3" indent="0">
              <a:buNone/>
            </a:pPr>
            <a:r>
              <a:rPr lang="vi-VN" sz="280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sz="2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sz="2800">
                <a:latin typeface="Consolas" charset="0"/>
                <a:ea typeface="Consolas" charset="0"/>
                <a:cs typeface="Consolas" charset="0"/>
              </a:rPr>
              <a:t>(&lt;điều kiện&gt;)</a:t>
            </a:r>
            <a:r>
              <a:rPr lang="en-US" sz="280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sz="2800"/>
          </a:p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52600" y="1676400"/>
            <a:ext cx="4495800" cy="2819400"/>
          </a:xfrm>
          <a:prstGeom prst="rect">
            <a:avLst/>
          </a:prstGeom>
          <a:noFill/>
          <a:ln w="9525" cap="flat" cmpd="sng" algn="ctr">
            <a:solidFill>
              <a:srgbClr val="272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36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92064"/>
          </a:xfrm>
        </p:spPr>
        <p:txBody>
          <a:bodyPr/>
          <a:lstStyle/>
          <a:p>
            <a:r>
              <a:rPr lang="en-US"/>
              <a:t>Lưu đồ của vòng lặp</a:t>
            </a:r>
            <a:r>
              <a:rPr lang="vi-VN"/>
              <a:t> </a:t>
            </a:r>
            <a:r>
              <a:rPr lang="en-US"/>
              <a:t>do … </a:t>
            </a:r>
            <a:r>
              <a:rPr lang="vi-VN"/>
              <a:t>while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E76AE7-6E77-4B54-AB8F-9D77388DD0DE}"/>
              </a:ext>
            </a:extLst>
          </p:cNvPr>
          <p:cNvGrpSpPr/>
          <p:nvPr/>
        </p:nvGrpSpPr>
        <p:grpSpPr>
          <a:xfrm>
            <a:off x="1593850" y="1014817"/>
            <a:ext cx="6034088" cy="5088041"/>
            <a:chOff x="1593850" y="1014817"/>
            <a:chExt cx="6034088" cy="5088041"/>
          </a:xfrm>
        </p:grpSpPr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D5F08612-4E7C-4B86-9582-23A13DA17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450" y="3492500"/>
              <a:ext cx="3132138" cy="931863"/>
            </a:xfrm>
            <a:prstGeom prst="diamond">
              <a:avLst/>
            </a:prstGeom>
            <a:solidFill>
              <a:srgbClr val="FF9933"/>
            </a:solidFill>
            <a:ln>
              <a:noFill/>
            </a:ln>
            <a:effectLst>
              <a:outerShdw dist="119812" dir="3479677" algn="ctr" rotWithShape="0">
                <a:schemeClr val="tx1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66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/>
                <a:t>Điều kiện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BC4ABB4F-C2DD-4FA1-8AC4-A923EB7C6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2362200"/>
              <a:ext cx="1898650" cy="465138"/>
            </a:xfrm>
            <a:prstGeom prst="rect">
              <a:avLst/>
            </a:prstGeom>
            <a:solidFill>
              <a:srgbClr val="00CC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>
                  <a:alpha val="50000"/>
                </a:schemeClr>
              </a:outerShdw>
            </a:effectLst>
          </p:spPr>
          <p:txBody>
            <a:bodyPr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Lệnh</a:t>
              </a: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D92BBA32-CCCA-4179-A6B7-DFC4E9E68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725" y="1566863"/>
              <a:ext cx="0" cy="76200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679B5274-DE3E-46E8-94BE-C6990BF0E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725" y="2833688"/>
              <a:ext cx="0" cy="668337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6F74DFD3-8D36-4E0A-B0ED-BC7A2C804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725" y="4433888"/>
              <a:ext cx="0" cy="588962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6B41FCB6-6D6F-4BA7-85FA-06D89494F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3850" y="1995488"/>
              <a:ext cx="0" cy="3063875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1FCFFCC1-9D73-437F-A732-6A02276B8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5588" y="3957638"/>
              <a:ext cx="1135062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020341AD-04CE-4CE8-B89D-062CEDD512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3850" y="5043488"/>
              <a:ext cx="2178050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83FE2866-BBCC-4D42-ACEE-021F82822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5575" y="3587750"/>
              <a:ext cx="782638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Sai</a:t>
              </a:r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6A6F3F66-9FA5-4610-89D1-9675E7E5D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3650" y="4483100"/>
              <a:ext cx="782638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Đúng</a:t>
              </a:r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99CA0EE2-7990-43B2-9FE1-B5A26F146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3850" y="1995488"/>
              <a:ext cx="2178050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5A4A9B49-6507-475A-8B86-237A35211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3650" y="5312314"/>
              <a:ext cx="0" cy="271193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30">
              <a:extLst>
                <a:ext uri="{FF2B5EF4-FFF2-40B4-BE49-F238E27FC236}">
                  <a16:creationId xmlns:a16="http://schemas.microsoft.com/office/drawing/2014/main" id="{79829E4A-4889-470E-B170-45D4254A2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475" y="2882900"/>
              <a:ext cx="2557463" cy="50958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chemeClr val="bg1"/>
                  </a:solidFill>
                </a:rPr>
                <a:t>Điều kiện đi sau</a:t>
              </a: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1E049B0C-D451-4B60-A0B2-86F25FC48A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7838" y="3298825"/>
              <a:ext cx="850900" cy="454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32">
              <a:extLst>
                <a:ext uri="{FF2B5EF4-FFF2-40B4-BE49-F238E27FC236}">
                  <a16:creationId xmlns:a16="http://schemas.microsoft.com/office/drawing/2014/main" id="{EEE170E9-0997-43F3-A71D-6B4282A9C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351" y="5583507"/>
              <a:ext cx="1785937" cy="51935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chemeClr val="bg1"/>
                  </a:solidFill>
                </a:rPr>
                <a:t>Kết thúc lặp</a:t>
              </a:r>
            </a:p>
          </p:txBody>
        </p:sp>
        <p:sp>
          <p:nvSpPr>
            <p:cNvPr id="36" name="Text Box 21">
              <a:extLst>
                <a:ext uri="{FF2B5EF4-FFF2-40B4-BE49-F238E27FC236}">
                  <a16:creationId xmlns:a16="http://schemas.microsoft.com/office/drawing/2014/main" id="{7A0D0E9B-52D0-4E3C-844D-DF58A210C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1190" y="1014817"/>
              <a:ext cx="1815069" cy="4933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>
                  <a:alpha val="50000"/>
                </a:schemeClr>
              </a:outerShdw>
            </a:effectLst>
          </p:spPr>
          <p:txBody>
            <a:bodyPr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1"/>
                <a:t>Khởi động</a:t>
              </a:r>
            </a:p>
          </p:txBody>
        </p:sp>
        <p:sp>
          <p:nvSpPr>
            <p:cNvPr id="37" name="Line 23">
              <a:extLst>
                <a:ext uri="{FF2B5EF4-FFF2-40B4-BE49-F238E27FC236}">
                  <a16:creationId xmlns:a16="http://schemas.microsoft.com/office/drawing/2014/main" id="{6D75A362-43DB-40EC-870A-EB368321BE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52321" y="3957638"/>
              <a:ext cx="18329" cy="135467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4">
              <a:extLst>
                <a:ext uri="{FF2B5EF4-FFF2-40B4-BE49-F238E27FC236}">
                  <a16:creationId xmlns:a16="http://schemas.microsoft.com/office/drawing/2014/main" id="{6BCC0B79-51A5-479A-B988-44A743051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7108" y="5312308"/>
              <a:ext cx="2653541" cy="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5143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Vòng lặp do …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Cơ chế tương tự vòng lặp while</a:t>
            </a:r>
          </a:p>
          <a:p>
            <a:r>
              <a:rPr lang="en-US" altLang="en-US"/>
              <a:t>Sự khác biệt là các lệnh trong thân vòng lặp được thực hiện trước, việc kiểm tra </a:t>
            </a:r>
            <a:r>
              <a:rPr lang="en-US" altLang="en-US">
                <a:solidFill>
                  <a:srgbClr val="FF0000"/>
                </a:solidFill>
              </a:rPr>
              <a:t>điều kiện sau</a:t>
            </a:r>
            <a:endParaRPr lang="en-US"/>
          </a:p>
          <a:p>
            <a:r>
              <a:rPr lang="en-US"/>
              <a:t>Do đó:</a:t>
            </a:r>
          </a:p>
          <a:p>
            <a:pPr lvl="1"/>
            <a:r>
              <a:rPr lang="en-US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endParaRPr lang="vi-VN" sz="2800"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vi-VN" sz="2800">
                <a:ea typeface="Consolas" charset="0"/>
                <a:cs typeface="Consolas" charset="0"/>
              </a:rPr>
              <a:t>Câu lệnh có thể không được thực thi</a:t>
            </a:r>
            <a:r>
              <a:rPr lang="en-US" sz="2800">
                <a:ea typeface="Consolas" charset="0"/>
                <a:cs typeface="Consolas" charset="0"/>
              </a:rPr>
              <a:t> lần nào</a:t>
            </a:r>
            <a:endParaRPr lang="vi-VN" sz="2800">
              <a:ea typeface="Consolas" charset="0"/>
              <a:cs typeface="Consolas" charset="0"/>
            </a:endParaRPr>
          </a:p>
          <a:p>
            <a:pPr lvl="1"/>
            <a:r>
              <a:rPr lang="en-US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</a:t>
            </a:r>
            <a:r>
              <a:rPr lang="en-US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...</a:t>
            </a:r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endParaRPr lang="vi-VN" sz="2800"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vi-VN" sz="2800">
                <a:ea typeface="Consolas" charset="0"/>
                <a:cs typeface="Consolas" charset="0"/>
              </a:rPr>
              <a:t>Câu lệnh </a:t>
            </a:r>
            <a:r>
              <a:rPr lang="en-US" sz="2800">
                <a:ea typeface="Consolas" charset="0"/>
                <a:cs typeface="Consolas" charset="0"/>
              </a:rPr>
              <a:t>sẽ </a:t>
            </a:r>
            <a:r>
              <a:rPr lang="vi-VN" sz="2800">
                <a:ea typeface="Consolas" charset="0"/>
                <a:cs typeface="Consolas" charset="0"/>
              </a:rPr>
              <a:t>được thực thi ít nhất 1 lần</a:t>
            </a:r>
            <a:endParaRPr lang="en-US" sz="2800"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2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BDA1-A70D-49FC-8599-0EDF8FD2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Chuẩn đầu 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5388-899E-48DE-8C1B-6DE3BD94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7950" indent="-1377950" algn="just">
              <a:buNone/>
            </a:pPr>
            <a:r>
              <a:rPr lang="en-US" altLang="en-US" b="1"/>
              <a:t>L.O.3.1</a:t>
            </a:r>
            <a:r>
              <a:rPr lang="en-US" altLang="en-US"/>
              <a:t> – Liệt kê được các kiểu điều khiển và vẽ sơ đồ mô tả chúng.</a:t>
            </a:r>
          </a:p>
          <a:p>
            <a:pPr marL="1377950" indent="-1377950" algn="just">
              <a:buNone/>
            </a:pPr>
            <a:r>
              <a:rPr lang="en-US" altLang="en-US" b="1"/>
              <a:t>L.O.3.2</a:t>
            </a:r>
            <a:r>
              <a:rPr lang="en-US" altLang="en-US"/>
              <a:t> – Mô tả được được nguyên tắc kết hợp các kiểu điều khiển để mô tả các giải thuật.</a:t>
            </a:r>
          </a:p>
          <a:p>
            <a:pPr marL="1377950" indent="-1377950" algn="just">
              <a:buNone/>
            </a:pPr>
            <a:r>
              <a:rPr lang="en-US" altLang="en-US" b="1"/>
              <a:t>L.O.3.3</a:t>
            </a:r>
            <a:r>
              <a:rPr lang="en-US" altLang="en-US"/>
              <a:t> – Hiện thực được các kiểu điều khiển bằng ngôn ngữ C.</a:t>
            </a:r>
          </a:p>
          <a:p>
            <a:pPr marL="1377950" indent="-1377950" algn="just">
              <a:buNone/>
            </a:pPr>
            <a:r>
              <a:rPr lang="en-US" altLang="en-US" b="1"/>
              <a:t>L.O.3.4</a:t>
            </a:r>
            <a:r>
              <a:rPr lang="en-US" altLang="en-US"/>
              <a:t> – Sử dụng các cấu trúc điều khiển để giải quyết bài toán thực tế. </a:t>
            </a:r>
          </a:p>
        </p:txBody>
      </p:sp>
    </p:spTree>
    <p:extLst>
      <p:ext uri="{BB962C8B-B14F-4D97-AF65-F5344CB8AC3E}">
        <p14:creationId xmlns:p14="http://schemas.microsoft.com/office/powerpoint/2010/main" val="3421806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v</a:t>
            </a:r>
            <a:r>
              <a:rPr lang="vi-VN"/>
              <a:t>à do</a:t>
            </a:r>
            <a:r>
              <a:rPr lang="en-US"/>
              <a:t>-while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6884" y="930442"/>
            <a:ext cx="4114800" cy="4953000"/>
          </a:xfrm>
          <a:ln>
            <a:solidFill>
              <a:srgbClr val="92D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/>
              <a:t>int main() {</a:t>
            </a:r>
          </a:p>
          <a:p>
            <a:pPr marL="400050" lvl="1" indent="0">
              <a:buNone/>
            </a:pPr>
            <a:r>
              <a:rPr lang="en-US" sz="2800"/>
              <a:t>int </a:t>
            </a:r>
            <a:r>
              <a:rPr lang="en-US" sz="2800">
                <a:solidFill>
                  <a:srgbClr val="FF0000"/>
                </a:solidFill>
              </a:rPr>
              <a:t>i=1</a:t>
            </a:r>
            <a:r>
              <a:rPr lang="en-US" sz="2800"/>
              <a:t>, s=0;</a:t>
            </a:r>
          </a:p>
          <a:p>
            <a:pPr marL="400050" lvl="1" indent="0">
              <a:buNone/>
            </a:pPr>
            <a:r>
              <a:rPr lang="en-US" sz="2800">
                <a:solidFill>
                  <a:srgbClr val="FF0000"/>
                </a:solidFill>
              </a:rPr>
              <a:t>while (i&gt;4) </a:t>
            </a:r>
            <a:r>
              <a:rPr lang="en-US" sz="2800"/>
              <a:t>{</a:t>
            </a:r>
          </a:p>
          <a:p>
            <a:pPr marL="800100" lvl="2" indent="0">
              <a:buNone/>
            </a:pPr>
            <a:r>
              <a:rPr lang="en-US" sz="2800"/>
              <a:t>s+=5;</a:t>
            </a:r>
          </a:p>
          <a:p>
            <a:pPr marL="800100" lvl="2" indent="0">
              <a:buNone/>
            </a:pPr>
            <a:r>
              <a:rPr lang="en-US" sz="2800"/>
              <a:t>i++;</a:t>
            </a:r>
          </a:p>
          <a:p>
            <a:pPr marL="400050" lvl="1" indent="0">
              <a:buNone/>
            </a:pPr>
            <a:r>
              <a:rPr lang="en-US" sz="2800"/>
              <a:t>}</a:t>
            </a:r>
          </a:p>
          <a:p>
            <a:pPr marL="400050" lvl="1" indent="0">
              <a:buNone/>
            </a:pPr>
            <a:r>
              <a:rPr lang="en-US" sz="2800"/>
              <a:t>printf("s = %d ", s);</a:t>
            </a:r>
          </a:p>
          <a:p>
            <a:pPr marL="400050" lvl="1" indent="0">
              <a:buNone/>
            </a:pPr>
            <a:r>
              <a:rPr lang="en-US" sz="2800"/>
              <a:t>return 0;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CD1D9-1CC5-4B9D-961C-CEE0D9161A9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0600" y="930442"/>
            <a:ext cx="4114800" cy="49530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/>
              <a:t>int main() {</a:t>
            </a:r>
          </a:p>
          <a:p>
            <a:pPr marL="400050" lvl="1" indent="0">
              <a:buNone/>
            </a:pPr>
            <a:r>
              <a:rPr lang="en-US" sz="2800"/>
              <a:t>int </a:t>
            </a:r>
            <a:r>
              <a:rPr lang="en-US" sz="2800">
                <a:solidFill>
                  <a:srgbClr val="FF0000"/>
                </a:solidFill>
              </a:rPr>
              <a:t>i=1</a:t>
            </a:r>
            <a:r>
              <a:rPr lang="en-US" sz="2800"/>
              <a:t>, s=0;</a:t>
            </a:r>
          </a:p>
          <a:p>
            <a:pPr marL="400050" lvl="1" indent="0">
              <a:buNone/>
            </a:pPr>
            <a:r>
              <a:rPr lang="en-US" sz="2800"/>
              <a:t>do {</a:t>
            </a:r>
          </a:p>
          <a:p>
            <a:pPr marL="800100" lvl="2" indent="0">
              <a:buNone/>
            </a:pPr>
            <a:r>
              <a:rPr lang="en-US" sz="2800"/>
              <a:t>s+=5;</a:t>
            </a:r>
          </a:p>
          <a:p>
            <a:pPr marL="800100" lvl="2" indent="0">
              <a:buNone/>
            </a:pPr>
            <a:r>
              <a:rPr lang="en-US" sz="2800"/>
              <a:t>i++;</a:t>
            </a:r>
          </a:p>
          <a:p>
            <a:pPr marL="400050" lvl="1" indent="0">
              <a:buNone/>
            </a:pPr>
            <a:r>
              <a:rPr lang="en-US" sz="2800"/>
              <a:t>} </a:t>
            </a:r>
            <a:r>
              <a:rPr lang="en-US" sz="2800">
                <a:solidFill>
                  <a:srgbClr val="FF0000"/>
                </a:solidFill>
              </a:rPr>
              <a:t>while (i&gt;4);</a:t>
            </a:r>
          </a:p>
          <a:p>
            <a:pPr marL="400050" lvl="1" indent="0">
              <a:buNone/>
            </a:pPr>
            <a:r>
              <a:rPr lang="en-US" sz="2800"/>
              <a:t>printf("s = %d ", s);</a:t>
            </a:r>
          </a:p>
          <a:p>
            <a:pPr marL="400050" lvl="1" indent="0">
              <a:buNone/>
            </a:pPr>
            <a:r>
              <a:rPr lang="en-US" sz="2800"/>
              <a:t>return 0;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0774B-3284-4950-82B2-3DB990733C66}"/>
              </a:ext>
            </a:extLst>
          </p:cNvPr>
          <p:cNvSpPr txBox="1"/>
          <p:nvPr/>
        </p:nvSpPr>
        <p:spPr>
          <a:xfrm>
            <a:off x="2673016" y="5583955"/>
            <a:ext cx="141170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S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C23C1-CA77-4110-90D1-57ABC5769708}"/>
              </a:ext>
            </a:extLst>
          </p:cNvPr>
          <p:cNvSpPr txBox="1"/>
          <p:nvPr/>
        </p:nvSpPr>
        <p:spPr>
          <a:xfrm>
            <a:off x="7295147" y="5583955"/>
            <a:ext cx="141170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S = 5</a:t>
            </a:r>
          </a:p>
        </p:txBody>
      </p:sp>
    </p:spTree>
    <p:extLst>
      <p:ext uri="{BB962C8B-B14F-4D97-AF65-F5344CB8AC3E}">
        <p14:creationId xmlns:p14="http://schemas.microsoft.com/office/powerpoint/2010/main" val="3509672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B45D-2F56-4265-9365-A6E7004C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</a:t>
            </a:r>
            <a:r>
              <a:rPr lang="vi-VN"/>
              <a:t>í dụ </a:t>
            </a:r>
            <a:r>
              <a:rPr lang="en-US"/>
              <a:t>do-</a:t>
            </a:r>
            <a:r>
              <a:rPr lang="vi-VN"/>
              <a:t>while</a:t>
            </a:r>
            <a:endParaRPr lang="en-US"/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6E720B2E-ED50-454C-A595-44E140FC1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5428852" cy="396240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C5AC78-A36D-4FDA-A733-AEF56BB84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876800"/>
            <a:ext cx="6343650" cy="1123950"/>
          </a:xfrm>
          <a:prstGeom prst="rect">
            <a:avLst/>
          </a:prstGeom>
        </p:spPr>
      </p:pic>
      <p:sp>
        <p:nvSpPr>
          <p:cNvPr id="8" name="AutoShape 8">
            <a:extLst>
              <a:ext uri="{FF2B5EF4-FFF2-40B4-BE49-F238E27FC236}">
                <a16:creationId xmlns:a16="http://schemas.microsoft.com/office/drawing/2014/main" id="{73E6EF83-4F66-4DB5-9F19-A4DEF73BD50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 flipV="1">
            <a:off x="6190456" y="3867944"/>
            <a:ext cx="819150" cy="85566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8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Vòng lặp for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Cú pháp:	 </a:t>
            </a:r>
          </a:p>
          <a:p>
            <a:pPr marL="0" indent="0" algn="ctr">
              <a:buNone/>
            </a:pPr>
            <a:r>
              <a:rPr lang="en-US" altLang="en-US" b="1"/>
              <a:t>for</a:t>
            </a:r>
            <a:r>
              <a:rPr lang="en-US" altLang="en-US"/>
              <a:t> (</a:t>
            </a:r>
            <a:r>
              <a:rPr lang="en-US" altLang="en-US">
                <a:solidFill>
                  <a:srgbClr val="0432FF"/>
                </a:solidFill>
              </a:rPr>
              <a:t>init</a:t>
            </a:r>
            <a:r>
              <a:rPr lang="en-US" altLang="en-US" baseline="-25000">
                <a:solidFill>
                  <a:srgbClr val="0432FF"/>
                </a:solidFill>
              </a:rPr>
              <a:t>opt</a:t>
            </a:r>
            <a:r>
              <a:rPr lang="en-US" altLang="en-US"/>
              <a:t> ; </a:t>
            </a:r>
            <a:r>
              <a:rPr lang="en-US" altLang="en-US">
                <a:solidFill>
                  <a:srgbClr val="FF0000"/>
                </a:solidFill>
              </a:rPr>
              <a:t>cond</a:t>
            </a:r>
            <a:r>
              <a:rPr lang="en-US" altLang="en-US" baseline="-25000">
                <a:solidFill>
                  <a:srgbClr val="FF0000"/>
                </a:solidFill>
              </a:rPr>
              <a:t>opt</a:t>
            </a:r>
            <a:r>
              <a:rPr lang="en-US" altLang="en-US"/>
              <a:t> ; </a:t>
            </a:r>
            <a:r>
              <a:rPr lang="en-US" altLang="en-US">
                <a:solidFill>
                  <a:srgbClr val="0432FF"/>
                </a:solidFill>
              </a:rPr>
              <a:t>loop</a:t>
            </a:r>
            <a:r>
              <a:rPr lang="en-US" altLang="en-US" baseline="-25000">
                <a:solidFill>
                  <a:srgbClr val="0432FF"/>
                </a:solidFill>
              </a:rPr>
              <a:t>opt</a:t>
            </a:r>
            <a:r>
              <a:rPr lang="en-US" altLang="en-US">
                <a:solidFill>
                  <a:srgbClr val="0432FF"/>
                </a:solidFill>
              </a:rPr>
              <a:t> </a:t>
            </a:r>
            <a:r>
              <a:rPr lang="en-US" altLang="en-US"/>
              <a:t>) statement</a:t>
            </a:r>
          </a:p>
          <a:p>
            <a:pPr>
              <a:spcBef>
                <a:spcPts val="1800"/>
              </a:spcBef>
            </a:pPr>
            <a:r>
              <a:rPr lang="en-US" altLang="en-US"/>
              <a:t>Chương trình sẽ thực hiện câu lệnh </a:t>
            </a:r>
            <a:r>
              <a:rPr lang="en-US" altLang="en-US" i="1"/>
              <a:t>statement</a:t>
            </a:r>
            <a:r>
              <a:rPr lang="en-US" altLang="en-US"/>
              <a:t> trong khi điều kiện </a:t>
            </a:r>
            <a:r>
              <a:rPr lang="en-US" altLang="en-US" i="1"/>
              <a:t>cond</a:t>
            </a:r>
            <a:r>
              <a:rPr lang="en-US" altLang="en-US" i="1" baseline="-25000"/>
              <a:t>opt</a:t>
            </a:r>
            <a:r>
              <a:rPr lang="en-US" altLang="en-US"/>
              <a:t> còn đúng.</a:t>
            </a:r>
          </a:p>
          <a:p>
            <a:r>
              <a:rPr lang="en-US" altLang="en-US"/>
              <a:t>Ý nghĩa các tham số:</a:t>
            </a:r>
          </a:p>
          <a:p>
            <a:pPr lvl="1">
              <a:tabLst>
                <a:tab pos="344488" algn="l"/>
                <a:tab pos="688975" algn="l"/>
                <a:tab pos="1033463" algn="l"/>
                <a:tab pos="1377950" algn="l"/>
                <a:tab pos="1709738" algn="l"/>
                <a:tab pos="2520950" algn="l"/>
              </a:tabLst>
            </a:pPr>
            <a:r>
              <a:rPr lang="en-US" altLang="en-US"/>
              <a:t>init</a:t>
            </a:r>
            <a:r>
              <a:rPr lang="en-US" altLang="en-US" baseline="-25000"/>
              <a:t>opt		</a:t>
            </a:r>
            <a:r>
              <a:rPr lang="en-US" altLang="en-US"/>
              <a:t>: khởi tạo biến điều khiển</a:t>
            </a:r>
          </a:p>
          <a:p>
            <a:pPr lvl="1">
              <a:tabLst>
                <a:tab pos="344488" algn="l"/>
                <a:tab pos="688975" algn="l"/>
                <a:tab pos="1033463" algn="l"/>
                <a:tab pos="1377950" algn="l"/>
                <a:tab pos="1709738" algn="l"/>
                <a:tab pos="2520950" algn="l"/>
              </a:tabLst>
            </a:pPr>
            <a:r>
              <a:rPr lang="en-US" altLang="en-US"/>
              <a:t>cond</a:t>
            </a:r>
            <a:r>
              <a:rPr lang="en-US" altLang="en-US" baseline="-25000"/>
              <a:t>opt</a:t>
            </a:r>
            <a:r>
              <a:rPr lang="en-US" altLang="en-US"/>
              <a:t> 	: điều kiện tiếp tục thực hiện vòng lặp</a:t>
            </a:r>
          </a:p>
          <a:p>
            <a:pPr lvl="1">
              <a:tabLst>
                <a:tab pos="344488" algn="l"/>
                <a:tab pos="688975" algn="l"/>
                <a:tab pos="1033463" algn="l"/>
                <a:tab pos="1377950" algn="l"/>
                <a:tab pos="1709738" algn="l"/>
                <a:tab pos="2520950" algn="l"/>
              </a:tabLst>
            </a:pPr>
            <a:r>
              <a:rPr lang="en-US" altLang="en-US"/>
              <a:t>loop</a:t>
            </a:r>
            <a:r>
              <a:rPr lang="en-US" altLang="en-US" baseline="-25000"/>
              <a:t>opt</a:t>
            </a:r>
            <a:r>
              <a:rPr lang="en-US" altLang="en-US"/>
              <a:t>  	: thay đổi biến điều khiển</a:t>
            </a:r>
          </a:p>
          <a:p>
            <a:pPr lvl="1">
              <a:tabLst>
                <a:tab pos="344488" algn="l"/>
                <a:tab pos="688975" algn="l"/>
                <a:tab pos="1033463" algn="l"/>
                <a:tab pos="1377950" algn="l"/>
                <a:tab pos="1709738" algn="l"/>
                <a:tab pos="2520950" algn="l"/>
              </a:tabLst>
            </a:pPr>
            <a:r>
              <a:rPr lang="en-US" altLang="en-US"/>
              <a:t>statement 	: câu lệnh (đơn hay phức)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371600" y="1371600"/>
            <a:ext cx="6400800" cy="609600"/>
          </a:xfrm>
          <a:prstGeom prst="rect">
            <a:avLst/>
          </a:prstGeom>
          <a:noFill/>
          <a:ln w="9525" cap="flat" cmpd="sng" algn="ctr">
            <a:solidFill>
              <a:srgbClr val="272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5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Lưu đồ của vòng lặp </a:t>
            </a:r>
            <a:r>
              <a:rPr lang="vi-VN"/>
              <a:t>for</a:t>
            </a:r>
          </a:p>
        </p:txBody>
      </p:sp>
      <p:grpSp>
        <p:nvGrpSpPr>
          <p:cNvPr id="23" name="Group 25">
            <a:extLst>
              <a:ext uri="{FF2B5EF4-FFF2-40B4-BE49-F238E27FC236}">
                <a16:creationId xmlns:a16="http://schemas.microsoft.com/office/drawing/2014/main" id="{94599D3E-F9E1-4198-A089-8380292DAB9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990600"/>
            <a:ext cx="5883275" cy="4495800"/>
            <a:chOff x="1173" y="991"/>
            <a:chExt cx="3706" cy="2832"/>
          </a:xfrm>
        </p:grpSpPr>
        <p:sp>
          <p:nvSpPr>
            <p:cNvPr id="24" name="AutoShape 3">
              <a:extLst>
                <a:ext uri="{FF2B5EF4-FFF2-40B4-BE49-F238E27FC236}">
                  <a16:creationId xmlns:a16="http://schemas.microsoft.com/office/drawing/2014/main" id="{223AD4F7-2856-411D-8088-F7443460C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" y="1903"/>
              <a:ext cx="2016" cy="576"/>
            </a:xfrm>
            <a:prstGeom prst="diamond">
              <a:avLst/>
            </a:prstGeom>
            <a:solidFill>
              <a:srgbClr val="FF9933"/>
            </a:solidFill>
            <a:ln>
              <a:noFill/>
            </a:ln>
            <a:effectLst>
              <a:outerShdw dist="119812" dir="3479677" algn="ctr" rotWithShape="0">
                <a:schemeClr val="tx1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66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>
                  <a:solidFill>
                    <a:srgbClr val="003300"/>
                  </a:solidFill>
                </a:rPr>
                <a:t>cond</a:t>
              </a:r>
              <a:r>
                <a:rPr lang="en-US" altLang="en-US" sz="2400" b="1" baseline="-25000">
                  <a:solidFill>
                    <a:srgbClr val="003300"/>
                  </a:solidFill>
                </a:rPr>
                <a:t>opt</a:t>
              </a:r>
              <a:endParaRPr lang="en-US" altLang="en-US" sz="2400" b="1">
                <a:solidFill>
                  <a:srgbClr val="003300"/>
                </a:solidFill>
              </a:endParaRPr>
            </a:p>
          </p:txBody>
        </p:sp>
        <p:sp>
          <p:nvSpPr>
            <p:cNvPr id="25" name="Text Box 4">
              <a:extLst>
                <a:ext uri="{FF2B5EF4-FFF2-40B4-BE49-F238E27FC236}">
                  <a16:creationId xmlns:a16="http://schemas.microsoft.com/office/drawing/2014/main" id="{D6A04FAB-93F3-478E-9792-F8289FFA2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1" y="1223"/>
              <a:ext cx="1056" cy="24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dist="107763" dir="2700000" algn="ctr" rotWithShape="0">
                <a:schemeClr val="tx1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66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bIns="73152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003300"/>
                  </a:solidFill>
                </a:rPr>
                <a:t>Init</a:t>
              </a:r>
              <a:r>
                <a:rPr lang="en-US" altLang="en-US" b="1" baseline="-25000">
                  <a:solidFill>
                    <a:srgbClr val="003300"/>
                  </a:solidFill>
                </a:rPr>
                <a:t>opt</a:t>
              </a:r>
            </a:p>
          </p:txBody>
        </p:sp>
        <p:sp>
          <p:nvSpPr>
            <p:cNvPr id="26" name="Line 5">
              <a:extLst>
                <a:ext uri="{FF2B5EF4-FFF2-40B4-BE49-F238E27FC236}">
                  <a16:creationId xmlns:a16="http://schemas.microsoft.com/office/drawing/2014/main" id="{C67073A7-0B89-424C-9F58-57A45E61E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9" y="991"/>
              <a:ext cx="0" cy="24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5ABC82F5-1C1C-47B1-8864-DFE271497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2191"/>
              <a:ext cx="0" cy="421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5D768CA9-7635-447A-AA93-9ED6CA653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3" y="1663"/>
              <a:ext cx="0" cy="216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5F7E37DF-0EFE-41C7-997D-BF2014B90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3" y="3823"/>
              <a:ext cx="1296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15339854-4BFE-41F9-B65C-A578FEA28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" y="1951"/>
              <a:ext cx="493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Sai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59E771E1-50BC-48A4-B07F-FB4B56C00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5" y="2527"/>
              <a:ext cx="493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Đúng</a:t>
              </a:r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F562E7BE-EF50-4047-8FAA-040817E58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3" y="1663"/>
              <a:ext cx="1276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13">
              <a:extLst>
                <a:ext uri="{FF2B5EF4-FFF2-40B4-BE49-F238E27FC236}">
                  <a16:creationId xmlns:a16="http://schemas.microsoft.com/office/drawing/2014/main" id="{E3F567B3-5C24-45B0-B24F-3793DF379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1365"/>
              <a:ext cx="1415" cy="29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1">
                  <a:solidFill>
                    <a:schemeClr val="bg1"/>
                  </a:solidFill>
                </a:rPr>
                <a:t>Điều kiện đi trước</a:t>
              </a:r>
            </a:p>
          </p:txBody>
        </p:sp>
        <p:sp>
          <p:nvSpPr>
            <p:cNvPr id="38" name="Line 14">
              <a:extLst>
                <a:ext uri="{FF2B5EF4-FFF2-40B4-BE49-F238E27FC236}">
                  <a16:creationId xmlns:a16="http://schemas.microsoft.com/office/drawing/2014/main" id="{874D11A9-FF36-45FE-9ECE-6479A7EA9A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9" y="1615"/>
              <a:ext cx="57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16">
              <a:extLst>
                <a:ext uri="{FF2B5EF4-FFF2-40B4-BE49-F238E27FC236}">
                  <a16:creationId xmlns:a16="http://schemas.microsoft.com/office/drawing/2014/main" id="{C9EC7C38-8093-406F-97B1-D55050FBD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1" y="2851"/>
              <a:ext cx="1056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>
                  <a:alpha val="50000"/>
                </a:schemeClr>
              </a:outerShdw>
            </a:effectLst>
          </p:spPr>
          <p:txBody>
            <a:bodyPr lIns="45720" rIns="45720" bIns="73152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003300"/>
                  </a:solidFill>
                </a:rPr>
                <a:t>Statement</a:t>
              </a:r>
            </a:p>
          </p:txBody>
        </p:sp>
        <p:sp>
          <p:nvSpPr>
            <p:cNvPr id="42" name="Line 17">
              <a:extLst>
                <a:ext uri="{FF2B5EF4-FFF2-40B4-BE49-F238E27FC236}">
                  <a16:creationId xmlns:a16="http://schemas.microsoft.com/office/drawing/2014/main" id="{B83D8A32-7AD0-41CA-BDDF-0FAF92778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9" y="1471"/>
              <a:ext cx="0" cy="43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8">
              <a:extLst>
                <a:ext uri="{FF2B5EF4-FFF2-40B4-BE49-F238E27FC236}">
                  <a16:creationId xmlns:a16="http://schemas.microsoft.com/office/drawing/2014/main" id="{9319B8B4-64AA-43FF-9DE5-3284734DA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9" y="2479"/>
              <a:ext cx="0" cy="384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9">
              <a:extLst>
                <a:ext uri="{FF2B5EF4-FFF2-40B4-BE49-F238E27FC236}">
                  <a16:creationId xmlns:a16="http://schemas.microsoft.com/office/drawing/2014/main" id="{D96E9F73-2570-41A3-9845-3BADF128A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9" y="3103"/>
              <a:ext cx="0" cy="24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20">
              <a:extLst>
                <a:ext uri="{FF2B5EF4-FFF2-40B4-BE49-F238E27FC236}">
                  <a16:creationId xmlns:a16="http://schemas.microsoft.com/office/drawing/2014/main" id="{73645F37-E953-4828-851F-CF149148E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1" y="3335"/>
              <a:ext cx="1056" cy="248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>
              <a:outerShdw dist="107763" dir="2700000" algn="ctr" rotWithShape="0">
                <a:schemeClr val="tx1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66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bIns="73152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003300"/>
                  </a:solidFill>
                </a:rPr>
                <a:t>loop</a:t>
              </a:r>
              <a:r>
                <a:rPr lang="en-US" altLang="en-US" b="1" baseline="-25000">
                  <a:solidFill>
                    <a:srgbClr val="003300"/>
                  </a:solidFill>
                </a:rPr>
                <a:t>opt</a:t>
              </a:r>
            </a:p>
          </p:txBody>
        </p:sp>
        <p:sp>
          <p:nvSpPr>
            <p:cNvPr id="50" name="Line 21">
              <a:extLst>
                <a:ext uri="{FF2B5EF4-FFF2-40B4-BE49-F238E27FC236}">
                  <a16:creationId xmlns:a16="http://schemas.microsoft.com/office/drawing/2014/main" id="{D2F3B49C-EA86-49CC-B704-F7CD3D09D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9" y="3583"/>
              <a:ext cx="0" cy="24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22">
              <a:extLst>
                <a:ext uri="{FF2B5EF4-FFF2-40B4-BE49-F238E27FC236}">
                  <a16:creationId xmlns:a16="http://schemas.microsoft.com/office/drawing/2014/main" id="{ADCD70F9-46D0-47C3-B3DC-D308C2BEF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7" y="2191"/>
              <a:ext cx="624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AutoShape 24">
              <a:extLst>
                <a:ext uri="{FF2B5EF4-FFF2-40B4-BE49-F238E27FC236}">
                  <a16:creationId xmlns:a16="http://schemas.microsoft.com/office/drawing/2014/main" id="{DBCFA500-F889-4451-B218-4B0C2B41F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2629"/>
              <a:ext cx="1048" cy="29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1">
                  <a:solidFill>
                    <a:schemeClr val="bg1"/>
                  </a:solidFill>
                </a:rPr>
                <a:t>Kết thúc lặp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787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vài lưu ý với vòng lặp for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K</a:t>
            </a:r>
            <a:r>
              <a:rPr lang="vi-VN">
                <a:solidFill>
                  <a:srgbClr val="FF0000"/>
                </a:solidFill>
              </a:rPr>
              <a:t>hởi tạo</a:t>
            </a:r>
            <a:r>
              <a:rPr lang="en-US">
                <a:solidFill>
                  <a:srgbClr val="FF0000"/>
                </a:solidFill>
              </a:rPr>
              <a:t> biến điều khiển</a:t>
            </a:r>
            <a:endParaRPr lang="vi-VN">
              <a:solidFill>
                <a:srgbClr val="FF0000"/>
              </a:solidFill>
            </a:endParaRPr>
          </a:p>
          <a:p>
            <a:pPr lvl="1"/>
            <a:r>
              <a:rPr lang="vi-VN" sz="2400"/>
              <a:t>Số lượng</a:t>
            </a:r>
            <a:r>
              <a:rPr lang="en-US" sz="2400"/>
              <a:t> có thể từ k</a:t>
            </a:r>
            <a:r>
              <a:rPr lang="vi-VN" sz="2400"/>
              <a:t>hông, một hay nhiều biến được khai báo (cùng kiểu) và khởi động</a:t>
            </a:r>
            <a:r>
              <a:rPr lang="en-US" sz="2400"/>
              <a:t> giá trị ban đầu</a:t>
            </a:r>
          </a:p>
          <a:p>
            <a:pPr lvl="1"/>
            <a:r>
              <a:rPr lang="en-US" sz="2400"/>
              <a:t>Nếu nhiều biến thì phân cách c</a:t>
            </a:r>
            <a:r>
              <a:rPr lang="vi-VN" sz="2400"/>
              <a:t>ác </a:t>
            </a:r>
            <a:r>
              <a:rPr lang="en-US" sz="2400"/>
              <a:t>biến </a:t>
            </a:r>
            <a:r>
              <a:rPr lang="vi-VN" sz="2400"/>
              <a:t>b</a:t>
            </a:r>
            <a:r>
              <a:rPr lang="en-US" sz="2400"/>
              <a:t>ằng</a:t>
            </a:r>
            <a:r>
              <a:rPr lang="vi-VN" sz="2400"/>
              <a:t> dấu phẩy</a:t>
            </a:r>
          </a:p>
          <a:p>
            <a:r>
              <a:rPr lang="en-US">
                <a:solidFill>
                  <a:srgbClr val="FF0000"/>
                </a:solidFill>
              </a:rPr>
              <a:t>Đ</a:t>
            </a:r>
            <a:r>
              <a:rPr lang="vi-VN">
                <a:solidFill>
                  <a:srgbClr val="FF0000"/>
                </a:solidFill>
              </a:rPr>
              <a:t>iều kiện</a:t>
            </a:r>
            <a:r>
              <a:rPr lang="en-US">
                <a:solidFill>
                  <a:srgbClr val="FF0000"/>
                </a:solidFill>
              </a:rPr>
              <a:t> để tiếp tục thực hiện</a:t>
            </a:r>
            <a:r>
              <a:rPr lang="vi-VN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vi-VN" sz="2400"/>
              <a:t>Số lượng</a:t>
            </a:r>
            <a:r>
              <a:rPr lang="en-US" sz="2400"/>
              <a:t> có thể từ k</a:t>
            </a:r>
            <a:r>
              <a:rPr lang="vi-VN" sz="2400"/>
              <a:t>hông, một hay nhiều biểu thức luận lý hoặc chuyển qua luận lý được</a:t>
            </a:r>
            <a:endParaRPr lang="en-US" sz="2400"/>
          </a:p>
          <a:p>
            <a:pPr lvl="1"/>
            <a:r>
              <a:rPr lang="vi-VN" sz="2400"/>
              <a:t>Các biểu thức cách nhau bằng dấu phẩy</a:t>
            </a:r>
          </a:p>
          <a:p>
            <a:r>
              <a:rPr lang="vi-VN">
                <a:solidFill>
                  <a:srgbClr val="FF0000"/>
                </a:solidFill>
              </a:rPr>
              <a:t>Thay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vi-VN">
                <a:solidFill>
                  <a:srgbClr val="FF0000"/>
                </a:solidFill>
              </a:rPr>
              <a:t>đổi </a:t>
            </a:r>
            <a:r>
              <a:rPr lang="en-US">
                <a:solidFill>
                  <a:srgbClr val="FF0000"/>
                </a:solidFill>
              </a:rPr>
              <a:t>biến điểu khiển</a:t>
            </a:r>
            <a:endParaRPr lang="vi-VN">
              <a:solidFill>
                <a:srgbClr val="FF0000"/>
              </a:solidFill>
            </a:endParaRPr>
          </a:p>
          <a:p>
            <a:pPr lvl="1"/>
            <a:r>
              <a:rPr lang="en-US" sz="2400"/>
              <a:t>Để vòng lặp có thể dừng sau một số lần lặp</a:t>
            </a:r>
            <a:endParaRPr lang="vi-VN" sz="2400"/>
          </a:p>
          <a:p>
            <a:pPr lvl="1"/>
            <a:r>
              <a:rPr lang="vi-VN" sz="2400"/>
              <a:t>Số lượng</a:t>
            </a:r>
            <a:r>
              <a:rPr lang="en-US" sz="2400"/>
              <a:t> có thể từ k</a:t>
            </a:r>
            <a:r>
              <a:rPr lang="vi-VN" sz="2400"/>
              <a:t>hông, một, hay nhiều phép thay đổi biến điều khiển</a:t>
            </a:r>
            <a:r>
              <a:rPr lang="en-US" sz="2400"/>
              <a:t>, phân </a:t>
            </a:r>
            <a:r>
              <a:rPr lang="vi-VN" sz="2400"/>
              <a:t>cách bằng dấu phẩy</a:t>
            </a:r>
          </a:p>
        </p:txBody>
      </p:sp>
    </p:spTree>
    <p:extLst>
      <p:ext uri="{BB962C8B-B14F-4D97-AF65-F5344CB8AC3E}">
        <p14:creationId xmlns:p14="http://schemas.microsoft.com/office/powerpoint/2010/main" val="2093040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vài lưu ý với vòng lặp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Về cú pháp vòng </a:t>
            </a:r>
            <a:r>
              <a:rPr lang="vi-VN"/>
              <a:t>for</a:t>
            </a:r>
            <a:r>
              <a:rPr lang="en-US"/>
              <a:t> phải có đủ 3 phần giữa cặp dấu ( ), tức </a:t>
            </a:r>
            <a:r>
              <a:rPr lang="en-US">
                <a:solidFill>
                  <a:srgbClr val="FF0000"/>
                </a:solidFill>
              </a:rPr>
              <a:t>luôn </a:t>
            </a:r>
            <a:r>
              <a:rPr lang="vi-VN">
                <a:solidFill>
                  <a:srgbClr val="FF0000"/>
                </a:solidFill>
              </a:rPr>
              <a:t>luôn có đúng 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vi-VN">
                <a:solidFill>
                  <a:srgbClr val="FF0000"/>
                </a:solidFill>
              </a:rPr>
              <a:t> dấu chấm phẩ</a:t>
            </a:r>
            <a:r>
              <a:rPr lang="en-US">
                <a:solidFill>
                  <a:srgbClr val="FF0000"/>
                </a:solidFill>
              </a:rPr>
              <a:t>y (;)</a:t>
            </a:r>
          </a:p>
          <a:p>
            <a:r>
              <a:rPr lang="vi-VN"/>
              <a:t>Cả ba vùng này </a:t>
            </a:r>
            <a:r>
              <a:rPr lang="en-US"/>
              <a:t>đều </a:t>
            </a:r>
            <a:r>
              <a:rPr lang="vi-VN"/>
              <a:t>có thể </a:t>
            </a:r>
            <a:r>
              <a:rPr lang="en-US"/>
              <a:t>để </a:t>
            </a:r>
            <a:r>
              <a:rPr lang="vi-VN"/>
              <a:t>trống</a:t>
            </a:r>
          </a:p>
          <a:p>
            <a:pPr marL="457200" lvl="1" indent="0">
              <a:buNone/>
            </a:pPr>
            <a:r>
              <a:rPr lang="vi-VN"/>
              <a:t>for(</a:t>
            </a:r>
            <a:r>
              <a:rPr lang="en-US"/>
              <a:t> </a:t>
            </a:r>
            <a:r>
              <a:rPr lang="vi-VN"/>
              <a:t>;</a:t>
            </a:r>
            <a:r>
              <a:rPr lang="en-US"/>
              <a:t>  </a:t>
            </a:r>
            <a:r>
              <a:rPr lang="vi-VN"/>
              <a:t>;</a:t>
            </a:r>
            <a:r>
              <a:rPr lang="en-US"/>
              <a:t>  </a:t>
            </a:r>
            <a:r>
              <a:rPr lang="vi-VN"/>
              <a:t>)</a:t>
            </a:r>
            <a:r>
              <a:rPr lang="en-US"/>
              <a:t> </a:t>
            </a:r>
            <a:r>
              <a:rPr lang="vi-VN"/>
              <a:t>{</a:t>
            </a:r>
          </a:p>
          <a:p>
            <a:pPr marL="457200" lvl="1" indent="0">
              <a:buNone/>
            </a:pPr>
            <a:r>
              <a:rPr lang="vi-VN"/>
              <a:t>	//</a:t>
            </a:r>
            <a:r>
              <a:rPr lang="en-US"/>
              <a:t> </a:t>
            </a:r>
            <a:r>
              <a:rPr lang="vi-VN"/>
              <a:t>câu lệnh</a:t>
            </a:r>
          </a:p>
          <a:p>
            <a:pPr marL="457200" lvl="1" indent="0">
              <a:buNone/>
            </a:pPr>
            <a:r>
              <a:rPr lang="en-US"/>
              <a:t>}</a:t>
            </a:r>
          </a:p>
          <a:p>
            <a:r>
              <a:rPr lang="vi-VN"/>
              <a:t>Biến được khai báo trong </a:t>
            </a:r>
            <a:r>
              <a:rPr lang="vi-VN">
                <a:solidFill>
                  <a:srgbClr val="0432FF"/>
                </a:solidFill>
              </a:rPr>
              <a:t>for</a:t>
            </a:r>
            <a:r>
              <a:rPr lang="en-US"/>
              <a:t> là biến cục bộ, nên c</a:t>
            </a:r>
            <a:r>
              <a:rPr lang="vi-VN"/>
              <a:t>hỉ được dùng trong</a:t>
            </a:r>
            <a:r>
              <a:rPr lang="en-US"/>
              <a:t> thân vòng</a:t>
            </a:r>
            <a:r>
              <a:rPr lang="vi-VN"/>
              <a:t> </a:t>
            </a:r>
            <a:r>
              <a:rPr lang="vi-VN">
                <a:solidFill>
                  <a:srgbClr val="0432FF"/>
                </a:solidFill>
              </a:rPr>
              <a:t>for</a:t>
            </a:r>
            <a:r>
              <a:rPr lang="en-US">
                <a:solidFill>
                  <a:srgbClr val="0432FF"/>
                </a:solidFill>
              </a:rPr>
              <a:t>. </a:t>
            </a:r>
            <a:r>
              <a:rPr lang="en-US"/>
              <a:t>Kh</a:t>
            </a:r>
            <a:r>
              <a:rPr lang="vi-VN"/>
              <a:t>ông </a:t>
            </a:r>
            <a:r>
              <a:rPr lang="en-US"/>
              <a:t>thể sử dụng </a:t>
            </a:r>
            <a:r>
              <a:rPr lang="vi-VN"/>
              <a:t>ở các lệnh </a:t>
            </a:r>
            <a:r>
              <a:rPr lang="en-US"/>
              <a:t>bên ngoài vòng</a:t>
            </a:r>
            <a:r>
              <a:rPr lang="vi-VN"/>
              <a:t> </a:t>
            </a:r>
            <a:r>
              <a:rPr lang="vi-VN">
                <a:solidFill>
                  <a:srgbClr val="0432FF"/>
                </a:solidFill>
              </a:rPr>
              <a:t>for</a:t>
            </a:r>
            <a:endParaRPr lang="en-US"/>
          </a:p>
          <a:p>
            <a:pPr marL="457200" lvl="1" indent="0">
              <a:buNone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8919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dụ: Tính 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8255"/>
            <a:ext cx="6629400" cy="3567545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400050" lvl="1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int n=5,gt=1;</a:t>
            </a:r>
          </a:p>
          <a:p>
            <a:pPr marL="400050" lvl="1" indent="0">
              <a:buNone/>
            </a:pPr>
            <a:r>
              <a:rPr lang="nn-NO" sz="2800" b="1">
                <a:latin typeface="Courier New" panose="02070309020205020404" pitchFamily="49" charset="0"/>
                <a:cs typeface="Courier New" panose="02070309020205020404" pitchFamily="49" charset="0"/>
              </a:rPr>
              <a:t>for(int i=1;i&lt;=n;i++)</a:t>
            </a:r>
          </a:p>
          <a:p>
            <a:pPr marL="400050" lvl="1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	gt *= i;</a:t>
            </a:r>
          </a:p>
          <a:p>
            <a:pPr marL="400050" lvl="1" indent="0">
              <a:buNone/>
            </a:pPr>
            <a:r>
              <a:rPr lang="pt-BR" sz="2800" b="1">
                <a:latin typeface="Courier New" panose="02070309020205020404" pitchFamily="49" charset="0"/>
                <a:cs typeface="Courier New" panose="02070309020205020404" pitchFamily="49" charset="0"/>
              </a:rPr>
              <a:t>printf("%d! = %d\n", n, gt);</a:t>
            </a:r>
          </a:p>
          <a:p>
            <a:pPr marL="400050" lvl="1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1CBA0-3088-4F73-B80D-F72F128052E3}"/>
              </a:ext>
            </a:extLst>
          </p:cNvPr>
          <p:cNvSpPr txBox="1"/>
          <p:nvPr/>
        </p:nvSpPr>
        <p:spPr>
          <a:xfrm>
            <a:off x="5334000" y="4264967"/>
            <a:ext cx="1828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5! = 120</a:t>
            </a:r>
          </a:p>
        </p:txBody>
      </p:sp>
    </p:spTree>
    <p:extLst>
      <p:ext uri="{BB962C8B-B14F-4D97-AF65-F5344CB8AC3E}">
        <p14:creationId xmlns:p14="http://schemas.microsoft.com/office/powerpoint/2010/main" val="2011078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về dùng nhiều biến điều khiển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8255"/>
            <a:ext cx="7696200" cy="3186545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400050" lvl="1" indent="0">
              <a:buNone/>
            </a:pPr>
            <a:r>
              <a:rPr lang="nn-NO" sz="2400" b="1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nn-NO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i=0,k=10</a:t>
            </a:r>
            <a:r>
              <a:rPr lang="nn-NO" sz="2400" b="1">
                <a:latin typeface="Courier New" panose="02070309020205020404" pitchFamily="49" charset="0"/>
                <a:cs typeface="Courier New" panose="02070309020205020404" pitchFamily="49" charset="0"/>
              </a:rPr>
              <a:t>;i&lt;k;</a:t>
            </a:r>
            <a:r>
              <a:rPr lang="nn-NO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i++,k--</a:t>
            </a:r>
            <a:r>
              <a:rPr lang="nn-NO" sz="2400" b="1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400050" lvl="1" indent="0">
              <a:buNone/>
            </a:pPr>
            <a:r>
              <a:rPr lang="nn-NO" sz="2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printf("%2d * %2d = %2d\n",i,k,i*k);</a:t>
            </a:r>
          </a:p>
          <a:p>
            <a:pPr marL="400050" lvl="1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930D1-0A9C-4804-AC94-2A2334BC2FD9}"/>
              </a:ext>
            </a:extLst>
          </p:cNvPr>
          <p:cNvSpPr txBox="1"/>
          <p:nvPr/>
        </p:nvSpPr>
        <p:spPr>
          <a:xfrm>
            <a:off x="5791200" y="3429000"/>
            <a:ext cx="259080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 0 * 10 =  0</a:t>
            </a:r>
          </a:p>
          <a:p>
            <a:r>
              <a:rPr lang="en-US" sz="2400">
                <a:latin typeface="Consolas" panose="020B0609020204030204" pitchFamily="49" charset="0"/>
              </a:rPr>
              <a:t> 1 *  9 =  9</a:t>
            </a:r>
          </a:p>
          <a:p>
            <a:r>
              <a:rPr lang="en-US" sz="2400">
                <a:latin typeface="Consolas" panose="020B0609020204030204" pitchFamily="49" charset="0"/>
              </a:rPr>
              <a:t> 2 *  8 = 16</a:t>
            </a:r>
          </a:p>
          <a:p>
            <a:r>
              <a:rPr lang="en-US" sz="2400">
                <a:latin typeface="Consolas" panose="020B0609020204030204" pitchFamily="49" charset="0"/>
              </a:rPr>
              <a:t> 3 *  7 = 21</a:t>
            </a:r>
          </a:p>
          <a:p>
            <a:r>
              <a:rPr lang="en-US" sz="2400">
                <a:latin typeface="Consolas" panose="020B0609020204030204" pitchFamily="49" charset="0"/>
              </a:rPr>
              <a:t> 4 *  6 = 24</a:t>
            </a:r>
          </a:p>
        </p:txBody>
      </p:sp>
    </p:spTree>
    <p:extLst>
      <p:ext uri="{BB962C8B-B14F-4D97-AF65-F5344CB8AC3E}">
        <p14:creationId xmlns:p14="http://schemas.microsoft.com/office/powerpoint/2010/main" val="2364853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Ví dụ: sinh số ngẫu nhiên trong khoảng 0 </a:t>
            </a:r>
            <a:r>
              <a:rPr lang="en-US" sz="2800">
                <a:sym typeface="Wingdings" panose="05000000000000000000" pitchFamily="2" charset="2"/>
              </a:rPr>
              <a:t> 99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219200"/>
            <a:ext cx="5943600" cy="40386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marL="0" indent="0">
              <a:buNone/>
            </a:pP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&lt;time.h&gt;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400050" lvl="1" indent="0">
              <a:buNone/>
            </a:pP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srand(time(NULL));</a:t>
            </a:r>
          </a:p>
          <a:p>
            <a:pPr marL="400050" lvl="1" indent="0">
              <a:buNone/>
            </a:pPr>
            <a:r>
              <a:rPr lang="nn-NO" b="1">
                <a:latin typeface="Courier New" panose="02070309020205020404" pitchFamily="49" charset="0"/>
                <a:cs typeface="Courier New" panose="02070309020205020404" pitchFamily="49" charset="0"/>
              </a:rPr>
              <a:t>for (int i=1;i&lt;=5;i++)</a:t>
            </a:r>
          </a:p>
          <a:p>
            <a:pPr marL="400050" lvl="1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printf("%d ",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rand()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%100);</a:t>
            </a:r>
          </a:p>
          <a:p>
            <a:pPr marL="400050" lvl="1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CEBAB-101E-4049-B87F-67967758BBE3}"/>
              </a:ext>
            </a:extLst>
          </p:cNvPr>
          <p:cNvSpPr txBox="1"/>
          <p:nvPr/>
        </p:nvSpPr>
        <p:spPr>
          <a:xfrm>
            <a:off x="4191000" y="5026967"/>
            <a:ext cx="35623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64  43  88  60  34</a:t>
            </a:r>
          </a:p>
        </p:txBody>
      </p:sp>
    </p:spTree>
    <p:extLst>
      <p:ext uri="{BB962C8B-B14F-4D97-AF65-F5344CB8AC3E}">
        <p14:creationId xmlns:p14="http://schemas.microsoft.com/office/powerpoint/2010/main" val="2536184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</a:t>
            </a:r>
            <a:r>
              <a:rPr lang="vi-VN"/>
              <a:t>lồng nhau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010400" cy="2272145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400050" lvl="1" indent="0">
              <a:buNone/>
            </a:pPr>
            <a:r>
              <a:rPr lang="nn-NO" sz="2400" b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2400" b="1">
                <a:latin typeface="Courier New" panose="02070309020205020404" pitchFamily="49" charset="0"/>
                <a:cs typeface="Courier New" panose="02070309020205020404" pitchFamily="49" charset="0"/>
              </a:rPr>
              <a:t> (int i=1;i&lt;=10;i++)</a:t>
            </a:r>
          </a:p>
          <a:p>
            <a:pPr marL="400050" lvl="1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(i%3==1) printf ("%d ",i);</a:t>
            </a:r>
          </a:p>
          <a:p>
            <a:pPr marL="400050" lvl="1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FB54D-A169-4003-B7DC-7C9A6B711C01}"/>
              </a:ext>
            </a:extLst>
          </p:cNvPr>
          <p:cNvSpPr txBox="1"/>
          <p:nvPr/>
        </p:nvSpPr>
        <p:spPr>
          <a:xfrm>
            <a:off x="4610100" y="3429000"/>
            <a:ext cx="221783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1  4  7  10</a:t>
            </a:r>
          </a:p>
        </p:txBody>
      </p:sp>
    </p:spTree>
    <p:extLst>
      <p:ext uri="{BB962C8B-B14F-4D97-AF65-F5344CB8AC3E}">
        <p14:creationId xmlns:p14="http://schemas.microsoft.com/office/powerpoint/2010/main" val="119435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Cấu trúc lặp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/>
              <a:t>Cấu trúc lặp (vòng lặp) là cấu trúc điều khiển dùng để thực hiện một công việc nhiều lần.</a:t>
            </a:r>
          </a:p>
          <a:p>
            <a:pPr algn="just"/>
            <a:r>
              <a:rPr lang="en-US" altLang="en-US"/>
              <a:t>Các câu lệnh trong vòng lặp gọi là thân vòng lặp.</a:t>
            </a:r>
          </a:p>
          <a:p>
            <a:pPr algn="just"/>
            <a:r>
              <a:rPr lang="en-US" altLang="en-US"/>
              <a:t>Một vòng lặp thường có các phần:</a:t>
            </a:r>
          </a:p>
          <a:p>
            <a:pPr lvl="1" algn="just"/>
            <a:r>
              <a:rPr lang="en-US" altLang="en-US"/>
              <a:t>Khởi động vòng lặp.</a:t>
            </a:r>
          </a:p>
          <a:p>
            <a:pPr lvl="1" algn="just"/>
            <a:r>
              <a:rPr lang="en-US" altLang="en-US"/>
              <a:t>Thân vòng lặp.</a:t>
            </a:r>
          </a:p>
          <a:p>
            <a:pPr lvl="1" algn="just"/>
            <a:r>
              <a:rPr lang="en-US" altLang="en-US"/>
              <a:t>Điều khiển vòng lặp.</a:t>
            </a:r>
          </a:p>
          <a:p>
            <a:pPr algn="just"/>
            <a:r>
              <a:rPr lang="en-US" altLang="en-US"/>
              <a:t>Có thể phân loại vòng lặp theo:</a:t>
            </a:r>
          </a:p>
          <a:p>
            <a:pPr lvl="1" algn="just"/>
            <a:r>
              <a:rPr lang="en-US" altLang="en-US"/>
              <a:t>Điều kiện lặp: đi trước hoặc đi sau.</a:t>
            </a:r>
          </a:p>
          <a:p>
            <a:pPr lvl="1" algn="just"/>
            <a:r>
              <a:rPr lang="en-US" altLang="en-US"/>
              <a:t>Số lần lặp : biết trước hoặc không biết trước.</a:t>
            </a:r>
          </a:p>
        </p:txBody>
      </p:sp>
    </p:spTree>
    <p:extLst>
      <p:ext uri="{BB962C8B-B14F-4D97-AF65-F5344CB8AC3E}">
        <p14:creationId xmlns:p14="http://schemas.microsoft.com/office/powerpoint/2010/main" val="4189123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</a:t>
            </a:r>
            <a:r>
              <a:rPr lang="vi-VN"/>
              <a:t>lồng nhau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8255"/>
            <a:ext cx="6248400" cy="3491345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400050" lvl="1" indent="0">
              <a:buNone/>
            </a:pPr>
            <a:r>
              <a:rPr lang="nn-NO" sz="2400" b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2400" b="1">
                <a:latin typeface="Courier New" panose="02070309020205020404" pitchFamily="49" charset="0"/>
                <a:cs typeface="Courier New" panose="02070309020205020404" pitchFamily="49" charset="0"/>
              </a:rPr>
              <a:t> (int i=1;i&lt;=4;i++) {</a:t>
            </a:r>
          </a:p>
          <a:p>
            <a:pPr marL="800100" lvl="2" indent="0">
              <a:buNone/>
            </a:pPr>
            <a:r>
              <a:rPr lang="en-US" b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(int j=1;j&lt;=5;j++)</a:t>
            </a:r>
          </a:p>
          <a:p>
            <a:pPr marL="800100" lvl="2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printf ("* ");</a:t>
            </a:r>
          </a:p>
          <a:p>
            <a:pPr marL="800100" lvl="2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printf ("\n");</a:t>
            </a:r>
          </a:p>
          <a:p>
            <a:pPr marL="400050" lvl="1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104900" y="1828800"/>
            <a:ext cx="4533900" cy="914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DD01B-1489-40FF-BA03-A95899015564}"/>
              </a:ext>
            </a:extLst>
          </p:cNvPr>
          <p:cNvSpPr txBox="1"/>
          <p:nvPr/>
        </p:nvSpPr>
        <p:spPr>
          <a:xfrm>
            <a:off x="5257800" y="3750485"/>
            <a:ext cx="183683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* * * * *</a:t>
            </a:r>
          </a:p>
          <a:p>
            <a:r>
              <a:rPr lang="en-US" sz="2400">
                <a:latin typeface="Consolas" panose="020B0609020204030204" pitchFamily="49" charset="0"/>
              </a:rPr>
              <a:t>* * * * *</a:t>
            </a:r>
          </a:p>
          <a:p>
            <a:r>
              <a:rPr lang="en-US" sz="2400">
                <a:latin typeface="Consolas" panose="020B0609020204030204" pitchFamily="49" charset="0"/>
              </a:rPr>
              <a:t>* * * * *</a:t>
            </a:r>
          </a:p>
          <a:p>
            <a:r>
              <a:rPr lang="en-US" sz="2400">
                <a:latin typeface="Consolas" panose="020B0609020204030204" pitchFamily="49" charset="0"/>
              </a:rPr>
              <a:t>* * * * *</a:t>
            </a:r>
          </a:p>
        </p:txBody>
      </p:sp>
    </p:spTree>
    <p:extLst>
      <p:ext uri="{BB962C8B-B14F-4D97-AF65-F5344CB8AC3E}">
        <p14:creationId xmlns:p14="http://schemas.microsoft.com/office/powerpoint/2010/main" val="979285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AF06-4B18-4B76-BF00-F51FD86A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Ôn tập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0BC4D-E51E-4A32-96D0-E9B15C86EF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1. Cho đoạn chương trình sau. Vòng lặp while sẽ thực hiện bao nhiêu lần: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/>
              <a:t>   int k = 0;</a:t>
            </a:r>
          </a:p>
          <a:p>
            <a:pPr marL="0" indent="0">
              <a:buNone/>
            </a:pPr>
            <a:r>
              <a:rPr lang="en-US"/>
              <a:t>   while (k = 1) k++;</a:t>
            </a:r>
          </a:p>
          <a:p>
            <a:pPr marL="0" indent="0">
              <a:buNone/>
            </a:pPr>
            <a:endParaRPr lang="en-US" kern="1200">
              <a:latin typeface="Arial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EA35F2-D561-4BC5-B107-B78443130E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4400" y="914400"/>
            <a:ext cx="42672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2. Hãy cho biết kết quả xuất ra màn hình của đoạn mã sau: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/>
              <a:t>int num = 0;</a:t>
            </a:r>
            <a:endParaRPr lang="en-US"/>
          </a:p>
          <a:p>
            <a:pPr marL="0" indent="0">
              <a:buNone/>
            </a:pPr>
            <a:r>
              <a:rPr lang="vi-VN"/>
              <a:t>while (num &lt;= 2)</a:t>
            </a:r>
            <a:endParaRPr lang="en-US"/>
          </a:p>
          <a:p>
            <a:pPr marL="0" indent="0">
              <a:buNone/>
            </a:pPr>
            <a:r>
              <a:rPr lang="pt-BR"/>
              <a:t>{ </a:t>
            </a:r>
          </a:p>
          <a:p>
            <a:pPr marL="0" indent="0">
              <a:buNone/>
            </a:pPr>
            <a:r>
              <a:rPr lang="pt-BR"/>
              <a:t>   num++;  printf(“%d; ”, num);</a:t>
            </a:r>
          </a:p>
          <a:p>
            <a:pPr marL="0" indent="0">
              <a:buNone/>
            </a:pPr>
            <a:r>
              <a:rPr lang="pt-BR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75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AF06-4B18-4B76-BF00-F51FD86A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Ôn tập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0BC4D-E51E-4A32-96D0-E9B15C86EF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3. Trong đoạn chương trình sau, câu lệnh gán count = count + 1; sẽ thực thi bao nhiêu lần 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 (i = 2; i&lt;= 14; i+=3) </a:t>
            </a:r>
          </a:p>
          <a:p>
            <a:pPr marL="0" indent="0">
              <a:buNone/>
            </a:pPr>
            <a:r>
              <a:rPr lang="en-US"/>
              <a:t>    count = count + 1;</a:t>
            </a:r>
          </a:p>
          <a:p>
            <a:pPr marL="0" indent="0">
              <a:buNone/>
            </a:pPr>
            <a:endParaRPr lang="en-US" kern="1200">
              <a:latin typeface="Arial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EA35F2-D561-4BC5-B107-B78443130E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4400" y="914400"/>
            <a:ext cx="42672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4. Câu lệnh gán count = count + 1; sẽ thực thi bao nhiêu lần ?</a:t>
            </a:r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r>
              <a:rPr lang="nb-NO"/>
              <a:t>for (i = 14; i&gt;= 4; i -=2)</a:t>
            </a:r>
            <a:endParaRPr lang="en-US"/>
          </a:p>
          <a:p>
            <a:pPr marL="0" indent="0">
              <a:buNone/>
            </a:pPr>
            <a:r>
              <a:rPr lang="nb-NO"/>
              <a:t>      for (j = 1; j&lt;20; j++)</a:t>
            </a:r>
            <a:endParaRPr lang="en-US"/>
          </a:p>
          <a:p>
            <a:pPr marL="0" indent="0">
              <a:buNone/>
            </a:pPr>
            <a:r>
              <a:rPr lang="nb-NO"/>
              <a:t>          </a:t>
            </a:r>
            <a:r>
              <a:rPr lang="en-US"/>
              <a:t>count = count + 1;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89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AF06-4B18-4B76-BF00-F51FD86A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Ôn tập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0BC4D-E51E-4A32-96D0-E9B15C86EF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" y="914400"/>
            <a:ext cx="42672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5. Hãy cho biết kết xuất của đoạn chương trình sau :</a:t>
            </a:r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r>
              <a:rPr lang="nb-NO"/>
              <a:t>int i, j, m = 0, n = 0;</a:t>
            </a:r>
            <a:endParaRPr lang="en-US"/>
          </a:p>
          <a:p>
            <a:pPr marL="0" indent="0">
              <a:buNone/>
            </a:pPr>
            <a:r>
              <a:rPr lang="nb-NO"/>
              <a:t>for (i = 0; i&lt;2; i++)</a:t>
            </a:r>
            <a:endParaRPr lang="en-US"/>
          </a:p>
          <a:p>
            <a:pPr marL="0" indent="0">
              <a:buNone/>
            </a:pPr>
            <a:r>
              <a:rPr lang="nb-NO"/>
              <a:t>     </a:t>
            </a:r>
            <a:r>
              <a:rPr lang="en-US"/>
              <a:t>for (j = 0 ; j&lt;2 ; j++)</a:t>
            </a:r>
          </a:p>
          <a:p>
            <a:pPr marL="0" indent="0">
              <a:buNone/>
            </a:pPr>
            <a:r>
              <a:rPr lang="en-US"/>
              <a:t>         if (j &gt;= i)  m = 1; n++;</a:t>
            </a:r>
          </a:p>
          <a:p>
            <a:pPr marL="0" indent="0">
              <a:buNone/>
            </a:pPr>
            <a:r>
              <a:rPr lang="en-US"/>
              <a:t>printf (“%d “, m);</a:t>
            </a:r>
          </a:p>
          <a:p>
            <a:pPr marL="0" indent="0">
              <a:buNone/>
            </a:pPr>
            <a:r>
              <a:rPr lang="en-US"/>
              <a:t>printf (“%d “, n);</a:t>
            </a:r>
          </a:p>
          <a:p>
            <a:pPr marL="0" indent="0">
              <a:buNone/>
            </a:pPr>
            <a:endParaRPr lang="en-US" kern="1200">
              <a:latin typeface="Arial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EA35F2-D561-4BC5-B107-B78443130E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4400" y="914400"/>
            <a:ext cx="42672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6. Hãy cho biết kết xuất của đoạn chương trình sau 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int a, b;</a:t>
            </a:r>
          </a:p>
          <a:p>
            <a:pPr marL="0" indent="0">
              <a:buNone/>
            </a:pPr>
            <a:r>
              <a:rPr lang="en-US"/>
              <a:t>for (a=1, b=1; a&lt;=100; a++)</a:t>
            </a:r>
          </a:p>
          <a:p>
            <a:pPr marL="0" indent="0">
              <a:buNone/>
            </a:pPr>
            <a:r>
              <a:rPr lang="en-US"/>
              <a:t>{    </a:t>
            </a:r>
          </a:p>
          <a:p>
            <a:pPr marL="0" indent="0">
              <a:buNone/>
            </a:pPr>
            <a:r>
              <a:rPr lang="en-US"/>
              <a:t>  if (b &gt;= 10)  break;</a:t>
            </a:r>
          </a:p>
          <a:p>
            <a:pPr marL="0" indent="0">
              <a:buNone/>
            </a:pPr>
            <a:r>
              <a:rPr lang="en-US"/>
              <a:t>  if (b % 3 == 1)</a:t>
            </a:r>
          </a:p>
          <a:p>
            <a:pPr marL="0" indent="0">
              <a:buNone/>
            </a:pPr>
            <a:r>
              <a:rPr lang="en-US"/>
              <a:t>     {b += 3; continue; }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printf (“%d”, a);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43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AF06-4B18-4B76-BF00-F51FD86A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Ôn tập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0BC4D-E51E-4A32-96D0-E9B15C86EF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41148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7. Câu lệnh nào dưới đây KHÔNG phải vòng lặp vô hạn</a:t>
            </a:r>
            <a:endParaRPr lang="en-US"/>
          </a:p>
          <a:p>
            <a:pPr marL="0" lvl="0" indent="0">
              <a:buNone/>
            </a:pPr>
            <a:endParaRPr lang="fr-FR"/>
          </a:p>
          <a:p>
            <a:pPr marL="0" lvl="0" indent="0">
              <a:buNone/>
            </a:pPr>
            <a:r>
              <a:rPr lang="fr-FR"/>
              <a:t>A. for (int i = 0 ; ; i++) ;</a:t>
            </a:r>
            <a:endParaRPr lang="en-US"/>
          </a:p>
          <a:p>
            <a:pPr marL="0" lvl="0" indent="0">
              <a:buNone/>
            </a:pPr>
            <a:r>
              <a:rPr lang="fr-FR"/>
              <a:t>B. for ( ; ; ) ;</a:t>
            </a:r>
            <a:endParaRPr lang="en-US"/>
          </a:p>
          <a:p>
            <a:pPr marL="0" lvl="0" indent="0">
              <a:buNone/>
            </a:pPr>
            <a:r>
              <a:rPr lang="fr-FR"/>
              <a:t>C. for ( ) ;</a:t>
            </a:r>
            <a:endParaRPr lang="en-US"/>
          </a:p>
          <a:p>
            <a:pPr marL="0" indent="0">
              <a:buNone/>
            </a:pPr>
            <a:r>
              <a:rPr lang="fr-FR"/>
              <a:t>D. while (1) ;</a:t>
            </a:r>
            <a:endParaRPr lang="en-US"/>
          </a:p>
          <a:p>
            <a:pPr marL="0" indent="0">
              <a:buNone/>
            </a:pPr>
            <a:endParaRPr lang="en-US" kern="1200">
              <a:latin typeface="Arial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EA35F2-D561-4BC5-B107-B78443130E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4400" y="914400"/>
            <a:ext cx="42672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8. Cho đoạn chương trình:</a:t>
            </a:r>
            <a:endParaRPr lang="en-US"/>
          </a:p>
          <a:p>
            <a:pPr marL="0" indent="0">
              <a:buNone/>
            </a:pPr>
            <a:r>
              <a:rPr lang="en-US"/>
              <a:t>int  sum=0, score; </a:t>
            </a:r>
          </a:p>
          <a:p>
            <a:pPr marL="0" indent="0">
              <a:buNone/>
            </a:pPr>
            <a:r>
              <a:rPr lang="en-US"/>
              <a:t>scanf(“%d “, &amp;score);</a:t>
            </a:r>
          </a:p>
          <a:p>
            <a:pPr marL="0" indent="0">
              <a:buNone/>
            </a:pPr>
            <a:r>
              <a:rPr lang="en-US"/>
              <a:t>while (score != -1) {    </a:t>
            </a:r>
            <a:br>
              <a:rPr lang="en-US"/>
            </a:br>
            <a:r>
              <a:rPr lang="en-US"/>
              <a:t>   sum = sum + score;    </a:t>
            </a:r>
          </a:p>
          <a:p>
            <a:pPr marL="0" indent="0">
              <a:buNone/>
            </a:pPr>
            <a:r>
              <a:rPr lang="en-US"/>
              <a:t>   scanf(“%d “, &amp;score);</a:t>
            </a:r>
            <a:br>
              <a:rPr lang="en-US"/>
            </a:br>
            <a:r>
              <a:rPr lang="en-US"/>
              <a:t>  }          </a:t>
            </a:r>
          </a:p>
          <a:p>
            <a:pPr marL="0" indent="0">
              <a:buNone/>
            </a:pPr>
            <a:r>
              <a:rPr lang="en-US"/>
              <a:t>Giá trị của sum sẽ là gì sau khi các câu lệnh trên được thực thi? Cho biết các giá trị nhập vào lần lượt là 5, 3, 2, -1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0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Các loại vòng lặp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C cung cấp 3 loại vòng lặp:</a:t>
            </a:r>
          </a:p>
          <a:p>
            <a:r>
              <a:rPr lang="en-US" altLang="en-US"/>
              <a:t>Vòng lặp while</a:t>
            </a:r>
          </a:p>
          <a:p>
            <a:pPr marL="457200" lvl="1" indent="0">
              <a:buNone/>
            </a:pPr>
            <a:r>
              <a:rPr lang="en-US" altLang="en-US" sz="2800">
                <a:solidFill>
                  <a:srgbClr val="FF0000"/>
                </a:solidFill>
              </a:rPr>
              <a:t>	while</a:t>
            </a:r>
            <a:r>
              <a:rPr lang="en-US" altLang="en-US" sz="2800"/>
              <a:t> (condition) statement;</a:t>
            </a:r>
          </a:p>
          <a:p>
            <a:r>
              <a:rPr lang="en-US" altLang="en-US"/>
              <a:t>Vòng lặp do … while</a:t>
            </a:r>
          </a:p>
          <a:p>
            <a:pPr marL="457200" lvl="1" indent="0">
              <a:buNone/>
            </a:pPr>
            <a:r>
              <a:rPr lang="en-US" altLang="en-US" sz="2800">
                <a:solidFill>
                  <a:srgbClr val="FF0000"/>
                </a:solidFill>
              </a:rPr>
              <a:t>	do</a:t>
            </a:r>
            <a:r>
              <a:rPr lang="en-US" altLang="en-US" sz="2800"/>
              <a:t> statement </a:t>
            </a:r>
            <a:r>
              <a:rPr lang="en-US" altLang="en-US" sz="2800">
                <a:solidFill>
                  <a:srgbClr val="FF0000"/>
                </a:solidFill>
              </a:rPr>
              <a:t>while</a:t>
            </a:r>
            <a:r>
              <a:rPr lang="en-US" altLang="en-US" sz="2800"/>
              <a:t> (condition);</a:t>
            </a:r>
          </a:p>
          <a:p>
            <a:r>
              <a:rPr lang="en-US" altLang="en-US"/>
              <a:t>Vòng lặp for</a:t>
            </a:r>
          </a:p>
          <a:p>
            <a:pPr marL="457200" lvl="1" indent="0">
              <a:buNone/>
            </a:pPr>
            <a:r>
              <a:rPr lang="en-US" altLang="en-US" sz="2800">
                <a:solidFill>
                  <a:srgbClr val="FF0000"/>
                </a:solidFill>
              </a:rPr>
              <a:t>	for</a:t>
            </a:r>
            <a:r>
              <a:rPr lang="en-US" altLang="en-US" sz="2800"/>
              <a:t> (initopt ; condopt ; loopopt ) statement;</a:t>
            </a:r>
          </a:p>
        </p:txBody>
      </p:sp>
    </p:spTree>
    <p:extLst>
      <p:ext uri="{BB962C8B-B14F-4D97-AF65-F5344CB8AC3E}">
        <p14:creationId xmlns:p14="http://schemas.microsoft.com/office/powerpoint/2010/main" val="326023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Vòng lặp while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Cú pháp 1: dùng cho câu lệnh đơn</a:t>
            </a:r>
          </a:p>
          <a:p>
            <a:pPr marL="1257300" lvl="3" indent="0">
              <a:buNone/>
            </a:pPr>
            <a:r>
              <a:rPr lang="en-US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sz="2800">
                <a:latin typeface="Consolas" charset="0"/>
                <a:ea typeface="Consolas" charset="0"/>
                <a:cs typeface="Consolas" charset="0"/>
              </a:rPr>
              <a:t>(&lt;điều kiện&gt;)</a:t>
            </a:r>
          </a:p>
          <a:p>
            <a:pPr marL="1257300" lvl="3" indent="0">
              <a:buNone/>
            </a:pPr>
            <a:r>
              <a:rPr lang="vi-VN" sz="2800">
                <a:latin typeface="Consolas" charset="0"/>
                <a:ea typeface="Consolas" charset="0"/>
                <a:cs typeface="Consolas" charset="0"/>
              </a:rPr>
              <a:t>    &lt;câu lệnh&gt;</a:t>
            </a:r>
            <a:endParaRPr lang="en-US" sz="280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/>
          </a:p>
          <a:p>
            <a:pPr marL="0" indent="0">
              <a:buNone/>
            </a:pPr>
            <a:r>
              <a:rPr lang="en-US"/>
              <a:t>Cú pháp 2: dùng</a:t>
            </a:r>
            <a:r>
              <a:rPr lang="vi-VN"/>
              <a:t> cho câu lệnh phức</a:t>
            </a:r>
            <a:endParaRPr lang="en-US"/>
          </a:p>
          <a:p>
            <a:pPr marL="1257300" lvl="3" indent="0">
              <a:spcBef>
                <a:spcPts val="1200"/>
              </a:spcBef>
              <a:buNone/>
            </a:pPr>
            <a:r>
              <a:rPr lang="en-US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hile</a:t>
            </a:r>
            <a:r>
              <a:rPr lang="vi-VN" sz="2800">
                <a:latin typeface="Consolas" charset="0"/>
                <a:ea typeface="Consolas" charset="0"/>
                <a:cs typeface="Consolas" charset="0"/>
              </a:rPr>
              <a:t>(&lt;điều kiện&gt;){</a:t>
            </a:r>
          </a:p>
          <a:p>
            <a:pPr marL="1257300" lvl="3" indent="0">
              <a:buNone/>
            </a:pPr>
            <a:r>
              <a:rPr lang="vi-VN" sz="2800">
                <a:latin typeface="Consolas" charset="0"/>
                <a:ea typeface="Consolas" charset="0"/>
                <a:cs typeface="Consolas" charset="0"/>
              </a:rPr>
              <a:t>    &lt;câu lệnh 1&gt;</a:t>
            </a:r>
          </a:p>
          <a:p>
            <a:pPr marL="1257300" lvl="3" indent="0">
              <a:buNone/>
            </a:pPr>
            <a:r>
              <a:rPr lang="vi-VN" sz="280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>
                <a:latin typeface="Consolas" charset="0"/>
                <a:ea typeface="Consolas" charset="0"/>
                <a:cs typeface="Consolas" charset="0"/>
              </a:rPr>
              <a:t>...</a:t>
            </a:r>
            <a:endParaRPr lang="vi-VN" sz="2800">
              <a:latin typeface="Consolas" charset="0"/>
              <a:ea typeface="Consolas" charset="0"/>
              <a:cs typeface="Consolas" charset="0"/>
            </a:endParaRPr>
          </a:p>
          <a:p>
            <a:pPr marL="1257300" lvl="3" indent="0">
              <a:buNone/>
            </a:pPr>
            <a:r>
              <a:rPr lang="vi-VN" sz="2800">
                <a:latin typeface="Consolas" charset="0"/>
                <a:ea typeface="Consolas" charset="0"/>
                <a:cs typeface="Consolas" charset="0"/>
              </a:rPr>
              <a:t>    &lt;câu lệnh N&gt;</a:t>
            </a:r>
          </a:p>
          <a:p>
            <a:pPr marL="1257300" lvl="3" indent="0">
              <a:buNone/>
            </a:pPr>
            <a:r>
              <a:rPr lang="vi-VN" sz="280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800"/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1371600" y="1371600"/>
            <a:ext cx="4267200" cy="1066800"/>
          </a:xfrm>
          <a:prstGeom prst="rect">
            <a:avLst/>
          </a:prstGeom>
          <a:noFill/>
          <a:ln w="9525" cap="flat" cmpd="sng" algn="ctr">
            <a:solidFill>
              <a:srgbClr val="272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71600" y="3200400"/>
            <a:ext cx="4267200" cy="2667000"/>
          </a:xfrm>
          <a:prstGeom prst="rect">
            <a:avLst/>
          </a:prstGeom>
          <a:noFill/>
          <a:ln w="9525" cap="flat" cmpd="sng" algn="ctr">
            <a:solidFill>
              <a:srgbClr val="272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5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Lưu đồ của vòng lặp</a:t>
            </a:r>
            <a:r>
              <a:rPr lang="vi-VN"/>
              <a:t> while</a:t>
            </a:r>
            <a:endParaRPr lang="en-US"/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DBD88D20-F6CC-4BFE-A13F-FDFB74755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268" y="2289940"/>
            <a:ext cx="2993384" cy="988820"/>
          </a:xfrm>
          <a:prstGeom prst="diamond">
            <a:avLst/>
          </a:prstGeom>
          <a:solidFill>
            <a:srgbClr val="FF9933"/>
          </a:solidFill>
          <a:ln>
            <a:noFill/>
          </a:ln>
          <a:effectLst>
            <a:outerShdw dist="119812" dir="3479677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66FFFF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/>
              <a:t>Điều kiện?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151B038F-4500-4190-B305-B71EC47E2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368" y="3990093"/>
            <a:ext cx="1815069" cy="493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lIns="45720" r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/>
              <a:t>Thân</a:t>
            </a:r>
          </a:p>
        </p:txBody>
      </p:sp>
      <p:sp>
        <p:nvSpPr>
          <p:cNvPr id="25" name="Line 6">
            <a:extLst>
              <a:ext uri="{FF2B5EF4-FFF2-40B4-BE49-F238E27FC236}">
                <a16:creationId xmlns:a16="http://schemas.microsoft.com/office/drawing/2014/main" id="{A6515A4F-6577-4C78-BEC3-7A4605BFA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6902" y="1479504"/>
            <a:ext cx="0" cy="810436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A9F49E36-540B-45FF-8B5A-41B674B84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6902" y="3278759"/>
            <a:ext cx="0" cy="711333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8">
            <a:extLst>
              <a:ext uri="{FF2B5EF4-FFF2-40B4-BE49-F238E27FC236}">
                <a16:creationId xmlns:a16="http://schemas.microsoft.com/office/drawing/2014/main" id="{66C687AB-A4B2-45D0-BCFF-DDE9FB0840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34158" y="4474592"/>
            <a:ext cx="2743" cy="493307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9">
            <a:extLst>
              <a:ext uri="{FF2B5EF4-FFF2-40B4-BE49-F238E27FC236}">
                <a16:creationId xmlns:a16="http://schemas.microsoft.com/office/drawing/2014/main" id="{856CFEB7-C71C-4056-94F8-438FC07019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7400" y="1884722"/>
            <a:ext cx="23270" cy="3083177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10">
            <a:extLst>
              <a:ext uri="{FF2B5EF4-FFF2-40B4-BE49-F238E27FC236}">
                <a16:creationId xmlns:a16="http://schemas.microsoft.com/office/drawing/2014/main" id="{4247C18B-A831-41AA-BA98-E95676637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4652" y="2783248"/>
            <a:ext cx="1085234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1">
            <a:extLst>
              <a:ext uri="{FF2B5EF4-FFF2-40B4-BE49-F238E27FC236}">
                <a16:creationId xmlns:a16="http://schemas.microsoft.com/office/drawing/2014/main" id="{079355D7-B417-4767-8342-C561F39BE3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0670" y="4967899"/>
            <a:ext cx="2053488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2">
            <a:extLst>
              <a:ext uri="{FF2B5EF4-FFF2-40B4-BE49-F238E27FC236}">
                <a16:creationId xmlns:a16="http://schemas.microsoft.com/office/drawing/2014/main" id="{9ACC0C40-039F-4304-A90B-11266924F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491" y="2289940"/>
            <a:ext cx="746759" cy="33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FF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Sai</a:t>
            </a:r>
          </a:p>
        </p:txBody>
      </p:sp>
      <p:sp>
        <p:nvSpPr>
          <p:cNvPr id="32" name="Text Box 13">
            <a:extLst>
              <a:ext uri="{FF2B5EF4-FFF2-40B4-BE49-F238E27FC236}">
                <a16:creationId xmlns:a16="http://schemas.microsoft.com/office/drawing/2014/main" id="{46022E67-C853-4D5C-8A33-ABA7594CE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750" y="3342625"/>
            <a:ext cx="746759" cy="33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FF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/>
              <a:t>Đúng</a:t>
            </a:r>
          </a:p>
        </p:txBody>
      </p:sp>
      <p:sp>
        <p:nvSpPr>
          <p:cNvPr id="33" name="Line 14">
            <a:extLst>
              <a:ext uri="{FF2B5EF4-FFF2-40B4-BE49-F238E27FC236}">
                <a16:creationId xmlns:a16="http://schemas.microsoft.com/office/drawing/2014/main" id="{BF0030D2-E39D-4B67-B8B7-68BE378D1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884722"/>
            <a:ext cx="2081618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5">
            <a:extLst>
              <a:ext uri="{FF2B5EF4-FFF2-40B4-BE49-F238E27FC236}">
                <a16:creationId xmlns:a16="http://schemas.microsoft.com/office/drawing/2014/main" id="{2FFF86E9-DFDC-4621-B88E-04AED204D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4158" y="5257800"/>
            <a:ext cx="0" cy="39818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1">
            <a:extLst>
              <a:ext uri="{FF2B5EF4-FFF2-40B4-BE49-F238E27FC236}">
                <a16:creationId xmlns:a16="http://schemas.microsoft.com/office/drawing/2014/main" id="{57A7A2A7-D41D-4A98-BF0C-EDF688126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368" y="990600"/>
            <a:ext cx="1815069" cy="4933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lIns="45720" r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/>
              <a:t>Khởi động</a:t>
            </a:r>
          </a:p>
        </p:txBody>
      </p:sp>
      <p:sp>
        <p:nvSpPr>
          <p:cNvPr id="38" name="AutoShape 40">
            <a:extLst>
              <a:ext uri="{FF2B5EF4-FFF2-40B4-BE49-F238E27FC236}">
                <a16:creationId xmlns:a16="http://schemas.microsoft.com/office/drawing/2014/main" id="{BBB8DE93-F22F-4089-A207-8B456A4E8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720" y="5655982"/>
            <a:ext cx="1472364" cy="42283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lIns="45720" r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solidFill>
                  <a:schemeClr val="bg1"/>
                </a:solidFill>
              </a:rPr>
              <a:t>Thoát</a:t>
            </a: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C92DE854-920F-403A-A111-185DFF3809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1851" y="2783247"/>
            <a:ext cx="2743" cy="2484075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1">
            <a:extLst>
              <a:ext uri="{FF2B5EF4-FFF2-40B4-BE49-F238E27FC236}">
                <a16:creationId xmlns:a16="http://schemas.microsoft.com/office/drawing/2014/main" id="{0B8B4BDA-5E16-4577-974A-74548A7CE3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34156" y="5257800"/>
            <a:ext cx="2585729" cy="9521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1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Vòng lặp while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0" indent="-234950" defTabSz="457200" eaLnBrk="1" hangingPunct="1"/>
            <a:r>
              <a:rPr lang="en-US" altLang="en-US">
                <a:solidFill>
                  <a:srgbClr val="3333CC"/>
                </a:solidFill>
              </a:rPr>
              <a:t>Trong khi </a:t>
            </a:r>
            <a:r>
              <a:rPr lang="en-US" altLang="en-US">
                <a:solidFill>
                  <a:srgbClr val="FF0000"/>
                </a:solidFill>
              </a:rPr>
              <a:t>&lt;điều kiện&gt; </a:t>
            </a:r>
            <a:r>
              <a:rPr lang="en-US" altLang="en-US">
                <a:solidFill>
                  <a:srgbClr val="3333CC"/>
                </a:solidFill>
              </a:rPr>
              <a:t>còn đúng thì còn thực hiện các câu lệnh trong thân vòng lặp.</a:t>
            </a:r>
          </a:p>
          <a:p>
            <a:pPr marL="233363" defTabSz="457200"/>
            <a:r>
              <a:rPr lang="en-US" altLang="en-US">
                <a:solidFill>
                  <a:srgbClr val="FF3300"/>
                </a:solidFill>
              </a:rPr>
              <a:t>&lt;điều kiện&gt;</a:t>
            </a:r>
            <a:r>
              <a:rPr lang="en-US" altLang="en-US" b="1">
                <a:solidFill>
                  <a:srgbClr val="FF3300"/>
                </a:solidFill>
              </a:rPr>
              <a:t> </a:t>
            </a:r>
            <a:r>
              <a:rPr lang="en-US" altLang="en-US"/>
              <a:t>là biểu thức luận lý hoặc chuyển được sang biểu thức luận lý để điều khiển vòng lặp:</a:t>
            </a:r>
          </a:p>
          <a:p>
            <a:pPr marL="973138" lvl="2" indent="-225425" defTabSz="457200" eaLnBrk="1" hangingPunct="1"/>
            <a:r>
              <a:rPr lang="en-US" altLang="en-US" sz="2800"/>
              <a:t> Đúng thì lặp.</a:t>
            </a:r>
          </a:p>
          <a:p>
            <a:pPr marL="973138" lvl="2" indent="-225425" defTabSz="457200" eaLnBrk="1" hangingPunct="1"/>
            <a:r>
              <a:rPr lang="en-US" altLang="en-US" sz="2800"/>
              <a:t> Sai thì kết thúc.</a:t>
            </a:r>
          </a:p>
          <a:p>
            <a:pPr marL="234950" indent="-234950" defTabSz="457200" eaLnBrk="1" hangingPunct="1"/>
            <a:r>
              <a:rPr lang="en-US" altLang="en-US"/>
              <a:t>Vòng lặp while là vòng lặp có </a:t>
            </a:r>
            <a:r>
              <a:rPr lang="en-US" altLang="en-US">
                <a:solidFill>
                  <a:srgbClr val="FF0000"/>
                </a:solidFill>
              </a:rPr>
              <a:t>điều kiện đi trước </a:t>
            </a:r>
            <a:r>
              <a:rPr lang="en-US" altLang="en-US"/>
              <a:t>và </a:t>
            </a:r>
            <a:r>
              <a:rPr lang="en-US" altLang="en-US">
                <a:solidFill>
                  <a:srgbClr val="FF0000"/>
                </a:solidFill>
              </a:rPr>
              <a:t>số lần lặp có thể chưa biết trước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767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B45D-2F56-4265-9365-A6E7004C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</a:t>
            </a:r>
            <a:r>
              <a:rPr lang="vi-VN"/>
              <a:t>í dụ while </a:t>
            </a:r>
            <a:r>
              <a:rPr lang="en-US"/>
              <a:t>(1)</a:t>
            </a:r>
          </a:p>
        </p:txBody>
      </p:sp>
      <p:sp>
        <p:nvSpPr>
          <p:cNvPr id="4" name="Rectangle 82">
            <a:extLst>
              <a:ext uri="{FF2B5EF4-FFF2-40B4-BE49-F238E27FC236}">
                <a16:creationId xmlns:a16="http://schemas.microsoft.com/office/drawing/2014/main" id="{2A7F4E29-2A2B-48DE-9B6F-6F986DD21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28688"/>
            <a:ext cx="8610600" cy="5167312"/>
          </a:xfrm>
        </p:spPr>
        <p:txBody>
          <a:bodyPr/>
          <a:lstStyle/>
          <a:p>
            <a:pPr eaLnBrk="1" hangingPunct="1"/>
            <a:r>
              <a:rPr lang="en-US" altLang="en-US"/>
              <a:t>Tính tổng các số nguyên</a:t>
            </a:r>
          </a:p>
          <a:p>
            <a:pPr marL="0" indent="0" eaLnBrk="1" hangingPunct="1">
              <a:buNone/>
            </a:pPr>
            <a:r>
              <a:rPr lang="en-US" altLang="en-US"/>
              <a:t>	S = 1 + 2 + 3 + ... + n	(1)</a:t>
            </a:r>
          </a:p>
          <a:p>
            <a:pPr eaLnBrk="1" hangingPunct="1"/>
            <a:r>
              <a:rPr lang="en-US" altLang="en-US"/>
              <a:t>Để có thể sử dụng vòng lặp, ta cần đưa công thức tính dãy về dạng “</a:t>
            </a:r>
            <a:r>
              <a:rPr lang="en-US" altLang="en-US">
                <a:solidFill>
                  <a:srgbClr val="3333CC"/>
                </a:solidFill>
              </a:rPr>
              <a:t>từng bước</a:t>
            </a:r>
            <a:r>
              <a:rPr lang="en-US" altLang="en-US"/>
              <a:t>”:	</a:t>
            </a:r>
            <a:r>
              <a:rPr lang="en-US" altLang="en-US" b="1">
                <a:solidFill>
                  <a:srgbClr val="008000"/>
                </a:solidFill>
              </a:rPr>
              <a:t>S(n) = G[S(n-1)]</a:t>
            </a:r>
          </a:p>
          <a:p>
            <a:pPr eaLnBrk="1" hangingPunct="1"/>
            <a:r>
              <a:rPr lang="en-US" altLang="en-US"/>
              <a:t>Theo dạng này, muốn tính giá trị bước thứ n, phải có giá trị bước thứ (n-1).</a:t>
            </a:r>
          </a:p>
          <a:p>
            <a:pPr eaLnBrk="1" hangingPunct="1"/>
            <a:r>
              <a:rPr lang="en-US" altLang="en-US"/>
              <a:t>Xuất phát của vòng lặp là từ bước n=0.</a:t>
            </a:r>
          </a:p>
        </p:txBody>
      </p:sp>
    </p:spTree>
    <p:extLst>
      <p:ext uri="{BB962C8B-B14F-4D97-AF65-F5344CB8AC3E}">
        <p14:creationId xmlns:p14="http://schemas.microsoft.com/office/powerpoint/2010/main" val="120256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B45D-2F56-4265-9365-A6E7004C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</a:t>
            </a:r>
            <a:r>
              <a:rPr lang="vi-VN"/>
              <a:t>í dụ while </a:t>
            </a:r>
            <a:r>
              <a:rPr lang="en-US"/>
              <a:t>(2)</a:t>
            </a:r>
          </a:p>
        </p:txBody>
      </p:sp>
      <p:sp>
        <p:nvSpPr>
          <p:cNvPr id="4" name="Rectangle 82">
            <a:extLst>
              <a:ext uri="{FF2B5EF4-FFF2-40B4-BE49-F238E27FC236}">
                <a16:creationId xmlns:a16="http://schemas.microsoft.com/office/drawing/2014/main" id="{2A7F4E29-2A2B-48DE-9B6F-6F986DD21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28688"/>
            <a:ext cx="8610600" cy="5167312"/>
          </a:xfrm>
        </p:spPr>
        <p:txBody>
          <a:bodyPr/>
          <a:lstStyle/>
          <a:p>
            <a:pPr eaLnBrk="1" hangingPunct="1"/>
            <a:r>
              <a:rPr lang="en-US" altLang="en-US"/>
              <a:t>Ta có thể viết lại tổng trên như sau: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S(n) = 1 + 2 + 3 + ... + (n-1) + n		(2)</a:t>
            </a:r>
          </a:p>
          <a:p>
            <a:pPr marL="0" indent="0">
              <a:buNone/>
            </a:pPr>
            <a:r>
              <a:rPr lang="en-US" altLang="en-US"/>
              <a:t>    mặt khác theo (1) ta cũng có: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S(n-1) = 1 + 2 + ... + (n-1)			(3)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Vậy, từ (2) và (3) ta suy ra: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</a:t>
            </a:r>
            <a:r>
              <a:rPr lang="en-US" altLang="en-US" b="1">
                <a:solidFill>
                  <a:srgbClr val="008000"/>
                </a:solidFill>
              </a:rPr>
              <a:t>S(n) = S(n-1) + n</a:t>
            </a:r>
            <a:r>
              <a:rPr lang="en-US" altLang="en-US"/>
              <a:t>					(4)</a:t>
            </a:r>
          </a:p>
        </p:txBody>
      </p:sp>
    </p:spTree>
    <p:extLst>
      <p:ext uri="{BB962C8B-B14F-4D97-AF65-F5344CB8AC3E}">
        <p14:creationId xmlns:p14="http://schemas.microsoft.com/office/powerpoint/2010/main" val="234102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1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6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Ch04 - Cau truc re nhanh</Template>
  <TotalTime>4341</TotalTime>
  <Words>1643</Words>
  <Application>Microsoft Office PowerPoint</Application>
  <PresentationFormat>On-screen Show (4:3)</PresentationFormat>
  <Paragraphs>316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Consolas</vt:lpstr>
      <vt:lpstr>Courier New</vt:lpstr>
      <vt:lpstr>Tahoma</vt:lpstr>
      <vt:lpstr>Wingdings</vt:lpstr>
      <vt:lpstr>15_Blends</vt:lpstr>
      <vt:lpstr>16_Blends</vt:lpstr>
      <vt:lpstr>Chương 05 Cấu trúc lặp</vt:lpstr>
      <vt:lpstr>Chuẩn đầu ra</vt:lpstr>
      <vt:lpstr>Cấu trúc lặp</vt:lpstr>
      <vt:lpstr>Các loại vòng lặp</vt:lpstr>
      <vt:lpstr>Vòng lặp while</vt:lpstr>
      <vt:lpstr>Lưu đồ của vòng lặp while</vt:lpstr>
      <vt:lpstr>Vòng lặp while</vt:lpstr>
      <vt:lpstr>Ví dụ while (1)</vt:lpstr>
      <vt:lpstr>Ví dụ while (2)</vt:lpstr>
      <vt:lpstr>Ví dụ while (3)</vt:lpstr>
      <vt:lpstr>Ví dụ while (4)</vt:lpstr>
      <vt:lpstr>Chương trình</vt:lpstr>
      <vt:lpstr>Một số lưu ý với vòng lặp while</vt:lpstr>
      <vt:lpstr>Lệnh break và continue</vt:lpstr>
      <vt:lpstr>Ví dụ về lệnh break</vt:lpstr>
      <vt:lpstr>Ví dụ về lệnh continue</vt:lpstr>
      <vt:lpstr>Vòng lặp do … while</vt:lpstr>
      <vt:lpstr>Lưu đồ của vòng lặp do … while</vt:lpstr>
      <vt:lpstr>Vòng lặp do … while</vt:lpstr>
      <vt:lpstr>while và do-while</vt:lpstr>
      <vt:lpstr>Ví dụ do-while</vt:lpstr>
      <vt:lpstr>Vòng lặp for</vt:lpstr>
      <vt:lpstr>Lưu đồ của vòng lặp for</vt:lpstr>
      <vt:lpstr>Một vài lưu ý với vòng lặp for</vt:lpstr>
      <vt:lpstr>Một vài lưu ý với vòng lặp for</vt:lpstr>
      <vt:lpstr>Ví dụ: Tính n!</vt:lpstr>
      <vt:lpstr>Ví dụ về dùng nhiều biến điều khiển</vt:lpstr>
      <vt:lpstr>Ví dụ: sinh số ngẫu nhiên trong khoảng 0  99</vt:lpstr>
      <vt:lpstr>Cấu trúc lồng nhau</vt:lpstr>
      <vt:lpstr>Cấu trúc lồng nhau</vt:lpstr>
      <vt:lpstr>Ôn tập</vt:lpstr>
      <vt:lpstr>Ôn tập</vt:lpstr>
      <vt:lpstr>Ôn tập</vt:lpstr>
      <vt:lpstr>Ôn tập</vt:lpstr>
    </vt:vector>
  </TitlesOfParts>
  <Company>Dai hoc Bach Khoa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Quang</dc:creator>
  <cp:lastModifiedBy>Quang Tran</cp:lastModifiedBy>
  <cp:revision>770</cp:revision>
  <cp:lastPrinted>2019-02-12T07:45:53Z</cp:lastPrinted>
  <dcterms:created xsi:type="dcterms:W3CDTF">2010-12-08T09:26:28Z</dcterms:created>
  <dcterms:modified xsi:type="dcterms:W3CDTF">2019-07-09T09:43:55Z</dcterms:modified>
</cp:coreProperties>
</file>