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23" r:id="rId1"/>
    <p:sldMasterId id="2147484150" r:id="rId2"/>
  </p:sldMasterIdLst>
  <p:notesMasterIdLst>
    <p:notesMasterId r:id="rId41"/>
  </p:notesMasterIdLst>
  <p:handoutMasterIdLst>
    <p:handoutMasterId r:id="rId42"/>
  </p:handoutMasterIdLst>
  <p:sldIdLst>
    <p:sldId id="256" r:id="rId3"/>
    <p:sldId id="401" r:id="rId4"/>
    <p:sldId id="270" r:id="rId5"/>
    <p:sldId id="277" r:id="rId6"/>
    <p:sldId id="282" r:id="rId7"/>
    <p:sldId id="352" r:id="rId8"/>
    <p:sldId id="402" r:id="rId9"/>
    <p:sldId id="381" r:id="rId10"/>
    <p:sldId id="283" r:id="rId11"/>
    <p:sldId id="285" r:id="rId12"/>
    <p:sldId id="400" r:id="rId13"/>
    <p:sldId id="288" r:id="rId14"/>
    <p:sldId id="386" r:id="rId15"/>
    <p:sldId id="319" r:id="rId16"/>
    <p:sldId id="318" r:id="rId17"/>
    <p:sldId id="387" r:id="rId18"/>
    <p:sldId id="348" r:id="rId19"/>
    <p:sldId id="369" r:id="rId20"/>
    <p:sldId id="403" r:id="rId21"/>
    <p:sldId id="371" r:id="rId22"/>
    <p:sldId id="404" r:id="rId23"/>
    <p:sldId id="405" r:id="rId24"/>
    <p:sldId id="406" r:id="rId25"/>
    <p:sldId id="389" r:id="rId26"/>
    <p:sldId id="390" r:id="rId27"/>
    <p:sldId id="391" r:id="rId28"/>
    <p:sldId id="392" r:id="rId29"/>
    <p:sldId id="393" r:id="rId30"/>
    <p:sldId id="395" r:id="rId31"/>
    <p:sldId id="394" r:id="rId32"/>
    <p:sldId id="396" r:id="rId33"/>
    <p:sldId id="413" r:id="rId34"/>
    <p:sldId id="414" r:id="rId35"/>
    <p:sldId id="415" r:id="rId36"/>
    <p:sldId id="416" r:id="rId37"/>
    <p:sldId id="417" r:id="rId38"/>
    <p:sldId id="418" r:id="rId39"/>
    <p:sldId id="419" r:id="rId40"/>
  </p:sldIdLst>
  <p:sldSz cx="9144000" cy="6858000" type="screen4x3"/>
  <p:notesSz cx="6858000" cy="9144000"/>
  <p:custDataLst>
    <p:tags r:id="rId43"/>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CCFFFF"/>
    <a:srgbClr val="90EFFC"/>
    <a:srgbClr val="272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291" autoAdjust="0"/>
  </p:normalViewPr>
  <p:slideViewPr>
    <p:cSldViewPr>
      <p:cViewPr varScale="1">
        <p:scale>
          <a:sx n="81" d="100"/>
          <a:sy n="81" d="100"/>
        </p:scale>
        <p:origin x="1386" y="96"/>
      </p:cViewPr>
      <p:guideLst>
        <p:guide orient="horz" pos="2160"/>
        <p:guide pos="2880"/>
      </p:guideLst>
    </p:cSldViewPr>
  </p:slideViewPr>
  <p:outlineViewPr>
    <p:cViewPr>
      <p:scale>
        <a:sx n="25" d="100"/>
        <a:sy n="25" d="100"/>
      </p:scale>
      <p:origin x="30" y="0"/>
    </p:cViewPr>
  </p:outlineViewPr>
  <p:notesTextViewPr>
    <p:cViewPr>
      <p:scale>
        <a:sx n="100" d="100"/>
        <a:sy n="100" d="100"/>
      </p:scale>
      <p:origin x="0" y="0"/>
    </p:cViewPr>
  </p:notesTextViewPr>
  <p:notesViewPr>
    <p:cSldViewPr>
      <p:cViewPr varScale="1">
        <p:scale>
          <a:sx n="62" d="100"/>
          <a:sy n="62" d="100"/>
        </p:scale>
        <p:origin x="26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055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8A473A7-C3D2-489D-BF5C-7BF44E7D5C48}" type="slidenum">
              <a:rPr lang="en-US"/>
              <a:pPr>
                <a:defRPr/>
              </a:pPr>
              <a:t>‹#›</a:t>
            </a:fld>
            <a:endParaRPr lang="en-US"/>
          </a:p>
        </p:txBody>
      </p:sp>
    </p:spTree>
    <p:extLst>
      <p:ext uri="{BB962C8B-B14F-4D97-AF65-F5344CB8AC3E}">
        <p14:creationId xmlns:p14="http://schemas.microsoft.com/office/powerpoint/2010/main" val="703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8A473A7-C3D2-489D-BF5C-7BF44E7D5C48}" type="slidenum">
              <a:rPr lang="en-US"/>
              <a:pPr>
                <a:defRPr/>
              </a:pPr>
              <a:t>1</a:t>
            </a:fld>
            <a:endParaRPr lang="en-US"/>
          </a:p>
        </p:txBody>
      </p:sp>
    </p:spTree>
    <p:extLst>
      <p:ext uri="{BB962C8B-B14F-4D97-AF65-F5344CB8AC3E}">
        <p14:creationId xmlns:p14="http://schemas.microsoft.com/office/powerpoint/2010/main" val="1637677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8A473A7-C3D2-489D-BF5C-7BF44E7D5C48}" type="slidenum">
              <a:rPr kumimoji="0" lang="en-US" sz="1300" b="0" i="0" u="none" strike="noStrike" kern="1200" cap="none" spc="0" normalizeH="0" baseline="0" noProof="0" smtClean="0">
                <a:ln>
                  <a:noFill/>
                </a:ln>
                <a:solidFill>
                  <a:srgbClr val="000000"/>
                </a:solidFill>
                <a:effectLst/>
                <a:uLnTx/>
                <a:uFillTx/>
                <a:latin typeface="Arial"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sz="13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endParaRPr>
          </a:p>
        </p:txBody>
      </p:sp>
    </p:spTree>
    <p:extLst>
      <p:ext uri="{BB962C8B-B14F-4D97-AF65-F5344CB8AC3E}">
        <p14:creationId xmlns:p14="http://schemas.microsoft.com/office/powerpoint/2010/main" val="2381371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8A473A7-C3D2-489D-BF5C-7BF44E7D5C48}" type="slidenum">
              <a:rPr kumimoji="0" lang="en-US" sz="1300" b="0" i="0" u="none" strike="noStrike" kern="1200" cap="none" spc="0" normalizeH="0" baseline="0" noProof="0" smtClean="0">
                <a:ln>
                  <a:noFill/>
                </a:ln>
                <a:solidFill>
                  <a:srgbClr val="000000"/>
                </a:solidFill>
                <a:effectLst/>
                <a:uLnTx/>
                <a:uFillTx/>
                <a:latin typeface="Arial"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sz="13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endParaRPr>
          </a:p>
        </p:txBody>
      </p:sp>
    </p:spTree>
    <p:extLst>
      <p:ext uri="{BB962C8B-B14F-4D97-AF65-F5344CB8AC3E}">
        <p14:creationId xmlns:p14="http://schemas.microsoft.com/office/powerpoint/2010/main" val="2342387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8A473A7-C3D2-489D-BF5C-7BF44E7D5C48}" type="slidenum">
              <a:rPr lang="en-US"/>
              <a:pPr>
                <a:defRPr/>
              </a:pPr>
              <a:t>14</a:t>
            </a:fld>
            <a:endParaRPr lang="en-US"/>
          </a:p>
        </p:txBody>
      </p:sp>
    </p:spTree>
    <p:extLst>
      <p:ext uri="{BB962C8B-B14F-4D97-AF65-F5344CB8AC3E}">
        <p14:creationId xmlns:p14="http://schemas.microsoft.com/office/powerpoint/2010/main" val="481049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8A473A7-C3D2-489D-BF5C-7BF44E7D5C48}" type="slidenum">
              <a:rPr lang="en-US"/>
              <a:pPr>
                <a:defRPr/>
              </a:pPr>
              <a:t>15</a:t>
            </a:fld>
            <a:endParaRPr lang="en-US"/>
          </a:p>
        </p:txBody>
      </p:sp>
    </p:spTree>
    <p:extLst>
      <p:ext uri="{BB962C8B-B14F-4D97-AF65-F5344CB8AC3E}">
        <p14:creationId xmlns:p14="http://schemas.microsoft.com/office/powerpoint/2010/main" val="1588378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8A473A7-C3D2-489D-BF5C-7BF44E7D5C48}" type="slidenum">
              <a:rPr lang="en-US"/>
              <a:pPr>
                <a:defRPr/>
              </a:pPr>
              <a:t>16</a:t>
            </a:fld>
            <a:endParaRPr lang="en-US"/>
          </a:p>
        </p:txBody>
      </p:sp>
    </p:spTree>
    <p:extLst>
      <p:ext uri="{BB962C8B-B14F-4D97-AF65-F5344CB8AC3E}">
        <p14:creationId xmlns:p14="http://schemas.microsoft.com/office/powerpoint/2010/main" val="3231716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527173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8A473A7-C3D2-489D-BF5C-7BF44E7D5C48}" type="slidenum">
              <a:rPr kumimoji="0" lang="en-US" sz="1300" b="0" i="0" u="none" strike="noStrike" kern="1200" cap="none" spc="0" normalizeH="0" baseline="0" noProof="0" smtClean="0">
                <a:ln>
                  <a:noFill/>
                </a:ln>
                <a:solidFill>
                  <a:srgbClr val="000000"/>
                </a:solidFill>
                <a:effectLst/>
                <a:uLnTx/>
                <a:uFillTx/>
                <a:latin typeface="Arial"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sz="13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endParaRPr>
          </a:p>
        </p:txBody>
      </p:sp>
    </p:spTree>
    <p:extLst>
      <p:ext uri="{BB962C8B-B14F-4D97-AF65-F5344CB8AC3E}">
        <p14:creationId xmlns:p14="http://schemas.microsoft.com/office/powerpoint/2010/main" val="152819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8A473A7-C3D2-489D-BF5C-7BF44E7D5C48}" type="slidenum">
              <a:rPr kumimoji="0" lang="en-US" sz="1300" b="0" i="0" u="none" strike="noStrike" kern="1200" cap="none" spc="0" normalizeH="0" baseline="0" noProof="0" smtClean="0">
                <a:ln>
                  <a:noFill/>
                </a:ln>
                <a:solidFill>
                  <a:srgbClr val="000000"/>
                </a:solidFill>
                <a:effectLst/>
                <a:uLnTx/>
                <a:uFillTx/>
                <a:latin typeface="Arial"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3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endParaRPr>
          </a:p>
        </p:txBody>
      </p:sp>
    </p:spTree>
    <p:extLst>
      <p:ext uri="{BB962C8B-B14F-4D97-AF65-F5344CB8AC3E}">
        <p14:creationId xmlns:p14="http://schemas.microsoft.com/office/powerpoint/2010/main" val="3394648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8A473A7-C3D2-489D-BF5C-7BF44E7D5C48}" type="slidenum">
              <a:rPr kumimoji="0" lang="en-US" sz="1300" b="0" i="0" u="none" strike="noStrike" kern="1200" cap="none" spc="0" normalizeH="0" baseline="0" noProof="0" smtClean="0">
                <a:ln>
                  <a:noFill/>
                </a:ln>
                <a:solidFill>
                  <a:srgbClr val="000000"/>
                </a:solidFill>
                <a:effectLst/>
                <a:uLnTx/>
                <a:uFillTx/>
                <a:latin typeface="Arial"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sz="13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endParaRPr>
          </a:p>
        </p:txBody>
      </p:sp>
    </p:spTree>
    <p:extLst>
      <p:ext uri="{BB962C8B-B14F-4D97-AF65-F5344CB8AC3E}">
        <p14:creationId xmlns:p14="http://schemas.microsoft.com/office/powerpoint/2010/main" val="3603979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8A473A7-C3D2-489D-BF5C-7BF44E7D5C48}" type="slidenum">
              <a:rPr kumimoji="0" lang="en-US" sz="1300" b="0" i="0" u="none" strike="noStrike" kern="1200" cap="none" spc="0" normalizeH="0" baseline="0" noProof="0" smtClean="0">
                <a:ln>
                  <a:noFill/>
                </a:ln>
                <a:solidFill>
                  <a:srgbClr val="000000"/>
                </a:solidFill>
                <a:effectLst/>
                <a:uLnTx/>
                <a:uFillTx/>
                <a:latin typeface="Arial"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sz="13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endParaRPr>
          </a:p>
        </p:txBody>
      </p:sp>
    </p:spTree>
    <p:extLst>
      <p:ext uri="{BB962C8B-B14F-4D97-AF65-F5344CB8AC3E}">
        <p14:creationId xmlns:p14="http://schemas.microsoft.com/office/powerpoint/2010/main" val="1516502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8"/>
          <p:cNvSpPr>
            <a:spLocks noChangeArrowheads="1"/>
          </p:cNvSpPr>
          <p:nvPr/>
        </p:nvSpPr>
        <p:spPr bwMode="gray">
          <a:xfrm>
            <a:off x="533400" y="354965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3556" name="Rectangle 9"/>
          <p:cNvSpPr>
            <a:spLocks noGrp="1" noChangeArrowheads="1"/>
          </p:cNvSpPr>
          <p:nvPr>
            <p:ph type="ctrTitle"/>
          </p:nvPr>
        </p:nvSpPr>
        <p:spPr>
          <a:xfrm>
            <a:off x="381000" y="609601"/>
            <a:ext cx="8305800" cy="2514599"/>
          </a:xfrm>
          <a:prstGeom prst="rect">
            <a:avLst/>
          </a:prstGeom>
        </p:spPr>
        <p:txBody>
          <a:bodyPr/>
          <a:lstStyle>
            <a:lvl1pPr algn="ctr">
              <a:defRPr sz="3600" smtClean="0">
                <a:latin typeface="Tahoma" pitchFamily="34" charset="0"/>
              </a:defRPr>
            </a:lvl1pPr>
          </a:lstStyle>
          <a:p>
            <a:r>
              <a:rPr lang="en-US"/>
              <a:t>Click to edit Master title style</a:t>
            </a:r>
            <a:endParaRPr lang="en-US" dirty="0"/>
          </a:p>
        </p:txBody>
      </p:sp>
      <p:sp>
        <p:nvSpPr>
          <p:cNvPr id="23557" name="Rectangle 10"/>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r>
              <a:rPr lang="en-US"/>
              <a:t>Click to edit Master subtitle style</a:t>
            </a:r>
            <a:endParaRPr lang="en-US" dirty="0"/>
          </a:p>
        </p:txBody>
      </p:sp>
    </p:spTree>
    <p:extLst>
      <p:ext uri="{BB962C8B-B14F-4D97-AF65-F5344CB8AC3E}">
        <p14:creationId xmlns:p14="http://schemas.microsoft.com/office/powerpoint/2010/main" val="126372805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229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66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19889829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19297143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541198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856423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Title Slide">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bwMode="auto">
          <a:xfrm>
            <a:off x="0" y="6348413"/>
            <a:ext cx="9144000" cy="50958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cxnSp>
        <p:nvCxnSpPr>
          <p:cNvPr id="5" name="Straight Connector 10"/>
          <p:cNvCxnSpPr/>
          <p:nvPr/>
        </p:nvCxnSpPr>
        <p:spPr>
          <a:xfrm>
            <a:off x="0" y="6348413"/>
            <a:ext cx="9144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0" y="6441177"/>
            <a:ext cx="9144000" cy="338554"/>
            <a:chOff x="0" y="6441177"/>
            <a:chExt cx="9144000" cy="338554"/>
          </a:xfrm>
        </p:grpSpPr>
        <p:sp>
          <p:nvSpPr>
            <p:cNvPr id="10" name="TextBox 8"/>
            <p:cNvSpPr txBox="1"/>
            <p:nvPr/>
          </p:nvSpPr>
          <p:spPr>
            <a:xfrm>
              <a:off x="2695251" y="6441177"/>
              <a:ext cx="4482317" cy="338554"/>
            </a:xfrm>
            <a:prstGeom prst="rect">
              <a:avLst/>
            </a:prstGeom>
            <a:noFill/>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600" b="0">
                  <a:solidFill>
                    <a:schemeClr val="bg1"/>
                  </a:solidFill>
                  <a:latin typeface="+mn-lt"/>
                  <a:cs typeface="Times New Roman" panose="02020603050405020304" pitchFamily="18" charset="0"/>
                </a:rPr>
                <a:t>Nhập môn về lập trình</a:t>
              </a:r>
              <a:r>
                <a:rPr lang="en-US" altLang="en-US" sz="1600" b="0" baseline="0">
                  <a:solidFill>
                    <a:schemeClr val="bg1"/>
                  </a:solidFill>
                  <a:latin typeface="+mn-lt"/>
                  <a:cs typeface="Times New Roman" panose="02020603050405020304" pitchFamily="18" charset="0"/>
                </a:rPr>
                <a:t> – Chương 01: Giới thiệu</a:t>
              </a:r>
              <a:endParaRPr lang="en-US" altLang="en-US" sz="1600" b="0">
                <a:solidFill>
                  <a:schemeClr val="bg1"/>
                </a:solidFill>
                <a:latin typeface="+mn-lt"/>
                <a:cs typeface="Times New Roman" panose="02020603050405020304" pitchFamily="18" charset="0"/>
              </a:endParaRPr>
            </a:p>
          </p:txBody>
        </p:sp>
        <p:sp>
          <p:nvSpPr>
            <p:cNvPr id="11" name="TextBox 11"/>
            <p:cNvSpPr txBox="1"/>
            <p:nvPr/>
          </p:nvSpPr>
          <p:spPr>
            <a:xfrm>
              <a:off x="8108649" y="6441177"/>
              <a:ext cx="984565" cy="338554"/>
            </a:xfrm>
            <a:prstGeom prst="rect">
              <a:avLst/>
            </a:prstGeom>
            <a:noFill/>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600" b="0">
                  <a:solidFill>
                    <a:schemeClr val="bg1"/>
                  </a:solidFill>
                  <a:latin typeface="+mn-lt"/>
                </a:rPr>
                <a:t>Slide </a:t>
              </a:r>
              <a:fld id="{29FC0498-C675-47B5-B589-8478E35404C1}" type="slidenum">
                <a:rPr lang="en-US" altLang="en-US" sz="1600" b="0">
                  <a:solidFill>
                    <a:schemeClr val="bg1"/>
                  </a:solidFill>
                  <a:latin typeface="+mn-lt"/>
                </a:rPr>
                <a:pPr eaLnBrk="1" hangingPunct="1"/>
                <a:t>‹#›</a:t>
              </a:fld>
              <a:endParaRPr lang="en-US" altLang="en-US" sz="1600" b="0">
                <a:solidFill>
                  <a:schemeClr val="bg1"/>
                </a:solidFill>
                <a:latin typeface="+mn-lt"/>
              </a:endParaRPr>
            </a:p>
          </p:txBody>
        </p:sp>
        <p:cxnSp>
          <p:nvCxnSpPr>
            <p:cNvPr id="12" name="Straight Connector 10"/>
            <p:cNvCxnSpPr/>
            <p:nvPr userDrawn="1"/>
          </p:nvCxnSpPr>
          <p:spPr>
            <a:xfrm>
              <a:off x="0" y="644117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8"/>
            <p:cNvSpPr txBox="1"/>
            <p:nvPr userDrawn="1"/>
          </p:nvSpPr>
          <p:spPr>
            <a:xfrm>
              <a:off x="0" y="6441177"/>
              <a:ext cx="1271887" cy="338554"/>
            </a:xfrm>
            <a:prstGeom prst="rect">
              <a:avLst/>
            </a:prstGeom>
            <a:noFill/>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600" b="0">
                  <a:solidFill>
                    <a:schemeClr val="bg1"/>
                  </a:solidFill>
                  <a:latin typeface="+mn-lt"/>
                  <a:cs typeface="Times New Roman" panose="02020603050405020304" pitchFamily="18" charset="0"/>
                </a:rPr>
                <a:t>Trần</a:t>
              </a:r>
              <a:r>
                <a:rPr lang="en-US" altLang="en-US" sz="1600" b="0" baseline="0">
                  <a:solidFill>
                    <a:schemeClr val="bg1"/>
                  </a:solidFill>
                  <a:latin typeface="+mn-lt"/>
                  <a:cs typeface="Times New Roman" panose="02020603050405020304" pitchFamily="18" charset="0"/>
                </a:rPr>
                <a:t> Quang</a:t>
              </a:r>
              <a:endParaRPr lang="en-US" altLang="en-US" sz="1600" b="0">
                <a:solidFill>
                  <a:schemeClr val="bg1"/>
                </a:solidFill>
                <a:latin typeface="+mn-lt"/>
                <a:cs typeface="Times New Roman" panose="02020603050405020304" pitchFamily="18" charset="0"/>
              </a:endParaRPr>
            </a:p>
          </p:txBody>
        </p:sp>
      </p:grpSp>
    </p:spTree>
    <p:extLst>
      <p:ext uri="{BB962C8B-B14F-4D97-AF65-F5344CB8AC3E}">
        <p14:creationId xmlns:p14="http://schemas.microsoft.com/office/powerpoint/2010/main" val="396594421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1447800"/>
          </a:xfrm>
          <a:prstGeom prst="rect">
            <a:avLst/>
          </a:prstGeom>
        </p:spPr>
        <p:txBody>
          <a:bodyPr/>
          <a:lstStyle>
            <a:lvl1pPr algn="ctr">
              <a:defRPr sz="3800" baseline="0"/>
            </a:lvl1pPr>
          </a:lstStyle>
          <a:p>
            <a:r>
              <a:rPr lang="en-US"/>
              <a:t>Click to edit Master title style</a:t>
            </a:r>
            <a:endParaRPr lang="en-US" dirty="0"/>
          </a:p>
        </p:txBody>
      </p:sp>
    </p:spTree>
    <p:extLst>
      <p:ext uri="{BB962C8B-B14F-4D97-AF65-F5344CB8AC3E}">
        <p14:creationId xmlns:p14="http://schemas.microsoft.com/office/powerpoint/2010/main" val="20665255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500693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148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1"/>
          </p:nvPr>
        </p:nvSpPr>
        <p:spPr>
          <a:xfrm>
            <a:off x="4800600" y="1143000"/>
            <a:ext cx="41148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836394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304800" y="37338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580031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47244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2"/>
          </p:nvPr>
        </p:nvSpPr>
        <p:spPr>
          <a:xfrm>
            <a:off x="3048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quarter" idx="13"/>
          </p:nvPr>
        </p:nvSpPr>
        <p:spPr>
          <a:xfrm>
            <a:off x="47244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272937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685800"/>
          </a:xfrm>
          <a:prstGeom prst="rect">
            <a:avLst/>
          </a:prstGeo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304800" y="928255"/>
            <a:ext cx="8610600" cy="5167745"/>
          </a:xfrm>
        </p:spPr>
        <p:txBody>
          <a:bodyPr/>
          <a:lstStyle>
            <a:lvl1pPr algn="l">
              <a:defRPr sz="2800">
                <a:latin typeface="+mn-lt"/>
                <a:cs typeface="Tahoma" pitchFamily="34" charset="0"/>
              </a:defRPr>
            </a:lvl1pPr>
            <a:lvl2pPr algn="l">
              <a:defRPr sz="2600">
                <a:latin typeface="+mn-lt"/>
                <a:cs typeface="Tahoma" pitchFamily="34" charset="0"/>
              </a:defRPr>
            </a:lvl2pPr>
            <a:lvl3pPr algn="l">
              <a:defRPr sz="2400">
                <a:latin typeface="+mn-lt"/>
                <a:cs typeface="Tahoma" pitchFamily="34" charset="0"/>
              </a:defRPr>
            </a:lvl3pPr>
            <a:lvl4pPr algn="l">
              <a:defRPr sz="2400">
                <a:latin typeface="+mn-lt"/>
                <a:cs typeface="Tahoma" pitchFamily="34" charset="0"/>
              </a:defRPr>
            </a:lvl4pPr>
            <a:lvl5pPr algn="l">
              <a:defRPr sz="2400">
                <a:latin typeface="+mn-lt"/>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54426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641600"/>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5_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1447800"/>
          </a:xfrm>
          <a:prstGeom prst="rect">
            <a:avLst/>
          </a:prstGeom>
        </p:spPr>
        <p:txBody>
          <a:bodyPr/>
          <a:lstStyle>
            <a:lvl1pPr algn="ctr">
              <a:defRPr sz="3800" baseline="0"/>
            </a:lvl1pPr>
          </a:lstStyle>
          <a:p>
            <a:r>
              <a:rPr lang="en-US"/>
              <a:t>Click to edit Master title style</a:t>
            </a:r>
            <a:endParaRPr lang="en-US" dirty="0"/>
          </a:p>
        </p:txBody>
      </p:sp>
    </p:spTree>
    <p:extLst>
      <p:ext uri="{BB962C8B-B14F-4D97-AF65-F5344CB8AC3E}">
        <p14:creationId xmlns:p14="http://schemas.microsoft.com/office/powerpoint/2010/main" val="3553448892"/>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4903740"/>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148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1"/>
          </p:nvPr>
        </p:nvSpPr>
        <p:spPr>
          <a:xfrm>
            <a:off x="4800600" y="1143000"/>
            <a:ext cx="41148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847286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304800" y="37338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685232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47244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2"/>
          </p:nvPr>
        </p:nvSpPr>
        <p:spPr>
          <a:xfrm>
            <a:off x="3048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quarter" idx="13"/>
          </p:nvPr>
        </p:nvSpPr>
        <p:spPr>
          <a:xfrm>
            <a:off x="47244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6619305"/>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532424"/>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1447800"/>
          </a:xfrm>
          <a:prstGeom prst="rect">
            <a:avLst/>
          </a:prstGeo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32407137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627628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1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1"/>
          </p:nvPr>
        </p:nvSpPr>
        <p:spPr>
          <a:xfrm>
            <a:off x="4800600" y="1143000"/>
            <a:ext cx="411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375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2189922"/>
          </a:xfrm>
          <a:prstGeom prst="rect">
            <a:avLst/>
          </a:prstGeom>
        </p:spPr>
        <p:txBody>
          <a:bodyPr anchor="ctr"/>
          <a:lstStyle>
            <a:lvl1pPr algn="ctr">
              <a:defRPr sz="3800" b="1" baseline="0"/>
            </a:lvl1pPr>
          </a:lstStyle>
          <a:p>
            <a:r>
              <a:rPr lang="en-US"/>
              <a:t>Click to edit Master title style</a:t>
            </a:r>
            <a:endParaRPr lang="en-US" dirty="0"/>
          </a:p>
        </p:txBody>
      </p:sp>
      <p:sp>
        <p:nvSpPr>
          <p:cNvPr id="2" name="TextBox 1">
            <a:extLst>
              <a:ext uri="{FF2B5EF4-FFF2-40B4-BE49-F238E27FC236}">
                <a16:creationId xmlns:a16="http://schemas.microsoft.com/office/drawing/2014/main" id="{105E086D-1445-4FE8-9BAA-216623B9EDC9}"/>
              </a:ext>
            </a:extLst>
          </p:cNvPr>
          <p:cNvSpPr txBox="1"/>
          <p:nvPr/>
        </p:nvSpPr>
        <p:spPr>
          <a:xfrm>
            <a:off x="457200" y="150125"/>
            <a:ext cx="8382000" cy="461665"/>
          </a:xfrm>
          <a:prstGeom prst="rect">
            <a:avLst/>
          </a:prstGeom>
          <a:noFill/>
        </p:spPr>
        <p:txBody>
          <a:bodyPr wrap="square" rtlCol="0">
            <a:spAutoFit/>
          </a:bodyPr>
          <a:lstStyle/>
          <a:p>
            <a:pPr algn="ctr"/>
            <a:r>
              <a:rPr lang="en-US" sz="2400" b="1">
                <a:solidFill>
                  <a:schemeClr val="tx2"/>
                </a:solidFill>
              </a:rPr>
              <a:t>MÔN: NHẬP MÔN VỀ LẬP TRÌNH</a:t>
            </a:r>
          </a:p>
        </p:txBody>
      </p:sp>
    </p:spTree>
    <p:extLst>
      <p:ext uri="{BB962C8B-B14F-4D97-AF65-F5344CB8AC3E}">
        <p14:creationId xmlns:p14="http://schemas.microsoft.com/office/powerpoint/2010/main" val="38549752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86106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304800" y="3733800"/>
            <a:ext cx="86106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13051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91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4724400" y="1143000"/>
            <a:ext cx="4191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2"/>
          </p:nvPr>
        </p:nvSpPr>
        <p:spPr>
          <a:xfrm>
            <a:off x="304800" y="3733800"/>
            <a:ext cx="4191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quarter" idx="13"/>
          </p:nvPr>
        </p:nvSpPr>
        <p:spPr>
          <a:xfrm>
            <a:off x="4724400" y="3733800"/>
            <a:ext cx="4191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18814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6188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8"/>
          <p:cNvSpPr>
            <a:spLocks noChangeArrowheads="1"/>
          </p:cNvSpPr>
          <p:nvPr/>
        </p:nvSpPr>
        <p:spPr bwMode="gray">
          <a:xfrm>
            <a:off x="533400" y="354965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3556" name="Rectangle 9"/>
          <p:cNvSpPr>
            <a:spLocks noGrp="1" noChangeArrowheads="1"/>
          </p:cNvSpPr>
          <p:nvPr>
            <p:ph type="ctrTitle"/>
          </p:nvPr>
        </p:nvSpPr>
        <p:spPr>
          <a:xfrm>
            <a:off x="381000" y="609601"/>
            <a:ext cx="8305800" cy="2514599"/>
          </a:xfrm>
          <a:prstGeom prst="rect">
            <a:avLst/>
          </a:prstGeom>
        </p:spPr>
        <p:txBody>
          <a:bodyPr/>
          <a:lstStyle>
            <a:lvl1pPr algn="ctr">
              <a:defRPr sz="3600" smtClean="0">
                <a:latin typeface="Tahoma" pitchFamily="34" charset="0"/>
              </a:defRPr>
            </a:lvl1pPr>
          </a:lstStyle>
          <a:p>
            <a:r>
              <a:rPr lang="en-US"/>
              <a:t>Click to edit Master title style</a:t>
            </a:r>
            <a:endParaRPr lang="en-US" dirty="0"/>
          </a:p>
        </p:txBody>
      </p:sp>
      <p:sp>
        <p:nvSpPr>
          <p:cNvPr id="23557" name="Rectangle 10"/>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r>
              <a:rPr lang="en-US"/>
              <a:t>Click to edit Master subtitle style</a:t>
            </a:r>
            <a:endParaRPr lang="en-US" dirty="0"/>
          </a:p>
        </p:txBody>
      </p:sp>
    </p:spTree>
    <p:extLst>
      <p:ext uri="{BB962C8B-B14F-4D97-AF65-F5344CB8AC3E}">
        <p14:creationId xmlns:p14="http://schemas.microsoft.com/office/powerpoint/2010/main" val="87697666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685800"/>
          </a:xfrm>
          <a:prstGeom prst="rect">
            <a:avLst/>
          </a:prstGeo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304800" y="928255"/>
            <a:ext cx="8610600" cy="5167745"/>
          </a:xfrm>
        </p:spPr>
        <p:txBody>
          <a:bodyPr/>
          <a:lstStyle>
            <a:lvl1pPr algn="l">
              <a:defRPr sz="2800">
                <a:latin typeface="+mn-lt"/>
                <a:cs typeface="Tahoma" pitchFamily="34" charset="0"/>
              </a:defRPr>
            </a:lvl1pPr>
            <a:lvl2pPr algn="l">
              <a:defRPr sz="2600">
                <a:latin typeface="+mn-lt"/>
                <a:cs typeface="Tahoma" pitchFamily="34" charset="0"/>
              </a:defRPr>
            </a:lvl2pPr>
            <a:lvl3pPr algn="l">
              <a:defRPr sz="2400">
                <a:latin typeface="+mn-lt"/>
                <a:cs typeface="Tahoma" pitchFamily="34" charset="0"/>
              </a:defRPr>
            </a:lvl3pPr>
            <a:lvl4pPr algn="l">
              <a:defRPr sz="2400">
                <a:latin typeface="+mn-lt"/>
                <a:cs typeface="Tahoma" pitchFamily="34" charset="0"/>
              </a:defRPr>
            </a:lvl4pPr>
            <a:lvl5pPr algn="l">
              <a:defRPr sz="2400">
                <a:latin typeface="+mn-lt"/>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94979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2189922"/>
          </a:xfrm>
          <a:prstGeom prst="rect">
            <a:avLst/>
          </a:prstGeom>
        </p:spPr>
        <p:txBody>
          <a:bodyPr anchor="ctr"/>
          <a:lstStyle>
            <a:lvl1pPr algn="ctr">
              <a:defRPr sz="3800" b="1" baseline="0"/>
            </a:lvl1pPr>
          </a:lstStyle>
          <a:p>
            <a:r>
              <a:rPr lang="en-US"/>
              <a:t>Click to edit Master title style</a:t>
            </a:r>
            <a:endParaRPr lang="en-US" dirty="0"/>
          </a:p>
        </p:txBody>
      </p:sp>
      <p:sp>
        <p:nvSpPr>
          <p:cNvPr id="2" name="TextBox 1">
            <a:extLst>
              <a:ext uri="{FF2B5EF4-FFF2-40B4-BE49-F238E27FC236}">
                <a16:creationId xmlns:a16="http://schemas.microsoft.com/office/drawing/2014/main" id="{105E086D-1445-4FE8-9BAA-216623B9EDC9}"/>
              </a:ext>
            </a:extLst>
          </p:cNvPr>
          <p:cNvSpPr txBox="1"/>
          <p:nvPr/>
        </p:nvSpPr>
        <p:spPr>
          <a:xfrm>
            <a:off x="457200" y="150125"/>
            <a:ext cx="8382000" cy="461665"/>
          </a:xfrm>
          <a:prstGeom prst="rect">
            <a:avLst/>
          </a:prstGeom>
          <a:noFill/>
        </p:spPr>
        <p:txBody>
          <a:bodyPr wrap="square" rtlCol="0">
            <a:spAutoFit/>
          </a:bodyPr>
          <a:lstStyle/>
          <a:p>
            <a:pPr algn="ctr"/>
            <a:r>
              <a:rPr lang="en-US" sz="2400" b="1">
                <a:solidFill>
                  <a:schemeClr val="tx2"/>
                </a:solidFill>
              </a:rPr>
              <a:t>MÔN: NHẬP MÔN VỀ LẬP TRÌNH</a:t>
            </a:r>
          </a:p>
        </p:txBody>
      </p:sp>
    </p:spTree>
    <p:extLst>
      <p:ext uri="{BB962C8B-B14F-4D97-AF65-F5344CB8AC3E}">
        <p14:creationId xmlns:p14="http://schemas.microsoft.com/office/powerpoint/2010/main" val="35190376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63999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914400"/>
            <a:ext cx="4114800" cy="5181600"/>
          </a:xfrm>
        </p:spPr>
        <p:txBody>
          <a:bodyPr/>
          <a:lstStyle>
            <a:lvl1pPr>
              <a:defRPr sz="2400"/>
            </a:lvl1pPr>
            <a:lvl2pPr>
              <a:defRPr sz="2000"/>
            </a:lvl2pPr>
            <a:lvl3pPr>
              <a:defRPr sz="2000"/>
            </a:lvl3pPr>
            <a:lvl4pPr>
              <a:defRPr sz="20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1"/>
          </p:nvPr>
        </p:nvSpPr>
        <p:spPr>
          <a:xfrm>
            <a:off x="4724400" y="914400"/>
            <a:ext cx="4114800" cy="5181600"/>
          </a:xfrm>
        </p:spPr>
        <p:txBody>
          <a:bodyPr/>
          <a:lstStyle>
            <a:lvl1pPr>
              <a:defRPr sz="2400"/>
            </a:lvl1pPr>
            <a:lvl2pPr>
              <a:defRPr sz="2000"/>
            </a:lvl2pPr>
            <a:lvl3pPr>
              <a:defRPr sz="2000"/>
            </a:lvl3pPr>
            <a:lvl4pPr>
              <a:defRPr sz="20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E14CE8EF-0868-401A-94A5-AA8253327468}"/>
              </a:ext>
            </a:extLst>
          </p:cNvPr>
          <p:cNvCxnSpPr/>
          <p:nvPr userDrawn="1"/>
        </p:nvCxnSpPr>
        <p:spPr bwMode="auto">
          <a:xfrm>
            <a:off x="4572000" y="914400"/>
            <a:ext cx="0" cy="51816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426505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304800" y="37338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31095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47244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2"/>
          </p:nvPr>
        </p:nvSpPr>
        <p:spPr>
          <a:xfrm>
            <a:off x="3048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quarter" idx="13"/>
          </p:nvPr>
        </p:nvSpPr>
        <p:spPr>
          <a:xfrm>
            <a:off x="47244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402067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73590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143000"/>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04800" y="1782762"/>
            <a:ext cx="4191000"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24400" y="1143000"/>
            <a:ext cx="41926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24400" y="1782762"/>
            <a:ext cx="4192646"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8120268"/>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1"/>
          <p:cNvSpPr/>
          <p:nvPr/>
        </p:nvSpPr>
        <p:spPr>
          <a:xfrm>
            <a:off x="0" y="1166813"/>
            <a:ext cx="9144000" cy="184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959035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229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66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103950626"/>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100631940"/>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5513542"/>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2283128"/>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2_Title Slide">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bwMode="auto">
          <a:xfrm>
            <a:off x="0" y="6348413"/>
            <a:ext cx="9144000" cy="50958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cxnSp>
        <p:nvCxnSpPr>
          <p:cNvPr id="5" name="Straight Connector 10"/>
          <p:cNvCxnSpPr/>
          <p:nvPr/>
        </p:nvCxnSpPr>
        <p:spPr>
          <a:xfrm>
            <a:off x="0" y="6348413"/>
            <a:ext cx="9144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0" y="6441177"/>
            <a:ext cx="9144000" cy="338554"/>
            <a:chOff x="0" y="6441177"/>
            <a:chExt cx="9144000" cy="338554"/>
          </a:xfrm>
        </p:grpSpPr>
        <p:sp>
          <p:nvSpPr>
            <p:cNvPr id="10" name="TextBox 8"/>
            <p:cNvSpPr txBox="1"/>
            <p:nvPr/>
          </p:nvSpPr>
          <p:spPr>
            <a:xfrm>
              <a:off x="2695251" y="6441177"/>
              <a:ext cx="4482317" cy="338554"/>
            </a:xfrm>
            <a:prstGeom prst="rect">
              <a:avLst/>
            </a:prstGeom>
            <a:noFill/>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600" b="0">
                  <a:solidFill>
                    <a:schemeClr val="bg1"/>
                  </a:solidFill>
                  <a:latin typeface="+mn-lt"/>
                  <a:cs typeface="Times New Roman" panose="02020603050405020304" pitchFamily="18" charset="0"/>
                </a:rPr>
                <a:t>Nhập môn về lập trình</a:t>
              </a:r>
              <a:r>
                <a:rPr lang="en-US" altLang="en-US" sz="1600" b="0" baseline="0">
                  <a:solidFill>
                    <a:schemeClr val="bg1"/>
                  </a:solidFill>
                  <a:latin typeface="+mn-lt"/>
                  <a:cs typeface="Times New Roman" panose="02020603050405020304" pitchFamily="18" charset="0"/>
                </a:rPr>
                <a:t> – Chương 01: Giới thiệu</a:t>
              </a:r>
              <a:endParaRPr lang="en-US" altLang="en-US" sz="1600" b="0">
                <a:solidFill>
                  <a:schemeClr val="bg1"/>
                </a:solidFill>
                <a:latin typeface="+mn-lt"/>
                <a:cs typeface="Times New Roman" panose="02020603050405020304" pitchFamily="18" charset="0"/>
              </a:endParaRPr>
            </a:p>
          </p:txBody>
        </p:sp>
        <p:sp>
          <p:nvSpPr>
            <p:cNvPr id="11" name="TextBox 11"/>
            <p:cNvSpPr txBox="1"/>
            <p:nvPr/>
          </p:nvSpPr>
          <p:spPr>
            <a:xfrm>
              <a:off x="8108649" y="6441177"/>
              <a:ext cx="984565" cy="338554"/>
            </a:xfrm>
            <a:prstGeom prst="rect">
              <a:avLst/>
            </a:prstGeom>
            <a:noFill/>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600" b="0">
                  <a:solidFill>
                    <a:schemeClr val="bg1"/>
                  </a:solidFill>
                  <a:latin typeface="+mn-lt"/>
                </a:rPr>
                <a:t>Slide </a:t>
              </a:r>
              <a:fld id="{29FC0498-C675-47B5-B589-8478E35404C1}" type="slidenum">
                <a:rPr lang="en-US" altLang="en-US" sz="1600" b="0">
                  <a:solidFill>
                    <a:schemeClr val="bg1"/>
                  </a:solidFill>
                  <a:latin typeface="+mn-lt"/>
                </a:rPr>
                <a:pPr eaLnBrk="1" hangingPunct="1"/>
                <a:t>‹#›</a:t>
              </a:fld>
              <a:endParaRPr lang="en-US" altLang="en-US" sz="1600" b="0">
                <a:solidFill>
                  <a:schemeClr val="bg1"/>
                </a:solidFill>
                <a:latin typeface="+mn-lt"/>
              </a:endParaRPr>
            </a:p>
          </p:txBody>
        </p:sp>
        <p:cxnSp>
          <p:nvCxnSpPr>
            <p:cNvPr id="12" name="Straight Connector 10"/>
            <p:cNvCxnSpPr/>
            <p:nvPr userDrawn="1"/>
          </p:nvCxnSpPr>
          <p:spPr>
            <a:xfrm>
              <a:off x="0" y="644117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8"/>
            <p:cNvSpPr txBox="1"/>
            <p:nvPr userDrawn="1"/>
          </p:nvSpPr>
          <p:spPr>
            <a:xfrm>
              <a:off x="0" y="6441177"/>
              <a:ext cx="1271887" cy="338554"/>
            </a:xfrm>
            <a:prstGeom prst="rect">
              <a:avLst/>
            </a:prstGeom>
            <a:noFill/>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600" b="0">
                  <a:solidFill>
                    <a:schemeClr val="bg1"/>
                  </a:solidFill>
                  <a:latin typeface="+mn-lt"/>
                  <a:cs typeface="Times New Roman" panose="02020603050405020304" pitchFamily="18" charset="0"/>
                </a:rPr>
                <a:t>Trần</a:t>
              </a:r>
              <a:r>
                <a:rPr lang="en-US" altLang="en-US" sz="1600" b="0" baseline="0">
                  <a:solidFill>
                    <a:schemeClr val="bg1"/>
                  </a:solidFill>
                  <a:latin typeface="+mn-lt"/>
                  <a:cs typeface="Times New Roman" panose="02020603050405020304" pitchFamily="18" charset="0"/>
                </a:rPr>
                <a:t> Quang</a:t>
              </a:r>
              <a:endParaRPr lang="en-US" altLang="en-US" sz="1600" b="0">
                <a:solidFill>
                  <a:schemeClr val="bg1"/>
                </a:solidFill>
                <a:latin typeface="+mn-lt"/>
                <a:cs typeface="Times New Roman" panose="02020603050405020304" pitchFamily="18" charset="0"/>
              </a:endParaRPr>
            </a:p>
          </p:txBody>
        </p:sp>
      </p:grpSp>
    </p:spTree>
    <p:extLst>
      <p:ext uri="{BB962C8B-B14F-4D97-AF65-F5344CB8AC3E}">
        <p14:creationId xmlns:p14="http://schemas.microsoft.com/office/powerpoint/2010/main" val="3947975444"/>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1447800"/>
          </a:xfrm>
          <a:prstGeom prst="rect">
            <a:avLst/>
          </a:prstGeom>
        </p:spPr>
        <p:txBody>
          <a:bodyPr/>
          <a:lstStyle>
            <a:lvl1pPr algn="ctr">
              <a:defRPr sz="3800" baseline="0"/>
            </a:lvl1pPr>
          </a:lstStyle>
          <a:p>
            <a:r>
              <a:rPr lang="en-US"/>
              <a:t>Click to edit Master title style</a:t>
            </a:r>
            <a:endParaRPr lang="en-US" dirty="0"/>
          </a:p>
        </p:txBody>
      </p:sp>
    </p:spTree>
    <p:extLst>
      <p:ext uri="{BB962C8B-B14F-4D97-AF65-F5344CB8AC3E}">
        <p14:creationId xmlns:p14="http://schemas.microsoft.com/office/powerpoint/2010/main" val="2835560073"/>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5227134"/>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148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1"/>
          </p:nvPr>
        </p:nvSpPr>
        <p:spPr>
          <a:xfrm>
            <a:off x="4800600" y="1143000"/>
            <a:ext cx="41148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692910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148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1"/>
          </p:nvPr>
        </p:nvSpPr>
        <p:spPr>
          <a:xfrm>
            <a:off x="4800600" y="1143000"/>
            <a:ext cx="41148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66750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2_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304800" y="37338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4752147"/>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47244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2"/>
          </p:nvPr>
        </p:nvSpPr>
        <p:spPr>
          <a:xfrm>
            <a:off x="3048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quarter" idx="13"/>
          </p:nvPr>
        </p:nvSpPr>
        <p:spPr>
          <a:xfrm>
            <a:off x="47244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7289825"/>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214788"/>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5_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1447800"/>
          </a:xfrm>
          <a:prstGeom prst="rect">
            <a:avLst/>
          </a:prstGeom>
        </p:spPr>
        <p:txBody>
          <a:bodyPr/>
          <a:lstStyle>
            <a:lvl1pPr algn="ctr">
              <a:defRPr sz="3800" baseline="0"/>
            </a:lvl1pPr>
          </a:lstStyle>
          <a:p>
            <a:r>
              <a:rPr lang="en-US"/>
              <a:t>Click to edit Master title style</a:t>
            </a:r>
            <a:endParaRPr lang="en-US" dirty="0"/>
          </a:p>
        </p:txBody>
      </p:sp>
    </p:spTree>
    <p:extLst>
      <p:ext uri="{BB962C8B-B14F-4D97-AF65-F5344CB8AC3E}">
        <p14:creationId xmlns:p14="http://schemas.microsoft.com/office/powerpoint/2010/main" val="941109188"/>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399323"/>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148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1"/>
          </p:nvPr>
        </p:nvSpPr>
        <p:spPr>
          <a:xfrm>
            <a:off x="4800600" y="1143000"/>
            <a:ext cx="41148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4809656"/>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_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304800" y="37338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1240865"/>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47244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2"/>
          </p:nvPr>
        </p:nvSpPr>
        <p:spPr>
          <a:xfrm>
            <a:off x="3048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quarter" idx="13"/>
          </p:nvPr>
        </p:nvSpPr>
        <p:spPr>
          <a:xfrm>
            <a:off x="47244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3130578"/>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1987156"/>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1447800"/>
          </a:xfrm>
          <a:prstGeom prst="rect">
            <a:avLst/>
          </a:prstGeo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284614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304800" y="37338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59716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828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1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1"/>
          </p:nvPr>
        </p:nvSpPr>
        <p:spPr>
          <a:xfrm>
            <a:off x="4800600" y="1143000"/>
            <a:ext cx="411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26678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_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86106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304800" y="3733800"/>
            <a:ext cx="86106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01744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91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4724400" y="1143000"/>
            <a:ext cx="4191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2"/>
          </p:nvPr>
        </p:nvSpPr>
        <p:spPr>
          <a:xfrm>
            <a:off x="304800" y="3733800"/>
            <a:ext cx="4191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quarter" idx="13"/>
          </p:nvPr>
        </p:nvSpPr>
        <p:spPr>
          <a:xfrm>
            <a:off x="4724400" y="3733800"/>
            <a:ext cx="4191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5007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870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47244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2"/>
          </p:nvPr>
        </p:nvSpPr>
        <p:spPr>
          <a:xfrm>
            <a:off x="3048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quarter" idx="13"/>
          </p:nvPr>
        </p:nvSpPr>
        <p:spPr>
          <a:xfrm>
            <a:off x="47244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18573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143000"/>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04800" y="1782762"/>
            <a:ext cx="4191000"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24400" y="1143000"/>
            <a:ext cx="41926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24400" y="1782762"/>
            <a:ext cx="4192646"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427513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1"/>
          <p:cNvSpPr/>
          <p:nvPr/>
        </p:nvSpPr>
        <p:spPr>
          <a:xfrm>
            <a:off x="0" y="1166813"/>
            <a:ext cx="9144000" cy="184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364659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jpeg"/><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304800" y="937851"/>
            <a:ext cx="8610600" cy="524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Box 9"/>
          <p:cNvSpPr txBox="1">
            <a:spLocks noChangeArrowheads="1"/>
          </p:cNvSpPr>
          <p:nvPr/>
        </p:nvSpPr>
        <p:spPr bwMode="auto">
          <a:xfrm>
            <a:off x="773724" y="6303753"/>
            <a:ext cx="2133600" cy="464743"/>
          </a:xfrm>
          <a:prstGeom prst="rect">
            <a:avLst/>
          </a:prstGeom>
          <a:noFill/>
          <a:ln w="9525">
            <a:noFill/>
            <a:miter lim="800000"/>
            <a:headEnd/>
            <a:tailEnd/>
          </a:ln>
          <a:effectLst/>
        </p:spPr>
        <p:txBody>
          <a:bodyPr wrap="square">
            <a:spAutoFit/>
          </a:bodyPr>
          <a:lstStyle/>
          <a:p>
            <a:pPr>
              <a:defRPr/>
            </a:pPr>
            <a:r>
              <a:rPr lang="en-US" sz="1100" b="1">
                <a:solidFill>
                  <a:schemeClr val="tx2"/>
                </a:solidFill>
              </a:rPr>
              <a:t>Đại học Bách Khoa TpHCM</a:t>
            </a:r>
            <a:endParaRPr lang="en-US" sz="1100" b="1" dirty="0">
              <a:solidFill>
                <a:schemeClr val="tx2"/>
              </a:solidFill>
            </a:endParaRPr>
          </a:p>
          <a:p>
            <a:pPr>
              <a:spcBef>
                <a:spcPct val="20000"/>
              </a:spcBef>
              <a:defRPr/>
            </a:pPr>
            <a:r>
              <a:rPr lang="en-US" sz="1100" b="1">
                <a:solidFill>
                  <a:schemeClr val="tx2"/>
                </a:solidFill>
              </a:rPr>
              <a:t>Khoa KH &amp; KT Máy Tính</a:t>
            </a:r>
            <a:endParaRPr lang="en-US" sz="1100" b="1" dirty="0">
              <a:solidFill>
                <a:schemeClr val="tx2"/>
              </a:solidFill>
            </a:endParaRPr>
          </a:p>
        </p:txBody>
      </p:sp>
      <p:sp>
        <p:nvSpPr>
          <p:cNvPr id="14" name="Text Box 10"/>
          <p:cNvSpPr txBox="1">
            <a:spLocks noChangeArrowheads="1"/>
          </p:cNvSpPr>
          <p:nvPr/>
        </p:nvSpPr>
        <p:spPr bwMode="auto">
          <a:xfrm>
            <a:off x="7162800" y="6303753"/>
            <a:ext cx="1875692" cy="430887"/>
          </a:xfrm>
          <a:prstGeom prst="rect">
            <a:avLst/>
          </a:prstGeom>
          <a:noFill/>
          <a:ln w="9525">
            <a:noFill/>
            <a:miter lim="800000"/>
            <a:headEnd/>
            <a:tailEnd/>
          </a:ln>
          <a:effectLst/>
        </p:spPr>
        <p:txBody>
          <a:bodyPr wrap="square">
            <a:spAutoFit/>
          </a:bodyPr>
          <a:lstStyle/>
          <a:p>
            <a:pPr algn="r">
              <a:defRPr/>
            </a:pPr>
            <a:r>
              <a:rPr lang="en-US" sz="1100" b="1">
                <a:solidFill>
                  <a:schemeClr val="tx2"/>
                </a:solidFill>
              </a:rPr>
              <a:t>Môn: Nhập môn </a:t>
            </a:r>
            <a:r>
              <a:rPr lang="en-US" sz="1100" b="1" baseline="0">
                <a:solidFill>
                  <a:schemeClr val="tx2"/>
                </a:solidFill>
              </a:rPr>
              <a:t>l</a:t>
            </a:r>
            <a:r>
              <a:rPr lang="vi-VN" sz="1100" b="1">
                <a:solidFill>
                  <a:schemeClr val="tx2"/>
                </a:solidFill>
              </a:rPr>
              <a:t>ập trình</a:t>
            </a:r>
            <a:endParaRPr lang="en-US" sz="1100" b="1" dirty="0">
              <a:solidFill>
                <a:schemeClr val="tx2"/>
              </a:solidFill>
            </a:endParaRPr>
          </a:p>
          <a:p>
            <a:pPr algn="r">
              <a:defRPr/>
            </a:pPr>
            <a:r>
              <a:rPr lang="en-US" sz="1100" b="1">
                <a:solidFill>
                  <a:schemeClr val="tx2"/>
                </a:solidFill>
              </a:rPr>
              <a:t>Slide </a:t>
            </a:r>
            <a:fld id="{7E361DEB-F8C4-493B-B5A8-8661C8DCD275}" type="slidenum">
              <a:rPr lang="en-US" sz="1100" b="1" smtClean="0">
                <a:solidFill>
                  <a:schemeClr val="tx2"/>
                </a:solidFill>
              </a:rPr>
              <a:pPr algn="r">
                <a:spcBef>
                  <a:spcPct val="20000"/>
                </a:spcBef>
                <a:defRPr/>
              </a:pPr>
              <a:t>‹#›</a:t>
            </a:fld>
            <a:endParaRPr lang="en-US" sz="1100" b="1" dirty="0">
              <a:solidFill>
                <a:schemeClr val="tx2"/>
              </a:solidFill>
            </a:endParaRPr>
          </a:p>
        </p:txBody>
      </p:sp>
      <p:sp>
        <p:nvSpPr>
          <p:cNvPr id="1030" name="Rectangle 9"/>
          <p:cNvSpPr>
            <a:spLocks noGrp="1" noChangeArrowheads="1"/>
          </p:cNvSpPr>
          <p:nvPr>
            <p:ph type="title"/>
          </p:nvPr>
        </p:nvSpPr>
        <p:spPr bwMode="auto">
          <a:xfrm>
            <a:off x="304800" y="76200"/>
            <a:ext cx="8610600" cy="69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11" name="Picture 10"/>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192466" y="6303753"/>
            <a:ext cx="475749" cy="478047"/>
          </a:xfrm>
          <a:prstGeom prst="rect">
            <a:avLst/>
          </a:prstGeom>
        </p:spPr>
      </p:pic>
      <p:sp>
        <p:nvSpPr>
          <p:cNvPr id="12" name="Text Box 9"/>
          <p:cNvSpPr txBox="1">
            <a:spLocks noChangeArrowheads="1"/>
          </p:cNvSpPr>
          <p:nvPr/>
        </p:nvSpPr>
        <p:spPr bwMode="auto">
          <a:xfrm>
            <a:off x="2907324" y="6303753"/>
            <a:ext cx="4255476" cy="276999"/>
          </a:xfrm>
          <a:prstGeom prst="rect">
            <a:avLst/>
          </a:prstGeom>
          <a:noFill/>
          <a:ln w="9525">
            <a:noFill/>
            <a:miter lim="800000"/>
            <a:headEnd/>
            <a:tailEnd/>
          </a:ln>
          <a:effectLst/>
        </p:spPr>
        <p:txBody>
          <a:bodyPr wrap="square">
            <a:spAutoFit/>
          </a:bodyPr>
          <a:lstStyle/>
          <a:p>
            <a:pPr algn="ctr">
              <a:defRPr/>
            </a:pPr>
            <a:r>
              <a:rPr lang="en-US" sz="1200" b="1">
                <a:solidFill>
                  <a:schemeClr val="tx2"/>
                </a:solidFill>
              </a:rPr>
              <a:t>Chương</a:t>
            </a:r>
            <a:r>
              <a:rPr lang="en-US" sz="1200" b="1" baseline="0">
                <a:solidFill>
                  <a:schemeClr val="tx2"/>
                </a:solidFill>
              </a:rPr>
              <a:t> 6: Hàm và tổ chức ch</a:t>
            </a:r>
            <a:r>
              <a:rPr lang="vi-VN" sz="1200" b="1" baseline="0">
                <a:solidFill>
                  <a:schemeClr val="tx2"/>
                </a:solidFill>
              </a:rPr>
              <a:t>ư</a:t>
            </a:r>
            <a:r>
              <a:rPr lang="en-US" sz="1200" b="1" baseline="0">
                <a:solidFill>
                  <a:schemeClr val="tx2"/>
                </a:solidFill>
              </a:rPr>
              <a:t>ơng trình</a:t>
            </a:r>
            <a:endParaRPr lang="en-US" sz="1200" b="1" dirty="0">
              <a:solidFill>
                <a:schemeClr val="tx2"/>
              </a:solidFill>
            </a:endParaRPr>
          </a:p>
        </p:txBody>
      </p:sp>
      <p:cxnSp>
        <p:nvCxnSpPr>
          <p:cNvPr id="3" name="Straight Connector 2">
            <a:extLst>
              <a:ext uri="{FF2B5EF4-FFF2-40B4-BE49-F238E27FC236}">
                <a16:creationId xmlns:a16="http://schemas.microsoft.com/office/drawing/2014/main" id="{24CCF33B-1B3F-49AC-ACEC-E97C40E44A9B}"/>
              </a:ext>
            </a:extLst>
          </p:cNvPr>
          <p:cNvCxnSpPr>
            <a:cxnSpLocks/>
          </p:cNvCxnSpPr>
          <p:nvPr/>
        </p:nvCxnSpPr>
        <p:spPr bwMode="auto">
          <a:xfrm>
            <a:off x="0" y="6237079"/>
            <a:ext cx="9144000" cy="0"/>
          </a:xfrm>
          <a:prstGeom prst="line">
            <a:avLst/>
          </a:prstGeom>
          <a:solidFill>
            <a:schemeClr val="accent1"/>
          </a:solidFill>
          <a:ln w="12700" cap="flat" cmpd="dbl" algn="ctr">
            <a:solidFill>
              <a:schemeClr val="tx1"/>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A03434D4-41BD-499B-B3C8-DEF92833B73A}"/>
              </a:ext>
            </a:extLst>
          </p:cNvPr>
          <p:cNvCxnSpPr>
            <a:cxnSpLocks/>
          </p:cNvCxnSpPr>
          <p:nvPr/>
        </p:nvCxnSpPr>
        <p:spPr bwMode="auto">
          <a:xfrm>
            <a:off x="0" y="768264"/>
            <a:ext cx="9144000" cy="0"/>
          </a:xfrm>
          <a:prstGeom prst="line">
            <a:avLst/>
          </a:prstGeom>
          <a:solidFill>
            <a:schemeClr val="accent1"/>
          </a:solidFill>
          <a:ln w="12700" cap="flat" cmpd="dbl"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927059300"/>
      </p:ext>
    </p:extLst>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 id="2147484135" r:id="rId12"/>
    <p:sldLayoutId id="2147484136" r:id="rId13"/>
    <p:sldLayoutId id="2147484137" r:id="rId14"/>
    <p:sldLayoutId id="2147484138" r:id="rId15"/>
    <p:sldLayoutId id="2147484139" r:id="rId16"/>
    <p:sldLayoutId id="2147484140" r:id="rId17"/>
    <p:sldLayoutId id="2147484141" r:id="rId18"/>
    <p:sldLayoutId id="2147484142" r:id="rId19"/>
    <p:sldLayoutId id="2147484143" r:id="rId20"/>
    <p:sldLayoutId id="2147484144" r:id="rId21"/>
    <p:sldLayoutId id="2147484145" r:id="rId22"/>
    <p:sldLayoutId id="2147484146" r:id="rId23"/>
    <p:sldLayoutId id="2147484147" r:id="rId24"/>
    <p:sldLayoutId id="2147484148" r:id="rId25"/>
    <p:sldLayoutId id="2147484149" r:id="rId26"/>
    <p:sldLayoutId id="2147484030" r:id="rId27"/>
    <p:sldLayoutId id="2147484031" r:id="rId28"/>
    <p:sldLayoutId id="2147484032" r:id="rId29"/>
    <p:sldLayoutId id="2147484052" r:id="rId30"/>
    <p:sldLayoutId id="2147484051" r:id="rId31"/>
    <p:sldLayoutId id="2147484046" r:id="rId32"/>
  </p:sldLayoutIdLst>
  <p:hf hdr="0" ftr="0" dt="0"/>
  <p:txStyles>
    <p:titleStyle>
      <a:lvl1pPr algn="ctr" rtl="0" eaLnBrk="1" fontAlgn="base" hangingPunct="1">
        <a:spcBef>
          <a:spcPct val="0"/>
        </a:spcBef>
        <a:spcAft>
          <a:spcPct val="0"/>
        </a:spcAft>
        <a:defRPr sz="3200" b="1">
          <a:solidFill>
            <a:schemeClr val="tx2"/>
          </a:solidFill>
          <a:latin typeface="Tahoma" pitchFamily="34" charset="0"/>
          <a:ea typeface="+mj-ea"/>
          <a:cs typeface="Tahoma" pitchFamily="34" charset="0"/>
        </a:defRPr>
      </a:lvl1pPr>
      <a:lvl2pPr algn="l" rtl="0" eaLnBrk="1" fontAlgn="base" hangingPunct="1">
        <a:spcBef>
          <a:spcPct val="0"/>
        </a:spcBef>
        <a:spcAft>
          <a:spcPct val="0"/>
        </a:spcAft>
        <a:defRPr sz="3000">
          <a:solidFill>
            <a:schemeClr val="tx2"/>
          </a:solidFill>
          <a:latin typeface="Tahoma" pitchFamily="34" charset="0"/>
          <a:cs typeface="Tahoma" pitchFamily="34" charset="0"/>
        </a:defRPr>
      </a:lvl2pPr>
      <a:lvl3pPr algn="l" rtl="0" eaLnBrk="1" fontAlgn="base" hangingPunct="1">
        <a:spcBef>
          <a:spcPct val="0"/>
        </a:spcBef>
        <a:spcAft>
          <a:spcPct val="0"/>
        </a:spcAft>
        <a:defRPr sz="3000">
          <a:solidFill>
            <a:schemeClr val="tx2"/>
          </a:solidFill>
          <a:latin typeface="Tahoma" pitchFamily="34" charset="0"/>
          <a:cs typeface="Tahoma" pitchFamily="34" charset="0"/>
        </a:defRPr>
      </a:lvl3pPr>
      <a:lvl4pPr algn="l" rtl="0" eaLnBrk="1" fontAlgn="base" hangingPunct="1">
        <a:spcBef>
          <a:spcPct val="0"/>
        </a:spcBef>
        <a:spcAft>
          <a:spcPct val="0"/>
        </a:spcAft>
        <a:defRPr sz="3000">
          <a:solidFill>
            <a:schemeClr val="tx2"/>
          </a:solidFill>
          <a:latin typeface="Tahoma" pitchFamily="34" charset="0"/>
          <a:cs typeface="Tahoma" pitchFamily="34" charset="0"/>
        </a:defRPr>
      </a:lvl4pPr>
      <a:lvl5pPr algn="l" rtl="0" eaLnBrk="1" fontAlgn="base" hangingPunct="1">
        <a:spcBef>
          <a:spcPct val="0"/>
        </a:spcBef>
        <a:spcAft>
          <a:spcPct val="0"/>
        </a:spcAft>
        <a:defRPr sz="3000">
          <a:solidFill>
            <a:schemeClr val="tx2"/>
          </a:solidFill>
          <a:latin typeface="Tahoma" pitchFamily="34" charset="0"/>
          <a:cs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400">
          <a:solidFill>
            <a:schemeClr val="tx1"/>
          </a:solidFill>
          <a:latin typeface="+mn-lt"/>
          <a:cs typeface="Tahoma" pitchFamily="34" charset="0"/>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cs typeface="Tahoma" pitchFamily="34" charset="0"/>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400">
          <a:solidFill>
            <a:schemeClr val="tx1"/>
          </a:solidFill>
          <a:latin typeface="+mn-lt"/>
          <a:cs typeface="Tahoma" pitchFamily="34" charset="0"/>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Tahoma" pitchFamily="34" charset="0"/>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304800" y="937851"/>
            <a:ext cx="8610600" cy="524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Box 9"/>
          <p:cNvSpPr txBox="1">
            <a:spLocks noChangeArrowheads="1"/>
          </p:cNvSpPr>
          <p:nvPr/>
        </p:nvSpPr>
        <p:spPr bwMode="auto">
          <a:xfrm>
            <a:off x="773724" y="6303753"/>
            <a:ext cx="2133600" cy="464743"/>
          </a:xfrm>
          <a:prstGeom prst="rect">
            <a:avLst/>
          </a:prstGeom>
          <a:noFill/>
          <a:ln w="9525">
            <a:noFill/>
            <a:miter lim="800000"/>
            <a:headEnd/>
            <a:tailEnd/>
          </a:ln>
          <a:effectLst/>
        </p:spPr>
        <p:txBody>
          <a:bodyPr wrap="square">
            <a:spAutoFit/>
          </a:bodyPr>
          <a:lstStyle/>
          <a:p>
            <a:pPr>
              <a:defRPr/>
            </a:pPr>
            <a:r>
              <a:rPr lang="en-US" sz="1100" b="1">
                <a:solidFill>
                  <a:schemeClr val="tx2"/>
                </a:solidFill>
              </a:rPr>
              <a:t>Đại học Bách Khoa TpHCM</a:t>
            </a:r>
            <a:endParaRPr lang="en-US" sz="1100" b="1" dirty="0">
              <a:solidFill>
                <a:schemeClr val="tx2"/>
              </a:solidFill>
            </a:endParaRPr>
          </a:p>
          <a:p>
            <a:pPr>
              <a:spcBef>
                <a:spcPct val="20000"/>
              </a:spcBef>
              <a:defRPr/>
            </a:pPr>
            <a:r>
              <a:rPr lang="en-US" sz="1100" b="1">
                <a:solidFill>
                  <a:schemeClr val="tx2"/>
                </a:solidFill>
              </a:rPr>
              <a:t>Khoa KH &amp; KT Máy Tính</a:t>
            </a:r>
            <a:endParaRPr lang="en-US" sz="1100" b="1" dirty="0">
              <a:solidFill>
                <a:schemeClr val="tx2"/>
              </a:solidFill>
            </a:endParaRPr>
          </a:p>
        </p:txBody>
      </p:sp>
      <p:sp>
        <p:nvSpPr>
          <p:cNvPr id="14" name="Text Box 10"/>
          <p:cNvSpPr txBox="1">
            <a:spLocks noChangeArrowheads="1"/>
          </p:cNvSpPr>
          <p:nvPr/>
        </p:nvSpPr>
        <p:spPr bwMode="auto">
          <a:xfrm>
            <a:off x="7162800" y="6303753"/>
            <a:ext cx="1875692" cy="430887"/>
          </a:xfrm>
          <a:prstGeom prst="rect">
            <a:avLst/>
          </a:prstGeom>
          <a:noFill/>
          <a:ln w="9525">
            <a:noFill/>
            <a:miter lim="800000"/>
            <a:headEnd/>
            <a:tailEnd/>
          </a:ln>
          <a:effectLst/>
        </p:spPr>
        <p:txBody>
          <a:bodyPr wrap="square">
            <a:spAutoFit/>
          </a:bodyPr>
          <a:lstStyle/>
          <a:p>
            <a:pPr algn="r">
              <a:defRPr/>
            </a:pPr>
            <a:r>
              <a:rPr lang="en-US" sz="1100" b="1">
                <a:solidFill>
                  <a:schemeClr val="tx2"/>
                </a:solidFill>
              </a:rPr>
              <a:t>Môn: Nhập môn </a:t>
            </a:r>
            <a:r>
              <a:rPr lang="en-US" sz="1100" b="1" baseline="0">
                <a:solidFill>
                  <a:schemeClr val="tx2"/>
                </a:solidFill>
              </a:rPr>
              <a:t>l</a:t>
            </a:r>
            <a:r>
              <a:rPr lang="vi-VN" sz="1100" b="1">
                <a:solidFill>
                  <a:schemeClr val="tx2"/>
                </a:solidFill>
              </a:rPr>
              <a:t>ập trình</a:t>
            </a:r>
            <a:endParaRPr lang="en-US" sz="1100" b="1" dirty="0">
              <a:solidFill>
                <a:schemeClr val="tx2"/>
              </a:solidFill>
            </a:endParaRPr>
          </a:p>
          <a:p>
            <a:pPr algn="r">
              <a:defRPr/>
            </a:pPr>
            <a:r>
              <a:rPr lang="en-US" sz="1100" b="1">
                <a:solidFill>
                  <a:schemeClr val="tx2"/>
                </a:solidFill>
              </a:rPr>
              <a:t>Slide </a:t>
            </a:r>
            <a:fld id="{7E361DEB-F8C4-493B-B5A8-8661C8DCD275}" type="slidenum">
              <a:rPr lang="en-US" sz="1100" b="1" smtClean="0">
                <a:solidFill>
                  <a:schemeClr val="tx2"/>
                </a:solidFill>
              </a:rPr>
              <a:pPr algn="r">
                <a:spcBef>
                  <a:spcPct val="20000"/>
                </a:spcBef>
                <a:defRPr/>
              </a:pPr>
              <a:t>‹#›</a:t>
            </a:fld>
            <a:endParaRPr lang="en-US" sz="1100" b="1" dirty="0">
              <a:solidFill>
                <a:schemeClr val="tx2"/>
              </a:solidFill>
            </a:endParaRPr>
          </a:p>
        </p:txBody>
      </p:sp>
      <p:sp>
        <p:nvSpPr>
          <p:cNvPr id="1030" name="Rectangle 9"/>
          <p:cNvSpPr>
            <a:spLocks noGrp="1" noChangeArrowheads="1"/>
          </p:cNvSpPr>
          <p:nvPr>
            <p:ph type="title"/>
          </p:nvPr>
        </p:nvSpPr>
        <p:spPr bwMode="auto">
          <a:xfrm>
            <a:off x="304800" y="76200"/>
            <a:ext cx="8610600" cy="69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11" name="Picture 10"/>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192466" y="6303753"/>
            <a:ext cx="475749" cy="478047"/>
          </a:xfrm>
          <a:prstGeom prst="rect">
            <a:avLst/>
          </a:prstGeom>
        </p:spPr>
      </p:pic>
      <p:sp>
        <p:nvSpPr>
          <p:cNvPr id="12" name="Text Box 9"/>
          <p:cNvSpPr txBox="1">
            <a:spLocks noChangeArrowheads="1"/>
          </p:cNvSpPr>
          <p:nvPr/>
        </p:nvSpPr>
        <p:spPr bwMode="auto">
          <a:xfrm>
            <a:off x="2907324" y="6303753"/>
            <a:ext cx="4255476" cy="276999"/>
          </a:xfrm>
          <a:prstGeom prst="rect">
            <a:avLst/>
          </a:prstGeom>
          <a:noFill/>
          <a:ln w="9525">
            <a:noFill/>
            <a:miter lim="800000"/>
            <a:headEnd/>
            <a:tailEnd/>
          </a:ln>
          <a:effectLst/>
        </p:spPr>
        <p:txBody>
          <a:bodyPr wrap="square">
            <a:spAutoFit/>
          </a:bodyPr>
          <a:lstStyle/>
          <a:p>
            <a:pPr algn="ctr">
              <a:defRPr/>
            </a:pPr>
            <a:r>
              <a:rPr lang="en-US" sz="1200" b="1">
                <a:solidFill>
                  <a:schemeClr val="tx2"/>
                </a:solidFill>
              </a:rPr>
              <a:t>Chương</a:t>
            </a:r>
            <a:r>
              <a:rPr lang="en-US" sz="1200" b="1" baseline="0">
                <a:solidFill>
                  <a:schemeClr val="tx2"/>
                </a:solidFill>
              </a:rPr>
              <a:t> 6: Hàm và tổ chức ch</a:t>
            </a:r>
            <a:r>
              <a:rPr lang="vi-VN" sz="1200" b="1" baseline="0">
                <a:solidFill>
                  <a:schemeClr val="tx2"/>
                </a:solidFill>
              </a:rPr>
              <a:t>ư</a:t>
            </a:r>
            <a:r>
              <a:rPr lang="en-US" sz="1200" b="1" baseline="0">
                <a:solidFill>
                  <a:schemeClr val="tx2"/>
                </a:solidFill>
              </a:rPr>
              <a:t>ơng trình</a:t>
            </a:r>
            <a:endParaRPr lang="en-US" sz="1200" b="1" dirty="0">
              <a:solidFill>
                <a:schemeClr val="tx2"/>
              </a:solidFill>
            </a:endParaRPr>
          </a:p>
        </p:txBody>
      </p:sp>
      <p:cxnSp>
        <p:nvCxnSpPr>
          <p:cNvPr id="3" name="Straight Connector 2">
            <a:extLst>
              <a:ext uri="{FF2B5EF4-FFF2-40B4-BE49-F238E27FC236}">
                <a16:creationId xmlns:a16="http://schemas.microsoft.com/office/drawing/2014/main" id="{24CCF33B-1B3F-49AC-ACEC-E97C40E44A9B}"/>
              </a:ext>
            </a:extLst>
          </p:cNvPr>
          <p:cNvCxnSpPr>
            <a:cxnSpLocks/>
          </p:cNvCxnSpPr>
          <p:nvPr/>
        </p:nvCxnSpPr>
        <p:spPr bwMode="auto">
          <a:xfrm>
            <a:off x="0" y="6237079"/>
            <a:ext cx="9144000" cy="0"/>
          </a:xfrm>
          <a:prstGeom prst="line">
            <a:avLst/>
          </a:prstGeom>
          <a:solidFill>
            <a:schemeClr val="accent1"/>
          </a:solidFill>
          <a:ln w="12700" cap="flat" cmpd="dbl" algn="ctr">
            <a:solidFill>
              <a:schemeClr val="tx1"/>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A03434D4-41BD-499B-B3C8-DEF92833B73A}"/>
              </a:ext>
            </a:extLst>
          </p:cNvPr>
          <p:cNvCxnSpPr>
            <a:cxnSpLocks/>
          </p:cNvCxnSpPr>
          <p:nvPr/>
        </p:nvCxnSpPr>
        <p:spPr bwMode="auto">
          <a:xfrm>
            <a:off x="0" y="768264"/>
            <a:ext cx="9144000" cy="0"/>
          </a:xfrm>
          <a:prstGeom prst="line">
            <a:avLst/>
          </a:prstGeom>
          <a:solidFill>
            <a:schemeClr val="accent1"/>
          </a:solidFill>
          <a:ln w="12700" cap="flat" cmpd="dbl"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445668449"/>
      </p:ext>
    </p:extLst>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173" r:id="rId23"/>
    <p:sldLayoutId id="2147484174" r:id="rId24"/>
    <p:sldLayoutId id="2147484175" r:id="rId25"/>
    <p:sldLayoutId id="2147484176" r:id="rId26"/>
    <p:sldLayoutId id="2147484177" r:id="rId27"/>
    <p:sldLayoutId id="2147484178" r:id="rId28"/>
    <p:sldLayoutId id="2147484179" r:id="rId29"/>
    <p:sldLayoutId id="2147484180" r:id="rId30"/>
    <p:sldLayoutId id="2147484181" r:id="rId31"/>
    <p:sldLayoutId id="2147484182" r:id="rId32"/>
  </p:sldLayoutIdLst>
  <p:hf hdr="0" ftr="0" dt="0"/>
  <p:txStyles>
    <p:titleStyle>
      <a:lvl1pPr algn="ctr" rtl="0" eaLnBrk="1" fontAlgn="base" hangingPunct="1">
        <a:spcBef>
          <a:spcPct val="0"/>
        </a:spcBef>
        <a:spcAft>
          <a:spcPct val="0"/>
        </a:spcAft>
        <a:defRPr sz="3200" b="1">
          <a:solidFill>
            <a:schemeClr val="tx2"/>
          </a:solidFill>
          <a:latin typeface="Tahoma" pitchFamily="34" charset="0"/>
          <a:ea typeface="+mj-ea"/>
          <a:cs typeface="Tahoma" pitchFamily="34" charset="0"/>
        </a:defRPr>
      </a:lvl1pPr>
      <a:lvl2pPr algn="l" rtl="0" eaLnBrk="1" fontAlgn="base" hangingPunct="1">
        <a:spcBef>
          <a:spcPct val="0"/>
        </a:spcBef>
        <a:spcAft>
          <a:spcPct val="0"/>
        </a:spcAft>
        <a:defRPr sz="3000">
          <a:solidFill>
            <a:schemeClr val="tx2"/>
          </a:solidFill>
          <a:latin typeface="Tahoma" pitchFamily="34" charset="0"/>
          <a:cs typeface="Tahoma" pitchFamily="34" charset="0"/>
        </a:defRPr>
      </a:lvl2pPr>
      <a:lvl3pPr algn="l" rtl="0" eaLnBrk="1" fontAlgn="base" hangingPunct="1">
        <a:spcBef>
          <a:spcPct val="0"/>
        </a:spcBef>
        <a:spcAft>
          <a:spcPct val="0"/>
        </a:spcAft>
        <a:defRPr sz="3000">
          <a:solidFill>
            <a:schemeClr val="tx2"/>
          </a:solidFill>
          <a:latin typeface="Tahoma" pitchFamily="34" charset="0"/>
          <a:cs typeface="Tahoma" pitchFamily="34" charset="0"/>
        </a:defRPr>
      </a:lvl3pPr>
      <a:lvl4pPr algn="l" rtl="0" eaLnBrk="1" fontAlgn="base" hangingPunct="1">
        <a:spcBef>
          <a:spcPct val="0"/>
        </a:spcBef>
        <a:spcAft>
          <a:spcPct val="0"/>
        </a:spcAft>
        <a:defRPr sz="3000">
          <a:solidFill>
            <a:schemeClr val="tx2"/>
          </a:solidFill>
          <a:latin typeface="Tahoma" pitchFamily="34" charset="0"/>
          <a:cs typeface="Tahoma" pitchFamily="34" charset="0"/>
        </a:defRPr>
      </a:lvl4pPr>
      <a:lvl5pPr algn="l" rtl="0" eaLnBrk="1" fontAlgn="base" hangingPunct="1">
        <a:spcBef>
          <a:spcPct val="0"/>
        </a:spcBef>
        <a:spcAft>
          <a:spcPct val="0"/>
        </a:spcAft>
        <a:defRPr sz="3000">
          <a:solidFill>
            <a:schemeClr val="tx2"/>
          </a:solidFill>
          <a:latin typeface="Tahoma" pitchFamily="34" charset="0"/>
          <a:cs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400">
          <a:solidFill>
            <a:schemeClr val="tx1"/>
          </a:solidFill>
          <a:latin typeface="+mn-lt"/>
          <a:cs typeface="Tahoma" pitchFamily="34" charset="0"/>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cs typeface="Tahoma" pitchFamily="34" charset="0"/>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400">
          <a:solidFill>
            <a:schemeClr val="tx1"/>
          </a:solidFill>
          <a:latin typeface="+mn-lt"/>
          <a:cs typeface="Tahoma" pitchFamily="34" charset="0"/>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Tahoma" pitchFamily="34" charset="0"/>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file:///C:\Program%20Files%20(x86)\Microsoft%20Visual%20Studio%209.0\Common7\IDE\VCExpress.ex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Ch</a:t>
            </a:r>
            <a:r>
              <a:rPr lang="vi-VN"/>
              <a:t>ương 0</a:t>
            </a:r>
            <a:r>
              <a:rPr lang="en-US"/>
              <a:t>6</a:t>
            </a:r>
            <a:br>
              <a:rPr lang="vi-VN"/>
            </a:br>
            <a:r>
              <a:rPr lang="vi-VN"/>
              <a:t>H</a:t>
            </a:r>
            <a:r>
              <a:rPr lang="en-US"/>
              <a:t>àm và</a:t>
            </a:r>
            <a:br>
              <a:rPr lang="en-US"/>
            </a:br>
            <a:r>
              <a:rPr lang="en-US"/>
              <a:t>tổ chức chư</a:t>
            </a:r>
            <a:r>
              <a:rPr lang="vi-VN"/>
              <a:t>ơ</a:t>
            </a:r>
            <a:r>
              <a:rPr lang="en-US"/>
              <a:t>ng trình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t>
            </a:r>
            <a:r>
              <a:rPr lang="vi-VN"/>
              <a:t>àm </a:t>
            </a:r>
            <a:r>
              <a:rPr lang="en-US"/>
              <a:t>do người dùng tự định nghĩa</a:t>
            </a:r>
          </a:p>
        </p:txBody>
      </p:sp>
      <p:sp>
        <p:nvSpPr>
          <p:cNvPr id="4" name="Content Placeholder 3"/>
          <p:cNvSpPr>
            <a:spLocks noGrp="1"/>
          </p:cNvSpPr>
          <p:nvPr>
            <p:ph idx="1"/>
          </p:nvPr>
        </p:nvSpPr>
        <p:spPr>
          <a:xfrm>
            <a:off x="304800" y="928255"/>
            <a:ext cx="7391400" cy="4710545"/>
          </a:xfrm>
          <a:ln>
            <a:solidFill>
              <a:srgbClr val="0070C0"/>
            </a:solidFill>
          </a:ln>
        </p:spPr>
        <p:txBody>
          <a:bodyPr/>
          <a:lstStyle/>
          <a:p>
            <a:pPr marL="0" indent="0">
              <a:spcBef>
                <a:spcPts val="400"/>
              </a:spcBef>
              <a:buNone/>
              <a:tabLst>
                <a:tab pos="457200" algn="l"/>
                <a:tab pos="914400" algn="l"/>
              </a:tabLst>
            </a:pPr>
            <a:r>
              <a:rPr lang="en-US" sz="2400">
                <a:latin typeface="Consolas" panose="020B0609020204030204" pitchFamily="49" charset="0"/>
              </a:rPr>
              <a:t>int </a:t>
            </a:r>
            <a:r>
              <a:rPr lang="en-US" sz="2400">
                <a:solidFill>
                  <a:srgbClr val="FF0000"/>
                </a:solidFill>
                <a:latin typeface="Consolas" panose="020B0609020204030204" pitchFamily="49" charset="0"/>
              </a:rPr>
              <a:t>add(int x,int y) </a:t>
            </a:r>
            <a:r>
              <a:rPr lang="en-US" sz="2400">
                <a:latin typeface="Consolas" panose="020B0609020204030204" pitchFamily="49" charset="0"/>
              </a:rPr>
              <a:t>{</a:t>
            </a:r>
          </a:p>
          <a:p>
            <a:pPr marL="0" indent="0">
              <a:spcBef>
                <a:spcPts val="400"/>
              </a:spcBef>
              <a:buNone/>
              <a:tabLst>
                <a:tab pos="457200" algn="l"/>
                <a:tab pos="914400" algn="l"/>
              </a:tabLst>
            </a:pPr>
            <a:r>
              <a:rPr lang="en-US" sz="2400">
                <a:latin typeface="Consolas" panose="020B0609020204030204" pitchFamily="49" charset="0"/>
              </a:rPr>
              <a:t>	int t;</a:t>
            </a:r>
          </a:p>
          <a:p>
            <a:pPr marL="0" indent="0">
              <a:spcBef>
                <a:spcPts val="400"/>
              </a:spcBef>
              <a:buNone/>
              <a:tabLst>
                <a:tab pos="457200" algn="l"/>
                <a:tab pos="914400" algn="l"/>
              </a:tabLst>
            </a:pPr>
            <a:r>
              <a:rPr lang="en-US" sz="2400">
                <a:latin typeface="Consolas" panose="020B0609020204030204" pitchFamily="49" charset="0"/>
              </a:rPr>
              <a:t>	t = x + y;</a:t>
            </a:r>
          </a:p>
          <a:p>
            <a:pPr marL="0" indent="0">
              <a:spcBef>
                <a:spcPts val="400"/>
              </a:spcBef>
              <a:buNone/>
              <a:tabLst>
                <a:tab pos="457200" algn="l"/>
                <a:tab pos="914400" algn="l"/>
              </a:tabLst>
            </a:pPr>
            <a:r>
              <a:rPr lang="en-US" sz="2400">
                <a:latin typeface="Consolas" panose="020B0609020204030204" pitchFamily="49" charset="0"/>
              </a:rPr>
              <a:t>	return t;</a:t>
            </a:r>
          </a:p>
          <a:p>
            <a:pPr marL="0" indent="0">
              <a:spcBef>
                <a:spcPts val="400"/>
              </a:spcBef>
              <a:buNone/>
              <a:tabLst>
                <a:tab pos="457200" algn="l"/>
                <a:tab pos="914400" algn="l"/>
              </a:tabLst>
            </a:pPr>
            <a:r>
              <a:rPr lang="en-US" sz="2400">
                <a:latin typeface="Consolas" panose="020B0609020204030204" pitchFamily="49" charset="0"/>
              </a:rPr>
              <a:t>}</a:t>
            </a:r>
          </a:p>
          <a:p>
            <a:pPr marL="0" indent="0">
              <a:spcBef>
                <a:spcPts val="400"/>
              </a:spcBef>
              <a:buNone/>
              <a:tabLst>
                <a:tab pos="457200" algn="l"/>
                <a:tab pos="914400" algn="l"/>
              </a:tabLst>
            </a:pPr>
            <a:r>
              <a:rPr lang="en-US" sz="2400">
                <a:latin typeface="Consolas" panose="020B0609020204030204" pitchFamily="49" charset="0"/>
              </a:rPr>
              <a:t>int main(){</a:t>
            </a:r>
          </a:p>
          <a:p>
            <a:pPr marL="0" indent="0">
              <a:spcBef>
                <a:spcPts val="400"/>
              </a:spcBef>
              <a:buNone/>
              <a:tabLst>
                <a:tab pos="457200" algn="l"/>
                <a:tab pos="914400" algn="l"/>
              </a:tabLst>
            </a:pPr>
            <a:r>
              <a:rPr lang="en-US" sz="2400">
                <a:latin typeface="Consolas" panose="020B0609020204030204" pitchFamily="49" charset="0"/>
              </a:rPr>
              <a:t>	int a=10, b=15;</a:t>
            </a:r>
          </a:p>
          <a:p>
            <a:pPr marL="0" indent="0">
              <a:spcBef>
                <a:spcPts val="400"/>
              </a:spcBef>
              <a:buNone/>
              <a:tabLst>
                <a:tab pos="457200" algn="l"/>
                <a:tab pos="914400" algn="l"/>
              </a:tabLst>
            </a:pPr>
            <a:r>
              <a:rPr lang="en-US" sz="2400">
                <a:latin typeface="Consolas" panose="020B0609020204030204" pitchFamily="49" charset="0"/>
              </a:rPr>
              <a:t>	printf("%d + %d = %d",a,b,</a:t>
            </a:r>
            <a:r>
              <a:rPr lang="en-US" sz="2400">
                <a:solidFill>
                  <a:srgbClr val="FF0000"/>
                </a:solidFill>
                <a:latin typeface="Consolas" panose="020B0609020204030204" pitchFamily="49" charset="0"/>
              </a:rPr>
              <a:t>add(a,b)</a:t>
            </a:r>
            <a:r>
              <a:rPr lang="en-US" sz="2400">
                <a:latin typeface="Consolas" panose="020B0609020204030204" pitchFamily="49" charset="0"/>
              </a:rPr>
              <a:t>);</a:t>
            </a:r>
          </a:p>
          <a:p>
            <a:pPr marL="0" indent="0">
              <a:spcBef>
                <a:spcPts val="400"/>
              </a:spcBef>
              <a:buNone/>
              <a:tabLst>
                <a:tab pos="457200" algn="l"/>
                <a:tab pos="914400" algn="l"/>
              </a:tabLst>
            </a:pPr>
            <a:r>
              <a:rPr lang="en-US" sz="2400">
                <a:latin typeface="Consolas" panose="020B0609020204030204" pitchFamily="49" charset="0"/>
              </a:rPr>
              <a:t>	getch();</a:t>
            </a:r>
          </a:p>
          <a:p>
            <a:pPr marL="0" indent="0">
              <a:spcBef>
                <a:spcPts val="400"/>
              </a:spcBef>
              <a:buNone/>
              <a:tabLst>
                <a:tab pos="457200" algn="l"/>
                <a:tab pos="914400" algn="l"/>
              </a:tabLst>
            </a:pPr>
            <a:r>
              <a:rPr lang="en-US" sz="2400">
                <a:latin typeface="Consolas" panose="020B0609020204030204" pitchFamily="49" charset="0"/>
              </a:rPr>
              <a:t>	return 0;</a:t>
            </a:r>
          </a:p>
          <a:p>
            <a:pPr marL="0" indent="0">
              <a:spcBef>
                <a:spcPts val="400"/>
              </a:spcBef>
              <a:buNone/>
              <a:tabLst>
                <a:tab pos="457200" algn="l"/>
                <a:tab pos="914400" algn="l"/>
              </a:tabLst>
            </a:pPr>
            <a:r>
              <a:rPr lang="en-US" sz="2400">
                <a:latin typeface="Consolas" panose="020B0609020204030204" pitchFamily="49" charset="0"/>
              </a:rPr>
              <a:t>}</a:t>
            </a:r>
          </a:p>
        </p:txBody>
      </p:sp>
      <p:sp>
        <p:nvSpPr>
          <p:cNvPr id="5" name="TextBox 4">
            <a:extLst>
              <a:ext uri="{FF2B5EF4-FFF2-40B4-BE49-F238E27FC236}">
                <a16:creationId xmlns:a16="http://schemas.microsoft.com/office/drawing/2014/main" id="{D7D2E003-83A0-47EB-9C0D-E52FF98D9240}"/>
              </a:ext>
            </a:extLst>
          </p:cNvPr>
          <p:cNvSpPr txBox="1"/>
          <p:nvPr/>
        </p:nvSpPr>
        <p:spPr>
          <a:xfrm>
            <a:off x="5334000" y="5343390"/>
            <a:ext cx="2590800" cy="461665"/>
          </a:xfrm>
          <a:prstGeom prst="rect">
            <a:avLst/>
          </a:prstGeom>
          <a:solidFill>
            <a:schemeClr val="bg1"/>
          </a:solidFill>
          <a:ln>
            <a:solidFill>
              <a:schemeClr val="tx1"/>
            </a:solidFill>
          </a:ln>
        </p:spPr>
        <p:txBody>
          <a:bodyPr wrap="square" rtlCol="0">
            <a:spAutoFit/>
          </a:bodyPr>
          <a:lstStyle/>
          <a:p>
            <a:r>
              <a:rPr lang="en-US" sz="2400">
                <a:latin typeface="Consolas" panose="020B0609020204030204" pitchFamily="49" charset="0"/>
              </a:rPr>
              <a:t>10 + 15 = 25</a:t>
            </a:r>
          </a:p>
        </p:txBody>
      </p:sp>
    </p:spTree>
    <p:extLst>
      <p:ext uri="{BB962C8B-B14F-4D97-AF65-F5344CB8AC3E}">
        <p14:creationId xmlns:p14="http://schemas.microsoft.com/office/powerpoint/2010/main" val="1979115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p:txBody>
          <a:bodyPr>
            <a:normAutofit/>
          </a:bodyPr>
          <a:lstStyle/>
          <a:p>
            <a:r>
              <a:rPr lang="en-US" altLang="en-US"/>
              <a:t>Biến static</a:t>
            </a:r>
          </a:p>
        </p:txBody>
      </p:sp>
      <p:sp>
        <p:nvSpPr>
          <p:cNvPr id="125955" name="Rectangle 3"/>
          <p:cNvSpPr>
            <a:spLocks noGrp="1"/>
          </p:cNvSpPr>
          <p:nvPr>
            <p:ph idx="1"/>
          </p:nvPr>
        </p:nvSpPr>
        <p:spPr>
          <a:xfrm>
            <a:off x="304800" y="838200"/>
            <a:ext cx="8610600" cy="5486400"/>
          </a:xfrm>
        </p:spPr>
        <p:txBody>
          <a:bodyPr>
            <a:normAutofit fontScale="92500" lnSpcReduction="10000"/>
          </a:bodyPr>
          <a:lstStyle/>
          <a:p>
            <a:r>
              <a:rPr lang="en-US" altLang="en-US"/>
              <a:t>Vẫn giữ đ</a:t>
            </a:r>
            <a:r>
              <a:rPr lang="vi-VN" altLang="en-US"/>
              <a:t>ư</a:t>
            </a:r>
            <a:r>
              <a:rPr lang="en-US" altLang="en-US"/>
              <a:t>ợc giá trị tr</a:t>
            </a:r>
            <a:r>
              <a:rPr lang="vi-VN" altLang="en-US"/>
              <a:t>ư</a:t>
            </a:r>
            <a:r>
              <a:rPr lang="en-US" altLang="en-US"/>
              <a:t>ớc đó qua các lần gọi hàm</a:t>
            </a:r>
          </a:p>
          <a:p>
            <a:r>
              <a:rPr lang="en-US" altLang="en-US"/>
              <a:t>Cú pháp:</a:t>
            </a:r>
          </a:p>
          <a:p>
            <a:pPr marL="0" indent="0">
              <a:buNone/>
            </a:pPr>
            <a:r>
              <a:rPr lang="en-US" altLang="en-US"/>
              <a:t>	</a:t>
            </a:r>
            <a:r>
              <a:rPr lang="en-US" altLang="en-US">
                <a:solidFill>
                  <a:srgbClr val="FF0000"/>
                </a:solidFill>
              </a:rPr>
              <a:t>static </a:t>
            </a:r>
            <a:r>
              <a:rPr lang="en-US" altLang="en-US"/>
              <a:t>&lt;type&gt; &lt;variable&gt; [=&lt;ConstExpr&gt;];</a:t>
            </a:r>
          </a:p>
          <a:p>
            <a:r>
              <a:rPr lang="en-US" altLang="en-US"/>
              <a:t> Ví dụ:</a:t>
            </a:r>
          </a:p>
          <a:p>
            <a:pPr marL="457200" indent="0">
              <a:buNone/>
            </a:pPr>
            <a:r>
              <a:rPr lang="en-US" altLang="en-US" sz="2600">
                <a:latin typeface="Consolas" panose="020B0609020204030204" pitchFamily="49" charset="0"/>
              </a:rPr>
              <a:t>void TT(){</a:t>
            </a:r>
          </a:p>
          <a:p>
            <a:pPr marL="457200" indent="0">
              <a:buNone/>
            </a:pPr>
            <a:r>
              <a:rPr lang="en-US" altLang="en-US" sz="2600">
                <a:latin typeface="Consolas" panose="020B0609020204030204" pitchFamily="49" charset="0"/>
              </a:rPr>
              <a:t>  </a:t>
            </a:r>
            <a:r>
              <a:rPr lang="en-US" altLang="en-US" sz="2600">
                <a:solidFill>
                  <a:srgbClr val="FF0000"/>
                </a:solidFill>
                <a:latin typeface="Consolas" panose="020B0609020204030204" pitchFamily="49" charset="0"/>
              </a:rPr>
              <a:t>static </a:t>
            </a:r>
            <a:r>
              <a:rPr lang="en-US" altLang="en-US" sz="2600">
                <a:latin typeface="Consolas" panose="020B0609020204030204" pitchFamily="49" charset="0"/>
              </a:rPr>
              <a:t>int a=1;</a:t>
            </a:r>
          </a:p>
          <a:p>
            <a:pPr marL="457200" indent="0">
              <a:buNone/>
            </a:pPr>
            <a:r>
              <a:rPr lang="en-US" altLang="en-US" sz="2600">
                <a:latin typeface="Consolas" panose="020B0609020204030204" pitchFamily="49" charset="0"/>
              </a:rPr>
              <a:t>  printf("%d\t",a++);</a:t>
            </a:r>
          </a:p>
          <a:p>
            <a:pPr marL="457200" indent="0">
              <a:buNone/>
            </a:pPr>
            <a:r>
              <a:rPr lang="en-US" altLang="en-US" sz="2600">
                <a:latin typeface="Consolas" panose="020B0609020204030204" pitchFamily="49" charset="0"/>
              </a:rPr>
              <a:t>}</a:t>
            </a:r>
          </a:p>
          <a:p>
            <a:pPr marL="457200" indent="0">
              <a:buNone/>
            </a:pPr>
            <a:r>
              <a:rPr lang="en-US" altLang="en-US" sz="2600">
                <a:latin typeface="Consolas" panose="020B0609020204030204" pitchFamily="49" charset="0"/>
              </a:rPr>
              <a:t>int main() {</a:t>
            </a:r>
          </a:p>
          <a:p>
            <a:pPr marL="457200" indent="0">
              <a:buNone/>
            </a:pPr>
            <a:r>
              <a:rPr lang="en-US" altLang="en-US" sz="2600">
                <a:latin typeface="Consolas" panose="020B0609020204030204" pitchFamily="49" charset="0"/>
              </a:rPr>
              <a:t>  TT();</a:t>
            </a:r>
          </a:p>
          <a:p>
            <a:pPr marL="457200" indent="0">
              <a:buNone/>
            </a:pPr>
            <a:r>
              <a:rPr lang="en-US" altLang="en-US" sz="2600">
                <a:latin typeface="Consolas" panose="020B0609020204030204" pitchFamily="49" charset="0"/>
              </a:rPr>
              <a:t>  TT();</a:t>
            </a:r>
          </a:p>
          <a:p>
            <a:pPr marL="457200" indent="0">
              <a:buNone/>
            </a:pPr>
            <a:r>
              <a:rPr lang="en-US" altLang="en-US" sz="2600">
                <a:latin typeface="Consolas" panose="020B0609020204030204" pitchFamily="49" charset="0"/>
              </a:rPr>
              <a:t>  return 0;</a:t>
            </a:r>
          </a:p>
          <a:p>
            <a:pPr marL="457200" indent="0">
              <a:buNone/>
            </a:pPr>
            <a:r>
              <a:rPr lang="en-US" altLang="en-US" sz="2600">
                <a:latin typeface="Consolas" panose="020B0609020204030204" pitchFamily="49" charset="0"/>
              </a:rPr>
              <a:t>}</a:t>
            </a:r>
          </a:p>
        </p:txBody>
      </p:sp>
      <p:sp>
        <p:nvSpPr>
          <p:cNvPr id="4" name="TextBox 3">
            <a:extLst>
              <a:ext uri="{FF2B5EF4-FFF2-40B4-BE49-F238E27FC236}">
                <a16:creationId xmlns:a16="http://schemas.microsoft.com/office/drawing/2014/main" id="{C7636496-E306-4F6D-8B9B-CAC811837482}"/>
              </a:ext>
            </a:extLst>
          </p:cNvPr>
          <p:cNvSpPr txBox="1"/>
          <p:nvPr/>
        </p:nvSpPr>
        <p:spPr>
          <a:xfrm>
            <a:off x="3276600" y="4800600"/>
            <a:ext cx="1600200" cy="461665"/>
          </a:xfrm>
          <a:prstGeom prst="rect">
            <a:avLst/>
          </a:prstGeom>
          <a:noFill/>
          <a:ln>
            <a:solidFill>
              <a:schemeClr val="tx1"/>
            </a:solidFill>
          </a:ln>
        </p:spPr>
        <p:txBody>
          <a:bodyPr wrap="square" rtlCol="0">
            <a:spAutoFit/>
          </a:bodyPr>
          <a:lstStyle/>
          <a:p>
            <a:r>
              <a:rPr lang="en-US" sz="2400">
                <a:latin typeface="Consolas" panose="020B0609020204030204" pitchFamily="49" charset="0"/>
              </a:rPr>
              <a:t>1	2</a:t>
            </a:r>
          </a:p>
        </p:txBody>
      </p:sp>
      <p:sp>
        <p:nvSpPr>
          <p:cNvPr id="2" name="Speech Bubble: Rectangle with Corners Rounded 1">
            <a:extLst>
              <a:ext uri="{FF2B5EF4-FFF2-40B4-BE49-F238E27FC236}">
                <a16:creationId xmlns:a16="http://schemas.microsoft.com/office/drawing/2014/main" id="{AE0B4324-7ED4-4EA7-A8D6-7027E9F6884A}"/>
              </a:ext>
            </a:extLst>
          </p:cNvPr>
          <p:cNvSpPr/>
          <p:nvPr/>
        </p:nvSpPr>
        <p:spPr bwMode="auto">
          <a:xfrm>
            <a:off x="4953000" y="2518611"/>
            <a:ext cx="3200400" cy="1066800"/>
          </a:xfrm>
          <a:prstGeom prst="wedgeRoundRectCallout">
            <a:avLst>
              <a:gd name="adj1" fmla="val -85907"/>
              <a:gd name="adj2" fmla="val 13721"/>
              <a:gd name="adj3" fmla="val 1666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rPr>
              <a:t>Nếu không có t</a:t>
            </a:r>
            <a:r>
              <a:rPr lang="en-US">
                <a:latin typeface="Tahoma" pitchFamily="34" charset="0"/>
              </a:rPr>
              <a:t>ừ khóa static, kết quả sẽ in ra 1  1</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rPr>
              <a:t>(biến b</a:t>
            </a:r>
            <a:r>
              <a:rPr lang="en-US">
                <a:latin typeface="Tahoma" pitchFamily="34" charset="0"/>
              </a:rPr>
              <a:t>ị xóa sau mỗi lần gọi)</a:t>
            </a:r>
            <a:endParaRPr kumimoji="0" lang="en-US" sz="1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1640947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Nguyên tắc thực thi khi gọi hàm</a:t>
            </a:r>
            <a:endParaRPr lang="en-US"/>
          </a:p>
        </p:txBody>
      </p:sp>
      <p:sp>
        <p:nvSpPr>
          <p:cNvPr id="5" name="Content Placeholder 4"/>
          <p:cNvSpPr>
            <a:spLocks noGrp="1"/>
          </p:cNvSpPr>
          <p:nvPr>
            <p:ph idx="1"/>
          </p:nvPr>
        </p:nvSpPr>
        <p:spPr/>
        <p:txBody>
          <a:bodyPr/>
          <a:lstStyle/>
          <a:p>
            <a:pPr marL="0" indent="0">
              <a:buNone/>
            </a:pPr>
            <a:r>
              <a:rPr lang="vi-VN"/>
              <a:t>Khi gọi hàm thì bộ thực </a:t>
            </a:r>
            <a:r>
              <a:rPr lang="en-US"/>
              <a:t>th</a:t>
            </a:r>
            <a:r>
              <a:rPr lang="vi-VN"/>
              <a:t>i sẽ làm các công việc</a:t>
            </a:r>
            <a:r>
              <a:rPr lang="en-US"/>
              <a:t> sau:</a:t>
            </a:r>
            <a:endParaRPr lang="vi-VN"/>
          </a:p>
          <a:p>
            <a:r>
              <a:rPr lang="vi-VN"/>
              <a:t>Lưu vết lệnh kế tiếp </a:t>
            </a:r>
            <a:r>
              <a:rPr lang="en-US"/>
              <a:t>sau </a:t>
            </a:r>
            <a:r>
              <a:rPr lang="vi-VN"/>
              <a:t>lệnh gọi hàm</a:t>
            </a:r>
          </a:p>
          <a:p>
            <a:r>
              <a:rPr lang="vi-VN"/>
              <a:t>Copy các thông số cho hàm được gọi</a:t>
            </a:r>
          </a:p>
          <a:p>
            <a:r>
              <a:rPr lang="vi-VN"/>
              <a:t>Chuyển điều khiển thực thi cho hàm được gọi</a:t>
            </a:r>
            <a:r>
              <a:rPr lang="en-US"/>
              <a:t>, bắt đầu t</a:t>
            </a:r>
            <a:r>
              <a:rPr lang="vi-VN"/>
              <a:t>hực thi </a:t>
            </a:r>
            <a:r>
              <a:rPr lang="en-US"/>
              <a:t>từ </a:t>
            </a:r>
            <a:r>
              <a:rPr lang="vi-VN"/>
              <a:t>lệnh đầu tiên trong hàm được gọi</a:t>
            </a:r>
          </a:p>
          <a:p>
            <a:r>
              <a:rPr lang="vi-VN"/>
              <a:t>Khi hàm được gọi </a:t>
            </a:r>
            <a:r>
              <a:rPr lang="en-US"/>
              <a:t>gặp lệnh</a:t>
            </a:r>
            <a:r>
              <a:rPr lang="vi-VN"/>
              <a:t> return</a:t>
            </a:r>
          </a:p>
          <a:p>
            <a:pPr lvl="1"/>
            <a:r>
              <a:rPr lang="vi-VN"/>
              <a:t>Giải phóng tất cả các biến cục bộ của nó</a:t>
            </a:r>
          </a:p>
          <a:p>
            <a:pPr lvl="1"/>
            <a:r>
              <a:rPr lang="vi-VN"/>
              <a:t>Trả điều khiển về lệnh theo sau lệnh gọi hàm</a:t>
            </a:r>
          </a:p>
        </p:txBody>
      </p:sp>
    </p:spTree>
    <p:extLst>
      <p:ext uri="{BB962C8B-B14F-4D97-AF65-F5344CB8AC3E}">
        <p14:creationId xmlns:p14="http://schemas.microsoft.com/office/powerpoint/2010/main" val="1038484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pPr eaLnBrk="1" hangingPunct="1"/>
            <a:r>
              <a:rPr lang="en-US" altLang="en-US"/>
              <a:t>Truyền tham số</a:t>
            </a:r>
          </a:p>
        </p:txBody>
      </p:sp>
      <p:sp>
        <p:nvSpPr>
          <p:cNvPr id="16387" name="Rectangle 3"/>
          <p:cNvSpPr>
            <a:spLocks noGrp="1"/>
          </p:cNvSpPr>
          <p:nvPr>
            <p:ph idx="1"/>
          </p:nvPr>
        </p:nvSpPr>
        <p:spPr/>
        <p:txBody>
          <a:bodyPr/>
          <a:lstStyle/>
          <a:p>
            <a:r>
              <a:rPr lang="en-US" altLang="en-US"/>
              <a:t>Truyền bằng giá trị: </a:t>
            </a:r>
          </a:p>
          <a:p>
            <a:pPr lvl="1"/>
            <a:r>
              <a:rPr lang="en-US" altLang="en-US"/>
              <a:t>Biến gởi vào không bị thay đổi giá trị khi thực hiện các lệnh trong hàm</a:t>
            </a:r>
          </a:p>
          <a:p>
            <a:pPr lvl="1"/>
            <a:r>
              <a:rPr lang="en-US" altLang="en-US"/>
              <a:t>Tham số hình thức 		(kiểu  tên)</a:t>
            </a:r>
          </a:p>
          <a:p>
            <a:pPr marL="457200" lvl="1" indent="0">
              <a:buNone/>
            </a:pPr>
            <a:r>
              <a:rPr lang="en-US" altLang="en-US"/>
              <a:t>   Tham số thực		(biểu_thức)</a:t>
            </a:r>
          </a:p>
          <a:p>
            <a:r>
              <a:rPr lang="en-US" altLang="en-US"/>
              <a:t>Truyền bằng địa chỉ d</a:t>
            </a:r>
            <a:r>
              <a:rPr lang="vi-VN" altLang="en-US"/>
              <a:t>ư</a:t>
            </a:r>
            <a:r>
              <a:rPr lang="en-US" altLang="en-US"/>
              <a:t>ới dạng </a:t>
            </a:r>
            <a:r>
              <a:rPr lang="en-US" altLang="en-US">
                <a:solidFill>
                  <a:schemeClr val="hlink"/>
                </a:solidFill>
              </a:rPr>
              <a:t>biến con trỏ:</a:t>
            </a:r>
          </a:p>
          <a:p>
            <a:pPr lvl="1"/>
            <a:r>
              <a:rPr lang="en-US" altLang="en-US"/>
              <a:t>Biến gởi vào có thể bị thay đổi giá trị khi thực hiện các lệnh trong hàm</a:t>
            </a:r>
          </a:p>
          <a:p>
            <a:pPr lvl="1"/>
            <a:r>
              <a:rPr lang="en-US" altLang="en-US"/>
              <a:t>Tham số hình thức		(kiểu </a:t>
            </a:r>
            <a:r>
              <a:rPr lang="en-US" altLang="en-US" b="1">
                <a:solidFill>
                  <a:srgbClr val="FF0000"/>
                </a:solidFill>
              </a:rPr>
              <a:t>*</a:t>
            </a:r>
            <a:r>
              <a:rPr lang="en-US" altLang="en-US"/>
              <a:t>tên)</a:t>
            </a:r>
          </a:p>
          <a:p>
            <a:pPr marL="457200" lvl="1" indent="0">
              <a:buNone/>
            </a:pPr>
            <a:r>
              <a:rPr lang="en-US" altLang="en-US"/>
              <a:t>   Tham số thực		(</a:t>
            </a:r>
            <a:r>
              <a:rPr lang="en-US" altLang="en-US" b="1">
                <a:solidFill>
                  <a:srgbClr val="FF0000"/>
                </a:solidFill>
              </a:rPr>
              <a:t>&amp;</a:t>
            </a:r>
            <a:r>
              <a:rPr lang="en-US" altLang="en-US"/>
              <a:t>tên)</a:t>
            </a:r>
          </a:p>
          <a:p>
            <a:pPr lvl="1" eaLnBrk="1" hangingPunct="1">
              <a:buFont typeface="Arial" panose="020B0604020202020204" pitchFamily="34" charset="0"/>
              <a:buNone/>
            </a:pPr>
            <a:endParaRPr lang="en-US" altLang="en-US"/>
          </a:p>
        </p:txBody>
      </p:sp>
    </p:spTree>
    <p:extLst>
      <p:ext uri="{BB962C8B-B14F-4D97-AF65-F5344CB8AC3E}">
        <p14:creationId xmlns:p14="http://schemas.microsoft.com/office/powerpoint/2010/main" val="1474396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a:t>
            </a:r>
            <a:r>
              <a:rPr lang="vi-VN"/>
              <a:t>ruyền tham số</a:t>
            </a:r>
            <a:r>
              <a:rPr lang="en-US"/>
              <a:t> </a:t>
            </a:r>
            <a:r>
              <a:rPr lang="vi-VN"/>
              <a:t>bằng </a:t>
            </a:r>
            <a:r>
              <a:rPr lang="en-US"/>
              <a:t>giá </a:t>
            </a:r>
            <a:r>
              <a:rPr lang="vi-VN"/>
              <a:t>trị</a:t>
            </a:r>
            <a:endParaRPr lang="en-US"/>
          </a:p>
        </p:txBody>
      </p:sp>
      <p:sp>
        <p:nvSpPr>
          <p:cNvPr id="2" name="Content Placeholder 1"/>
          <p:cNvSpPr>
            <a:spLocks noGrp="1"/>
          </p:cNvSpPr>
          <p:nvPr>
            <p:ph idx="1"/>
          </p:nvPr>
        </p:nvSpPr>
        <p:spPr>
          <a:xfrm>
            <a:off x="304800" y="928255"/>
            <a:ext cx="7620000" cy="5320145"/>
          </a:xfrm>
          <a:ln>
            <a:solidFill>
              <a:srgbClr val="0070C0"/>
            </a:solidFill>
          </a:ln>
        </p:spPr>
        <p:txBody>
          <a:bodyPr/>
          <a:lstStyle/>
          <a:p>
            <a:pPr marL="0" indent="0">
              <a:buNone/>
              <a:tabLst>
                <a:tab pos="457200" algn="l"/>
                <a:tab pos="914400" algn="l"/>
              </a:tabLst>
            </a:pPr>
            <a:r>
              <a:rPr lang="en-US" sz="2400">
                <a:latin typeface="Consolas" panose="020B0609020204030204" pitchFamily="49" charset="0"/>
              </a:rPr>
              <a:t>void swap(</a:t>
            </a:r>
            <a:r>
              <a:rPr lang="en-US" sz="2400">
                <a:solidFill>
                  <a:srgbClr val="FF0000"/>
                </a:solidFill>
                <a:latin typeface="Consolas" panose="020B0609020204030204" pitchFamily="49" charset="0"/>
              </a:rPr>
              <a:t>int a,int b</a:t>
            </a:r>
            <a:r>
              <a:rPr lang="en-US" sz="2400">
                <a:latin typeface="Consolas" panose="020B0609020204030204" pitchFamily="49" charset="0"/>
              </a:rPr>
              <a:t>) {</a:t>
            </a:r>
          </a:p>
          <a:p>
            <a:pPr marL="0" indent="0">
              <a:buNone/>
              <a:tabLst>
                <a:tab pos="457200" algn="l"/>
                <a:tab pos="914400" algn="l"/>
              </a:tabLst>
            </a:pPr>
            <a:r>
              <a:rPr lang="en-US" sz="2400">
                <a:latin typeface="Consolas" panose="020B0609020204030204" pitchFamily="49" charset="0"/>
              </a:rPr>
              <a:t>	int t=a;</a:t>
            </a:r>
            <a:r>
              <a:rPr lang="uk-UA" sz="2400">
                <a:latin typeface="Consolas" panose="020B0609020204030204" pitchFamily="49" charset="0"/>
              </a:rPr>
              <a:t>a=b;</a:t>
            </a:r>
            <a:r>
              <a:rPr lang="it-IT" sz="2400">
                <a:latin typeface="Consolas" panose="020B0609020204030204" pitchFamily="49" charset="0"/>
              </a:rPr>
              <a:t>b=t;</a:t>
            </a:r>
          </a:p>
          <a:p>
            <a:pPr marL="0" indent="0">
              <a:buNone/>
              <a:tabLst>
                <a:tab pos="457200" algn="l"/>
                <a:tab pos="914400" algn="l"/>
              </a:tabLst>
            </a:pPr>
            <a:r>
              <a:rPr lang="it-IT" sz="2400">
                <a:latin typeface="Consolas" panose="020B0609020204030204" pitchFamily="49" charset="0"/>
              </a:rPr>
              <a:t>}</a:t>
            </a:r>
          </a:p>
          <a:p>
            <a:pPr marL="0" indent="0">
              <a:buNone/>
              <a:tabLst>
                <a:tab pos="457200" algn="l"/>
                <a:tab pos="914400" algn="l"/>
              </a:tabLst>
            </a:pPr>
            <a:r>
              <a:rPr lang="en-US" sz="2400">
                <a:latin typeface="Consolas" panose="020B0609020204030204" pitchFamily="49" charset="0"/>
              </a:rPr>
              <a:t>int main() {</a:t>
            </a:r>
          </a:p>
          <a:p>
            <a:pPr marL="0" indent="0">
              <a:buNone/>
              <a:tabLst>
                <a:tab pos="457200" algn="l"/>
                <a:tab pos="914400" algn="l"/>
              </a:tabLst>
            </a:pPr>
            <a:r>
              <a:rPr lang="fr-FR" sz="2400">
                <a:latin typeface="Consolas" panose="020B0609020204030204" pitchFamily="49" charset="0"/>
              </a:rPr>
              <a:t>	int x=10,y=100;</a:t>
            </a:r>
          </a:p>
          <a:p>
            <a:pPr marL="0" indent="0">
              <a:buNone/>
              <a:tabLst>
                <a:tab pos="457200" algn="l"/>
                <a:tab pos="914400" algn="l"/>
              </a:tabLst>
            </a:pPr>
            <a:r>
              <a:rPr lang="fr-FR" sz="2400">
                <a:latin typeface="Consolas" panose="020B0609020204030204" pitchFamily="49" charset="0"/>
              </a:rPr>
              <a:t>	printf ("Truoc khi goi ham swap(x,y)\n");</a:t>
            </a:r>
          </a:p>
          <a:p>
            <a:pPr marL="0" indent="0">
              <a:buNone/>
              <a:tabLst>
                <a:tab pos="457200" algn="l"/>
                <a:tab pos="914400" algn="l"/>
              </a:tabLst>
            </a:pPr>
            <a:r>
              <a:rPr lang="es-ES_tradnl" sz="2400">
                <a:latin typeface="Consolas" panose="020B0609020204030204" pitchFamily="49" charset="0"/>
              </a:rPr>
              <a:t>	printf ("x = %3d; y = %3d\n",x,y);</a:t>
            </a:r>
          </a:p>
          <a:p>
            <a:pPr marL="0" indent="0">
              <a:buNone/>
              <a:tabLst>
                <a:tab pos="457200" algn="l"/>
                <a:tab pos="914400" algn="l"/>
              </a:tabLst>
            </a:pPr>
            <a:r>
              <a:rPr lang="en-US" sz="2400">
                <a:latin typeface="Consolas" panose="020B0609020204030204" pitchFamily="49" charset="0"/>
              </a:rPr>
              <a:t>	</a:t>
            </a:r>
            <a:r>
              <a:rPr lang="en-US" sz="2400">
                <a:solidFill>
                  <a:srgbClr val="FF0000"/>
                </a:solidFill>
                <a:latin typeface="Consolas" panose="020B0609020204030204" pitchFamily="49" charset="0"/>
              </a:rPr>
              <a:t>swap (x, y);</a:t>
            </a:r>
          </a:p>
          <a:p>
            <a:pPr marL="0" indent="0">
              <a:buNone/>
              <a:tabLst>
                <a:tab pos="457200" algn="l"/>
                <a:tab pos="914400" algn="l"/>
              </a:tabLst>
            </a:pPr>
            <a:r>
              <a:rPr lang="en-US" sz="2400">
                <a:latin typeface="Consolas" panose="020B0609020204030204" pitchFamily="49" charset="0"/>
              </a:rPr>
              <a:t>	printf("Sau khi goi ham swap(x,y)\n");</a:t>
            </a:r>
          </a:p>
          <a:p>
            <a:pPr marL="0" indent="0">
              <a:buNone/>
              <a:tabLst>
                <a:tab pos="457200" algn="l"/>
                <a:tab pos="914400" algn="l"/>
              </a:tabLst>
            </a:pPr>
            <a:r>
              <a:rPr lang="es-ES_tradnl" sz="2400">
                <a:latin typeface="Consolas" panose="020B0609020204030204" pitchFamily="49" charset="0"/>
              </a:rPr>
              <a:t>	printf("x = %3d; y = %3d\n",x,y);</a:t>
            </a:r>
          </a:p>
          <a:p>
            <a:pPr marL="0" indent="0">
              <a:buNone/>
              <a:tabLst>
                <a:tab pos="457200" algn="l"/>
                <a:tab pos="914400" algn="l"/>
              </a:tabLst>
            </a:pPr>
            <a:r>
              <a:rPr lang="es-ES_tradnl" sz="2400">
                <a:latin typeface="Consolas" panose="020B0609020204030204" pitchFamily="49" charset="0"/>
              </a:rPr>
              <a:t>	return 0;</a:t>
            </a:r>
          </a:p>
          <a:p>
            <a:pPr marL="0" indent="0">
              <a:buNone/>
              <a:tabLst>
                <a:tab pos="457200" algn="l"/>
                <a:tab pos="914400" algn="l"/>
              </a:tabLst>
            </a:pPr>
            <a:r>
              <a:rPr lang="de-DE" sz="2400">
                <a:latin typeface="Consolas" panose="020B0609020204030204" pitchFamily="49" charset="0"/>
              </a:rPr>
              <a:t>}</a:t>
            </a:r>
          </a:p>
          <a:p>
            <a:pPr marL="0" indent="0">
              <a:buNone/>
            </a:pPr>
            <a:endParaRPr lang="en-US" sz="2400"/>
          </a:p>
        </p:txBody>
      </p:sp>
      <p:pic>
        <p:nvPicPr>
          <p:cNvPr id="3" name="Picture 2">
            <a:extLst>
              <a:ext uri="{FF2B5EF4-FFF2-40B4-BE49-F238E27FC236}">
                <a16:creationId xmlns:a16="http://schemas.microsoft.com/office/drawing/2014/main" id="{53BB1DDB-4002-4329-BFF9-A276F75E81FC}"/>
              </a:ext>
            </a:extLst>
          </p:cNvPr>
          <p:cNvPicPr>
            <a:picLocks noChangeAspect="1"/>
          </p:cNvPicPr>
          <p:nvPr/>
        </p:nvPicPr>
        <p:blipFill rotWithShape="1">
          <a:blip r:embed="rId3"/>
          <a:srcRect t="8442" r="50590" b="50000"/>
          <a:stretch/>
        </p:blipFill>
        <p:spPr>
          <a:xfrm>
            <a:off x="4999149" y="1371600"/>
            <a:ext cx="3886200" cy="1371600"/>
          </a:xfrm>
          <a:prstGeom prst="rect">
            <a:avLst/>
          </a:prstGeom>
          <a:ln>
            <a:solidFill>
              <a:schemeClr val="tx1"/>
            </a:solidFill>
          </a:ln>
        </p:spPr>
      </p:pic>
    </p:spTree>
    <p:extLst>
      <p:ext uri="{BB962C8B-B14F-4D97-AF65-F5344CB8AC3E}">
        <p14:creationId xmlns:p14="http://schemas.microsoft.com/office/powerpoint/2010/main" val="1111655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399" y="985421"/>
            <a:ext cx="4876799" cy="4893647"/>
          </a:xfrm>
          <a:prstGeom prst="rect">
            <a:avLst/>
          </a:prstGeom>
          <a:noFill/>
          <a:ln>
            <a:solidFill>
              <a:srgbClr val="0070C0"/>
            </a:solidFill>
          </a:ln>
        </p:spPr>
        <p:txBody>
          <a:bodyPr wrap="square">
            <a:spAutoFit/>
          </a:bodyPr>
          <a:lstStyle/>
          <a:p>
            <a:pPr>
              <a:tabLst>
                <a:tab pos="465138" algn="l"/>
                <a:tab pos="914400" algn="l"/>
                <a:tab pos="1379538" algn="l"/>
              </a:tabLst>
            </a:pPr>
            <a:r>
              <a:rPr lang="en-US" sz="2400">
                <a:solidFill>
                  <a:srgbClr val="0000FF"/>
                </a:solidFill>
                <a:latin typeface="Consolas" charset="0"/>
              </a:rPr>
              <a:t>void</a:t>
            </a:r>
            <a:r>
              <a:rPr lang="en-US" sz="2400">
                <a:solidFill>
                  <a:prstClr val="black"/>
                </a:solidFill>
                <a:latin typeface="Consolas" charset="0"/>
              </a:rPr>
              <a:t> swap(</a:t>
            </a:r>
            <a:r>
              <a:rPr lang="en-US" sz="2400">
                <a:solidFill>
                  <a:srgbClr val="0000FF"/>
                </a:solidFill>
                <a:latin typeface="Consolas" charset="0"/>
              </a:rPr>
              <a:t>int </a:t>
            </a:r>
            <a:r>
              <a:rPr lang="en-US" sz="2400">
                <a:solidFill>
                  <a:srgbClr val="FF0000"/>
                </a:solidFill>
                <a:latin typeface="Consolas" charset="0"/>
              </a:rPr>
              <a:t>*a</a:t>
            </a:r>
            <a:r>
              <a:rPr lang="en-US" sz="2400">
                <a:solidFill>
                  <a:prstClr val="black"/>
                </a:solidFill>
                <a:latin typeface="Consolas" charset="0"/>
              </a:rPr>
              <a:t>, </a:t>
            </a:r>
            <a:r>
              <a:rPr lang="en-US" sz="2400">
                <a:solidFill>
                  <a:srgbClr val="0000FF"/>
                </a:solidFill>
                <a:latin typeface="Consolas" charset="0"/>
              </a:rPr>
              <a:t>int </a:t>
            </a:r>
            <a:r>
              <a:rPr lang="en-US" sz="2400">
                <a:solidFill>
                  <a:srgbClr val="FF0000"/>
                </a:solidFill>
                <a:latin typeface="Consolas" charset="0"/>
              </a:rPr>
              <a:t>*b</a:t>
            </a:r>
            <a:r>
              <a:rPr lang="en-US" sz="2400">
                <a:solidFill>
                  <a:prstClr val="black"/>
                </a:solidFill>
                <a:latin typeface="Consolas" charset="0"/>
              </a:rPr>
              <a:t>){</a:t>
            </a:r>
          </a:p>
          <a:p>
            <a:pPr>
              <a:tabLst>
                <a:tab pos="465138" algn="l"/>
                <a:tab pos="914400" algn="l"/>
                <a:tab pos="1379538" algn="l"/>
              </a:tabLst>
            </a:pPr>
            <a:r>
              <a:rPr lang="it-IT" sz="2400">
                <a:solidFill>
                  <a:prstClr val="black"/>
                </a:solidFill>
                <a:latin typeface="Consolas" charset="0"/>
              </a:rPr>
              <a:t>	//...</a:t>
            </a:r>
          </a:p>
          <a:p>
            <a:pPr>
              <a:tabLst>
                <a:tab pos="465138" algn="l"/>
                <a:tab pos="914400" algn="l"/>
                <a:tab pos="1379538" algn="l"/>
              </a:tabLst>
            </a:pPr>
            <a:r>
              <a:rPr lang="it-IT" sz="2400">
                <a:solidFill>
                  <a:prstClr val="black"/>
                </a:solidFill>
                <a:latin typeface="Consolas" charset="0"/>
              </a:rPr>
              <a:t>}</a:t>
            </a:r>
          </a:p>
          <a:p>
            <a:pPr>
              <a:tabLst>
                <a:tab pos="465138" algn="l"/>
                <a:tab pos="914400" algn="l"/>
                <a:tab pos="1379538" algn="l"/>
              </a:tabLst>
            </a:pPr>
            <a:endParaRPr lang="it-IT" sz="2400">
              <a:solidFill>
                <a:prstClr val="black"/>
              </a:solidFill>
              <a:latin typeface="Consolas" charset="0"/>
            </a:endParaRPr>
          </a:p>
          <a:p>
            <a:pPr>
              <a:tabLst>
                <a:tab pos="465138" algn="l"/>
                <a:tab pos="914400" algn="l"/>
                <a:tab pos="1379538" algn="l"/>
              </a:tabLst>
            </a:pPr>
            <a:r>
              <a:rPr lang="en-US" sz="2400">
                <a:solidFill>
                  <a:srgbClr val="0000FF"/>
                </a:solidFill>
                <a:latin typeface="Consolas" charset="0"/>
              </a:rPr>
              <a:t>int</a:t>
            </a:r>
            <a:r>
              <a:rPr lang="en-US" sz="2400">
                <a:solidFill>
                  <a:prstClr val="black"/>
                </a:solidFill>
                <a:latin typeface="Consolas" charset="0"/>
              </a:rPr>
              <a:t> main(){</a:t>
            </a:r>
          </a:p>
          <a:p>
            <a:pPr>
              <a:tabLst>
                <a:tab pos="465138" algn="l"/>
                <a:tab pos="914400" algn="l"/>
                <a:tab pos="1379538" algn="l"/>
              </a:tabLst>
            </a:pPr>
            <a:r>
              <a:rPr lang="fr-FR" sz="2400">
                <a:solidFill>
                  <a:prstClr val="black"/>
                </a:solidFill>
                <a:latin typeface="Consolas" charset="0"/>
              </a:rPr>
              <a:t>	</a:t>
            </a:r>
            <a:r>
              <a:rPr lang="fr-FR" sz="2400">
                <a:solidFill>
                  <a:srgbClr val="0000FF"/>
                </a:solidFill>
                <a:latin typeface="Consolas" charset="0"/>
              </a:rPr>
              <a:t>int</a:t>
            </a:r>
            <a:r>
              <a:rPr lang="fr-FR" sz="2400">
                <a:solidFill>
                  <a:prstClr val="black"/>
                </a:solidFill>
                <a:latin typeface="Consolas" charset="0"/>
              </a:rPr>
              <a:t> x = 10, y = 100;</a:t>
            </a:r>
          </a:p>
          <a:p>
            <a:pPr>
              <a:tabLst>
                <a:tab pos="465138" algn="l"/>
                <a:tab pos="914400" algn="l"/>
                <a:tab pos="1379538" algn="l"/>
              </a:tabLst>
            </a:pPr>
            <a:endParaRPr lang="fr-FR" sz="2400">
              <a:solidFill>
                <a:prstClr val="black"/>
              </a:solidFill>
              <a:latin typeface="Consolas" charset="0"/>
            </a:endParaRPr>
          </a:p>
          <a:p>
            <a:pPr>
              <a:tabLst>
                <a:tab pos="465138" algn="l"/>
                <a:tab pos="914400" algn="l"/>
                <a:tab pos="1379538" algn="l"/>
              </a:tabLst>
            </a:pPr>
            <a:r>
              <a:rPr lang="en-US" sz="2400">
                <a:solidFill>
                  <a:prstClr val="black"/>
                </a:solidFill>
                <a:latin typeface="Consolas" charset="0"/>
              </a:rPr>
              <a:t>	swap(</a:t>
            </a:r>
            <a:r>
              <a:rPr lang="en-US" sz="2400">
                <a:solidFill>
                  <a:srgbClr val="FF0000"/>
                </a:solidFill>
                <a:latin typeface="Consolas" charset="0"/>
              </a:rPr>
              <a:t>&amp;x</a:t>
            </a:r>
            <a:r>
              <a:rPr lang="en-US" sz="2400">
                <a:solidFill>
                  <a:prstClr val="black"/>
                </a:solidFill>
                <a:latin typeface="Consolas" charset="0"/>
              </a:rPr>
              <a:t>, </a:t>
            </a:r>
            <a:r>
              <a:rPr lang="en-US" sz="2400">
                <a:solidFill>
                  <a:srgbClr val="FF0000"/>
                </a:solidFill>
                <a:latin typeface="Consolas" charset="0"/>
              </a:rPr>
              <a:t>&amp;y</a:t>
            </a:r>
            <a:r>
              <a:rPr lang="en-US" sz="2400">
                <a:solidFill>
                  <a:prstClr val="black"/>
                </a:solidFill>
                <a:latin typeface="Consolas" charset="0"/>
              </a:rPr>
              <a:t>);</a:t>
            </a:r>
          </a:p>
          <a:p>
            <a:pPr>
              <a:tabLst>
                <a:tab pos="465138" algn="l"/>
                <a:tab pos="914400" algn="l"/>
                <a:tab pos="1379538" algn="l"/>
              </a:tabLst>
            </a:pPr>
            <a:r>
              <a:rPr lang="en-US" sz="2400">
                <a:solidFill>
                  <a:prstClr val="black"/>
                </a:solidFill>
                <a:latin typeface="Consolas" charset="0"/>
              </a:rPr>
              <a:t>	</a:t>
            </a:r>
            <a:r>
              <a:rPr lang="en-US" sz="2400" strike="sngStrike">
                <a:solidFill>
                  <a:prstClr val="black"/>
                </a:solidFill>
                <a:latin typeface="Consolas" charset="0"/>
              </a:rPr>
              <a:t>swap(</a:t>
            </a:r>
            <a:r>
              <a:rPr lang="vi-VN" sz="2400" strike="sngStrike">
                <a:solidFill>
                  <a:prstClr val="black"/>
                </a:solidFill>
                <a:latin typeface="Consolas" charset="0"/>
              </a:rPr>
              <a:t>10</a:t>
            </a:r>
            <a:r>
              <a:rPr lang="en-US" sz="2400" strike="sngStrike">
                <a:solidFill>
                  <a:prstClr val="black"/>
                </a:solidFill>
                <a:latin typeface="Consolas" charset="0"/>
              </a:rPr>
              <a:t>, 100);</a:t>
            </a:r>
          </a:p>
          <a:p>
            <a:pPr>
              <a:tabLst>
                <a:tab pos="465138" algn="l"/>
                <a:tab pos="914400" algn="l"/>
                <a:tab pos="1379538" algn="l"/>
              </a:tabLst>
            </a:pPr>
            <a:r>
              <a:rPr lang="en-US" sz="2400">
                <a:solidFill>
                  <a:prstClr val="black"/>
                </a:solidFill>
                <a:latin typeface="Consolas" charset="0"/>
              </a:rPr>
              <a:t>	</a:t>
            </a:r>
            <a:r>
              <a:rPr lang="en-US" sz="2400" strike="sngStrike">
                <a:solidFill>
                  <a:prstClr val="black"/>
                </a:solidFill>
                <a:latin typeface="Consolas" charset="0"/>
              </a:rPr>
              <a:t>swap(</a:t>
            </a:r>
            <a:r>
              <a:rPr lang="vi-VN" sz="2400" strike="sngStrike">
                <a:solidFill>
                  <a:prstClr val="black"/>
                </a:solidFill>
                <a:latin typeface="Consolas" charset="0"/>
              </a:rPr>
              <a:t>x+10</a:t>
            </a:r>
            <a:r>
              <a:rPr lang="en-US" sz="2400" strike="sngStrike">
                <a:solidFill>
                  <a:prstClr val="black"/>
                </a:solidFill>
                <a:latin typeface="Consolas" charset="0"/>
              </a:rPr>
              <a:t>, y+2);</a:t>
            </a:r>
          </a:p>
          <a:p>
            <a:pPr>
              <a:tabLst>
                <a:tab pos="465138" algn="l"/>
                <a:tab pos="914400" algn="l"/>
                <a:tab pos="1379538" algn="l"/>
              </a:tabLst>
            </a:pPr>
            <a:endParaRPr lang="de-DE" sz="2400">
              <a:solidFill>
                <a:prstClr val="black"/>
              </a:solidFill>
              <a:latin typeface="Consolas" charset="0"/>
            </a:endParaRPr>
          </a:p>
          <a:p>
            <a:pPr>
              <a:tabLst>
                <a:tab pos="465138" algn="l"/>
                <a:tab pos="914400" algn="l"/>
                <a:tab pos="1379538" algn="l"/>
              </a:tabLst>
            </a:pPr>
            <a:r>
              <a:rPr lang="de-DE" sz="2400">
                <a:solidFill>
                  <a:prstClr val="black"/>
                </a:solidFill>
                <a:latin typeface="Consolas" charset="0"/>
              </a:rPr>
              <a:t>	</a:t>
            </a:r>
            <a:r>
              <a:rPr lang="de-DE" sz="2400">
                <a:solidFill>
                  <a:srgbClr val="0000FF"/>
                </a:solidFill>
                <a:latin typeface="Consolas" charset="0"/>
              </a:rPr>
              <a:t>return</a:t>
            </a:r>
            <a:r>
              <a:rPr lang="de-DE" sz="2400">
                <a:solidFill>
                  <a:prstClr val="black"/>
                </a:solidFill>
                <a:latin typeface="Consolas" charset="0"/>
              </a:rPr>
              <a:t> 0;</a:t>
            </a:r>
          </a:p>
          <a:p>
            <a:pPr>
              <a:tabLst>
                <a:tab pos="465138" algn="l"/>
                <a:tab pos="914400" algn="l"/>
                <a:tab pos="1379538" algn="l"/>
              </a:tabLst>
            </a:pPr>
            <a:r>
              <a:rPr lang="de-DE" sz="2400">
                <a:solidFill>
                  <a:prstClr val="black"/>
                </a:solidFill>
                <a:latin typeface="Consolas" charset="0"/>
              </a:rPr>
              <a:t>}</a:t>
            </a:r>
          </a:p>
        </p:txBody>
      </p:sp>
      <p:sp>
        <p:nvSpPr>
          <p:cNvPr id="5" name="Title 4"/>
          <p:cNvSpPr>
            <a:spLocks noGrp="1"/>
          </p:cNvSpPr>
          <p:nvPr>
            <p:ph type="title"/>
          </p:nvPr>
        </p:nvSpPr>
        <p:spPr/>
        <p:txBody>
          <a:bodyPr/>
          <a:lstStyle/>
          <a:p>
            <a:r>
              <a:rPr lang="en-US"/>
              <a:t>T</a:t>
            </a:r>
            <a:r>
              <a:rPr lang="vi-VN"/>
              <a:t>ruyền tham số bằng địa chỉ</a:t>
            </a:r>
            <a:endParaRPr lang="en-US"/>
          </a:p>
        </p:txBody>
      </p:sp>
      <p:sp>
        <p:nvSpPr>
          <p:cNvPr id="3" name="TextBox 2"/>
          <p:cNvSpPr txBox="1"/>
          <p:nvPr/>
        </p:nvSpPr>
        <p:spPr>
          <a:xfrm>
            <a:off x="4572000" y="3193999"/>
            <a:ext cx="4191000" cy="442674"/>
          </a:xfrm>
          <a:prstGeom prst="wedgeRoundRectCallout">
            <a:avLst>
              <a:gd name="adj1" fmla="val -88682"/>
              <a:gd name="adj2" fmla="val 81525"/>
              <a:gd name="adj3" fmla="val 16667"/>
            </a:avLst>
          </a:prstGeom>
          <a:solidFill>
            <a:schemeClr val="bg1"/>
          </a:solidFill>
          <a:ln>
            <a:solidFill>
              <a:schemeClr val="tx1"/>
            </a:solidFill>
          </a:ln>
        </p:spPr>
        <p:txBody>
          <a:bodyPr wrap="square" rtlCol="0">
            <a:spAutoFit/>
          </a:bodyPr>
          <a:lstStyle/>
          <a:p>
            <a:r>
              <a:rPr lang="en-US" sz="2000"/>
              <a:t>Tham số truyền vào phải là </a:t>
            </a:r>
            <a:r>
              <a:rPr lang="en-US" sz="2000" b="1">
                <a:solidFill>
                  <a:srgbClr val="FF0000"/>
                </a:solidFill>
              </a:rPr>
              <a:t>BIẾN</a:t>
            </a:r>
          </a:p>
        </p:txBody>
      </p:sp>
      <p:sp>
        <p:nvSpPr>
          <p:cNvPr id="6" name="TextBox 5"/>
          <p:cNvSpPr txBox="1"/>
          <p:nvPr/>
        </p:nvSpPr>
        <p:spPr>
          <a:xfrm>
            <a:off x="4746500" y="3869566"/>
            <a:ext cx="3890216" cy="783193"/>
          </a:xfrm>
          <a:prstGeom prst="wedgeRoundRectCallout">
            <a:avLst>
              <a:gd name="adj1" fmla="val -88777"/>
              <a:gd name="adj2" fmla="val 9796"/>
              <a:gd name="adj3" fmla="val 16667"/>
            </a:avLst>
          </a:prstGeom>
          <a:solidFill>
            <a:schemeClr val="bg1"/>
          </a:solidFill>
          <a:ln>
            <a:solidFill>
              <a:schemeClr val="tx1"/>
            </a:solidFill>
          </a:ln>
        </p:spPr>
        <p:txBody>
          <a:bodyPr wrap="square" rtlCol="0">
            <a:spAutoFit/>
          </a:bodyPr>
          <a:lstStyle/>
          <a:p>
            <a:r>
              <a:rPr lang="en-US" sz="2000"/>
              <a:t>Không thể truyền tham số bằng hằng hay biểu thức</a:t>
            </a:r>
          </a:p>
        </p:txBody>
      </p:sp>
      <p:sp>
        <p:nvSpPr>
          <p:cNvPr id="17" name="TextBox 16"/>
          <p:cNvSpPr txBox="1"/>
          <p:nvPr/>
        </p:nvSpPr>
        <p:spPr>
          <a:xfrm>
            <a:off x="4572000" y="1647848"/>
            <a:ext cx="3374900" cy="783193"/>
          </a:xfrm>
          <a:prstGeom prst="wedgeRoundRectCallout">
            <a:avLst>
              <a:gd name="adj1" fmla="val -99613"/>
              <a:gd name="adj2" fmla="val -75419"/>
              <a:gd name="adj3" fmla="val 16667"/>
            </a:avLst>
          </a:prstGeom>
          <a:solidFill>
            <a:schemeClr val="bg1"/>
          </a:solidFill>
          <a:ln>
            <a:solidFill>
              <a:schemeClr val="tx1"/>
            </a:solidFill>
          </a:ln>
        </p:spPr>
        <p:txBody>
          <a:bodyPr wrap="square" rtlCol="0">
            <a:spAutoFit/>
          </a:bodyPr>
          <a:lstStyle/>
          <a:p>
            <a:r>
              <a:rPr lang="en-US" sz="2000">
                <a:solidFill>
                  <a:srgbClr val="0432FF"/>
                </a:solidFill>
              </a:rPr>
              <a:t>a</a:t>
            </a:r>
            <a:r>
              <a:rPr lang="en-US" sz="2000"/>
              <a:t> </a:t>
            </a:r>
            <a:r>
              <a:rPr lang="vi-VN" sz="2000"/>
              <a:t>và </a:t>
            </a:r>
            <a:r>
              <a:rPr lang="vi-VN" sz="2000">
                <a:solidFill>
                  <a:srgbClr val="0432FF"/>
                </a:solidFill>
              </a:rPr>
              <a:t>b</a:t>
            </a:r>
            <a:r>
              <a:rPr lang="vi-VN" sz="2000"/>
              <a:t> sẽ được truyền bằng bằng địa chỉ</a:t>
            </a:r>
            <a:endParaRPr lang="en-US" sz="2000"/>
          </a:p>
        </p:txBody>
      </p:sp>
    </p:spTree>
    <p:extLst>
      <p:ext uri="{BB962C8B-B14F-4D97-AF65-F5344CB8AC3E}">
        <p14:creationId xmlns:p14="http://schemas.microsoft.com/office/powerpoint/2010/main" val="144942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a:t>
            </a:r>
            <a:r>
              <a:rPr lang="vi-VN"/>
              <a:t>ruyền tham số</a:t>
            </a:r>
            <a:r>
              <a:rPr lang="en-US"/>
              <a:t> </a:t>
            </a:r>
            <a:r>
              <a:rPr lang="vi-VN"/>
              <a:t>bằng</a:t>
            </a:r>
            <a:r>
              <a:rPr lang="en-US"/>
              <a:t> địa chỉ</a:t>
            </a:r>
            <a:r>
              <a:rPr lang="vi-VN"/>
              <a:t> </a:t>
            </a:r>
            <a:endParaRPr lang="en-US"/>
          </a:p>
        </p:txBody>
      </p:sp>
      <p:sp>
        <p:nvSpPr>
          <p:cNvPr id="2" name="Content Placeholder 1"/>
          <p:cNvSpPr>
            <a:spLocks noGrp="1"/>
          </p:cNvSpPr>
          <p:nvPr>
            <p:ph idx="1"/>
          </p:nvPr>
        </p:nvSpPr>
        <p:spPr>
          <a:xfrm>
            <a:off x="304800" y="928255"/>
            <a:ext cx="7620000" cy="5243945"/>
          </a:xfrm>
          <a:ln>
            <a:solidFill>
              <a:srgbClr val="0070C0"/>
            </a:solidFill>
          </a:ln>
        </p:spPr>
        <p:txBody>
          <a:bodyPr/>
          <a:lstStyle/>
          <a:p>
            <a:pPr marL="0" indent="0">
              <a:buNone/>
              <a:tabLst>
                <a:tab pos="457200" algn="l"/>
                <a:tab pos="914400" algn="l"/>
              </a:tabLst>
            </a:pPr>
            <a:r>
              <a:rPr lang="en-US" sz="2400">
                <a:latin typeface="Consolas" panose="020B0609020204030204" pitchFamily="49" charset="0"/>
              </a:rPr>
              <a:t>void swap (</a:t>
            </a:r>
            <a:r>
              <a:rPr lang="en-US" sz="2400">
                <a:solidFill>
                  <a:srgbClr val="FF0000"/>
                </a:solidFill>
                <a:latin typeface="Consolas" panose="020B0609020204030204" pitchFamily="49" charset="0"/>
              </a:rPr>
              <a:t>int *a,int *b</a:t>
            </a:r>
            <a:r>
              <a:rPr lang="en-US" sz="2400">
                <a:latin typeface="Consolas" panose="020B0609020204030204" pitchFamily="49" charset="0"/>
              </a:rPr>
              <a:t>) {</a:t>
            </a:r>
          </a:p>
          <a:p>
            <a:pPr marL="0" indent="0">
              <a:buNone/>
              <a:tabLst>
                <a:tab pos="457200" algn="l"/>
                <a:tab pos="914400" algn="l"/>
              </a:tabLst>
            </a:pPr>
            <a:r>
              <a:rPr lang="en-US" sz="2400">
                <a:latin typeface="Consolas" panose="020B0609020204030204" pitchFamily="49" charset="0"/>
              </a:rPr>
              <a:t>	int t=*a;*</a:t>
            </a:r>
            <a:r>
              <a:rPr lang="uk-UA" sz="2400">
                <a:latin typeface="Consolas" panose="020B0609020204030204" pitchFamily="49" charset="0"/>
              </a:rPr>
              <a:t>a=</a:t>
            </a:r>
            <a:r>
              <a:rPr lang="en-US" sz="2400">
                <a:latin typeface="Consolas" panose="020B0609020204030204" pitchFamily="49" charset="0"/>
              </a:rPr>
              <a:t>*</a:t>
            </a:r>
            <a:r>
              <a:rPr lang="uk-UA" sz="2400">
                <a:latin typeface="Consolas" panose="020B0609020204030204" pitchFamily="49" charset="0"/>
              </a:rPr>
              <a:t>b;</a:t>
            </a:r>
            <a:r>
              <a:rPr lang="it-IT" sz="2400">
                <a:latin typeface="Consolas" panose="020B0609020204030204" pitchFamily="49" charset="0"/>
              </a:rPr>
              <a:t>*b=t;</a:t>
            </a:r>
          </a:p>
          <a:p>
            <a:pPr marL="0" indent="0">
              <a:buNone/>
              <a:tabLst>
                <a:tab pos="457200" algn="l"/>
                <a:tab pos="914400" algn="l"/>
              </a:tabLst>
            </a:pPr>
            <a:r>
              <a:rPr lang="it-IT" sz="2400">
                <a:latin typeface="Consolas" panose="020B0609020204030204" pitchFamily="49" charset="0"/>
              </a:rPr>
              <a:t>}</a:t>
            </a:r>
          </a:p>
          <a:p>
            <a:pPr marL="0" indent="0">
              <a:buNone/>
              <a:tabLst>
                <a:tab pos="457200" algn="l"/>
                <a:tab pos="914400" algn="l"/>
              </a:tabLst>
            </a:pPr>
            <a:r>
              <a:rPr lang="en-US" sz="2400">
                <a:latin typeface="Consolas" panose="020B0609020204030204" pitchFamily="49" charset="0"/>
              </a:rPr>
              <a:t>int main() {</a:t>
            </a:r>
          </a:p>
          <a:p>
            <a:pPr marL="0" indent="0">
              <a:buNone/>
              <a:tabLst>
                <a:tab pos="457200" algn="l"/>
                <a:tab pos="914400" algn="l"/>
              </a:tabLst>
            </a:pPr>
            <a:r>
              <a:rPr lang="fr-FR" sz="2400">
                <a:latin typeface="Consolas" panose="020B0609020204030204" pitchFamily="49" charset="0"/>
              </a:rPr>
              <a:t>	int x=10,y=100;</a:t>
            </a:r>
          </a:p>
          <a:p>
            <a:pPr marL="0" indent="0">
              <a:buNone/>
              <a:tabLst>
                <a:tab pos="457200" algn="l"/>
                <a:tab pos="914400" algn="l"/>
              </a:tabLst>
            </a:pPr>
            <a:r>
              <a:rPr lang="fr-FR" sz="2400">
                <a:latin typeface="Consolas" panose="020B0609020204030204" pitchFamily="49" charset="0"/>
              </a:rPr>
              <a:t>	printf ("Truoc khi goi ham swap(x,y)\n");</a:t>
            </a:r>
          </a:p>
          <a:p>
            <a:pPr marL="0" indent="0">
              <a:buNone/>
              <a:tabLst>
                <a:tab pos="457200" algn="l"/>
                <a:tab pos="914400" algn="l"/>
              </a:tabLst>
            </a:pPr>
            <a:r>
              <a:rPr lang="es-ES_tradnl" sz="2400">
                <a:latin typeface="Consolas" panose="020B0609020204030204" pitchFamily="49" charset="0"/>
              </a:rPr>
              <a:t>	printf ("x = %3d; y = %3d\n",x,y);</a:t>
            </a:r>
          </a:p>
          <a:p>
            <a:pPr marL="0" indent="0">
              <a:buNone/>
              <a:tabLst>
                <a:tab pos="457200" algn="l"/>
                <a:tab pos="914400" algn="l"/>
              </a:tabLst>
            </a:pPr>
            <a:r>
              <a:rPr lang="en-US" sz="2400">
                <a:latin typeface="Consolas" panose="020B0609020204030204" pitchFamily="49" charset="0"/>
              </a:rPr>
              <a:t>	</a:t>
            </a:r>
            <a:r>
              <a:rPr lang="en-US" sz="2400">
                <a:solidFill>
                  <a:srgbClr val="FF0000"/>
                </a:solidFill>
                <a:latin typeface="Consolas" panose="020B0609020204030204" pitchFamily="49" charset="0"/>
              </a:rPr>
              <a:t>swap (&amp;x, &amp;y);</a:t>
            </a:r>
          </a:p>
          <a:p>
            <a:pPr marL="0" indent="0">
              <a:buNone/>
              <a:tabLst>
                <a:tab pos="457200" algn="l"/>
                <a:tab pos="914400" algn="l"/>
              </a:tabLst>
            </a:pPr>
            <a:r>
              <a:rPr lang="en-US" sz="2400">
                <a:latin typeface="Consolas" panose="020B0609020204030204" pitchFamily="49" charset="0"/>
              </a:rPr>
              <a:t>	printf("Sau khi goi ham swap(x,y)\n");</a:t>
            </a:r>
          </a:p>
          <a:p>
            <a:pPr marL="0" indent="0">
              <a:buNone/>
              <a:tabLst>
                <a:tab pos="457200" algn="l"/>
                <a:tab pos="914400" algn="l"/>
              </a:tabLst>
            </a:pPr>
            <a:r>
              <a:rPr lang="es-ES_tradnl" sz="2400">
                <a:latin typeface="Consolas" panose="020B0609020204030204" pitchFamily="49" charset="0"/>
              </a:rPr>
              <a:t>	printf("x = %3d; y = %3d\n",x,y);</a:t>
            </a:r>
          </a:p>
          <a:p>
            <a:pPr marL="0" indent="0">
              <a:buNone/>
              <a:tabLst>
                <a:tab pos="457200" algn="l"/>
                <a:tab pos="914400" algn="l"/>
              </a:tabLst>
            </a:pPr>
            <a:r>
              <a:rPr lang="es-ES_tradnl" sz="2400">
                <a:latin typeface="Consolas" panose="020B0609020204030204" pitchFamily="49" charset="0"/>
              </a:rPr>
              <a:t>	return 0;</a:t>
            </a:r>
          </a:p>
          <a:p>
            <a:pPr marL="0" indent="0">
              <a:buNone/>
              <a:tabLst>
                <a:tab pos="457200" algn="l"/>
                <a:tab pos="914400" algn="l"/>
              </a:tabLst>
            </a:pPr>
            <a:r>
              <a:rPr lang="de-DE" sz="2400">
                <a:latin typeface="Consolas" panose="020B0609020204030204" pitchFamily="49" charset="0"/>
              </a:rPr>
              <a:t>}</a:t>
            </a:r>
          </a:p>
          <a:p>
            <a:pPr marL="0" indent="0">
              <a:buNone/>
            </a:pPr>
            <a:endParaRPr lang="en-US" sz="2400"/>
          </a:p>
        </p:txBody>
      </p:sp>
      <p:pic>
        <p:nvPicPr>
          <p:cNvPr id="3" name="Picture 2">
            <a:extLst>
              <a:ext uri="{FF2B5EF4-FFF2-40B4-BE49-F238E27FC236}">
                <a16:creationId xmlns:a16="http://schemas.microsoft.com/office/drawing/2014/main" id="{73B1ED3B-FFED-4602-824A-26A21C4C8D47}"/>
              </a:ext>
            </a:extLst>
          </p:cNvPr>
          <p:cNvPicPr>
            <a:picLocks noChangeAspect="1"/>
          </p:cNvPicPr>
          <p:nvPr/>
        </p:nvPicPr>
        <p:blipFill rotWithShape="1">
          <a:blip r:embed="rId3"/>
          <a:srcRect t="8974" r="51090" b="52564"/>
          <a:stretch/>
        </p:blipFill>
        <p:spPr>
          <a:xfrm>
            <a:off x="4572000" y="1600200"/>
            <a:ext cx="4103370" cy="1371600"/>
          </a:xfrm>
          <a:prstGeom prst="rect">
            <a:avLst/>
          </a:prstGeom>
          <a:solidFill>
            <a:schemeClr val="bg1"/>
          </a:solidFill>
          <a:ln>
            <a:solidFill>
              <a:schemeClr val="tx1"/>
            </a:solidFill>
          </a:ln>
        </p:spPr>
      </p:pic>
    </p:spTree>
    <p:extLst>
      <p:ext uri="{BB962C8B-B14F-4D97-AF65-F5344CB8AC3E}">
        <p14:creationId xmlns:p14="http://schemas.microsoft.com/office/powerpoint/2010/main" val="2189891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Hàm inline</a:t>
            </a:r>
            <a:endParaRPr lang="en-US" sz="2000" b="1">
              <a:solidFill>
                <a:srgbClr val="0432FF"/>
              </a:solidFill>
            </a:endParaRPr>
          </a:p>
        </p:txBody>
      </p:sp>
      <p:sp>
        <p:nvSpPr>
          <p:cNvPr id="4" name="Content Placeholder 3"/>
          <p:cNvSpPr>
            <a:spLocks noGrp="1"/>
          </p:cNvSpPr>
          <p:nvPr>
            <p:ph idx="1"/>
          </p:nvPr>
        </p:nvSpPr>
        <p:spPr/>
        <p:txBody>
          <a:bodyPr/>
          <a:lstStyle/>
          <a:p>
            <a:pPr marL="0" indent="0" algn="just">
              <a:buNone/>
            </a:pPr>
            <a:r>
              <a:rPr lang="en-US">
                <a:sym typeface="Wingdings"/>
              </a:rPr>
              <a:t>T</a:t>
            </a:r>
            <a:r>
              <a:rPr lang="vi-VN">
                <a:sym typeface="Wingdings"/>
              </a:rPr>
              <a:t>ác dụng của hàm inline</a:t>
            </a:r>
          </a:p>
          <a:p>
            <a:pPr algn="just"/>
            <a:r>
              <a:rPr lang="vi-VN">
                <a:sym typeface="Wingdings"/>
              </a:rPr>
              <a:t>Thay vì làm các thủ tục để g</a:t>
            </a:r>
            <a:r>
              <a:rPr lang="en-US">
                <a:sym typeface="Wingdings"/>
              </a:rPr>
              <a:t>ọi</a:t>
            </a:r>
            <a:r>
              <a:rPr lang="vi-VN">
                <a:sym typeface="Wingdings"/>
              </a:rPr>
              <a:t> hàm và trả về từ hàm được gọi, mã thực thi của hàm inline được chèn trực tiếp tại vị trí gọi hàm này</a:t>
            </a:r>
            <a:r>
              <a:rPr lang="en-US">
                <a:sym typeface="Wingdings"/>
              </a:rPr>
              <a:t>, nhờ đó t</a:t>
            </a:r>
            <a:r>
              <a:rPr lang="vi-VN">
                <a:sym typeface="Wingdings"/>
              </a:rPr>
              <a:t>iết kiệm chi phí gọi hàm.</a:t>
            </a:r>
          </a:p>
          <a:p>
            <a:pPr algn="just"/>
            <a:r>
              <a:rPr lang="en-US">
                <a:sym typeface="Wingdings"/>
              </a:rPr>
              <a:t>Tuy nhiên, hàm inline l</a:t>
            </a:r>
            <a:r>
              <a:rPr lang="vi-VN">
                <a:sym typeface="Wingdings"/>
              </a:rPr>
              <a:t>àm tăng kích thước tập tin thực thi (*.EXE) nếu gọi hàm có đoạn mã </a:t>
            </a:r>
            <a:r>
              <a:rPr lang="en-US">
                <a:sym typeface="Wingdings"/>
              </a:rPr>
              <a:t>lệnh</a:t>
            </a:r>
            <a:r>
              <a:rPr lang="vi-VN">
                <a:sym typeface="Wingdings"/>
              </a:rPr>
              <a:t> lớn và </a:t>
            </a:r>
            <a:r>
              <a:rPr lang="en-US">
                <a:sym typeface="Wingdings"/>
              </a:rPr>
              <a:t>được gọi </a:t>
            </a:r>
            <a:r>
              <a:rPr lang="vi-VN">
                <a:sym typeface="Wingdings"/>
              </a:rPr>
              <a:t>nhiều lần.</a:t>
            </a:r>
          </a:p>
          <a:p>
            <a:pPr algn="just"/>
            <a:r>
              <a:rPr lang="en-US">
                <a:sym typeface="Wingdings"/>
              </a:rPr>
              <a:t>Vì vậy,</a:t>
            </a:r>
            <a:r>
              <a:rPr lang="vi-VN">
                <a:sym typeface="Wingdings"/>
              </a:rPr>
              <a:t> chỉ nên sử dụng hàm inline khi cần tối ưu thời gian thực thi.</a:t>
            </a:r>
          </a:p>
        </p:txBody>
      </p:sp>
    </p:spTree>
    <p:extLst>
      <p:ext uri="{BB962C8B-B14F-4D97-AF65-F5344CB8AC3E}">
        <p14:creationId xmlns:p14="http://schemas.microsoft.com/office/powerpoint/2010/main" val="1464179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Hàm đệ quy</a:t>
            </a:r>
            <a:endParaRPr lang="en-US"/>
          </a:p>
        </p:txBody>
      </p:sp>
      <p:sp>
        <p:nvSpPr>
          <p:cNvPr id="3" name="Content Placeholder 2"/>
          <p:cNvSpPr>
            <a:spLocks noGrp="1"/>
          </p:cNvSpPr>
          <p:nvPr>
            <p:ph idx="1"/>
          </p:nvPr>
        </p:nvSpPr>
        <p:spPr/>
        <p:txBody>
          <a:bodyPr/>
          <a:lstStyle/>
          <a:p>
            <a:r>
              <a:rPr lang="en-US"/>
              <a:t>H</a:t>
            </a:r>
            <a:r>
              <a:rPr lang="vi-VN"/>
              <a:t>àm đệ quy là hàm </a:t>
            </a:r>
            <a:r>
              <a:rPr lang="en-US"/>
              <a:t>trong th</a:t>
            </a:r>
            <a:r>
              <a:rPr lang="vi-VN"/>
              <a:t>â</a:t>
            </a:r>
            <a:r>
              <a:rPr lang="en-US"/>
              <a:t>n hàm có lệnh </a:t>
            </a:r>
            <a:r>
              <a:rPr lang="vi-VN"/>
              <a:t>gọi lại chính nó.</a:t>
            </a:r>
            <a:endParaRPr lang="en-US"/>
          </a:p>
          <a:p>
            <a:r>
              <a:rPr lang="en-US"/>
              <a:t>Các loại hàm đệ quy:</a:t>
            </a:r>
            <a:endParaRPr lang="vi-VN"/>
          </a:p>
          <a:p>
            <a:pPr lvl="1"/>
            <a:r>
              <a:rPr lang="vi-VN" sz="2800"/>
              <a:t>Trực tiếp: </a:t>
            </a:r>
          </a:p>
          <a:p>
            <a:pPr lvl="2"/>
            <a:r>
              <a:rPr lang="vi-VN" sz="2800"/>
              <a:t>foo() gọi foo() trực tiếp trong thân hàm foo()</a:t>
            </a:r>
          </a:p>
          <a:p>
            <a:pPr lvl="1"/>
            <a:r>
              <a:rPr lang="vi-VN" sz="2800"/>
              <a:t>G</a:t>
            </a:r>
            <a:r>
              <a:rPr lang="en-US" sz="2800"/>
              <a:t>i</a:t>
            </a:r>
            <a:r>
              <a:rPr lang="vi-VN" sz="2800"/>
              <a:t>án tiếp: </a:t>
            </a:r>
          </a:p>
          <a:p>
            <a:pPr lvl="2"/>
            <a:r>
              <a:rPr lang="vi-VN" sz="2800"/>
              <a:t>foo() gọi bar</a:t>
            </a:r>
            <a:r>
              <a:rPr lang="en-US" sz="2800"/>
              <a:t>()</a:t>
            </a:r>
            <a:r>
              <a:rPr lang="vi-VN" sz="2800"/>
              <a:t>, bar</a:t>
            </a:r>
            <a:r>
              <a:rPr lang="en-US" sz="2800"/>
              <a:t>()</a:t>
            </a:r>
            <a:r>
              <a:rPr lang="vi-VN" sz="2800"/>
              <a:t> gọi foo(); hoặc qua nhiều trung gian hàm khác</a:t>
            </a:r>
            <a:endParaRPr lang="en-US"/>
          </a:p>
          <a:p>
            <a:pPr lvl="2"/>
            <a:endParaRPr lang="en-US"/>
          </a:p>
        </p:txBody>
      </p:sp>
    </p:spTree>
    <p:extLst>
      <p:ext uri="{BB962C8B-B14F-4D97-AF65-F5344CB8AC3E}">
        <p14:creationId xmlns:p14="http://schemas.microsoft.com/office/powerpoint/2010/main" val="1584936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Hàm đệ quy</a:t>
            </a:r>
            <a:endParaRPr lang="en-US"/>
          </a:p>
        </p:txBody>
      </p:sp>
      <p:sp>
        <p:nvSpPr>
          <p:cNvPr id="3" name="Content Placeholder 2"/>
          <p:cNvSpPr>
            <a:spLocks noGrp="1"/>
          </p:cNvSpPr>
          <p:nvPr>
            <p:ph idx="1"/>
          </p:nvPr>
        </p:nvSpPr>
        <p:spPr/>
        <p:txBody>
          <a:bodyPr/>
          <a:lstStyle/>
          <a:p>
            <a:pPr algn="just">
              <a:lnSpc>
                <a:spcPct val="110000"/>
              </a:lnSpc>
            </a:pPr>
            <a:r>
              <a:rPr lang="en-US" altLang="en-US"/>
              <a:t>Có thể xem hàm đệ quy như là một vòng lặp ở cấp độ hàm.</a:t>
            </a:r>
          </a:p>
          <a:p>
            <a:pPr algn="just">
              <a:lnSpc>
                <a:spcPct val="110000"/>
              </a:lnSpc>
            </a:pPr>
            <a:r>
              <a:rPr lang="en-US" altLang="en-US"/>
              <a:t>Một bài toán có thể giải bằng vòng lặp thì có thể viết thành hàm đệ qui :	</a:t>
            </a:r>
            <a:r>
              <a:rPr lang="en-US" altLang="en-US">
                <a:solidFill>
                  <a:schemeClr val="hlink"/>
                </a:solidFill>
              </a:rPr>
              <a:t>F</a:t>
            </a:r>
            <a:r>
              <a:rPr lang="en-US" altLang="en-US" b="1" baseline="-25000">
                <a:solidFill>
                  <a:schemeClr val="hlink"/>
                </a:solidFill>
              </a:rPr>
              <a:t>n</a:t>
            </a:r>
            <a:r>
              <a:rPr lang="en-US" altLang="en-US">
                <a:solidFill>
                  <a:schemeClr val="hlink"/>
                </a:solidFill>
              </a:rPr>
              <a:t>(x) = G(F</a:t>
            </a:r>
            <a:r>
              <a:rPr lang="en-US" altLang="en-US" b="1" baseline="-25000">
                <a:solidFill>
                  <a:schemeClr val="hlink"/>
                </a:solidFill>
              </a:rPr>
              <a:t>n-1</a:t>
            </a:r>
            <a:r>
              <a:rPr lang="en-US" altLang="en-US">
                <a:solidFill>
                  <a:schemeClr val="hlink"/>
                </a:solidFill>
              </a:rPr>
              <a:t>(x))</a:t>
            </a:r>
          </a:p>
          <a:p>
            <a:pPr algn="just">
              <a:lnSpc>
                <a:spcPct val="110000"/>
              </a:lnSpc>
              <a:buNone/>
            </a:pPr>
            <a:r>
              <a:rPr lang="en-US" altLang="en-US" sz="3600"/>
              <a:t>	</a:t>
            </a:r>
            <a:r>
              <a:rPr lang="en-US" altLang="en-US">
                <a:solidFill>
                  <a:srgbClr val="339933"/>
                </a:solidFill>
              </a:rPr>
              <a:t>Ví dụ :  </a:t>
            </a:r>
            <a:r>
              <a:rPr lang="en-US" altLang="en-US" b="1">
                <a:solidFill>
                  <a:srgbClr val="339933"/>
                </a:solidFill>
                <a:latin typeface="Courier New" panose="02070309020205020404" pitchFamily="49" charset="0"/>
              </a:rPr>
              <a:t>n! = (n-1)!*n</a:t>
            </a:r>
          </a:p>
          <a:p>
            <a:pPr algn="just">
              <a:lnSpc>
                <a:spcPct val="110000"/>
              </a:lnSpc>
              <a:buNone/>
            </a:pPr>
            <a:r>
              <a:rPr lang="en-US" altLang="en-US" b="1">
                <a:solidFill>
                  <a:srgbClr val="339933"/>
                </a:solidFill>
                <a:latin typeface="Courier New" panose="02070309020205020404" pitchFamily="49" charset="0"/>
              </a:rPr>
              <a:t>		   S(n) = S(n-1)+n</a:t>
            </a:r>
          </a:p>
          <a:p>
            <a:pPr algn="just">
              <a:lnSpc>
                <a:spcPct val="110000"/>
              </a:lnSpc>
              <a:buNone/>
            </a:pPr>
            <a:r>
              <a:rPr lang="en-US" altLang="en-US" b="1">
                <a:solidFill>
                  <a:srgbClr val="339933"/>
                </a:solidFill>
                <a:latin typeface="Courier New" panose="02070309020205020404" pitchFamily="49" charset="0"/>
              </a:rPr>
              <a:t>		   Fibo(n) = Fibo(n-1) + Fibo(n-2)</a:t>
            </a:r>
            <a:endParaRPr lang="vi-VN" altLang="en-US" b="1">
              <a:solidFill>
                <a:srgbClr val="339933"/>
              </a:solidFill>
              <a:latin typeface="Courier New" panose="02070309020205020404" pitchFamily="49" charset="0"/>
            </a:endParaRPr>
          </a:p>
          <a:p>
            <a:pPr algn="just">
              <a:lnSpc>
                <a:spcPct val="110000"/>
              </a:lnSpc>
              <a:buNone/>
            </a:pPr>
            <a:endParaRPr lang="en-US" altLang="en-US" sz="2000" b="1">
              <a:solidFill>
                <a:srgbClr val="339933"/>
              </a:solidFill>
              <a:latin typeface="Courier New" panose="02070309020205020404" pitchFamily="49" charset="0"/>
            </a:endParaRPr>
          </a:p>
        </p:txBody>
      </p:sp>
    </p:spTree>
    <p:extLst>
      <p:ext uri="{BB962C8B-B14F-4D97-AF65-F5344CB8AC3E}">
        <p14:creationId xmlns:p14="http://schemas.microsoft.com/office/powerpoint/2010/main" val="164085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685D1DF9-E290-4661-9838-F70308A53D09}"/>
              </a:ext>
            </a:extLst>
          </p:cNvPr>
          <p:cNvSpPr>
            <a:spLocks noGrp="1"/>
          </p:cNvSpPr>
          <p:nvPr>
            <p:ph type="title"/>
          </p:nvPr>
        </p:nvSpPr>
        <p:spPr/>
        <p:txBody>
          <a:bodyPr/>
          <a:lstStyle/>
          <a:p>
            <a:pPr eaLnBrk="1" hangingPunct="1"/>
            <a:r>
              <a:rPr lang="en-US" altLang="en-US"/>
              <a:t>Chuẩn đầu ra</a:t>
            </a:r>
          </a:p>
        </p:txBody>
      </p:sp>
      <p:sp>
        <p:nvSpPr>
          <p:cNvPr id="5123" name="Rectangle 4">
            <a:extLst>
              <a:ext uri="{FF2B5EF4-FFF2-40B4-BE49-F238E27FC236}">
                <a16:creationId xmlns:a16="http://schemas.microsoft.com/office/drawing/2014/main" id="{6923ACBA-C796-47A5-9B76-4A5F86770F4D}"/>
              </a:ext>
            </a:extLst>
          </p:cNvPr>
          <p:cNvSpPr>
            <a:spLocks noGrp="1"/>
          </p:cNvSpPr>
          <p:nvPr>
            <p:ph type="body" idx="1"/>
          </p:nvPr>
        </p:nvSpPr>
        <p:spPr/>
        <p:txBody>
          <a:bodyPr/>
          <a:lstStyle/>
          <a:p>
            <a:pPr marL="1377950" indent="-1377950" algn="just" eaLnBrk="1" hangingPunct="1">
              <a:buFont typeface="Wingdings" panose="05000000000000000000" pitchFamily="2" charset="2"/>
              <a:buNone/>
            </a:pPr>
            <a:r>
              <a:rPr lang="en-US" altLang="en-US" b="1"/>
              <a:t>L.O.4.1</a:t>
            </a:r>
            <a:r>
              <a:rPr lang="en-US" altLang="en-US"/>
              <a:t> – Xác định được thành phần của một hàm.</a:t>
            </a:r>
            <a:endParaRPr lang="en-US" altLang="en-US" b="1"/>
          </a:p>
          <a:p>
            <a:pPr marL="1377950" indent="-1377950" algn="just" eaLnBrk="1" hangingPunct="1">
              <a:buFont typeface="Wingdings" panose="05000000000000000000" pitchFamily="2" charset="2"/>
              <a:buNone/>
            </a:pPr>
            <a:r>
              <a:rPr lang="en-US" altLang="en-US" b="1"/>
              <a:t>L.O.4.2</a:t>
            </a:r>
            <a:r>
              <a:rPr lang="en-US" altLang="en-US"/>
              <a:t> – Hiện thực được giải thuật dưới dạng hàm.</a:t>
            </a:r>
            <a:endParaRPr lang="en-US" altLang="en-US" b="1"/>
          </a:p>
          <a:p>
            <a:pPr marL="1377950" indent="-1377950" algn="just" eaLnBrk="1" hangingPunct="1">
              <a:buFont typeface="Wingdings" panose="05000000000000000000" pitchFamily="2" charset="2"/>
              <a:buNone/>
            </a:pPr>
            <a:r>
              <a:rPr lang="en-US" altLang="en-US" b="1"/>
              <a:t>L.O.4.3</a:t>
            </a:r>
            <a:r>
              <a:rPr lang="en-US" altLang="en-US"/>
              <a:t> – Giải thích được các kiểu truyền tham số trong C.</a:t>
            </a:r>
            <a:endParaRPr lang="en-US" altLang="en-US" b="1"/>
          </a:p>
          <a:p>
            <a:pPr marL="1377950" indent="-1377950" algn="just" eaLnBrk="1" hangingPunct="1">
              <a:buFont typeface="Wingdings" panose="05000000000000000000" pitchFamily="2" charset="2"/>
              <a:buNone/>
            </a:pPr>
            <a:r>
              <a:rPr lang="en-US" altLang="en-US" b="1"/>
              <a:t>L.O.4.4</a:t>
            </a:r>
            <a:r>
              <a:rPr lang="en-US" altLang="en-US"/>
              <a:t> – Tổ chức được các chương trình lớn, gồm nhiều hàm.</a:t>
            </a:r>
            <a:endParaRPr lang="en-US" altLang="en-US" b="1"/>
          </a:p>
          <a:p>
            <a:pPr marL="1377950" indent="-1377950" algn="just" eaLnBrk="1" hangingPunct="1">
              <a:buFont typeface="Wingdings" panose="05000000000000000000" pitchFamily="2" charset="2"/>
              <a:buNone/>
            </a:pPr>
            <a:r>
              <a:rPr lang="en-US" altLang="en-US" b="1"/>
              <a:t>L.O.3.5</a:t>
            </a:r>
            <a:r>
              <a:rPr lang="en-US" altLang="en-US"/>
              <a:t> </a:t>
            </a:r>
            <a:r>
              <a:rPr lang="en-US" altLang="en-US" b="1"/>
              <a:t>– </a:t>
            </a:r>
            <a:r>
              <a:rPr lang="en-US" altLang="en-US"/>
              <a:t>Hiện thực được các giải thuật đệ quy bằng ngôn ngữ C và hiểu được nguyên tắc hoạt động của nó.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về h</a:t>
            </a:r>
            <a:r>
              <a:rPr lang="vi-VN"/>
              <a:t>àm đệ quy</a:t>
            </a:r>
            <a:endParaRPr lang="en-US"/>
          </a:p>
        </p:txBody>
      </p:sp>
      <p:sp>
        <p:nvSpPr>
          <p:cNvPr id="3" name="Content Placeholder 2"/>
          <p:cNvSpPr>
            <a:spLocks noGrp="1"/>
          </p:cNvSpPr>
          <p:nvPr>
            <p:ph idx="1"/>
          </p:nvPr>
        </p:nvSpPr>
        <p:spPr/>
        <p:txBody>
          <a:bodyPr/>
          <a:lstStyle/>
          <a:p>
            <a:pPr marL="0" indent="0">
              <a:buNone/>
            </a:pPr>
            <a:r>
              <a:rPr lang="vi-VN"/>
              <a:t>Chương trình tính giai thừa: </a:t>
            </a:r>
            <a:endParaRPr lang="en-US"/>
          </a:p>
          <a:p>
            <a:pPr lvl="1"/>
            <a:r>
              <a:rPr lang="en-US"/>
              <a:t>n! = n * (n-1) * ... * 2 * 1</a:t>
            </a:r>
          </a:p>
          <a:p>
            <a:pPr marL="457200" lvl="1" indent="0">
              <a:buNone/>
            </a:pPr>
            <a:r>
              <a:rPr lang="en-US"/>
              <a:t>	  = n * (n-1)!   (gọi đệ quy)</a:t>
            </a:r>
          </a:p>
          <a:p>
            <a:pPr marL="0" indent="0">
              <a:buNone/>
            </a:pPr>
            <a:r>
              <a:rPr lang="en-US"/>
              <a:t>Hàm đệ quy tính n! </a:t>
            </a:r>
          </a:p>
          <a:p>
            <a:pPr marL="517525" indent="0">
              <a:buNone/>
              <a:tabLst>
                <a:tab pos="465138" algn="l"/>
                <a:tab pos="914400" algn="l"/>
                <a:tab pos="1379538" algn="l"/>
              </a:tabLst>
            </a:pPr>
            <a:r>
              <a:rPr lang="vi-VN" sz="2400">
                <a:solidFill>
                  <a:srgbClr val="0000FF"/>
                </a:solidFill>
                <a:latin typeface="Consolas" charset="0"/>
              </a:rPr>
              <a:t>int</a:t>
            </a:r>
            <a:r>
              <a:rPr lang="en-US" sz="2400">
                <a:solidFill>
                  <a:prstClr val="black"/>
                </a:solidFill>
                <a:latin typeface="Consolas" charset="0"/>
              </a:rPr>
              <a:t> </a:t>
            </a:r>
            <a:r>
              <a:rPr lang="en-US" sz="2400" b="1">
                <a:solidFill>
                  <a:srgbClr val="FF0000"/>
                </a:solidFill>
                <a:latin typeface="Consolas" charset="0"/>
              </a:rPr>
              <a:t>giai_thua(int n) </a:t>
            </a:r>
            <a:r>
              <a:rPr lang="en-US" sz="2400">
                <a:solidFill>
                  <a:prstClr val="black"/>
                </a:solidFill>
                <a:latin typeface="Consolas" charset="0"/>
              </a:rPr>
              <a:t>{</a:t>
            </a:r>
          </a:p>
          <a:p>
            <a:pPr marL="517525" indent="0">
              <a:buNone/>
              <a:tabLst>
                <a:tab pos="465138" algn="l"/>
                <a:tab pos="914400" algn="l"/>
                <a:tab pos="1379538" algn="l"/>
              </a:tabLst>
            </a:pPr>
            <a:r>
              <a:rPr lang="en-US" sz="2400">
                <a:solidFill>
                  <a:prstClr val="black"/>
                </a:solidFill>
                <a:latin typeface="Consolas" charset="0"/>
              </a:rPr>
              <a:t>	</a:t>
            </a:r>
            <a:r>
              <a:rPr lang="en-US" sz="2400">
                <a:solidFill>
                  <a:srgbClr val="0000FF"/>
                </a:solidFill>
                <a:latin typeface="Consolas" charset="0"/>
              </a:rPr>
              <a:t>if</a:t>
            </a:r>
            <a:r>
              <a:rPr lang="vi-VN" sz="2400">
                <a:solidFill>
                  <a:srgbClr val="0000FF"/>
                </a:solidFill>
                <a:latin typeface="Consolas" charset="0"/>
              </a:rPr>
              <a:t> </a:t>
            </a:r>
            <a:r>
              <a:rPr lang="en-US" sz="2400">
                <a:solidFill>
                  <a:prstClr val="black"/>
                </a:solidFill>
                <a:latin typeface="Consolas" charset="0"/>
              </a:rPr>
              <a:t>(n &lt;= 1) </a:t>
            </a:r>
          </a:p>
          <a:p>
            <a:pPr marL="517525" indent="0">
              <a:buNone/>
              <a:tabLst>
                <a:tab pos="465138" algn="l"/>
                <a:tab pos="914400" algn="l"/>
                <a:tab pos="1379538" algn="l"/>
              </a:tabLst>
            </a:pPr>
            <a:r>
              <a:rPr lang="en-US" sz="2400">
                <a:solidFill>
                  <a:prstClr val="black"/>
                </a:solidFill>
                <a:latin typeface="Consolas" charset="0"/>
              </a:rPr>
              <a:t>		</a:t>
            </a:r>
            <a:r>
              <a:rPr lang="vi-VN" sz="2400">
                <a:solidFill>
                  <a:prstClr val="black"/>
                </a:solidFill>
                <a:latin typeface="Consolas" charset="0"/>
              </a:rPr>
              <a:t> return </a:t>
            </a:r>
            <a:r>
              <a:rPr lang="en-US" sz="2400">
                <a:solidFill>
                  <a:prstClr val="black"/>
                </a:solidFill>
                <a:latin typeface="Consolas" charset="0"/>
              </a:rPr>
              <a:t>1;</a:t>
            </a:r>
          </a:p>
          <a:p>
            <a:pPr marL="517525" indent="0">
              <a:buNone/>
              <a:tabLst>
                <a:tab pos="465138" algn="l"/>
                <a:tab pos="914400" algn="l"/>
                <a:tab pos="1379538" algn="l"/>
              </a:tabLst>
            </a:pPr>
            <a:r>
              <a:rPr lang="en-US" sz="2400">
                <a:solidFill>
                  <a:prstClr val="black"/>
                </a:solidFill>
                <a:latin typeface="Consolas" charset="0"/>
              </a:rPr>
              <a:t>	</a:t>
            </a:r>
            <a:r>
              <a:rPr lang="en-US" sz="2400">
                <a:solidFill>
                  <a:srgbClr val="0000FF"/>
                </a:solidFill>
                <a:latin typeface="Consolas" charset="0"/>
              </a:rPr>
              <a:t>else</a:t>
            </a:r>
            <a:r>
              <a:rPr lang="en-US" sz="2400">
                <a:solidFill>
                  <a:prstClr val="black"/>
                </a:solidFill>
                <a:latin typeface="Consolas" charset="0"/>
              </a:rPr>
              <a:t> </a:t>
            </a:r>
          </a:p>
          <a:p>
            <a:pPr marL="517525" indent="0">
              <a:buNone/>
              <a:tabLst>
                <a:tab pos="465138" algn="l"/>
                <a:tab pos="914400" algn="l"/>
                <a:tab pos="1379538" algn="l"/>
              </a:tabLst>
            </a:pPr>
            <a:r>
              <a:rPr lang="en-US" sz="2400">
                <a:solidFill>
                  <a:prstClr val="black"/>
                </a:solidFill>
                <a:latin typeface="Consolas" charset="0"/>
              </a:rPr>
              <a:t>		</a:t>
            </a:r>
            <a:r>
              <a:rPr lang="vi-VN" sz="2400">
                <a:solidFill>
                  <a:prstClr val="black"/>
                </a:solidFill>
                <a:latin typeface="Consolas" charset="0"/>
              </a:rPr>
              <a:t>return</a:t>
            </a:r>
            <a:r>
              <a:rPr lang="en-US" sz="2400">
                <a:solidFill>
                  <a:prstClr val="black"/>
                </a:solidFill>
                <a:latin typeface="Consolas" charset="0"/>
              </a:rPr>
              <a:t> (n*</a:t>
            </a:r>
            <a:r>
              <a:rPr lang="en-US" sz="2400" b="1">
                <a:solidFill>
                  <a:srgbClr val="FF0000"/>
                </a:solidFill>
                <a:latin typeface="Consolas" charset="0"/>
              </a:rPr>
              <a:t>giai_thua(n-1))</a:t>
            </a:r>
            <a:r>
              <a:rPr lang="en-US" sz="2400">
                <a:solidFill>
                  <a:prstClr val="black"/>
                </a:solidFill>
                <a:latin typeface="Consolas" charset="0"/>
              </a:rPr>
              <a:t>;</a:t>
            </a:r>
          </a:p>
          <a:p>
            <a:pPr marL="517525" indent="0">
              <a:buNone/>
              <a:tabLst>
                <a:tab pos="465138" algn="l"/>
                <a:tab pos="914400" algn="l"/>
                <a:tab pos="1379538" algn="l"/>
              </a:tabLst>
            </a:pPr>
            <a:r>
              <a:rPr lang="en-US" sz="2400">
                <a:solidFill>
                  <a:prstClr val="black"/>
                </a:solidFill>
                <a:latin typeface="Consolas" charset="0"/>
              </a:rPr>
              <a:t>}</a:t>
            </a:r>
          </a:p>
          <a:p>
            <a:pPr marL="0" indent="0">
              <a:buNone/>
            </a:pPr>
            <a:endParaRPr lang="en-US"/>
          </a:p>
        </p:txBody>
      </p:sp>
      <p:sp>
        <p:nvSpPr>
          <p:cNvPr id="7" name="Left Arrow 6">
            <a:extLst>
              <a:ext uri="{FF2B5EF4-FFF2-40B4-BE49-F238E27FC236}">
                <a16:creationId xmlns:a16="http://schemas.microsoft.com/office/drawing/2014/main" id="{A6174BCB-BA60-4966-8B01-594CA5A7302D}"/>
              </a:ext>
            </a:extLst>
          </p:cNvPr>
          <p:cNvSpPr/>
          <p:nvPr/>
        </p:nvSpPr>
        <p:spPr bwMode="auto">
          <a:xfrm>
            <a:off x="4610100" y="3404937"/>
            <a:ext cx="2514600" cy="762000"/>
          </a:xfrm>
          <a:prstGeom prst="wedgeRoundRectCallout">
            <a:avLst>
              <a:gd name="adj1" fmla="val -92900"/>
              <a:gd name="adj2" fmla="val 27119"/>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rPr>
              <a:t>Dừng</a:t>
            </a:r>
            <a:r>
              <a:rPr kumimoji="0" lang="en-US" sz="2000" b="0" i="0" u="none" strike="noStrike" cap="none" normalizeH="0">
                <a:ln>
                  <a:noFill/>
                </a:ln>
                <a:solidFill>
                  <a:schemeClr val="tx1"/>
                </a:solidFill>
                <a:effectLst/>
                <a:latin typeface="Tahoma" pitchFamily="34" charset="0"/>
              </a:rPr>
              <a:t> quá trình gọi đệ quy</a:t>
            </a:r>
            <a:endParaRPr kumimoji="0" lang="en-US" sz="20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251309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96E3573-63C1-42C0-956E-FAFFD99EB626}"/>
                  </a:ext>
                </a:extLst>
              </p:cNvPr>
              <p:cNvSpPr>
                <a:spLocks noGrp="1"/>
              </p:cNvSpPr>
              <p:nvPr>
                <p:ph type="title"/>
              </p:nvPr>
            </p:nvSpPr>
            <p:spPr/>
            <p:txBody>
              <a:bodyPr/>
              <a:lstStyle/>
              <a:p>
                <a:r>
                  <a:rPr lang="en-US"/>
                  <a:t>V</a:t>
                </a:r>
                <a:r>
                  <a:rPr lang="vi-VN"/>
                  <a:t>í dụ tính </a:t>
                </a:r>
                <a14:m>
                  <m:oMath xmlns:m="http://schemas.openxmlformats.org/officeDocument/2006/math">
                    <m:sSup>
                      <m:sSupPr>
                        <m:ctrlPr>
                          <a:rPr lang="pt-BR" altLang="en-US" i="1">
                            <a:latin typeface="Cambria Math" panose="02040503050406030204" pitchFamily="18" charset="0"/>
                          </a:rPr>
                        </m:ctrlPr>
                      </m:sSupPr>
                      <m:e>
                        <m:r>
                          <a:rPr lang="vi-VN" altLang="en-US" i="1">
                            <a:latin typeface="Cambria Math" panose="02040503050406030204" pitchFamily="18" charset="0"/>
                          </a:rPr>
                          <m:t>𝑒</m:t>
                        </m:r>
                      </m:e>
                      <m:sup>
                        <m:r>
                          <a:rPr lang="vi-VN" altLang="en-US" i="1">
                            <a:latin typeface="Cambria Math" panose="02040503050406030204" pitchFamily="18" charset="0"/>
                          </a:rPr>
                          <m:t>𝑥</m:t>
                        </m:r>
                      </m:sup>
                    </m:sSup>
                    <m:r>
                      <a:rPr lang="vi-VN" altLang="en-US" b="1" i="1" smtClean="0">
                        <a:latin typeface="Cambria Math" panose="02040503050406030204" pitchFamily="18" charset="0"/>
                      </a:rPr>
                      <m:t> </m:t>
                    </m:r>
                    <m:r>
                      <m:rPr>
                        <m:nor/>
                      </m:rPr>
                      <a:rPr lang="vi-VN" b="1" i="0" smtClean="0"/>
                      <m:t>đệ </m:t>
                    </m:r>
                    <m:r>
                      <m:rPr>
                        <m:nor/>
                      </m:rPr>
                      <a:rPr lang="vi-VN" b="1" i="0" smtClean="0"/>
                      <m:t>qui</m:t>
                    </m:r>
                    <m:r>
                      <m:rPr>
                        <m:nor/>
                      </m:rPr>
                      <a:rPr lang="vi-VN" b="1" i="0" smtClean="0"/>
                      <m:t> </m:t>
                    </m:r>
                    <m:r>
                      <m:rPr>
                        <m:nor/>
                      </m:rPr>
                      <a:rPr lang="en-US" b="1" i="0" smtClean="0"/>
                      <m:t>(</m:t>
                    </m:r>
                    <m:r>
                      <m:rPr>
                        <m:nor/>
                      </m:rPr>
                      <a:rPr lang="en-US" b="1" i="0" smtClean="0"/>
                      <m:t>1</m:t>
                    </m:r>
                    <m:r>
                      <m:rPr>
                        <m:nor/>
                      </m:rPr>
                      <a:rPr lang="en-US" b="1" i="0" smtClean="0"/>
                      <m:t>)</m:t>
                    </m:r>
                  </m:oMath>
                </a14:m>
                <a:endParaRPr lang="en-US"/>
              </a:p>
            </p:txBody>
          </p:sp>
        </mc:Choice>
        <mc:Fallback xmlns="">
          <p:sp>
            <p:nvSpPr>
              <p:cNvPr id="2" name="Title 1">
                <a:extLst>
                  <a:ext uri="{FF2B5EF4-FFF2-40B4-BE49-F238E27FC236}">
                    <a16:creationId xmlns:a16="http://schemas.microsoft.com/office/drawing/2014/main" id="{C96E3573-63C1-42C0-956E-FAFFD99EB626}"/>
                  </a:ext>
                </a:extLst>
              </p:cNvPr>
              <p:cNvSpPr>
                <a:spLocks noGrp="1" noRot="1" noChangeAspect="1" noMove="1" noResize="1" noEditPoints="1" noAdjustHandles="1" noChangeArrowheads="1" noChangeShapeType="1" noTextEdit="1"/>
              </p:cNvSpPr>
              <p:nvPr>
                <p:ph type="title"/>
              </p:nvPr>
            </p:nvSpPr>
            <p:spPr>
              <a:blipFill>
                <a:blip r:embed="rId2"/>
                <a:stretch>
                  <a:fillRect t="-5357" b="-205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621E3-5BC9-4618-9BF7-85A02995B916}"/>
                  </a:ext>
                </a:extLst>
              </p:cNvPr>
              <p:cNvSpPr>
                <a:spLocks noGrp="1"/>
              </p:cNvSpPr>
              <p:nvPr>
                <p:ph idx="1"/>
              </p:nvPr>
            </p:nvSpPr>
            <p:spPr/>
            <p:txBody>
              <a:bodyPr/>
              <a:lstStyle/>
              <a:p>
                <a:pPr>
                  <a:lnSpc>
                    <a:spcPct val="110000"/>
                  </a:lnSpc>
                </a:pPr>
                <a:r>
                  <a:rPr lang="en-US" altLang="en-US"/>
                  <a:t>Hàm </a:t>
                </a:r>
                <a14:m>
                  <m:oMath xmlns:m="http://schemas.openxmlformats.org/officeDocument/2006/math">
                    <m:sSup>
                      <m:sSupPr>
                        <m:ctrlPr>
                          <a:rPr lang="pt-BR" altLang="en-US" i="1">
                            <a:latin typeface="Cambria Math" panose="02040503050406030204" pitchFamily="18" charset="0"/>
                          </a:rPr>
                        </m:ctrlPr>
                      </m:sSupPr>
                      <m:e>
                        <m:r>
                          <a:rPr lang="vi-VN" altLang="en-US" i="1">
                            <a:latin typeface="Cambria Math" panose="02040503050406030204" pitchFamily="18" charset="0"/>
                          </a:rPr>
                          <m:t>𝑒</m:t>
                        </m:r>
                      </m:e>
                      <m:sup>
                        <m:r>
                          <a:rPr lang="vi-VN" altLang="en-US" i="1">
                            <a:latin typeface="Cambria Math" panose="02040503050406030204" pitchFamily="18" charset="0"/>
                          </a:rPr>
                          <m:t>𝑥</m:t>
                        </m:r>
                      </m:sup>
                    </m:sSup>
                  </m:oMath>
                </a14:m>
                <a:r>
                  <a:rPr lang="en-US" altLang="en-US"/>
                  <a:t> tính theo triển khai Maclaurin:</a:t>
                </a:r>
                <a:endParaRPr lang="vi-VN" altLang="en-US"/>
              </a:p>
              <a:p>
                <a:pPr marL="0" indent="0">
                  <a:lnSpc>
                    <a:spcPct val="110000"/>
                  </a:lnSpc>
                  <a:buNone/>
                </a:pPr>
                <a:r>
                  <a:rPr lang="en-US" altLang="en-US"/>
                  <a:t>	</a:t>
                </a:r>
                <a14:m>
                  <m:oMath xmlns:m="http://schemas.openxmlformats.org/officeDocument/2006/math">
                    <m:sSup>
                      <m:sSupPr>
                        <m:ctrlPr>
                          <a:rPr lang="pt-BR" altLang="en-US" i="1">
                            <a:latin typeface="Cambria Math" panose="02040503050406030204" pitchFamily="18" charset="0"/>
                          </a:rPr>
                        </m:ctrlPr>
                      </m:sSupPr>
                      <m:e>
                        <m:r>
                          <a:rPr lang="vi-VN" altLang="en-US" i="1">
                            <a:latin typeface="Cambria Math" panose="02040503050406030204" pitchFamily="18" charset="0"/>
                          </a:rPr>
                          <m:t>𝑒</m:t>
                        </m:r>
                      </m:e>
                      <m:sup>
                        <m:r>
                          <a:rPr lang="vi-VN" altLang="en-US" i="1">
                            <a:latin typeface="Cambria Math" panose="02040503050406030204" pitchFamily="18" charset="0"/>
                          </a:rPr>
                          <m:t>𝑥</m:t>
                        </m:r>
                      </m:sup>
                    </m:sSup>
                    <m:r>
                      <a:rPr lang="pt-BR" altLang="en-US" i="1">
                        <a:latin typeface="Cambria Math" panose="02040503050406030204" pitchFamily="18" charset="0"/>
                      </a:rPr>
                      <m:t>=</m:t>
                    </m:r>
                    <m:r>
                      <a:rPr lang="pt-BR" altLang="en-US" i="1">
                        <a:latin typeface="Cambria Math" panose="02040503050406030204" pitchFamily="18" charset="0"/>
                      </a:rPr>
                      <m:t>1</m:t>
                    </m:r>
                    <m:r>
                      <a:rPr lang="pt-BR" altLang="en-US" i="1">
                        <a:latin typeface="Cambria Math" panose="02040503050406030204" pitchFamily="18" charset="0"/>
                      </a:rPr>
                      <m:t>+</m:t>
                    </m:r>
                    <m:f>
                      <m:fPr>
                        <m:ctrlPr>
                          <a:rPr lang="pt-BR" altLang="en-US" i="1">
                            <a:latin typeface="Cambria Math" panose="02040503050406030204" pitchFamily="18" charset="0"/>
                          </a:rPr>
                        </m:ctrlPr>
                      </m:fPr>
                      <m:num>
                        <m:sSup>
                          <m:sSupPr>
                            <m:ctrlPr>
                              <a:rPr lang="pt-BR" altLang="en-US" i="1">
                                <a:latin typeface="Cambria Math" panose="02040503050406030204" pitchFamily="18" charset="0"/>
                              </a:rPr>
                            </m:ctrlPr>
                          </m:sSupPr>
                          <m:e>
                            <m:r>
                              <a:rPr lang="vi-VN" altLang="en-US" i="1">
                                <a:latin typeface="Cambria Math" panose="02040503050406030204" pitchFamily="18" charset="0"/>
                              </a:rPr>
                              <m:t>𝑥</m:t>
                            </m:r>
                          </m:e>
                          <m:sup>
                            <m:r>
                              <a:rPr lang="en-US" altLang="en-US" i="1">
                                <a:latin typeface="Cambria Math" panose="02040503050406030204" pitchFamily="18" charset="0"/>
                              </a:rPr>
                              <m:t>1</m:t>
                            </m:r>
                          </m:sup>
                        </m:sSup>
                      </m:num>
                      <m:den>
                        <m:r>
                          <a:rPr lang="pt-BR" altLang="en-US" i="1">
                            <a:latin typeface="Cambria Math" panose="02040503050406030204" pitchFamily="18" charset="0"/>
                          </a:rPr>
                          <m:t>1</m:t>
                        </m:r>
                        <m:r>
                          <a:rPr lang="pt-BR" altLang="en-US" i="1">
                            <a:latin typeface="Cambria Math" panose="02040503050406030204" pitchFamily="18" charset="0"/>
                          </a:rPr>
                          <m:t>!</m:t>
                        </m:r>
                      </m:den>
                    </m:f>
                    <m:r>
                      <a:rPr lang="pt-BR" altLang="en-US" i="1">
                        <a:latin typeface="Cambria Math" panose="02040503050406030204" pitchFamily="18" charset="0"/>
                      </a:rPr>
                      <m:t>+</m:t>
                    </m:r>
                    <m:f>
                      <m:fPr>
                        <m:ctrlPr>
                          <a:rPr lang="pt-BR" altLang="en-US" i="1">
                            <a:latin typeface="Cambria Math" panose="02040503050406030204" pitchFamily="18" charset="0"/>
                          </a:rPr>
                        </m:ctrlPr>
                      </m:fPr>
                      <m:num>
                        <m:sSup>
                          <m:sSupPr>
                            <m:ctrlPr>
                              <a:rPr lang="pt-BR" altLang="en-US" i="1">
                                <a:latin typeface="Cambria Math" panose="02040503050406030204" pitchFamily="18" charset="0"/>
                              </a:rPr>
                            </m:ctrlPr>
                          </m:sSupPr>
                          <m:e>
                            <m:r>
                              <a:rPr lang="pt-BR" altLang="en-US" i="1">
                                <a:latin typeface="Cambria Math" panose="02040503050406030204" pitchFamily="18" charset="0"/>
                              </a:rPr>
                              <m:t>𝑥</m:t>
                            </m:r>
                          </m:e>
                          <m:sup>
                            <m:r>
                              <a:rPr lang="pt-BR" altLang="en-US" i="1">
                                <a:latin typeface="Cambria Math" panose="02040503050406030204" pitchFamily="18" charset="0"/>
                              </a:rPr>
                              <m:t>2</m:t>
                            </m:r>
                          </m:sup>
                        </m:sSup>
                      </m:num>
                      <m:den>
                        <m:r>
                          <a:rPr lang="pt-BR" altLang="en-US" i="1">
                            <a:latin typeface="Cambria Math" panose="02040503050406030204" pitchFamily="18" charset="0"/>
                          </a:rPr>
                          <m:t>2</m:t>
                        </m:r>
                        <m:r>
                          <a:rPr lang="pt-BR" altLang="en-US" i="1">
                            <a:latin typeface="Cambria Math" panose="02040503050406030204" pitchFamily="18" charset="0"/>
                          </a:rPr>
                          <m:t>!</m:t>
                        </m:r>
                      </m:den>
                    </m:f>
                    <m:r>
                      <a:rPr lang="pt-BR" altLang="en-US" i="1">
                        <a:latin typeface="Cambria Math" panose="02040503050406030204" pitchFamily="18" charset="0"/>
                      </a:rPr>
                      <m:t>+…</m:t>
                    </m:r>
                  </m:oMath>
                </a14:m>
                <a:r>
                  <a:rPr lang="en-US" altLang="en-US"/>
                  <a:t> + </a:t>
                </a:r>
                <a14:m>
                  <m:oMath xmlns:m="http://schemas.openxmlformats.org/officeDocument/2006/math">
                    <m:f>
                      <m:fPr>
                        <m:ctrlPr>
                          <a:rPr lang="pt-BR" altLang="en-US" i="1">
                            <a:latin typeface="Cambria Math" panose="02040503050406030204" pitchFamily="18" charset="0"/>
                          </a:rPr>
                        </m:ctrlPr>
                      </m:fPr>
                      <m:num>
                        <m:sSup>
                          <m:sSupPr>
                            <m:ctrlPr>
                              <a:rPr lang="pt-BR" altLang="en-US" i="1">
                                <a:latin typeface="Cambria Math" panose="02040503050406030204" pitchFamily="18" charset="0"/>
                              </a:rPr>
                            </m:ctrlPr>
                          </m:sSupPr>
                          <m:e>
                            <m:r>
                              <a:rPr lang="pt-BR" altLang="en-US" i="1">
                                <a:latin typeface="Cambria Math" panose="02040503050406030204" pitchFamily="18" charset="0"/>
                              </a:rPr>
                              <m:t>𝑥</m:t>
                            </m:r>
                          </m:e>
                          <m:sup>
                            <m:r>
                              <a:rPr lang="en-US" altLang="en-US" i="1">
                                <a:latin typeface="Cambria Math" panose="02040503050406030204" pitchFamily="18" charset="0"/>
                              </a:rPr>
                              <m:t>𝑛</m:t>
                            </m:r>
                            <m:r>
                              <a:rPr lang="en-US" altLang="en-US" i="1">
                                <a:latin typeface="Cambria Math" panose="02040503050406030204" pitchFamily="18" charset="0"/>
                              </a:rPr>
                              <m:t>−</m:t>
                            </m:r>
                            <m:r>
                              <a:rPr lang="en-US" altLang="en-US" i="1">
                                <a:latin typeface="Cambria Math" panose="02040503050406030204" pitchFamily="18" charset="0"/>
                              </a:rPr>
                              <m:t>1</m:t>
                            </m:r>
                          </m:sup>
                        </m:sSup>
                      </m:num>
                      <m:den>
                        <m:r>
                          <a:rPr lang="en-US" altLang="en-US" i="1">
                            <a:latin typeface="Cambria Math" panose="02040503050406030204" pitchFamily="18" charset="0"/>
                          </a:rPr>
                          <m:t>(</m:t>
                        </m:r>
                        <m:r>
                          <a:rPr lang="en-US" altLang="en-US" i="1">
                            <a:latin typeface="Cambria Math" panose="02040503050406030204" pitchFamily="18" charset="0"/>
                          </a:rPr>
                          <m:t>𝑛</m:t>
                        </m:r>
                        <m:r>
                          <a:rPr lang="en-US" altLang="en-US" i="1">
                            <a:latin typeface="Cambria Math" panose="02040503050406030204" pitchFamily="18" charset="0"/>
                          </a:rPr>
                          <m:t>−</m:t>
                        </m:r>
                        <m:r>
                          <a:rPr lang="en-US" altLang="en-US" i="1">
                            <a:latin typeface="Cambria Math" panose="02040503050406030204" pitchFamily="18" charset="0"/>
                          </a:rPr>
                          <m:t>1</m:t>
                        </m:r>
                        <m:r>
                          <a:rPr lang="en-US" altLang="en-US" i="1">
                            <a:latin typeface="Cambria Math" panose="02040503050406030204" pitchFamily="18" charset="0"/>
                          </a:rPr>
                          <m:t>)!</m:t>
                        </m:r>
                      </m:den>
                    </m:f>
                    <m:r>
                      <a:rPr lang="en-US" altLang="en-US" i="1">
                        <a:latin typeface="Cambria Math" panose="02040503050406030204" pitchFamily="18" charset="0"/>
                      </a:rPr>
                      <m:t> </m:t>
                    </m:r>
                    <m:r>
                      <m:rPr>
                        <m:nor/>
                      </m:rPr>
                      <a:rPr lang="en-US" altLang="en-US"/>
                      <m:t>+ </m:t>
                    </m:r>
                    <m:f>
                      <m:fPr>
                        <m:ctrlPr>
                          <a:rPr lang="pt-BR" altLang="en-US" i="1">
                            <a:latin typeface="Cambria Math" panose="02040503050406030204" pitchFamily="18" charset="0"/>
                          </a:rPr>
                        </m:ctrlPr>
                      </m:fPr>
                      <m:num>
                        <m:sSup>
                          <m:sSupPr>
                            <m:ctrlPr>
                              <a:rPr lang="pt-BR" altLang="en-US" i="1">
                                <a:latin typeface="Cambria Math" panose="02040503050406030204" pitchFamily="18" charset="0"/>
                              </a:rPr>
                            </m:ctrlPr>
                          </m:sSupPr>
                          <m:e>
                            <m:r>
                              <a:rPr lang="pt-BR" altLang="en-US" i="1">
                                <a:latin typeface="Cambria Math" panose="02040503050406030204" pitchFamily="18" charset="0"/>
                              </a:rPr>
                              <m:t>𝑥</m:t>
                            </m:r>
                          </m:e>
                          <m:sup>
                            <m:r>
                              <a:rPr lang="en-US" altLang="en-US" i="1">
                                <a:latin typeface="Cambria Math" panose="02040503050406030204" pitchFamily="18" charset="0"/>
                              </a:rPr>
                              <m:t>𝑛</m:t>
                            </m:r>
                          </m:sup>
                        </m:sSup>
                      </m:num>
                      <m:den>
                        <m:r>
                          <a:rPr lang="en-US" altLang="en-US" i="1">
                            <a:latin typeface="Cambria Math" panose="02040503050406030204" pitchFamily="18" charset="0"/>
                          </a:rPr>
                          <m:t>𝑛</m:t>
                        </m:r>
                        <m:r>
                          <a:rPr lang="en-US" altLang="en-US" i="1">
                            <a:latin typeface="Cambria Math" panose="02040503050406030204" pitchFamily="18" charset="0"/>
                          </a:rPr>
                          <m:t>!</m:t>
                        </m:r>
                      </m:den>
                    </m:f>
                  </m:oMath>
                </a14:m>
                <a:endParaRPr lang="en-US" altLang="en-US"/>
              </a:p>
              <a:p>
                <a:pPr lvl="1">
                  <a:lnSpc>
                    <a:spcPct val="110000"/>
                  </a:lnSpc>
                  <a:buNone/>
                </a:pPr>
                <a:r>
                  <a:rPr lang="en-US" altLang="en-US" sz="2400" b="1">
                    <a:solidFill>
                      <a:srgbClr val="0066FF"/>
                    </a:solidFill>
                  </a:rPr>
                  <a:t>	</a:t>
                </a:r>
                <a:r>
                  <a:rPr lang="en-US" altLang="en-US" sz="2400"/>
                  <a:t>có thể viết lại thành:</a:t>
                </a:r>
              </a:p>
              <a:p>
                <a:pPr lvl="1">
                  <a:lnSpc>
                    <a:spcPct val="110000"/>
                  </a:lnSpc>
                  <a:buNone/>
                </a:pPr>
                <a:r>
                  <a:rPr lang="en-US" altLang="en-US" sz="2400"/>
                  <a:t>	</a:t>
                </a:r>
                <a:r>
                  <a:rPr lang="en-US" altLang="en-US" sz="2800"/>
                  <a:t>	</a:t>
                </a:r>
                <a14:m>
                  <m:oMath xmlns:m="http://schemas.openxmlformats.org/officeDocument/2006/math">
                    <m:sSup>
                      <m:sSupPr>
                        <m:ctrlPr>
                          <a:rPr lang="pt-BR" altLang="en-US" sz="2800" i="1">
                            <a:latin typeface="Cambria Math" panose="02040503050406030204" pitchFamily="18" charset="0"/>
                          </a:rPr>
                        </m:ctrlPr>
                      </m:sSupPr>
                      <m:e>
                        <m:r>
                          <a:rPr lang="vi-VN" altLang="en-US" sz="2800" i="1">
                            <a:latin typeface="Cambria Math" panose="02040503050406030204" pitchFamily="18" charset="0"/>
                          </a:rPr>
                          <m:t>𝑒</m:t>
                        </m:r>
                      </m:e>
                      <m:sup>
                        <m:r>
                          <a:rPr lang="vi-VN" altLang="en-US" sz="2800" i="1">
                            <a:latin typeface="Cambria Math" panose="02040503050406030204" pitchFamily="18" charset="0"/>
                          </a:rPr>
                          <m:t>𝑥</m:t>
                        </m:r>
                      </m:sup>
                    </m:sSup>
                    <m:d>
                      <m:dPr>
                        <m:ctrlPr>
                          <a:rPr lang="en-US" altLang="en-US" sz="2800" i="1">
                            <a:latin typeface="Cambria Math" panose="02040503050406030204" pitchFamily="18" charset="0"/>
                          </a:rPr>
                        </m:ctrlPr>
                      </m:dPr>
                      <m:e>
                        <m:r>
                          <a:rPr lang="en-US" altLang="en-US" sz="2800" i="1">
                            <a:latin typeface="Cambria Math" panose="02040503050406030204" pitchFamily="18" charset="0"/>
                          </a:rPr>
                          <m:t>𝑛</m:t>
                        </m:r>
                      </m:e>
                    </m:d>
                    <m:r>
                      <a:rPr lang="pt-BR" altLang="en-US" sz="2800" i="1">
                        <a:latin typeface="Cambria Math" panose="02040503050406030204" pitchFamily="18" charset="0"/>
                      </a:rPr>
                      <m:t>=</m:t>
                    </m:r>
                  </m:oMath>
                </a14:m>
                <a:r>
                  <a:rPr lang="en-US" altLang="en-US" sz="2800" b="1">
                    <a:solidFill>
                      <a:srgbClr val="0066FF"/>
                    </a:solidFill>
                  </a:rPr>
                  <a:t> </a:t>
                </a:r>
                <a14:m>
                  <m:oMath xmlns:m="http://schemas.openxmlformats.org/officeDocument/2006/math">
                    <m:sSup>
                      <m:sSupPr>
                        <m:ctrlPr>
                          <a:rPr lang="pt-BR" altLang="en-US" sz="2800" i="1">
                            <a:latin typeface="Cambria Math" panose="02040503050406030204" pitchFamily="18" charset="0"/>
                          </a:rPr>
                        </m:ctrlPr>
                      </m:sSupPr>
                      <m:e>
                        <m:r>
                          <a:rPr lang="vi-VN" altLang="en-US" sz="2800" i="1">
                            <a:latin typeface="Cambria Math" panose="02040503050406030204" pitchFamily="18" charset="0"/>
                          </a:rPr>
                          <m:t>𝑒</m:t>
                        </m:r>
                      </m:e>
                      <m:sup>
                        <m:r>
                          <a:rPr lang="vi-VN" altLang="en-US" sz="2800" i="1">
                            <a:latin typeface="Cambria Math" panose="02040503050406030204" pitchFamily="18" charset="0"/>
                          </a:rPr>
                          <m:t>𝑥</m:t>
                        </m:r>
                      </m:sup>
                    </m:sSup>
                    <m:d>
                      <m:dPr>
                        <m:ctrlPr>
                          <a:rPr lang="en-US" altLang="en-US" sz="2800" i="1">
                            <a:latin typeface="Cambria Math" panose="02040503050406030204" pitchFamily="18" charset="0"/>
                          </a:rPr>
                        </m:ctrlPr>
                      </m:dPr>
                      <m:e>
                        <m:r>
                          <a:rPr lang="en-US" altLang="en-US" sz="2800" i="1">
                            <a:latin typeface="Cambria Math" panose="02040503050406030204" pitchFamily="18" charset="0"/>
                          </a:rPr>
                          <m:t>𝑛</m:t>
                        </m:r>
                        <m:r>
                          <a:rPr lang="en-US" altLang="en-US" sz="2800" i="1">
                            <a:latin typeface="Cambria Math" panose="02040503050406030204" pitchFamily="18" charset="0"/>
                          </a:rPr>
                          <m:t>−</m:t>
                        </m:r>
                        <m:r>
                          <a:rPr lang="en-US" altLang="en-US" sz="2800" i="1">
                            <a:latin typeface="Cambria Math" panose="02040503050406030204" pitchFamily="18" charset="0"/>
                          </a:rPr>
                          <m:t>1</m:t>
                        </m:r>
                      </m:e>
                    </m:d>
                  </m:oMath>
                </a14:m>
                <a:r>
                  <a:rPr lang="en-US" altLang="en-US" sz="2800" b="1">
                    <a:solidFill>
                      <a:srgbClr val="0066FF"/>
                    </a:solidFill>
                  </a:rPr>
                  <a:t> </a:t>
                </a:r>
                <a14:m>
                  <m:oMath xmlns:m="http://schemas.openxmlformats.org/officeDocument/2006/math">
                    <m:r>
                      <a:rPr lang="en-US" altLang="en-US" sz="2800" i="1">
                        <a:latin typeface="Cambria Math" panose="02040503050406030204" pitchFamily="18" charset="0"/>
                      </a:rPr>
                      <m:t> </m:t>
                    </m:r>
                    <m:r>
                      <m:rPr>
                        <m:nor/>
                      </m:rPr>
                      <a:rPr lang="en-US" altLang="en-US" sz="2800"/>
                      <m:t>+ </m:t>
                    </m:r>
                    <m:f>
                      <m:fPr>
                        <m:ctrlPr>
                          <a:rPr lang="pt-BR" altLang="en-US" sz="2800" i="1">
                            <a:latin typeface="Cambria Math" panose="02040503050406030204" pitchFamily="18" charset="0"/>
                          </a:rPr>
                        </m:ctrlPr>
                      </m:fPr>
                      <m:num>
                        <m:sSup>
                          <m:sSupPr>
                            <m:ctrlPr>
                              <a:rPr lang="pt-BR" altLang="en-US" sz="2800" i="1">
                                <a:latin typeface="Cambria Math" panose="02040503050406030204" pitchFamily="18" charset="0"/>
                              </a:rPr>
                            </m:ctrlPr>
                          </m:sSupPr>
                          <m:e>
                            <m:r>
                              <a:rPr lang="pt-BR" altLang="en-US" sz="2800" i="1">
                                <a:latin typeface="Cambria Math" panose="02040503050406030204" pitchFamily="18" charset="0"/>
                              </a:rPr>
                              <m:t>𝑥</m:t>
                            </m:r>
                          </m:e>
                          <m:sup>
                            <m:r>
                              <a:rPr lang="en-US" altLang="en-US" sz="2800" i="1">
                                <a:latin typeface="Cambria Math" panose="02040503050406030204" pitchFamily="18" charset="0"/>
                              </a:rPr>
                              <m:t>𝑛</m:t>
                            </m:r>
                          </m:sup>
                        </m:sSup>
                      </m:num>
                      <m:den>
                        <m:r>
                          <a:rPr lang="en-US" altLang="en-US" sz="2800" i="1">
                            <a:latin typeface="Cambria Math" panose="02040503050406030204" pitchFamily="18" charset="0"/>
                          </a:rPr>
                          <m:t>𝑛</m:t>
                        </m:r>
                        <m:r>
                          <a:rPr lang="en-US" altLang="en-US" sz="2800" i="1">
                            <a:latin typeface="Cambria Math" panose="02040503050406030204" pitchFamily="18" charset="0"/>
                          </a:rPr>
                          <m:t>!</m:t>
                        </m:r>
                      </m:den>
                    </m:f>
                  </m:oMath>
                </a14:m>
                <a:endParaRPr lang="en-US" altLang="en-US" sz="2800" b="1">
                  <a:solidFill>
                    <a:srgbClr val="0066FF"/>
                  </a:solidFill>
                </a:endParaRPr>
              </a:p>
              <a:p>
                <a:pPr lvl="1">
                  <a:lnSpc>
                    <a:spcPct val="110000"/>
                  </a:lnSpc>
                  <a:buNone/>
                </a:pPr>
                <a:r>
                  <a:rPr lang="en-US" altLang="en-US"/>
                  <a:t>Ngoài ra, các hàm x</a:t>
                </a:r>
                <a:r>
                  <a:rPr lang="en-US" altLang="en-US" baseline="30000"/>
                  <a:t>n</a:t>
                </a:r>
                <a:r>
                  <a:rPr lang="en-US" altLang="en-US"/>
                  <a:t> và n! cũng có thể tính đệ qui</a:t>
                </a:r>
              </a:p>
              <a:p>
                <a:pPr lvl="1">
                  <a:lnSpc>
                    <a:spcPct val="110000"/>
                  </a:lnSpc>
                  <a:buNone/>
                </a:pPr>
                <a:r>
                  <a:rPr lang="en-US" altLang="en-US" sz="2400" b="1"/>
                  <a:t>	</a:t>
                </a:r>
                <a14:m>
                  <m:oMath xmlns:m="http://schemas.openxmlformats.org/officeDocument/2006/math">
                    <m:sSup>
                      <m:sSupPr>
                        <m:ctrlPr>
                          <a:rPr lang="pt-BR" altLang="en-US" sz="2400" b="1" i="1">
                            <a:solidFill>
                              <a:srgbClr val="0066FF"/>
                            </a:solidFill>
                            <a:latin typeface="Cambria Math" panose="02040503050406030204" pitchFamily="18" charset="0"/>
                          </a:rPr>
                        </m:ctrlPr>
                      </m:sSupPr>
                      <m:e>
                        <m:r>
                          <a:rPr lang="en-US" altLang="en-US" sz="2400" b="1" i="1">
                            <a:solidFill>
                              <a:srgbClr val="0066FF"/>
                            </a:solidFill>
                            <a:latin typeface="Cambria Math" panose="02040503050406030204" pitchFamily="18" charset="0"/>
                          </a:rPr>
                          <m:t>𝒙</m:t>
                        </m:r>
                      </m:e>
                      <m:sup>
                        <m:r>
                          <a:rPr lang="en-US" altLang="en-US" sz="2400" b="1" i="1">
                            <a:solidFill>
                              <a:srgbClr val="0066FF"/>
                            </a:solidFill>
                            <a:latin typeface="Cambria Math" panose="02040503050406030204" pitchFamily="18" charset="0"/>
                          </a:rPr>
                          <m:t>𝒏</m:t>
                        </m:r>
                      </m:sup>
                    </m:sSup>
                    <m:r>
                      <a:rPr lang="pt-BR" altLang="en-US" sz="2400" b="1" i="1">
                        <a:solidFill>
                          <a:srgbClr val="0066FF"/>
                        </a:solidFill>
                        <a:latin typeface="Cambria Math" panose="02040503050406030204" pitchFamily="18" charset="0"/>
                      </a:rPr>
                      <m:t>=</m:t>
                    </m:r>
                  </m:oMath>
                </a14:m>
                <a:r>
                  <a:rPr lang="en-US" altLang="en-US" sz="2400" b="1">
                    <a:solidFill>
                      <a:srgbClr val="0066FF"/>
                    </a:solidFill>
                    <a:latin typeface="Courier New" panose="02070309020205020404" pitchFamily="49" charset="0"/>
                  </a:rPr>
                  <a:t> </a:t>
                </a:r>
                <a14:m>
                  <m:oMath xmlns:m="http://schemas.openxmlformats.org/officeDocument/2006/math">
                    <m:sSup>
                      <m:sSupPr>
                        <m:ctrlPr>
                          <a:rPr lang="pt-BR" altLang="en-US" sz="2400" b="1" i="1">
                            <a:solidFill>
                              <a:srgbClr val="0066FF"/>
                            </a:solidFill>
                            <a:latin typeface="Cambria Math" panose="02040503050406030204" pitchFamily="18" charset="0"/>
                          </a:rPr>
                        </m:ctrlPr>
                      </m:sSupPr>
                      <m:e>
                        <m:r>
                          <a:rPr lang="en-US" altLang="en-US" sz="2400" b="1" i="1">
                            <a:solidFill>
                              <a:srgbClr val="0066FF"/>
                            </a:solidFill>
                            <a:latin typeface="Cambria Math" panose="02040503050406030204" pitchFamily="18" charset="0"/>
                          </a:rPr>
                          <m:t>𝒙</m:t>
                        </m:r>
                      </m:e>
                      <m:sup>
                        <m:r>
                          <a:rPr lang="en-US" altLang="en-US" sz="2400" b="1" i="1">
                            <a:solidFill>
                              <a:srgbClr val="0066FF"/>
                            </a:solidFill>
                            <a:latin typeface="Cambria Math" panose="02040503050406030204" pitchFamily="18" charset="0"/>
                          </a:rPr>
                          <m:t>𝒏</m:t>
                        </m:r>
                        <m:r>
                          <a:rPr lang="en-US" altLang="en-US" sz="2400" b="1" i="1">
                            <a:solidFill>
                              <a:srgbClr val="0066FF"/>
                            </a:solidFill>
                            <a:latin typeface="Cambria Math" panose="02040503050406030204" pitchFamily="18" charset="0"/>
                          </a:rPr>
                          <m:t>−</m:t>
                        </m:r>
                        <m:r>
                          <a:rPr lang="en-US" altLang="en-US" sz="2400" b="1" i="1">
                            <a:solidFill>
                              <a:srgbClr val="0066FF"/>
                            </a:solidFill>
                            <a:latin typeface="Cambria Math" panose="02040503050406030204" pitchFamily="18" charset="0"/>
                          </a:rPr>
                          <m:t>𝟏</m:t>
                        </m:r>
                      </m:sup>
                    </m:sSup>
                    <m:r>
                      <a:rPr lang="en-US" altLang="en-US" sz="2400" b="1" i="1">
                        <a:solidFill>
                          <a:srgbClr val="0066FF"/>
                        </a:solidFill>
                        <a:latin typeface="Cambria Math" panose="02040503050406030204" pitchFamily="18" charset="0"/>
                      </a:rPr>
                      <m:t>∗</m:t>
                    </m:r>
                    <m:r>
                      <a:rPr lang="en-US" altLang="en-US" sz="2400" b="1" i="1">
                        <a:solidFill>
                          <a:srgbClr val="0066FF"/>
                        </a:solidFill>
                        <a:latin typeface="Cambria Math" panose="02040503050406030204" pitchFamily="18" charset="0"/>
                      </a:rPr>
                      <m:t>𝒙</m:t>
                    </m:r>
                    <m:r>
                      <a:rPr lang="en-US" altLang="en-US" sz="2400" b="1" i="1">
                        <a:solidFill>
                          <a:srgbClr val="0066FF"/>
                        </a:solidFill>
                        <a:latin typeface="Cambria Math" panose="02040503050406030204" pitchFamily="18" charset="0"/>
                      </a:rPr>
                      <m:t> </m:t>
                    </m:r>
                  </m:oMath>
                </a14:m>
                <a:endParaRPr lang="en-US" altLang="en-US" sz="2400" b="1">
                  <a:solidFill>
                    <a:srgbClr val="339933"/>
                  </a:solidFill>
                  <a:latin typeface="Courier New" panose="02070309020205020404" pitchFamily="49" charset="0"/>
                </a:endParaRPr>
              </a:p>
              <a:p>
                <a:pPr lvl="1">
                  <a:lnSpc>
                    <a:spcPct val="110000"/>
                  </a:lnSpc>
                  <a:buNone/>
                </a:pPr>
                <a:r>
                  <a:rPr lang="en-US" altLang="en-US" sz="2400" b="1"/>
                  <a:t>	</a:t>
                </a:r>
                <a14:m>
                  <m:oMath xmlns:m="http://schemas.openxmlformats.org/officeDocument/2006/math">
                    <m:r>
                      <a:rPr lang="en-US" altLang="en-US" sz="2400" b="1" i="1">
                        <a:solidFill>
                          <a:srgbClr val="0066FF"/>
                        </a:solidFill>
                        <a:latin typeface="Cambria Math" panose="02040503050406030204" pitchFamily="18" charset="0"/>
                      </a:rPr>
                      <m:t>𝒏</m:t>
                    </m:r>
                    <m:r>
                      <a:rPr lang="en-US" altLang="en-US" sz="2400" b="1" i="1">
                        <a:solidFill>
                          <a:srgbClr val="0066FF"/>
                        </a:solidFill>
                        <a:latin typeface="Cambria Math" panose="02040503050406030204" pitchFamily="18" charset="0"/>
                      </a:rPr>
                      <m:t>!=</m:t>
                    </m:r>
                  </m:oMath>
                </a14:m>
                <a:r>
                  <a:rPr lang="en-US" altLang="en-US" sz="2400" b="1">
                    <a:solidFill>
                      <a:srgbClr val="0066FF"/>
                    </a:solidFill>
                    <a:latin typeface="Courier New" panose="02070309020205020404" pitchFamily="49" charset="0"/>
                  </a:rPr>
                  <a:t> </a:t>
                </a:r>
                <a14:m>
                  <m:oMath xmlns:m="http://schemas.openxmlformats.org/officeDocument/2006/math">
                    <m:d>
                      <m:dPr>
                        <m:ctrlPr>
                          <a:rPr lang="en-US" altLang="en-US" sz="2400" b="1" i="1">
                            <a:solidFill>
                              <a:srgbClr val="0066FF"/>
                            </a:solidFill>
                            <a:latin typeface="Cambria Math" panose="02040503050406030204" pitchFamily="18" charset="0"/>
                          </a:rPr>
                        </m:ctrlPr>
                      </m:dPr>
                      <m:e>
                        <m:r>
                          <a:rPr lang="en-US" altLang="en-US" sz="2400" b="1" i="1">
                            <a:solidFill>
                              <a:srgbClr val="0066FF"/>
                            </a:solidFill>
                            <a:latin typeface="Cambria Math" panose="02040503050406030204" pitchFamily="18" charset="0"/>
                          </a:rPr>
                          <m:t>𝒏</m:t>
                        </m:r>
                        <m:r>
                          <a:rPr lang="en-US" altLang="en-US" sz="2400" b="1" i="1">
                            <a:solidFill>
                              <a:srgbClr val="0066FF"/>
                            </a:solidFill>
                            <a:latin typeface="Cambria Math" panose="02040503050406030204" pitchFamily="18" charset="0"/>
                          </a:rPr>
                          <m:t>−</m:t>
                        </m:r>
                        <m:r>
                          <a:rPr lang="en-US" altLang="en-US" sz="2400" b="1" i="1">
                            <a:solidFill>
                              <a:srgbClr val="0066FF"/>
                            </a:solidFill>
                            <a:latin typeface="Cambria Math" panose="02040503050406030204" pitchFamily="18" charset="0"/>
                          </a:rPr>
                          <m:t>𝟏</m:t>
                        </m:r>
                      </m:e>
                    </m:d>
                    <m:r>
                      <a:rPr lang="en-US" altLang="en-US" sz="2400" b="1" i="1">
                        <a:solidFill>
                          <a:srgbClr val="0066FF"/>
                        </a:solidFill>
                        <a:latin typeface="Cambria Math" panose="02040503050406030204" pitchFamily="18" charset="0"/>
                      </a:rPr>
                      <m:t>!∗</m:t>
                    </m:r>
                    <m:r>
                      <a:rPr lang="en-US" altLang="en-US" sz="2400" b="1" i="1">
                        <a:solidFill>
                          <a:srgbClr val="0066FF"/>
                        </a:solidFill>
                        <a:latin typeface="Cambria Math" panose="02040503050406030204" pitchFamily="18" charset="0"/>
                      </a:rPr>
                      <m:t>𝒏</m:t>
                    </m:r>
                  </m:oMath>
                </a14:m>
                <a:endParaRPr lang="en-US" altLang="en-US" sz="2400" b="1">
                  <a:solidFill>
                    <a:srgbClr val="339933"/>
                  </a:solidFill>
                  <a:latin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068621E3-5BC9-4618-9BF7-85A02995B916}"/>
                  </a:ext>
                </a:extLst>
              </p:cNvPr>
              <p:cNvSpPr>
                <a:spLocks noGrp="1" noRot="1" noChangeAspect="1" noMove="1" noResize="1" noEditPoints="1" noAdjustHandles="1" noChangeArrowheads="1" noChangeShapeType="1" noTextEdit="1"/>
              </p:cNvSpPr>
              <p:nvPr>
                <p:ph idx="1"/>
              </p:nvPr>
            </p:nvSpPr>
            <p:spPr>
              <a:blipFill>
                <a:blip r:embed="rId3"/>
                <a:stretch>
                  <a:fillRect l="-283" t="-1061"/>
                </a:stretch>
              </a:blipFill>
            </p:spPr>
            <p:txBody>
              <a:bodyPr/>
              <a:lstStyle/>
              <a:p>
                <a:r>
                  <a:rPr lang="en-US">
                    <a:noFill/>
                  </a:rPr>
                  <a:t> </a:t>
                </a:r>
              </a:p>
            </p:txBody>
          </p:sp>
        </mc:Fallback>
      </mc:AlternateContent>
    </p:spTree>
    <p:extLst>
      <p:ext uri="{BB962C8B-B14F-4D97-AF65-F5344CB8AC3E}">
        <p14:creationId xmlns:p14="http://schemas.microsoft.com/office/powerpoint/2010/main" val="3111403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96E3573-63C1-42C0-956E-FAFFD99EB626}"/>
                  </a:ext>
                </a:extLst>
              </p:cNvPr>
              <p:cNvSpPr>
                <a:spLocks noGrp="1"/>
              </p:cNvSpPr>
              <p:nvPr>
                <p:ph type="title"/>
              </p:nvPr>
            </p:nvSpPr>
            <p:spPr/>
            <p:txBody>
              <a:bodyPr/>
              <a:lstStyle/>
              <a:p>
                <a:r>
                  <a:rPr lang="en-US"/>
                  <a:t>V</a:t>
                </a:r>
                <a:r>
                  <a:rPr lang="vi-VN"/>
                  <a:t>í dụ tính </a:t>
                </a:r>
                <a14:m>
                  <m:oMath xmlns:m="http://schemas.openxmlformats.org/officeDocument/2006/math">
                    <m:sSup>
                      <m:sSupPr>
                        <m:ctrlPr>
                          <a:rPr lang="pt-BR" altLang="en-US" i="1">
                            <a:latin typeface="Cambria Math" panose="02040503050406030204" pitchFamily="18" charset="0"/>
                          </a:rPr>
                        </m:ctrlPr>
                      </m:sSupPr>
                      <m:e>
                        <m:r>
                          <a:rPr lang="vi-VN" altLang="en-US" i="1">
                            <a:latin typeface="Cambria Math" panose="02040503050406030204" pitchFamily="18" charset="0"/>
                          </a:rPr>
                          <m:t>𝑒</m:t>
                        </m:r>
                      </m:e>
                      <m:sup>
                        <m:r>
                          <a:rPr lang="vi-VN" altLang="en-US" i="1">
                            <a:latin typeface="Cambria Math" panose="02040503050406030204" pitchFamily="18" charset="0"/>
                          </a:rPr>
                          <m:t>𝑥</m:t>
                        </m:r>
                      </m:sup>
                    </m:sSup>
                    <m:r>
                      <a:rPr lang="vi-VN" altLang="en-US" i="1">
                        <a:latin typeface="Cambria Math" panose="02040503050406030204" pitchFamily="18" charset="0"/>
                      </a:rPr>
                      <m:t> </m:t>
                    </m:r>
                    <m:r>
                      <m:rPr>
                        <m:nor/>
                      </m:rPr>
                      <a:rPr lang="vi-VN"/>
                      <m:t>đệ </m:t>
                    </m:r>
                    <m:r>
                      <m:rPr>
                        <m:nor/>
                      </m:rPr>
                      <a:rPr lang="vi-VN"/>
                      <m:t>qui</m:t>
                    </m:r>
                    <m:r>
                      <m:rPr>
                        <m:nor/>
                      </m:rPr>
                      <a:rPr lang="vi-VN"/>
                      <m:t> </m:t>
                    </m:r>
                    <m:r>
                      <m:rPr>
                        <m:nor/>
                      </m:rPr>
                      <a:rPr lang="en-US"/>
                      <m:t>(</m:t>
                    </m:r>
                    <m:r>
                      <m:rPr>
                        <m:nor/>
                      </m:rPr>
                      <a:rPr lang="en-US" b="1" i="0" smtClean="0"/>
                      <m:t>2</m:t>
                    </m:r>
                    <m:r>
                      <m:rPr>
                        <m:nor/>
                      </m:rPr>
                      <a:rPr lang="en-US"/>
                      <m:t>)</m:t>
                    </m:r>
                  </m:oMath>
                </a14:m>
                <a:endParaRPr lang="en-US"/>
              </a:p>
            </p:txBody>
          </p:sp>
        </mc:Choice>
        <mc:Fallback xmlns="">
          <p:sp>
            <p:nvSpPr>
              <p:cNvPr id="2" name="Title 1">
                <a:extLst>
                  <a:ext uri="{FF2B5EF4-FFF2-40B4-BE49-F238E27FC236}">
                    <a16:creationId xmlns:a16="http://schemas.microsoft.com/office/drawing/2014/main" id="{C96E3573-63C1-42C0-956E-FAFFD99EB626}"/>
                  </a:ext>
                </a:extLst>
              </p:cNvPr>
              <p:cNvSpPr>
                <a:spLocks noGrp="1" noRot="1" noChangeAspect="1" noMove="1" noResize="1" noEditPoints="1" noAdjustHandles="1" noChangeArrowheads="1" noChangeShapeType="1" noTextEdit="1"/>
              </p:cNvSpPr>
              <p:nvPr>
                <p:ph type="title"/>
              </p:nvPr>
            </p:nvSpPr>
            <p:spPr>
              <a:blipFill>
                <a:blip r:embed="rId2"/>
                <a:stretch>
                  <a:fillRect t="-5357" b="-20536"/>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068621E3-5BC9-4618-9BF7-85A02995B916}"/>
              </a:ext>
            </a:extLst>
          </p:cNvPr>
          <p:cNvSpPr>
            <a:spLocks noGrp="1"/>
          </p:cNvSpPr>
          <p:nvPr>
            <p:ph idx="1"/>
          </p:nvPr>
        </p:nvSpPr>
        <p:spPr/>
        <p:txBody>
          <a:bodyPr/>
          <a:lstStyle/>
          <a:p>
            <a:pPr algn="just">
              <a:lnSpc>
                <a:spcPct val="110000"/>
              </a:lnSpc>
            </a:pPr>
            <a:r>
              <a:rPr lang="en-US" altLang="en-US"/>
              <a:t>Trong đó, n giảm dần mỗi lần gọi đệ qui cho nên ta cần kiểm soát sự trở về của hàm bằng điều kiện ban đầu</a:t>
            </a:r>
          </a:p>
          <a:p>
            <a:pPr lvl="1">
              <a:lnSpc>
                <a:spcPct val="110000"/>
              </a:lnSpc>
            </a:pPr>
            <a:r>
              <a:rPr lang="en-US" altLang="en-US" b="1"/>
              <a:t>e</a:t>
            </a:r>
            <a:r>
              <a:rPr lang="en-US" altLang="en-US" b="1" baseline="30000"/>
              <a:t>x</a:t>
            </a:r>
            <a:r>
              <a:rPr lang="en-US" altLang="en-US" b="1"/>
              <a:t>(0) = 1	</a:t>
            </a:r>
            <a:r>
              <a:rPr lang="en-US" altLang="en-US"/>
              <a:t>:</a:t>
            </a:r>
            <a:r>
              <a:rPr lang="en-US" altLang="en-US" b="1"/>
              <a:t> </a:t>
            </a:r>
            <a:r>
              <a:rPr lang="en-US" altLang="en-US"/>
              <a:t>khi n=0 thì trả về trị 1.</a:t>
            </a:r>
          </a:p>
          <a:p>
            <a:pPr lvl="1">
              <a:lnSpc>
                <a:spcPct val="110000"/>
              </a:lnSpc>
            </a:pPr>
            <a:r>
              <a:rPr lang="en-US" altLang="en-US" b="1"/>
              <a:t>x</a:t>
            </a:r>
            <a:r>
              <a:rPr lang="en-US" altLang="en-US" b="1" baseline="30000"/>
              <a:t>0</a:t>
            </a:r>
            <a:r>
              <a:rPr lang="en-US" altLang="en-US" b="1"/>
              <a:t> = 1		</a:t>
            </a:r>
            <a:r>
              <a:rPr lang="en-US" altLang="en-US"/>
              <a:t>:</a:t>
            </a:r>
            <a:r>
              <a:rPr lang="en-US" altLang="en-US" b="1"/>
              <a:t> </a:t>
            </a:r>
            <a:r>
              <a:rPr lang="en-US" altLang="en-US"/>
              <a:t>khi n=0 thì trả về trị 1.</a:t>
            </a:r>
          </a:p>
          <a:p>
            <a:pPr lvl="1">
              <a:lnSpc>
                <a:spcPct val="110000"/>
              </a:lnSpc>
            </a:pPr>
            <a:r>
              <a:rPr lang="en-US" altLang="en-US" b="1"/>
              <a:t>1! = 1</a:t>
            </a:r>
            <a:r>
              <a:rPr lang="en-US" altLang="en-US"/>
              <a:t> 		:</a:t>
            </a:r>
            <a:r>
              <a:rPr lang="en-US" altLang="en-US" b="1"/>
              <a:t> </a:t>
            </a:r>
            <a:r>
              <a:rPr lang="en-US" altLang="en-US"/>
              <a:t>khi n=1 thì trả về trị 1.</a:t>
            </a:r>
          </a:p>
          <a:p>
            <a:endParaRPr lang="en-US"/>
          </a:p>
        </p:txBody>
      </p:sp>
    </p:spTree>
    <p:extLst>
      <p:ext uri="{BB962C8B-B14F-4D97-AF65-F5344CB8AC3E}">
        <p14:creationId xmlns:p14="http://schemas.microsoft.com/office/powerpoint/2010/main" val="353104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96E3573-63C1-42C0-956E-FAFFD99EB626}"/>
                  </a:ext>
                </a:extLst>
              </p:cNvPr>
              <p:cNvSpPr>
                <a:spLocks noGrp="1"/>
              </p:cNvSpPr>
              <p:nvPr>
                <p:ph type="title"/>
              </p:nvPr>
            </p:nvSpPr>
            <p:spPr/>
            <p:txBody>
              <a:bodyPr/>
              <a:lstStyle/>
              <a:p>
                <a:r>
                  <a:rPr lang="en-US"/>
                  <a:t>V</a:t>
                </a:r>
                <a:r>
                  <a:rPr lang="vi-VN"/>
                  <a:t>í dụ tính </a:t>
                </a:r>
                <a14:m>
                  <m:oMath xmlns:m="http://schemas.openxmlformats.org/officeDocument/2006/math">
                    <m:sSup>
                      <m:sSupPr>
                        <m:ctrlPr>
                          <a:rPr lang="pt-BR" altLang="en-US" i="1">
                            <a:latin typeface="Cambria Math" panose="02040503050406030204" pitchFamily="18" charset="0"/>
                          </a:rPr>
                        </m:ctrlPr>
                      </m:sSupPr>
                      <m:e>
                        <m:r>
                          <a:rPr lang="vi-VN" altLang="en-US" i="1">
                            <a:latin typeface="Cambria Math" panose="02040503050406030204" pitchFamily="18" charset="0"/>
                          </a:rPr>
                          <m:t>𝑒</m:t>
                        </m:r>
                      </m:e>
                      <m:sup>
                        <m:r>
                          <a:rPr lang="vi-VN" altLang="en-US" i="1">
                            <a:latin typeface="Cambria Math" panose="02040503050406030204" pitchFamily="18" charset="0"/>
                          </a:rPr>
                          <m:t>𝑥</m:t>
                        </m:r>
                      </m:sup>
                    </m:sSup>
                    <m:r>
                      <a:rPr lang="vi-VN" altLang="en-US" b="1" i="1" smtClean="0">
                        <a:latin typeface="Cambria Math" panose="02040503050406030204" pitchFamily="18" charset="0"/>
                      </a:rPr>
                      <m:t> </m:t>
                    </m:r>
                    <m:r>
                      <m:rPr>
                        <m:nor/>
                      </m:rPr>
                      <a:rPr lang="vi-VN" b="1" i="0" smtClean="0"/>
                      <m:t>đệ </m:t>
                    </m:r>
                    <m:r>
                      <m:rPr>
                        <m:nor/>
                      </m:rPr>
                      <a:rPr lang="vi-VN" b="1" i="0" smtClean="0"/>
                      <m:t>qui</m:t>
                    </m:r>
                    <m:r>
                      <m:rPr>
                        <m:nor/>
                      </m:rPr>
                      <a:rPr lang="vi-VN" b="1" i="0" smtClean="0"/>
                      <m:t> </m:t>
                    </m:r>
                    <m:r>
                      <m:rPr>
                        <m:nor/>
                      </m:rPr>
                      <a:rPr lang="en-US" b="1" i="0" smtClean="0"/>
                      <m:t>(</m:t>
                    </m:r>
                    <m:r>
                      <m:rPr>
                        <m:nor/>
                      </m:rPr>
                      <a:rPr lang="en-US" b="1" i="0" smtClean="0"/>
                      <m:t>2</m:t>
                    </m:r>
                    <m:r>
                      <m:rPr>
                        <m:nor/>
                      </m:rPr>
                      <a:rPr lang="en-US" b="1" i="0" smtClean="0"/>
                      <m:t>)</m:t>
                    </m:r>
                  </m:oMath>
                </a14:m>
                <a:endParaRPr lang="en-US"/>
              </a:p>
            </p:txBody>
          </p:sp>
        </mc:Choice>
        <mc:Fallback xmlns="">
          <p:sp>
            <p:nvSpPr>
              <p:cNvPr id="2" name="Title 1">
                <a:extLst>
                  <a:ext uri="{FF2B5EF4-FFF2-40B4-BE49-F238E27FC236}">
                    <a16:creationId xmlns:a16="http://schemas.microsoft.com/office/drawing/2014/main" id="{C96E3573-63C1-42C0-956E-FAFFD99EB626}"/>
                  </a:ext>
                </a:extLst>
              </p:cNvPr>
              <p:cNvSpPr>
                <a:spLocks noGrp="1" noRot="1" noChangeAspect="1" noMove="1" noResize="1" noEditPoints="1" noAdjustHandles="1" noChangeArrowheads="1" noChangeShapeType="1" noTextEdit="1"/>
              </p:cNvSpPr>
              <p:nvPr>
                <p:ph type="title"/>
              </p:nvPr>
            </p:nvSpPr>
            <p:spPr>
              <a:blipFill>
                <a:blip r:embed="rId2"/>
                <a:stretch>
                  <a:fillRect t="-5357" b="-20536"/>
                </a:stretch>
              </a:blipFill>
            </p:spPr>
            <p:txBody>
              <a:bodyPr/>
              <a:lstStyle/>
              <a:p>
                <a:r>
                  <a:rPr lang="en-US">
                    <a:noFill/>
                  </a:rPr>
                  <a:t> </a:t>
                </a:r>
              </a:p>
            </p:txBody>
          </p:sp>
        </mc:Fallback>
      </mc:AlternateContent>
      <p:pic>
        <p:nvPicPr>
          <p:cNvPr id="4" name="Picture 6">
            <a:extLst>
              <a:ext uri="{FF2B5EF4-FFF2-40B4-BE49-F238E27FC236}">
                <a16:creationId xmlns:a16="http://schemas.microsoft.com/office/drawing/2014/main" id="{8624D55D-22CC-4291-B750-A04ABF9B5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495" y="1143000"/>
            <a:ext cx="8615905" cy="4572000"/>
          </a:xfrm>
          <a:prstGeom prst="rect">
            <a:avLst/>
          </a:prstGeom>
          <a:noFill/>
          <a:ln w="9525">
            <a:solidFill>
              <a:srgbClr val="66FF6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022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effectLst/>
        </p:spPr>
        <p:txBody>
          <a:bodyPr/>
          <a:lstStyle/>
          <a:p>
            <a:pPr eaLnBrk="1" hangingPunct="1"/>
            <a:r>
              <a:rPr lang="en-US" altLang="en-US" sz="3200"/>
              <a:t>Tổ chức chương trình C</a:t>
            </a:r>
          </a:p>
        </p:txBody>
      </p:sp>
      <p:sp>
        <p:nvSpPr>
          <p:cNvPr id="6148" name="Rectangle 13"/>
          <p:cNvSpPr>
            <a:spLocks noGrp="1"/>
          </p:cNvSpPr>
          <p:nvPr>
            <p:ph idx="1"/>
          </p:nvPr>
        </p:nvSpPr>
        <p:spPr>
          <a:xfrm>
            <a:off x="4624387" y="914400"/>
            <a:ext cx="4367213" cy="5181600"/>
          </a:xfrm>
        </p:spPr>
        <p:txBody>
          <a:bodyPr/>
          <a:lstStyle/>
          <a:p>
            <a:pPr eaLnBrk="1" hangingPunct="1"/>
            <a:r>
              <a:rPr lang="en-US" altLang="en-US" sz="2200"/>
              <a:t>Tiền xử lý:</a:t>
            </a:r>
          </a:p>
          <a:p>
            <a:pPr lvl="1" eaLnBrk="1" hangingPunct="1"/>
            <a:r>
              <a:rPr lang="en-US" altLang="en-US" sz="2200"/>
              <a:t>#include</a:t>
            </a:r>
          </a:p>
          <a:p>
            <a:pPr lvl="1" eaLnBrk="1" hangingPunct="1"/>
            <a:r>
              <a:rPr lang="en-US" altLang="en-US" sz="2200"/>
              <a:t>#define</a:t>
            </a:r>
          </a:p>
          <a:p>
            <a:pPr eaLnBrk="1" hangingPunct="1"/>
            <a:r>
              <a:rPr lang="en-US" altLang="en-US" sz="2200"/>
              <a:t>Khai báo / định nghĩa:</a:t>
            </a:r>
          </a:p>
          <a:p>
            <a:pPr lvl="1" eaLnBrk="1" hangingPunct="1"/>
            <a:r>
              <a:rPr lang="en-US" altLang="en-US" sz="2200"/>
              <a:t>Hằng</a:t>
            </a:r>
          </a:p>
          <a:p>
            <a:pPr lvl="1" eaLnBrk="1" hangingPunct="1"/>
            <a:r>
              <a:rPr lang="en-US" altLang="en-US" sz="2200"/>
              <a:t>Biến</a:t>
            </a:r>
          </a:p>
          <a:p>
            <a:pPr lvl="1" eaLnBrk="1" hangingPunct="1"/>
            <a:r>
              <a:rPr lang="en-US" altLang="en-US" sz="2200"/>
              <a:t>Hàm/biến extern</a:t>
            </a:r>
          </a:p>
          <a:p>
            <a:pPr lvl="1" eaLnBrk="1" hangingPunct="1"/>
            <a:r>
              <a:rPr lang="en-US" altLang="en-US" sz="2200"/>
              <a:t>Mô tả hàm</a:t>
            </a:r>
          </a:p>
          <a:p>
            <a:pPr eaLnBrk="1" hangingPunct="1"/>
            <a:r>
              <a:rPr lang="en-US" altLang="en-US" sz="2200"/>
              <a:t>Các hàm:</a:t>
            </a:r>
          </a:p>
          <a:p>
            <a:pPr lvl="1" eaLnBrk="1" hangingPunct="1"/>
            <a:r>
              <a:rPr lang="en-US" altLang="en-US" sz="2200">
                <a:solidFill>
                  <a:schemeClr val="hlink"/>
                </a:solidFill>
              </a:rPr>
              <a:t>main</a:t>
            </a:r>
            <a:r>
              <a:rPr lang="en-US" altLang="en-US" sz="2200"/>
              <a:t> được chạy đầu tiên</a:t>
            </a:r>
          </a:p>
          <a:p>
            <a:pPr lvl="1" eaLnBrk="1" hangingPunct="1"/>
            <a:r>
              <a:rPr lang="en-US" altLang="en-US" sz="2200"/>
              <a:t>Định nghĩa ngang cấp, không lồng nhau.</a:t>
            </a:r>
          </a:p>
          <a:p>
            <a:pPr lvl="1" eaLnBrk="1" hangingPunct="1"/>
            <a:r>
              <a:rPr lang="en-US" altLang="en-US" sz="2200"/>
              <a:t>Được gọi mới chạy.</a:t>
            </a:r>
          </a:p>
        </p:txBody>
      </p:sp>
      <p:grpSp>
        <p:nvGrpSpPr>
          <p:cNvPr id="2" name="Group 1"/>
          <p:cNvGrpSpPr/>
          <p:nvPr/>
        </p:nvGrpSpPr>
        <p:grpSpPr>
          <a:xfrm>
            <a:off x="381000" y="990600"/>
            <a:ext cx="3932237" cy="5027731"/>
            <a:chOff x="534988" y="919044"/>
            <a:chExt cx="3932237" cy="5027731"/>
          </a:xfrm>
        </p:grpSpPr>
        <p:sp>
          <p:nvSpPr>
            <p:cNvPr id="6149" name="AutoShape 4"/>
            <p:cNvSpPr>
              <a:spLocks noChangeArrowheads="1"/>
            </p:cNvSpPr>
            <p:nvPr/>
          </p:nvSpPr>
          <p:spPr bwMode="auto">
            <a:xfrm>
              <a:off x="534988" y="1495425"/>
              <a:ext cx="3932237" cy="4451350"/>
            </a:xfrm>
            <a:prstGeom prst="roundRect">
              <a:avLst>
                <a:gd name="adj" fmla="val 4130"/>
              </a:avLst>
            </a:prstGeom>
            <a:noFill/>
            <a:ln w="9525">
              <a:solidFill>
                <a:srgbClr val="272777"/>
              </a:solidFill>
              <a:round/>
              <a:headEnd/>
              <a:tailEnd/>
            </a:ln>
            <a:effectLs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solidFill>
                  <a:schemeClr val="bg2"/>
                </a:solidFill>
              </a:endParaRPr>
            </a:p>
          </p:txBody>
        </p:sp>
        <p:sp>
          <p:nvSpPr>
            <p:cNvPr id="6150" name="AutoShape 6"/>
            <p:cNvSpPr>
              <a:spLocks noChangeArrowheads="1"/>
            </p:cNvSpPr>
            <p:nvPr/>
          </p:nvSpPr>
          <p:spPr bwMode="auto">
            <a:xfrm>
              <a:off x="813892" y="1660525"/>
              <a:ext cx="1682617" cy="388938"/>
            </a:xfrm>
            <a:prstGeom prst="roundRect">
              <a:avLst>
                <a:gd name="adj" fmla="val 50000"/>
              </a:avLst>
            </a:prstGeom>
            <a:noFill/>
            <a:ln>
              <a:solidFill>
                <a:srgbClr val="272777"/>
              </a:solidFill>
            </a:ln>
            <a:effectLst/>
            <a:extLst/>
          </p:spPr>
          <p:txBody>
            <a:bodyPr lIns="0" tIns="0" rIns="0" bIns="0" anchor="ctr" anchorCtr="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a:solidFill>
                    <a:schemeClr val="bg2"/>
                  </a:solidFill>
                </a:rPr>
                <a:t>#&lt;Tiền xử lý&gt;</a:t>
              </a:r>
            </a:p>
          </p:txBody>
        </p:sp>
        <p:sp>
          <p:nvSpPr>
            <p:cNvPr id="6151" name="AutoShape 7"/>
            <p:cNvSpPr>
              <a:spLocks noChangeArrowheads="1"/>
            </p:cNvSpPr>
            <p:nvPr/>
          </p:nvSpPr>
          <p:spPr bwMode="auto">
            <a:xfrm>
              <a:off x="746465" y="919044"/>
              <a:ext cx="3500089" cy="519351"/>
            </a:xfrm>
            <a:prstGeom prst="roundRect">
              <a:avLst>
                <a:gd name="adj" fmla="val 50000"/>
              </a:avLst>
            </a:prstGeom>
            <a:noFill/>
            <a:ln>
              <a:noFill/>
            </a:ln>
            <a:effectLst/>
            <a:extLst/>
          </p:spPr>
          <p:txBody>
            <a:bodyPr wrap="square" lIns="0" tIns="0" rIns="0" bIns="0" anchor="ctr" anchorCtr="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400" b="1">
                  <a:solidFill>
                    <a:schemeClr val="bg2"/>
                  </a:solidFill>
                </a:rPr>
                <a:t>Module</a:t>
              </a:r>
            </a:p>
          </p:txBody>
        </p:sp>
        <p:sp>
          <p:nvSpPr>
            <p:cNvPr id="6152" name="AutoShape 8"/>
            <p:cNvSpPr>
              <a:spLocks noChangeArrowheads="1"/>
            </p:cNvSpPr>
            <p:nvPr/>
          </p:nvSpPr>
          <p:spPr bwMode="auto">
            <a:xfrm>
              <a:off x="793154" y="2278062"/>
              <a:ext cx="2477953" cy="388938"/>
            </a:xfrm>
            <a:prstGeom prst="roundRect">
              <a:avLst>
                <a:gd name="adj" fmla="val 50000"/>
              </a:avLst>
            </a:prstGeom>
            <a:noFill/>
            <a:ln>
              <a:solidFill>
                <a:srgbClr val="272777"/>
              </a:solidFill>
            </a:ln>
            <a:effectLst/>
            <a:extLst/>
          </p:spPr>
          <p:txBody>
            <a:bodyPr lIns="0" tIns="0" rIns="0" bIns="0" anchor="ctr" anchorCtr="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a:solidFill>
                    <a:schemeClr val="bg2"/>
                  </a:solidFill>
                </a:rPr>
                <a:t>Khai báo / định nghĩa</a:t>
              </a:r>
            </a:p>
          </p:txBody>
        </p:sp>
        <p:sp>
          <p:nvSpPr>
            <p:cNvPr id="6153" name="AutoShape 9"/>
            <p:cNvSpPr>
              <a:spLocks noChangeArrowheads="1"/>
            </p:cNvSpPr>
            <p:nvPr/>
          </p:nvSpPr>
          <p:spPr bwMode="auto">
            <a:xfrm>
              <a:off x="746465" y="2895600"/>
              <a:ext cx="3500089" cy="755650"/>
            </a:xfrm>
            <a:prstGeom prst="roundRect">
              <a:avLst>
                <a:gd name="adj" fmla="val 17282"/>
              </a:avLst>
            </a:prstGeom>
            <a:noFill/>
            <a:ln>
              <a:solidFill>
                <a:srgbClr val="272777"/>
              </a:solidFill>
            </a:ln>
            <a:effectLst/>
            <a:extLst/>
          </p:spPr>
          <p:txBody>
            <a:bodyPr lIns="0" tIns="0" rIns="0" bIns="0" anchor="ctr" anchorCtr="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a:solidFill>
                    <a:schemeClr val="bg2"/>
                  </a:solidFill>
                </a:rPr>
                <a:t>Hàm 1</a:t>
              </a:r>
            </a:p>
          </p:txBody>
        </p:sp>
        <p:sp>
          <p:nvSpPr>
            <p:cNvPr id="6154" name="AutoShape 10"/>
            <p:cNvSpPr>
              <a:spLocks noChangeArrowheads="1"/>
            </p:cNvSpPr>
            <p:nvPr/>
          </p:nvSpPr>
          <p:spPr bwMode="auto">
            <a:xfrm>
              <a:off x="746465" y="3886200"/>
              <a:ext cx="3500089" cy="815975"/>
            </a:xfrm>
            <a:prstGeom prst="roundRect">
              <a:avLst>
                <a:gd name="adj" fmla="val 11222"/>
              </a:avLst>
            </a:prstGeom>
            <a:noFill/>
            <a:ln>
              <a:solidFill>
                <a:srgbClr val="272777"/>
              </a:solidFill>
            </a:ln>
            <a:effectLst/>
            <a:extLst/>
          </p:spPr>
          <p:txBody>
            <a:bodyPr lIns="0" tIns="0" rIns="0" bIns="0" anchor="ctr" anchorCtr="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a:solidFill>
                    <a:schemeClr val="bg2"/>
                  </a:solidFill>
                </a:rPr>
                <a:t>Hàm 2</a:t>
              </a:r>
            </a:p>
          </p:txBody>
        </p:sp>
        <p:sp>
          <p:nvSpPr>
            <p:cNvPr id="6155" name="AutoShape 11"/>
            <p:cNvSpPr>
              <a:spLocks noChangeArrowheads="1"/>
            </p:cNvSpPr>
            <p:nvPr/>
          </p:nvSpPr>
          <p:spPr bwMode="auto">
            <a:xfrm>
              <a:off x="746465" y="4883150"/>
              <a:ext cx="3500089" cy="846138"/>
            </a:xfrm>
            <a:prstGeom prst="roundRect">
              <a:avLst>
                <a:gd name="adj" fmla="val 19259"/>
              </a:avLst>
            </a:prstGeom>
            <a:noFill/>
            <a:ln>
              <a:solidFill>
                <a:srgbClr val="272777"/>
              </a:solidFill>
            </a:ln>
            <a:effectLst/>
            <a:extLst/>
          </p:spPr>
          <p:txBody>
            <a:bodyPr lIns="0" tIns="0" rIns="0" bIns="0" anchor="ctr" anchorCtr="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a:solidFill>
                    <a:schemeClr val="bg2"/>
                  </a:solidFill>
                </a:rPr>
                <a:t>Hàm 3</a:t>
              </a:r>
            </a:p>
          </p:txBody>
        </p:sp>
      </p:grpSp>
    </p:spTree>
    <p:extLst>
      <p:ext uri="{BB962C8B-B14F-4D97-AF65-F5344CB8AC3E}">
        <p14:creationId xmlns:p14="http://schemas.microsoft.com/office/powerpoint/2010/main" val="772109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a:lstStyle/>
          <a:p>
            <a:pPr eaLnBrk="1" hangingPunct="1"/>
            <a:r>
              <a:rPr lang="en-US" altLang="en-US" sz="3200"/>
              <a:t>Tổ chức chương trình C</a:t>
            </a:r>
          </a:p>
        </p:txBody>
      </p:sp>
      <p:sp>
        <p:nvSpPr>
          <p:cNvPr id="7171" name="Rectangle 3"/>
          <p:cNvSpPr>
            <a:spLocks noGrp="1"/>
          </p:cNvSpPr>
          <p:nvPr>
            <p:ph idx="1"/>
          </p:nvPr>
        </p:nvSpPr>
        <p:spPr>
          <a:xfrm>
            <a:off x="423863" y="922671"/>
            <a:ext cx="5937675" cy="530225"/>
          </a:xfrm>
        </p:spPr>
        <p:txBody>
          <a:bodyPr/>
          <a:lstStyle/>
          <a:p>
            <a:pPr marL="0" indent="0" eaLnBrk="1" hangingPunct="1">
              <a:buNone/>
            </a:pPr>
            <a:r>
              <a:rPr lang="en-US" altLang="en-US"/>
              <a:t>Project bao gồm nhiều module</a:t>
            </a:r>
          </a:p>
        </p:txBody>
      </p:sp>
      <p:pic>
        <p:nvPicPr>
          <p:cNvPr id="3" name="Picture 2"/>
          <p:cNvPicPr>
            <a:picLocks noChangeAspect="1"/>
          </p:cNvPicPr>
          <p:nvPr/>
        </p:nvPicPr>
        <p:blipFill rotWithShape="1">
          <a:blip r:embed="rId3"/>
          <a:srcRect t="12637" r="83382" b="58203"/>
          <a:stretch/>
        </p:blipFill>
        <p:spPr>
          <a:xfrm>
            <a:off x="564740" y="1942541"/>
            <a:ext cx="3747620" cy="3682892"/>
          </a:xfrm>
          <a:prstGeom prst="rect">
            <a:avLst/>
          </a:prstGeom>
        </p:spPr>
      </p:pic>
      <p:grpSp>
        <p:nvGrpSpPr>
          <p:cNvPr id="2" name="Group 1"/>
          <p:cNvGrpSpPr/>
          <p:nvPr/>
        </p:nvGrpSpPr>
        <p:grpSpPr>
          <a:xfrm>
            <a:off x="4748668" y="3991259"/>
            <a:ext cx="1752599" cy="1981200"/>
            <a:chOff x="4876801" y="2133600"/>
            <a:chExt cx="1752599" cy="1981200"/>
          </a:xfrm>
        </p:grpSpPr>
        <p:sp>
          <p:nvSpPr>
            <p:cNvPr id="7191" name="AutoShape 30"/>
            <p:cNvSpPr>
              <a:spLocks noChangeArrowheads="1"/>
            </p:cNvSpPr>
            <p:nvPr/>
          </p:nvSpPr>
          <p:spPr bwMode="auto">
            <a:xfrm>
              <a:off x="4876801" y="2133600"/>
              <a:ext cx="1752599" cy="1981200"/>
            </a:xfrm>
            <a:prstGeom prst="roundRect">
              <a:avLst>
                <a:gd name="adj" fmla="val 4130"/>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600">
                <a:solidFill>
                  <a:schemeClr val="bg2"/>
                </a:solidFill>
              </a:endParaRPr>
            </a:p>
          </p:txBody>
        </p:sp>
        <p:sp>
          <p:nvSpPr>
            <p:cNvPr id="7192" name="AutoShape 31"/>
            <p:cNvSpPr>
              <a:spLocks noChangeArrowheads="1"/>
            </p:cNvSpPr>
            <p:nvPr/>
          </p:nvSpPr>
          <p:spPr bwMode="auto">
            <a:xfrm>
              <a:off x="4976684" y="2449134"/>
              <a:ext cx="1268272" cy="216396"/>
            </a:xfrm>
            <a:prstGeom prst="roundRect">
              <a:avLst>
                <a:gd name="adj" fmla="val 50000"/>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000" b="1">
                  <a:solidFill>
                    <a:schemeClr val="bg2"/>
                  </a:solidFill>
                </a:rPr>
                <a:t>#&lt;Tiền xử lý&gt;</a:t>
              </a:r>
            </a:p>
          </p:txBody>
        </p:sp>
        <p:sp>
          <p:nvSpPr>
            <p:cNvPr id="7193" name="AutoShape 32"/>
            <p:cNvSpPr>
              <a:spLocks noChangeArrowheads="1"/>
            </p:cNvSpPr>
            <p:nvPr/>
          </p:nvSpPr>
          <p:spPr bwMode="auto">
            <a:xfrm>
              <a:off x="5257800" y="2213386"/>
              <a:ext cx="835409" cy="216396"/>
            </a:xfrm>
            <a:prstGeom prst="roundRect">
              <a:avLst>
                <a:gd name="adj" fmla="val 50000"/>
              </a:avLst>
            </a:prstGeom>
            <a:noFill/>
            <a:ln w="9525">
              <a:noFill/>
              <a:round/>
              <a:headEnd/>
              <a:tailEnd/>
            </a:ln>
            <a:effectLst/>
            <a:extLst>
              <a:ext uri="{909E8E84-426E-40DD-AFC4-6F175D3DCCD1}">
                <a14:hiddenFill xmlns:a14="http://schemas.microsoft.com/office/drawing/2010/main">
                  <a:solidFill>
                    <a:srgbClr val="33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000" b="1">
                  <a:solidFill>
                    <a:schemeClr val="bg2"/>
                  </a:solidFill>
                </a:rPr>
                <a:t>Module</a:t>
              </a:r>
            </a:p>
          </p:txBody>
        </p:sp>
        <p:sp>
          <p:nvSpPr>
            <p:cNvPr id="7194" name="AutoShape 33"/>
            <p:cNvSpPr>
              <a:spLocks noChangeArrowheads="1"/>
            </p:cNvSpPr>
            <p:nvPr/>
          </p:nvSpPr>
          <p:spPr bwMode="auto">
            <a:xfrm>
              <a:off x="4983350" y="2712528"/>
              <a:ext cx="1261606" cy="194756"/>
            </a:xfrm>
            <a:prstGeom prst="roundRect">
              <a:avLst>
                <a:gd name="adj" fmla="val 50000"/>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900" b="1">
                  <a:solidFill>
                    <a:schemeClr val="bg2"/>
                  </a:solidFill>
                </a:rPr>
                <a:t>Khai báo / định nghĩa</a:t>
              </a:r>
            </a:p>
          </p:txBody>
        </p:sp>
        <p:sp>
          <p:nvSpPr>
            <p:cNvPr id="7195" name="AutoShape 34"/>
            <p:cNvSpPr>
              <a:spLocks noChangeArrowheads="1"/>
            </p:cNvSpPr>
            <p:nvPr/>
          </p:nvSpPr>
          <p:spPr bwMode="auto">
            <a:xfrm>
              <a:off x="4983351" y="2986438"/>
              <a:ext cx="1493649" cy="359795"/>
            </a:xfrm>
            <a:prstGeom prst="roundRect">
              <a:avLst>
                <a:gd name="adj" fmla="val 17282"/>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000" b="1">
                  <a:solidFill>
                    <a:schemeClr val="bg2"/>
                  </a:solidFill>
                </a:rPr>
                <a:t>Hàm 1</a:t>
              </a:r>
            </a:p>
          </p:txBody>
        </p:sp>
        <p:sp>
          <p:nvSpPr>
            <p:cNvPr id="7196" name="AutoShape 35"/>
            <p:cNvSpPr>
              <a:spLocks noChangeArrowheads="1"/>
            </p:cNvSpPr>
            <p:nvPr/>
          </p:nvSpPr>
          <p:spPr bwMode="auto">
            <a:xfrm>
              <a:off x="4983351" y="3369976"/>
              <a:ext cx="1493650" cy="297165"/>
            </a:xfrm>
            <a:prstGeom prst="roundRect">
              <a:avLst>
                <a:gd name="adj" fmla="val 11222"/>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050" b="1">
                  <a:solidFill>
                    <a:schemeClr val="bg2"/>
                  </a:solidFill>
                </a:rPr>
                <a:t>Hàm 2</a:t>
              </a:r>
            </a:p>
          </p:txBody>
        </p:sp>
        <p:sp>
          <p:nvSpPr>
            <p:cNvPr id="7197" name="AutoShape 36"/>
            <p:cNvSpPr>
              <a:spLocks noChangeArrowheads="1"/>
            </p:cNvSpPr>
            <p:nvPr/>
          </p:nvSpPr>
          <p:spPr bwMode="auto">
            <a:xfrm>
              <a:off x="4983351" y="3706860"/>
              <a:ext cx="1493650" cy="320078"/>
            </a:xfrm>
            <a:prstGeom prst="roundRect">
              <a:avLst>
                <a:gd name="adj" fmla="val 19259"/>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100" b="1">
                  <a:solidFill>
                    <a:schemeClr val="bg2"/>
                  </a:solidFill>
                </a:rPr>
                <a:t>Hàm 3</a:t>
              </a:r>
            </a:p>
          </p:txBody>
        </p:sp>
      </p:grpSp>
      <p:grpSp>
        <p:nvGrpSpPr>
          <p:cNvPr id="45" name="Group 44"/>
          <p:cNvGrpSpPr/>
          <p:nvPr/>
        </p:nvGrpSpPr>
        <p:grpSpPr>
          <a:xfrm>
            <a:off x="4786489" y="1676400"/>
            <a:ext cx="1752599" cy="1981200"/>
            <a:chOff x="4876801" y="2133600"/>
            <a:chExt cx="1752599" cy="1981200"/>
          </a:xfrm>
        </p:grpSpPr>
        <p:sp>
          <p:nvSpPr>
            <p:cNvPr id="46" name="AutoShape 30"/>
            <p:cNvSpPr>
              <a:spLocks noChangeArrowheads="1"/>
            </p:cNvSpPr>
            <p:nvPr/>
          </p:nvSpPr>
          <p:spPr bwMode="auto">
            <a:xfrm>
              <a:off x="4876801" y="2133600"/>
              <a:ext cx="1752599" cy="1981200"/>
            </a:xfrm>
            <a:prstGeom prst="roundRect">
              <a:avLst>
                <a:gd name="adj" fmla="val 4130"/>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600">
                <a:solidFill>
                  <a:schemeClr val="bg2"/>
                </a:solidFill>
              </a:endParaRPr>
            </a:p>
          </p:txBody>
        </p:sp>
        <p:sp>
          <p:nvSpPr>
            <p:cNvPr id="47" name="AutoShape 31"/>
            <p:cNvSpPr>
              <a:spLocks noChangeArrowheads="1"/>
            </p:cNvSpPr>
            <p:nvPr/>
          </p:nvSpPr>
          <p:spPr bwMode="auto">
            <a:xfrm>
              <a:off x="4976684" y="2449134"/>
              <a:ext cx="1268272" cy="216396"/>
            </a:xfrm>
            <a:prstGeom prst="roundRect">
              <a:avLst>
                <a:gd name="adj" fmla="val 50000"/>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000" b="1">
                  <a:solidFill>
                    <a:schemeClr val="bg2"/>
                  </a:solidFill>
                </a:rPr>
                <a:t>#&lt;Tiền xử lý&gt;</a:t>
              </a:r>
            </a:p>
          </p:txBody>
        </p:sp>
        <p:sp>
          <p:nvSpPr>
            <p:cNvPr id="48" name="AutoShape 32"/>
            <p:cNvSpPr>
              <a:spLocks noChangeArrowheads="1"/>
            </p:cNvSpPr>
            <p:nvPr/>
          </p:nvSpPr>
          <p:spPr bwMode="auto">
            <a:xfrm>
              <a:off x="5257800" y="2213386"/>
              <a:ext cx="835409" cy="216396"/>
            </a:xfrm>
            <a:prstGeom prst="roundRect">
              <a:avLst>
                <a:gd name="adj" fmla="val 50000"/>
              </a:avLst>
            </a:prstGeom>
            <a:noFill/>
            <a:ln w="9525">
              <a:noFill/>
              <a:round/>
              <a:headEnd/>
              <a:tailEnd/>
            </a:ln>
            <a:effectLst/>
            <a:extLst>
              <a:ext uri="{909E8E84-426E-40DD-AFC4-6F175D3DCCD1}">
                <a14:hiddenFill xmlns:a14="http://schemas.microsoft.com/office/drawing/2010/main">
                  <a:solidFill>
                    <a:srgbClr val="33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000" b="1">
                  <a:solidFill>
                    <a:schemeClr val="bg2"/>
                  </a:solidFill>
                </a:rPr>
                <a:t>Module</a:t>
              </a:r>
            </a:p>
          </p:txBody>
        </p:sp>
        <p:sp>
          <p:nvSpPr>
            <p:cNvPr id="49" name="AutoShape 33"/>
            <p:cNvSpPr>
              <a:spLocks noChangeArrowheads="1"/>
            </p:cNvSpPr>
            <p:nvPr/>
          </p:nvSpPr>
          <p:spPr bwMode="auto">
            <a:xfrm>
              <a:off x="4983350" y="2712528"/>
              <a:ext cx="1261606" cy="194756"/>
            </a:xfrm>
            <a:prstGeom prst="roundRect">
              <a:avLst>
                <a:gd name="adj" fmla="val 50000"/>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900" b="1">
                  <a:solidFill>
                    <a:schemeClr val="bg2"/>
                  </a:solidFill>
                </a:rPr>
                <a:t>Khai báo / định nghĩa</a:t>
              </a:r>
            </a:p>
          </p:txBody>
        </p:sp>
        <p:sp>
          <p:nvSpPr>
            <p:cNvPr id="50" name="AutoShape 34"/>
            <p:cNvSpPr>
              <a:spLocks noChangeArrowheads="1"/>
            </p:cNvSpPr>
            <p:nvPr/>
          </p:nvSpPr>
          <p:spPr bwMode="auto">
            <a:xfrm>
              <a:off x="4983351" y="2986438"/>
              <a:ext cx="1493649" cy="359795"/>
            </a:xfrm>
            <a:prstGeom prst="roundRect">
              <a:avLst>
                <a:gd name="adj" fmla="val 17282"/>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000" b="1">
                  <a:solidFill>
                    <a:schemeClr val="bg2"/>
                  </a:solidFill>
                </a:rPr>
                <a:t>Hàm 1</a:t>
              </a:r>
            </a:p>
          </p:txBody>
        </p:sp>
        <p:sp>
          <p:nvSpPr>
            <p:cNvPr id="51" name="AutoShape 35"/>
            <p:cNvSpPr>
              <a:spLocks noChangeArrowheads="1"/>
            </p:cNvSpPr>
            <p:nvPr/>
          </p:nvSpPr>
          <p:spPr bwMode="auto">
            <a:xfrm>
              <a:off x="4983351" y="3369976"/>
              <a:ext cx="1493650" cy="297165"/>
            </a:xfrm>
            <a:prstGeom prst="roundRect">
              <a:avLst>
                <a:gd name="adj" fmla="val 11222"/>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050" b="1">
                  <a:solidFill>
                    <a:schemeClr val="bg2"/>
                  </a:solidFill>
                </a:rPr>
                <a:t>Hàm 2</a:t>
              </a:r>
            </a:p>
          </p:txBody>
        </p:sp>
        <p:sp>
          <p:nvSpPr>
            <p:cNvPr id="52" name="AutoShape 36"/>
            <p:cNvSpPr>
              <a:spLocks noChangeArrowheads="1"/>
            </p:cNvSpPr>
            <p:nvPr/>
          </p:nvSpPr>
          <p:spPr bwMode="auto">
            <a:xfrm>
              <a:off x="4983351" y="3706860"/>
              <a:ext cx="1493650" cy="320078"/>
            </a:xfrm>
            <a:prstGeom prst="roundRect">
              <a:avLst>
                <a:gd name="adj" fmla="val 19259"/>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100" b="1">
                  <a:solidFill>
                    <a:schemeClr val="bg2"/>
                  </a:solidFill>
                </a:rPr>
                <a:t>Hàm 3</a:t>
              </a:r>
            </a:p>
          </p:txBody>
        </p:sp>
      </p:grpSp>
      <p:grpSp>
        <p:nvGrpSpPr>
          <p:cNvPr id="53" name="Group 52"/>
          <p:cNvGrpSpPr/>
          <p:nvPr/>
        </p:nvGrpSpPr>
        <p:grpSpPr>
          <a:xfrm>
            <a:off x="6902861" y="2944124"/>
            <a:ext cx="1752599" cy="1981200"/>
            <a:chOff x="4876801" y="2133600"/>
            <a:chExt cx="1752599" cy="1981200"/>
          </a:xfrm>
        </p:grpSpPr>
        <p:sp>
          <p:nvSpPr>
            <p:cNvPr id="54" name="AutoShape 30"/>
            <p:cNvSpPr>
              <a:spLocks noChangeArrowheads="1"/>
            </p:cNvSpPr>
            <p:nvPr/>
          </p:nvSpPr>
          <p:spPr bwMode="auto">
            <a:xfrm>
              <a:off x="4876801" y="2133600"/>
              <a:ext cx="1752599" cy="1981200"/>
            </a:xfrm>
            <a:prstGeom prst="roundRect">
              <a:avLst>
                <a:gd name="adj" fmla="val 4130"/>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600">
                <a:solidFill>
                  <a:schemeClr val="bg2"/>
                </a:solidFill>
              </a:endParaRPr>
            </a:p>
          </p:txBody>
        </p:sp>
        <p:sp>
          <p:nvSpPr>
            <p:cNvPr id="55" name="AutoShape 31"/>
            <p:cNvSpPr>
              <a:spLocks noChangeArrowheads="1"/>
            </p:cNvSpPr>
            <p:nvPr/>
          </p:nvSpPr>
          <p:spPr bwMode="auto">
            <a:xfrm>
              <a:off x="4976684" y="2449134"/>
              <a:ext cx="1268272" cy="216396"/>
            </a:xfrm>
            <a:prstGeom prst="roundRect">
              <a:avLst>
                <a:gd name="adj" fmla="val 50000"/>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000" b="1">
                  <a:solidFill>
                    <a:schemeClr val="bg2"/>
                  </a:solidFill>
                </a:rPr>
                <a:t>#&lt;Tiền xử lý&gt;</a:t>
              </a:r>
            </a:p>
          </p:txBody>
        </p:sp>
        <p:sp>
          <p:nvSpPr>
            <p:cNvPr id="56" name="AutoShape 32"/>
            <p:cNvSpPr>
              <a:spLocks noChangeArrowheads="1"/>
            </p:cNvSpPr>
            <p:nvPr/>
          </p:nvSpPr>
          <p:spPr bwMode="auto">
            <a:xfrm>
              <a:off x="5257800" y="2213386"/>
              <a:ext cx="835409" cy="216396"/>
            </a:xfrm>
            <a:prstGeom prst="roundRect">
              <a:avLst>
                <a:gd name="adj" fmla="val 50000"/>
              </a:avLst>
            </a:prstGeom>
            <a:noFill/>
            <a:ln w="9525">
              <a:noFill/>
              <a:round/>
              <a:headEnd/>
              <a:tailEnd/>
            </a:ln>
            <a:effectLst/>
            <a:extLst>
              <a:ext uri="{909E8E84-426E-40DD-AFC4-6F175D3DCCD1}">
                <a14:hiddenFill xmlns:a14="http://schemas.microsoft.com/office/drawing/2010/main">
                  <a:solidFill>
                    <a:srgbClr val="33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000" b="1">
                  <a:solidFill>
                    <a:schemeClr val="bg2"/>
                  </a:solidFill>
                </a:rPr>
                <a:t>Module</a:t>
              </a:r>
            </a:p>
          </p:txBody>
        </p:sp>
        <p:sp>
          <p:nvSpPr>
            <p:cNvPr id="57" name="AutoShape 33"/>
            <p:cNvSpPr>
              <a:spLocks noChangeArrowheads="1"/>
            </p:cNvSpPr>
            <p:nvPr/>
          </p:nvSpPr>
          <p:spPr bwMode="auto">
            <a:xfrm>
              <a:off x="4983350" y="2712528"/>
              <a:ext cx="1261606" cy="194756"/>
            </a:xfrm>
            <a:prstGeom prst="roundRect">
              <a:avLst>
                <a:gd name="adj" fmla="val 50000"/>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900" b="1">
                  <a:solidFill>
                    <a:schemeClr val="bg2"/>
                  </a:solidFill>
                </a:rPr>
                <a:t>Khai báo / định nghĩa</a:t>
              </a:r>
            </a:p>
          </p:txBody>
        </p:sp>
        <p:sp>
          <p:nvSpPr>
            <p:cNvPr id="58" name="AutoShape 34"/>
            <p:cNvSpPr>
              <a:spLocks noChangeArrowheads="1"/>
            </p:cNvSpPr>
            <p:nvPr/>
          </p:nvSpPr>
          <p:spPr bwMode="auto">
            <a:xfrm>
              <a:off x="4983351" y="2986438"/>
              <a:ext cx="1493649" cy="359795"/>
            </a:xfrm>
            <a:prstGeom prst="roundRect">
              <a:avLst>
                <a:gd name="adj" fmla="val 17282"/>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000" b="1">
                  <a:solidFill>
                    <a:schemeClr val="bg2"/>
                  </a:solidFill>
                </a:rPr>
                <a:t>Hàm 1</a:t>
              </a:r>
            </a:p>
          </p:txBody>
        </p:sp>
        <p:sp>
          <p:nvSpPr>
            <p:cNvPr id="59" name="AutoShape 35"/>
            <p:cNvSpPr>
              <a:spLocks noChangeArrowheads="1"/>
            </p:cNvSpPr>
            <p:nvPr/>
          </p:nvSpPr>
          <p:spPr bwMode="auto">
            <a:xfrm>
              <a:off x="4983351" y="3369976"/>
              <a:ext cx="1493650" cy="297165"/>
            </a:xfrm>
            <a:prstGeom prst="roundRect">
              <a:avLst>
                <a:gd name="adj" fmla="val 11222"/>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050" b="1">
                  <a:solidFill>
                    <a:schemeClr val="bg2"/>
                  </a:solidFill>
                </a:rPr>
                <a:t>Hàm 2</a:t>
              </a:r>
            </a:p>
          </p:txBody>
        </p:sp>
        <p:sp>
          <p:nvSpPr>
            <p:cNvPr id="60" name="AutoShape 36"/>
            <p:cNvSpPr>
              <a:spLocks noChangeArrowheads="1"/>
            </p:cNvSpPr>
            <p:nvPr/>
          </p:nvSpPr>
          <p:spPr bwMode="auto">
            <a:xfrm>
              <a:off x="4983351" y="3706860"/>
              <a:ext cx="1493650" cy="320078"/>
            </a:xfrm>
            <a:prstGeom prst="roundRect">
              <a:avLst>
                <a:gd name="adj" fmla="val 19259"/>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100" b="1">
                  <a:solidFill>
                    <a:schemeClr val="bg2"/>
                  </a:solidFill>
                </a:rPr>
                <a:t>Hàm 3</a:t>
              </a:r>
            </a:p>
          </p:txBody>
        </p:sp>
      </p:grpSp>
      <p:cxnSp>
        <p:nvCxnSpPr>
          <p:cNvPr id="5" name="Straight Arrow Connector 4"/>
          <p:cNvCxnSpPr/>
          <p:nvPr/>
        </p:nvCxnSpPr>
        <p:spPr bwMode="auto">
          <a:xfrm flipH="1">
            <a:off x="2718936" y="2375989"/>
            <a:ext cx="1997053" cy="1033710"/>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cxnSp>
        <p:nvCxnSpPr>
          <p:cNvPr id="65" name="Straight Arrow Connector 64"/>
          <p:cNvCxnSpPr/>
          <p:nvPr/>
        </p:nvCxnSpPr>
        <p:spPr bwMode="auto">
          <a:xfrm flipH="1" flipV="1">
            <a:off x="2947536" y="3765915"/>
            <a:ext cx="3909475" cy="31047"/>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cxnSp>
        <p:nvCxnSpPr>
          <p:cNvPr id="67" name="Straight Arrow Connector 66"/>
          <p:cNvCxnSpPr/>
          <p:nvPr/>
        </p:nvCxnSpPr>
        <p:spPr bwMode="auto">
          <a:xfrm flipH="1" flipV="1">
            <a:off x="2894517" y="4071045"/>
            <a:ext cx="1850706" cy="773053"/>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405058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Tổ chức mã nguồn</a:t>
            </a:r>
            <a:r>
              <a:rPr lang="en-US"/>
              <a:t> trong ch</a:t>
            </a:r>
            <a:r>
              <a:rPr lang="vi-VN"/>
              <a:t>ư</a:t>
            </a:r>
            <a:r>
              <a:rPr lang="en-US"/>
              <a:t>ơng trình</a:t>
            </a:r>
            <a:endParaRPr lang="en-US" b="1">
              <a:solidFill>
                <a:srgbClr val="0432FF"/>
              </a:solidFill>
            </a:endParaRPr>
          </a:p>
        </p:txBody>
      </p:sp>
      <p:sp>
        <p:nvSpPr>
          <p:cNvPr id="5" name="Rectangle 4"/>
          <p:cNvSpPr/>
          <p:nvPr/>
        </p:nvSpPr>
        <p:spPr>
          <a:xfrm>
            <a:off x="242387" y="1304925"/>
            <a:ext cx="5701213" cy="4708981"/>
          </a:xfrm>
          <a:prstGeom prst="rect">
            <a:avLst/>
          </a:prstGeom>
          <a:noFill/>
          <a:ln>
            <a:solidFill>
              <a:schemeClr val="tx1"/>
            </a:solidFill>
          </a:ln>
        </p:spPr>
        <p:txBody>
          <a:bodyPr wrap="square">
            <a:spAutoFit/>
          </a:bodyPr>
          <a:lstStyle/>
          <a:p>
            <a:pPr>
              <a:tabLst>
                <a:tab pos="457200" algn="l"/>
                <a:tab pos="914400" algn="l"/>
                <a:tab pos="1371600" algn="l"/>
              </a:tabLst>
            </a:pPr>
            <a:r>
              <a:rPr lang="en-US" sz="2000">
                <a:solidFill>
                  <a:srgbClr val="0000FF"/>
                </a:solidFill>
                <a:latin typeface="Consolas" charset="0"/>
              </a:rPr>
              <a:t>#include</a:t>
            </a:r>
            <a:r>
              <a:rPr lang="en-US" sz="2000">
                <a:solidFill>
                  <a:prstClr val="black"/>
                </a:solidFill>
                <a:latin typeface="Consolas" charset="0"/>
              </a:rPr>
              <a:t> </a:t>
            </a:r>
            <a:r>
              <a:rPr lang="en-US" sz="2000">
                <a:solidFill>
                  <a:srgbClr val="A31515"/>
                </a:solidFill>
                <a:latin typeface="Consolas" charset="0"/>
              </a:rPr>
              <a:t>&lt;stdio.h&gt;</a:t>
            </a:r>
            <a:endParaRPr lang="en-US" sz="2000">
              <a:solidFill>
                <a:prstClr val="black"/>
              </a:solidFill>
              <a:latin typeface="Consolas" charset="0"/>
            </a:endParaRPr>
          </a:p>
          <a:p>
            <a:pPr>
              <a:tabLst>
                <a:tab pos="457200" algn="l"/>
                <a:tab pos="914400" algn="l"/>
                <a:tab pos="1371600" algn="l"/>
              </a:tabLst>
            </a:pPr>
            <a:r>
              <a:rPr lang="en-US" sz="2000">
                <a:solidFill>
                  <a:srgbClr val="0000FF"/>
                </a:solidFill>
                <a:latin typeface="Consolas" charset="0"/>
              </a:rPr>
              <a:t>#include</a:t>
            </a:r>
            <a:r>
              <a:rPr lang="en-US" sz="2000">
                <a:solidFill>
                  <a:prstClr val="black"/>
                </a:solidFill>
                <a:latin typeface="Consolas" charset="0"/>
              </a:rPr>
              <a:t> </a:t>
            </a:r>
            <a:r>
              <a:rPr lang="en-US" sz="2000">
                <a:solidFill>
                  <a:srgbClr val="A31515"/>
                </a:solidFill>
                <a:latin typeface="Consolas" charset="0"/>
              </a:rPr>
              <a:t>&lt;stdlib.h&gt;</a:t>
            </a:r>
            <a:endParaRPr lang="en-US" sz="2000">
              <a:solidFill>
                <a:prstClr val="black"/>
              </a:solidFill>
              <a:latin typeface="Consolas" charset="0"/>
            </a:endParaRPr>
          </a:p>
          <a:p>
            <a:pPr>
              <a:tabLst>
                <a:tab pos="457200" algn="l"/>
                <a:tab pos="914400" algn="l"/>
                <a:tab pos="1371600" algn="l"/>
              </a:tabLst>
            </a:pPr>
            <a:endParaRPr lang="en-US" sz="2000">
              <a:solidFill>
                <a:prstClr val="black"/>
              </a:solidFill>
              <a:latin typeface="Consolas" charset="0"/>
            </a:endParaRPr>
          </a:p>
          <a:p>
            <a:pPr>
              <a:tabLst>
                <a:tab pos="457200" algn="l"/>
                <a:tab pos="914400" algn="l"/>
                <a:tab pos="1371600" algn="l"/>
              </a:tabLst>
            </a:pPr>
            <a:r>
              <a:rPr lang="en-US" sz="2000">
                <a:solidFill>
                  <a:srgbClr val="0000FF"/>
                </a:solidFill>
                <a:latin typeface="Consolas" charset="0"/>
              </a:rPr>
              <a:t>int</a:t>
            </a:r>
            <a:r>
              <a:rPr lang="en-US" sz="2000">
                <a:solidFill>
                  <a:prstClr val="black"/>
                </a:solidFill>
                <a:latin typeface="Consolas" charset="0"/>
              </a:rPr>
              <a:t> </a:t>
            </a:r>
            <a:r>
              <a:rPr lang="en-US" sz="2000">
                <a:solidFill>
                  <a:srgbClr val="FF0000"/>
                </a:solidFill>
                <a:latin typeface="Consolas" charset="0"/>
              </a:rPr>
              <a:t>add</a:t>
            </a:r>
            <a:r>
              <a:rPr lang="en-US" sz="2000">
                <a:solidFill>
                  <a:prstClr val="black"/>
                </a:solidFill>
                <a:latin typeface="Consolas" charset="0"/>
              </a:rPr>
              <a:t>(</a:t>
            </a:r>
            <a:r>
              <a:rPr lang="en-US" sz="2000">
                <a:solidFill>
                  <a:srgbClr val="0000FF"/>
                </a:solidFill>
                <a:latin typeface="Consolas" charset="0"/>
              </a:rPr>
              <a:t>int</a:t>
            </a:r>
            <a:r>
              <a:rPr lang="en-US" sz="2000">
                <a:solidFill>
                  <a:prstClr val="black"/>
                </a:solidFill>
                <a:latin typeface="Consolas" charset="0"/>
              </a:rPr>
              <a:t> a, </a:t>
            </a:r>
            <a:r>
              <a:rPr lang="en-US" sz="2000">
                <a:solidFill>
                  <a:srgbClr val="0000FF"/>
                </a:solidFill>
                <a:latin typeface="Consolas" charset="0"/>
              </a:rPr>
              <a:t>int</a:t>
            </a:r>
            <a:r>
              <a:rPr lang="en-US" sz="2000">
                <a:solidFill>
                  <a:prstClr val="black"/>
                </a:solidFill>
                <a:latin typeface="Consolas" charset="0"/>
              </a:rPr>
              <a:t> b);</a:t>
            </a:r>
          </a:p>
          <a:p>
            <a:pPr>
              <a:tabLst>
                <a:tab pos="457200" algn="l"/>
                <a:tab pos="914400" algn="l"/>
                <a:tab pos="1371600" algn="l"/>
              </a:tabLst>
            </a:pPr>
            <a:endParaRPr lang="en-US" sz="2000">
              <a:solidFill>
                <a:prstClr val="black"/>
              </a:solidFill>
              <a:latin typeface="Consolas" charset="0"/>
            </a:endParaRPr>
          </a:p>
          <a:p>
            <a:pPr>
              <a:tabLst>
                <a:tab pos="457200" algn="l"/>
                <a:tab pos="914400" algn="l"/>
                <a:tab pos="1371600" algn="l"/>
              </a:tabLst>
            </a:pPr>
            <a:r>
              <a:rPr lang="en-US" sz="2000">
                <a:solidFill>
                  <a:srgbClr val="0000FF"/>
                </a:solidFill>
                <a:latin typeface="Consolas" charset="0"/>
              </a:rPr>
              <a:t>int</a:t>
            </a:r>
            <a:r>
              <a:rPr lang="en-US" sz="2000">
                <a:solidFill>
                  <a:prstClr val="black"/>
                </a:solidFill>
                <a:latin typeface="Consolas" charset="0"/>
              </a:rPr>
              <a:t> main(){</a:t>
            </a:r>
          </a:p>
          <a:p>
            <a:pPr>
              <a:tabLst>
                <a:tab pos="457200" algn="l"/>
                <a:tab pos="914400" algn="l"/>
                <a:tab pos="1371600" algn="l"/>
              </a:tabLst>
            </a:pPr>
            <a:r>
              <a:rPr lang="it-IT" sz="2000">
                <a:solidFill>
                  <a:prstClr val="black"/>
                </a:solidFill>
                <a:latin typeface="Consolas" charset="0"/>
              </a:rPr>
              <a:t>	printf(</a:t>
            </a:r>
            <a:r>
              <a:rPr lang="it-IT" sz="2000">
                <a:solidFill>
                  <a:srgbClr val="A31515"/>
                </a:solidFill>
                <a:latin typeface="Consolas" charset="0"/>
              </a:rPr>
              <a:t>"10 + 15 = %d"</a:t>
            </a:r>
            <a:r>
              <a:rPr lang="it-IT" sz="2000">
                <a:solidFill>
                  <a:prstClr val="black"/>
                </a:solidFill>
                <a:latin typeface="Consolas" charset="0"/>
              </a:rPr>
              <a:t>, </a:t>
            </a:r>
            <a:r>
              <a:rPr lang="it-IT" sz="2000">
                <a:solidFill>
                  <a:srgbClr val="FF0000"/>
                </a:solidFill>
                <a:latin typeface="Consolas" charset="0"/>
              </a:rPr>
              <a:t>add</a:t>
            </a:r>
            <a:r>
              <a:rPr lang="it-IT" sz="2000">
                <a:solidFill>
                  <a:prstClr val="black"/>
                </a:solidFill>
                <a:latin typeface="Consolas" charset="0"/>
              </a:rPr>
              <a:t>(10, 15));</a:t>
            </a:r>
          </a:p>
          <a:p>
            <a:pPr>
              <a:tabLst>
                <a:tab pos="457200" algn="l"/>
                <a:tab pos="914400" algn="l"/>
                <a:tab pos="1371600" algn="l"/>
              </a:tabLst>
            </a:pPr>
            <a:r>
              <a:rPr lang="de-DE" sz="2000">
                <a:solidFill>
                  <a:prstClr val="black"/>
                </a:solidFill>
                <a:latin typeface="Consolas" charset="0"/>
              </a:rPr>
              <a:t>	</a:t>
            </a:r>
            <a:r>
              <a:rPr lang="de-DE" sz="2000">
                <a:solidFill>
                  <a:srgbClr val="0000FF"/>
                </a:solidFill>
                <a:latin typeface="Consolas" charset="0"/>
              </a:rPr>
              <a:t>return</a:t>
            </a:r>
            <a:r>
              <a:rPr lang="de-DE" sz="2000">
                <a:solidFill>
                  <a:prstClr val="black"/>
                </a:solidFill>
                <a:latin typeface="Consolas" charset="0"/>
              </a:rPr>
              <a:t> 0;</a:t>
            </a:r>
          </a:p>
          <a:p>
            <a:pPr>
              <a:tabLst>
                <a:tab pos="457200" algn="l"/>
                <a:tab pos="914400" algn="l"/>
                <a:tab pos="1371600" algn="l"/>
              </a:tabLst>
            </a:pPr>
            <a:r>
              <a:rPr lang="de-DE" sz="2000">
                <a:solidFill>
                  <a:prstClr val="black"/>
                </a:solidFill>
                <a:latin typeface="Consolas" charset="0"/>
              </a:rPr>
              <a:t>}</a:t>
            </a:r>
          </a:p>
          <a:p>
            <a:pPr>
              <a:tabLst>
                <a:tab pos="457200" algn="l"/>
                <a:tab pos="914400" algn="l"/>
                <a:tab pos="1371600" algn="l"/>
              </a:tabLst>
            </a:pPr>
            <a:endParaRPr lang="de-DE" sz="2000">
              <a:solidFill>
                <a:prstClr val="black"/>
              </a:solidFill>
              <a:latin typeface="Consolas" charset="0"/>
            </a:endParaRPr>
          </a:p>
          <a:p>
            <a:pPr>
              <a:tabLst>
                <a:tab pos="457200" algn="l"/>
                <a:tab pos="914400" algn="l"/>
                <a:tab pos="1371600" algn="l"/>
              </a:tabLst>
            </a:pPr>
            <a:r>
              <a:rPr lang="de-DE" sz="2000">
                <a:solidFill>
                  <a:srgbClr val="0000FF"/>
                </a:solidFill>
                <a:latin typeface="Consolas" charset="0"/>
              </a:rPr>
              <a:t>int</a:t>
            </a:r>
            <a:r>
              <a:rPr lang="de-DE" sz="2000">
                <a:solidFill>
                  <a:prstClr val="black"/>
                </a:solidFill>
                <a:latin typeface="Consolas" charset="0"/>
              </a:rPr>
              <a:t> </a:t>
            </a:r>
            <a:r>
              <a:rPr lang="de-DE" sz="2000">
                <a:solidFill>
                  <a:srgbClr val="FF0000"/>
                </a:solidFill>
                <a:latin typeface="Consolas" charset="0"/>
              </a:rPr>
              <a:t>add</a:t>
            </a:r>
            <a:r>
              <a:rPr lang="de-DE" sz="2000">
                <a:solidFill>
                  <a:prstClr val="black"/>
                </a:solidFill>
                <a:latin typeface="Consolas" charset="0"/>
              </a:rPr>
              <a:t>(</a:t>
            </a:r>
            <a:r>
              <a:rPr lang="de-DE" sz="2000">
                <a:solidFill>
                  <a:srgbClr val="0000FF"/>
                </a:solidFill>
                <a:latin typeface="Consolas" charset="0"/>
              </a:rPr>
              <a:t>int</a:t>
            </a:r>
            <a:r>
              <a:rPr lang="de-DE" sz="2000">
                <a:solidFill>
                  <a:prstClr val="black"/>
                </a:solidFill>
                <a:latin typeface="Consolas" charset="0"/>
              </a:rPr>
              <a:t> a, </a:t>
            </a:r>
            <a:r>
              <a:rPr lang="de-DE" sz="2000">
                <a:solidFill>
                  <a:srgbClr val="0000FF"/>
                </a:solidFill>
                <a:latin typeface="Consolas" charset="0"/>
              </a:rPr>
              <a:t>int</a:t>
            </a:r>
            <a:r>
              <a:rPr lang="de-DE" sz="2000">
                <a:solidFill>
                  <a:prstClr val="black"/>
                </a:solidFill>
                <a:latin typeface="Consolas" charset="0"/>
              </a:rPr>
              <a:t> b){</a:t>
            </a:r>
          </a:p>
          <a:p>
            <a:pPr>
              <a:tabLst>
                <a:tab pos="457200" algn="l"/>
                <a:tab pos="914400" algn="l"/>
                <a:tab pos="1371600" algn="l"/>
              </a:tabLst>
            </a:pPr>
            <a:r>
              <a:rPr lang="fr-FR" sz="2000">
                <a:solidFill>
                  <a:prstClr val="black"/>
                </a:solidFill>
                <a:latin typeface="Consolas" charset="0"/>
              </a:rPr>
              <a:t>	</a:t>
            </a:r>
            <a:r>
              <a:rPr lang="fr-FR" sz="2000">
                <a:solidFill>
                  <a:srgbClr val="0000FF"/>
                </a:solidFill>
                <a:latin typeface="Consolas" charset="0"/>
              </a:rPr>
              <a:t>int</a:t>
            </a:r>
            <a:r>
              <a:rPr lang="fr-FR" sz="2000">
                <a:solidFill>
                  <a:prstClr val="black"/>
                </a:solidFill>
                <a:latin typeface="Consolas" charset="0"/>
              </a:rPr>
              <a:t> c;</a:t>
            </a:r>
          </a:p>
          <a:p>
            <a:pPr>
              <a:tabLst>
                <a:tab pos="457200" algn="l"/>
                <a:tab pos="914400" algn="l"/>
                <a:tab pos="1371600" algn="l"/>
              </a:tabLst>
            </a:pPr>
            <a:r>
              <a:rPr lang="de-DE" sz="2000">
                <a:solidFill>
                  <a:prstClr val="black"/>
                </a:solidFill>
                <a:latin typeface="Consolas" charset="0"/>
              </a:rPr>
              <a:t>	c = a + b;</a:t>
            </a:r>
          </a:p>
          <a:p>
            <a:pPr>
              <a:tabLst>
                <a:tab pos="457200" algn="l"/>
                <a:tab pos="914400" algn="l"/>
                <a:tab pos="1371600" algn="l"/>
              </a:tabLst>
            </a:pPr>
            <a:r>
              <a:rPr lang="de-DE" sz="2000">
                <a:solidFill>
                  <a:prstClr val="black"/>
                </a:solidFill>
                <a:latin typeface="Consolas" charset="0"/>
              </a:rPr>
              <a:t>	</a:t>
            </a:r>
            <a:r>
              <a:rPr lang="de-DE" sz="2000">
                <a:solidFill>
                  <a:srgbClr val="0000FF"/>
                </a:solidFill>
                <a:latin typeface="Consolas" charset="0"/>
              </a:rPr>
              <a:t>return</a:t>
            </a:r>
            <a:r>
              <a:rPr lang="de-DE" sz="2000">
                <a:solidFill>
                  <a:prstClr val="black"/>
                </a:solidFill>
                <a:latin typeface="Consolas" charset="0"/>
              </a:rPr>
              <a:t> c;</a:t>
            </a:r>
          </a:p>
          <a:p>
            <a:pPr>
              <a:tabLst>
                <a:tab pos="457200" algn="l"/>
                <a:tab pos="914400" algn="l"/>
                <a:tab pos="1371600" algn="l"/>
              </a:tabLst>
            </a:pPr>
            <a:r>
              <a:rPr lang="de-DE" sz="2000">
                <a:solidFill>
                  <a:prstClr val="black"/>
                </a:solidFill>
                <a:latin typeface="Consolas" charset="0"/>
              </a:rPr>
              <a:t>}</a:t>
            </a:r>
          </a:p>
        </p:txBody>
      </p:sp>
      <p:sp>
        <p:nvSpPr>
          <p:cNvPr id="12" name="Rectangle 11"/>
          <p:cNvSpPr/>
          <p:nvPr/>
        </p:nvSpPr>
        <p:spPr bwMode="auto">
          <a:xfrm>
            <a:off x="303727" y="4257676"/>
            <a:ext cx="3321468" cy="1663958"/>
          </a:xfrm>
          <a:prstGeom prst="rect">
            <a:avLst/>
          </a:prstGeom>
          <a:noFill/>
          <a:ln w="31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16" name="Rectangle 15"/>
          <p:cNvSpPr/>
          <p:nvPr/>
        </p:nvSpPr>
        <p:spPr bwMode="auto">
          <a:xfrm>
            <a:off x="303727" y="2194495"/>
            <a:ext cx="3305927" cy="405829"/>
          </a:xfrm>
          <a:prstGeom prst="rect">
            <a:avLst/>
          </a:prstGeom>
          <a:noFill/>
          <a:ln w="31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8" name="TextBox 7"/>
          <p:cNvSpPr txBox="1"/>
          <p:nvPr/>
        </p:nvSpPr>
        <p:spPr>
          <a:xfrm>
            <a:off x="6218321" y="1295400"/>
            <a:ext cx="2620879" cy="4247317"/>
          </a:xfrm>
          <a:prstGeom prst="rect">
            <a:avLst/>
          </a:prstGeom>
          <a:noFill/>
        </p:spPr>
        <p:txBody>
          <a:bodyPr wrap="square" rtlCol="0">
            <a:spAutoFit/>
          </a:bodyPr>
          <a:lstStyle/>
          <a:p>
            <a:endParaRPr lang="vi-VN"/>
          </a:p>
          <a:p>
            <a:r>
              <a:rPr lang="vi-VN">
                <a:solidFill>
                  <a:srgbClr val="0432FF"/>
                </a:solidFill>
              </a:rPr>
              <a:t>Tách rời </a:t>
            </a:r>
            <a:r>
              <a:rPr lang="vi-VN"/>
              <a:t>phần mô tả của hàm và đặt trước hàm “main” (trước khi sử dụng)</a:t>
            </a:r>
          </a:p>
          <a:p>
            <a:endParaRPr lang="vi-VN"/>
          </a:p>
          <a:p>
            <a:endParaRPr lang="vi-VN"/>
          </a:p>
          <a:p>
            <a:endParaRPr lang="vi-VN"/>
          </a:p>
          <a:p>
            <a:endParaRPr lang="vi-VN"/>
          </a:p>
          <a:p>
            <a:endParaRPr lang="vi-VN"/>
          </a:p>
          <a:p>
            <a:endParaRPr lang="vi-VN"/>
          </a:p>
          <a:p>
            <a:endParaRPr lang="en-US"/>
          </a:p>
          <a:p>
            <a:endParaRPr lang="vi-VN"/>
          </a:p>
          <a:p>
            <a:r>
              <a:rPr lang="en-US">
                <a:solidFill>
                  <a:srgbClr val="0432FF"/>
                </a:solidFill>
                <a:sym typeface="Wingdings"/>
              </a:rPr>
              <a:t>Cài đặt các lệnh cho phần thân hàm</a:t>
            </a:r>
            <a:endParaRPr lang="vi-VN">
              <a:sym typeface="Wingdings"/>
            </a:endParaRPr>
          </a:p>
        </p:txBody>
      </p:sp>
      <p:cxnSp>
        <p:nvCxnSpPr>
          <p:cNvPr id="11" name="Straight Arrow Connector 10"/>
          <p:cNvCxnSpPr>
            <a:stCxn id="16" idx="3"/>
          </p:cNvCxnSpPr>
          <p:nvPr/>
        </p:nvCxnSpPr>
        <p:spPr bwMode="auto">
          <a:xfrm flipV="1">
            <a:off x="3609654" y="2371862"/>
            <a:ext cx="2560722" cy="25548"/>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7" name="Straight Arrow Connector 16"/>
          <p:cNvCxnSpPr/>
          <p:nvPr/>
        </p:nvCxnSpPr>
        <p:spPr bwMode="auto">
          <a:xfrm flipV="1">
            <a:off x="3330742" y="5191125"/>
            <a:ext cx="2841458" cy="31592"/>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976026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Tổ chức mã nguồn</a:t>
            </a:r>
            <a:r>
              <a:rPr lang="en-US"/>
              <a:t> ch</a:t>
            </a:r>
            <a:r>
              <a:rPr lang="vi-VN"/>
              <a:t>ư</a:t>
            </a:r>
            <a:r>
              <a:rPr lang="en-US"/>
              <a:t>ơng trình lớn</a:t>
            </a:r>
            <a:endParaRPr lang="en-US" b="1">
              <a:solidFill>
                <a:srgbClr val="0432FF"/>
              </a:solidFill>
            </a:endParaRPr>
          </a:p>
        </p:txBody>
      </p:sp>
      <p:sp>
        <p:nvSpPr>
          <p:cNvPr id="3" name="Content Placeholder 2"/>
          <p:cNvSpPr>
            <a:spLocks noGrp="1"/>
          </p:cNvSpPr>
          <p:nvPr>
            <p:ph idx="1"/>
          </p:nvPr>
        </p:nvSpPr>
        <p:spPr/>
        <p:txBody>
          <a:bodyPr/>
          <a:lstStyle/>
          <a:p>
            <a:r>
              <a:rPr lang="vi-VN"/>
              <a:t>Đưa phần mô tả vào một tập tin riêng </a:t>
            </a:r>
          </a:p>
          <a:p>
            <a:pPr lvl="1"/>
            <a:r>
              <a:rPr lang="en-US"/>
              <a:t>T</a:t>
            </a:r>
            <a:r>
              <a:rPr lang="vi-VN"/>
              <a:t>ập tin header</a:t>
            </a:r>
            <a:r>
              <a:rPr lang="en-US"/>
              <a:t> (mô tả hàm)</a:t>
            </a:r>
            <a:r>
              <a:rPr lang="vi-VN"/>
              <a:t>: </a:t>
            </a:r>
            <a:r>
              <a:rPr lang="vi-VN" b="1">
                <a:solidFill>
                  <a:srgbClr val="FF0000"/>
                </a:solidFill>
              </a:rPr>
              <a:t>*.h</a:t>
            </a:r>
          </a:p>
          <a:p>
            <a:pPr lvl="1"/>
            <a:r>
              <a:rPr lang="vi-VN"/>
              <a:t>Có thể sử dụng lại ở nhiều tập tin khác trong dự án</a:t>
            </a:r>
          </a:p>
          <a:p>
            <a:pPr lvl="2"/>
            <a:r>
              <a:rPr lang="vi-VN"/>
              <a:t>Sử dụng chỉ thị </a:t>
            </a:r>
            <a:r>
              <a:rPr lang="vi-VN">
                <a:solidFill>
                  <a:srgbClr val="0432FF"/>
                </a:solidFill>
                <a:latin typeface="Consolas" charset="0"/>
                <a:ea typeface="Consolas" charset="0"/>
                <a:cs typeface="Consolas" charset="0"/>
              </a:rPr>
              <a:t>#if !defined(.) </a:t>
            </a:r>
            <a:r>
              <a:rPr lang="is-IS">
                <a:solidFill>
                  <a:srgbClr val="0432FF"/>
                </a:solidFill>
                <a:latin typeface="Consolas" charset="0"/>
                <a:ea typeface="Consolas" charset="0"/>
                <a:cs typeface="Consolas" charset="0"/>
              </a:rPr>
              <a:t>… </a:t>
            </a:r>
            <a:r>
              <a:rPr lang="vi-VN">
                <a:solidFill>
                  <a:srgbClr val="0432FF"/>
                </a:solidFill>
                <a:latin typeface="Consolas" charset="0"/>
                <a:ea typeface="Consolas" charset="0"/>
                <a:cs typeface="Consolas" charset="0"/>
              </a:rPr>
              <a:t>endif </a:t>
            </a:r>
            <a:r>
              <a:rPr lang="vi-VN"/>
              <a:t>để tránh lỗi “định nghĩa lặp lại” (</a:t>
            </a:r>
            <a:r>
              <a:rPr lang="vi-VN">
                <a:solidFill>
                  <a:srgbClr val="0432FF"/>
                </a:solidFill>
                <a:latin typeface="Consolas" charset="0"/>
                <a:ea typeface="Consolas" charset="0"/>
                <a:cs typeface="Consolas" charset="0"/>
              </a:rPr>
              <a:t>redefinition</a:t>
            </a:r>
            <a:r>
              <a:rPr lang="vi-VN"/>
              <a:t>)</a:t>
            </a:r>
          </a:p>
          <a:p>
            <a:r>
              <a:rPr lang="vi-VN"/>
              <a:t>Đưa phần hiện thực vào một tập tin riêng </a:t>
            </a:r>
          </a:p>
          <a:p>
            <a:pPr lvl="1"/>
            <a:r>
              <a:rPr lang="en-US"/>
              <a:t>T</a:t>
            </a:r>
            <a:r>
              <a:rPr lang="vi-VN"/>
              <a:t>ập tin hiện thực (implementation): </a:t>
            </a:r>
            <a:r>
              <a:rPr lang="vi-VN" b="1">
                <a:solidFill>
                  <a:srgbClr val="FF0000"/>
                </a:solidFill>
              </a:rPr>
              <a:t>*.c</a:t>
            </a:r>
          </a:p>
          <a:p>
            <a:pPr lvl="1"/>
            <a:r>
              <a:rPr lang="vi-VN"/>
              <a:t>Có thể sử dụng lại ở nhiều tập tin khác trong dự án</a:t>
            </a:r>
          </a:p>
          <a:p>
            <a:r>
              <a:rPr lang="vi-VN"/>
              <a:t>Đưa </a:t>
            </a:r>
            <a:r>
              <a:rPr lang="en-US"/>
              <a:t>hàm main()</a:t>
            </a:r>
            <a:r>
              <a:rPr lang="vi-VN"/>
              <a:t> vào một tập tin riêng </a:t>
            </a:r>
          </a:p>
          <a:p>
            <a:pPr lvl="1"/>
            <a:r>
              <a:rPr lang="vi-VN"/>
              <a:t>Khai báo có sử dụng các hàm ở </a:t>
            </a:r>
            <a:r>
              <a:rPr lang="en-US"/>
              <a:t>tập tin </a:t>
            </a:r>
            <a:r>
              <a:rPr lang="vi-VN"/>
              <a:t>*.h </a:t>
            </a:r>
            <a:r>
              <a:rPr lang="en-US"/>
              <a:t>nêu </a:t>
            </a:r>
            <a:r>
              <a:rPr lang="vi-VN"/>
              <a:t>trên</a:t>
            </a:r>
          </a:p>
          <a:p>
            <a:pPr lvl="1"/>
            <a:r>
              <a:rPr lang="vi-VN"/>
              <a:t>Gọi hàm</a:t>
            </a:r>
            <a:endParaRPr lang="en-US"/>
          </a:p>
        </p:txBody>
      </p:sp>
    </p:spTree>
    <p:extLst>
      <p:ext uri="{BB962C8B-B14F-4D97-AF65-F5344CB8AC3E}">
        <p14:creationId xmlns:p14="http://schemas.microsoft.com/office/powerpoint/2010/main" val="1569105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t="12637" r="83382" b="58203"/>
          <a:stretch/>
        </p:blipFill>
        <p:spPr>
          <a:xfrm>
            <a:off x="590631" y="1423151"/>
            <a:ext cx="3747620" cy="3682892"/>
          </a:xfrm>
          <a:prstGeom prst="rect">
            <a:avLst/>
          </a:prstGeom>
        </p:spPr>
      </p:pic>
      <p:sp>
        <p:nvSpPr>
          <p:cNvPr id="2" name="Title 1"/>
          <p:cNvSpPr>
            <a:spLocks noGrp="1"/>
          </p:cNvSpPr>
          <p:nvPr>
            <p:ph type="title"/>
          </p:nvPr>
        </p:nvSpPr>
        <p:spPr/>
        <p:txBody>
          <a:bodyPr/>
          <a:lstStyle/>
          <a:p>
            <a:r>
              <a:rPr lang="vi-VN"/>
              <a:t>Tổ chức mã nguồn</a:t>
            </a:r>
            <a:r>
              <a:rPr lang="en-US"/>
              <a:t> ch</a:t>
            </a:r>
            <a:r>
              <a:rPr lang="vi-VN"/>
              <a:t>ư</a:t>
            </a:r>
            <a:r>
              <a:rPr lang="en-US"/>
              <a:t>ơng trình lớn</a:t>
            </a:r>
            <a:endParaRPr lang="en-US" b="1">
              <a:solidFill>
                <a:srgbClr val="0432FF"/>
              </a:solidFill>
            </a:endParaRPr>
          </a:p>
        </p:txBody>
      </p:sp>
      <p:sp>
        <p:nvSpPr>
          <p:cNvPr id="5" name="TextBox 4"/>
          <p:cNvSpPr txBox="1"/>
          <p:nvPr/>
        </p:nvSpPr>
        <p:spPr>
          <a:xfrm>
            <a:off x="4722228" y="1865634"/>
            <a:ext cx="4269372" cy="923330"/>
          </a:xfrm>
          <a:prstGeom prst="rect">
            <a:avLst/>
          </a:prstGeom>
          <a:noFill/>
        </p:spPr>
        <p:txBody>
          <a:bodyPr wrap="square" rtlCol="0">
            <a:spAutoFit/>
          </a:bodyPr>
          <a:lstStyle/>
          <a:p>
            <a:r>
              <a:rPr lang="en-US">
                <a:solidFill>
                  <a:srgbClr val="0432FF"/>
                </a:solidFill>
              </a:rPr>
              <a:t>T</a:t>
            </a:r>
            <a:r>
              <a:rPr lang="vi-VN">
                <a:solidFill>
                  <a:srgbClr val="0432FF"/>
                </a:solidFill>
              </a:rPr>
              <a:t>ập tin chứa hàm main</a:t>
            </a:r>
            <a:r>
              <a:rPr lang="en-US">
                <a:solidFill>
                  <a:srgbClr val="0432FF"/>
                </a:solidFill>
              </a:rPr>
              <a:t>().</a:t>
            </a:r>
            <a:r>
              <a:rPr lang="vi-VN">
                <a:solidFill>
                  <a:srgbClr val="0432FF"/>
                </a:solidFill>
              </a:rPr>
              <a:t> </a:t>
            </a:r>
            <a:endParaRPr lang="en-US">
              <a:solidFill>
                <a:srgbClr val="0432FF"/>
              </a:solidFill>
            </a:endParaRPr>
          </a:p>
          <a:p>
            <a:r>
              <a:rPr lang="en-US">
                <a:solidFill>
                  <a:srgbClr val="0432FF"/>
                </a:solidFill>
              </a:rPr>
              <a:t>Để </a:t>
            </a:r>
            <a:r>
              <a:rPr lang="vi-VN">
                <a:solidFill>
                  <a:srgbClr val="0432FF"/>
                </a:solidFill>
              </a:rPr>
              <a:t>sử dụng </a:t>
            </a:r>
            <a:r>
              <a:rPr lang="en-US">
                <a:solidFill>
                  <a:srgbClr val="0432FF"/>
                </a:solidFill>
              </a:rPr>
              <a:t>các </a:t>
            </a:r>
            <a:r>
              <a:rPr lang="vi-VN">
                <a:solidFill>
                  <a:srgbClr val="0432FF"/>
                </a:solidFill>
              </a:rPr>
              <a:t>hàm </a:t>
            </a:r>
            <a:r>
              <a:rPr lang="en-US">
                <a:solidFill>
                  <a:srgbClr val="0432FF"/>
                </a:solidFill>
              </a:rPr>
              <a:t>trong thư viện tự tạo đặt </a:t>
            </a:r>
            <a:r>
              <a:rPr lang="vi-VN">
                <a:solidFill>
                  <a:srgbClr val="FF0000"/>
                </a:solidFill>
              </a:rPr>
              <a:t>#include ”</a:t>
            </a:r>
            <a:r>
              <a:rPr lang="en-US">
                <a:solidFill>
                  <a:srgbClr val="FF0000"/>
                </a:solidFill>
              </a:rPr>
              <a:t>xyz</a:t>
            </a:r>
            <a:r>
              <a:rPr lang="vi-VN">
                <a:solidFill>
                  <a:srgbClr val="FF0000"/>
                </a:solidFill>
              </a:rPr>
              <a:t>.h” </a:t>
            </a:r>
            <a:r>
              <a:rPr lang="vi-VN">
                <a:solidFill>
                  <a:srgbClr val="0432FF"/>
                </a:solidFill>
              </a:rPr>
              <a:t>trong mã nguồn </a:t>
            </a:r>
            <a:endParaRPr lang="en-US">
              <a:solidFill>
                <a:srgbClr val="0432FF"/>
              </a:solidFill>
            </a:endParaRPr>
          </a:p>
        </p:txBody>
      </p:sp>
      <p:sp>
        <p:nvSpPr>
          <p:cNvPr id="6" name="TextBox 5"/>
          <p:cNvSpPr txBox="1"/>
          <p:nvPr/>
        </p:nvSpPr>
        <p:spPr>
          <a:xfrm>
            <a:off x="4783803" y="3264597"/>
            <a:ext cx="4131597" cy="369332"/>
          </a:xfrm>
          <a:prstGeom prst="rect">
            <a:avLst/>
          </a:prstGeom>
          <a:noFill/>
        </p:spPr>
        <p:txBody>
          <a:bodyPr wrap="square" rtlCol="0">
            <a:spAutoFit/>
          </a:bodyPr>
          <a:lstStyle/>
          <a:p>
            <a:r>
              <a:rPr lang="en-US">
                <a:solidFill>
                  <a:srgbClr val="0432FF"/>
                </a:solidFill>
              </a:rPr>
              <a:t>T</a:t>
            </a:r>
            <a:r>
              <a:rPr lang="vi-VN">
                <a:solidFill>
                  <a:srgbClr val="0432FF"/>
                </a:solidFill>
              </a:rPr>
              <a:t>ập tin chứa phần </a:t>
            </a:r>
            <a:r>
              <a:rPr lang="en-US">
                <a:solidFill>
                  <a:srgbClr val="0432FF"/>
                </a:solidFill>
              </a:rPr>
              <a:t>cài đặt </a:t>
            </a:r>
            <a:r>
              <a:rPr lang="vi-VN">
                <a:solidFill>
                  <a:srgbClr val="0432FF"/>
                </a:solidFill>
              </a:rPr>
              <a:t>hàm</a:t>
            </a:r>
            <a:endParaRPr lang="en-US">
              <a:solidFill>
                <a:srgbClr val="0432FF"/>
              </a:solidFill>
            </a:endParaRPr>
          </a:p>
        </p:txBody>
      </p:sp>
      <p:sp>
        <p:nvSpPr>
          <p:cNvPr id="7" name="TextBox 6"/>
          <p:cNvSpPr txBox="1"/>
          <p:nvPr/>
        </p:nvSpPr>
        <p:spPr>
          <a:xfrm>
            <a:off x="4722228" y="4058024"/>
            <a:ext cx="4191001" cy="646331"/>
          </a:xfrm>
          <a:prstGeom prst="rect">
            <a:avLst/>
          </a:prstGeom>
          <a:noFill/>
        </p:spPr>
        <p:txBody>
          <a:bodyPr wrap="square" rtlCol="0">
            <a:spAutoFit/>
          </a:bodyPr>
          <a:lstStyle/>
          <a:p>
            <a:r>
              <a:rPr lang="en-US">
                <a:solidFill>
                  <a:srgbClr val="0432FF"/>
                </a:solidFill>
              </a:rPr>
              <a:t>T</a:t>
            </a:r>
            <a:r>
              <a:rPr lang="vi-VN">
                <a:solidFill>
                  <a:srgbClr val="0432FF"/>
                </a:solidFill>
              </a:rPr>
              <a:t>ập tin chứa phần mô tả cho hàm, kiểu dữ liệu, v.v. các phần mô tả nói chung</a:t>
            </a:r>
            <a:endParaRPr lang="en-US">
              <a:solidFill>
                <a:srgbClr val="0432FF"/>
              </a:solidFill>
            </a:endParaRPr>
          </a:p>
        </p:txBody>
      </p:sp>
      <p:cxnSp>
        <p:nvCxnSpPr>
          <p:cNvPr id="9" name="Straight Arrow Connector 8"/>
          <p:cNvCxnSpPr/>
          <p:nvPr/>
        </p:nvCxnSpPr>
        <p:spPr bwMode="auto">
          <a:xfrm flipV="1">
            <a:off x="2819400" y="4178244"/>
            <a:ext cx="1932530" cy="1275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Straight Arrow Connector 10"/>
          <p:cNvCxnSpPr>
            <a:endCxn id="6" idx="1"/>
          </p:cNvCxnSpPr>
          <p:nvPr/>
        </p:nvCxnSpPr>
        <p:spPr bwMode="auto">
          <a:xfrm>
            <a:off x="2819400" y="3255379"/>
            <a:ext cx="1964403" cy="193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p:cNvCxnSpPr>
            <a:cxnSpLocks/>
            <a:endCxn id="5" idx="1"/>
          </p:cNvCxnSpPr>
          <p:nvPr/>
        </p:nvCxnSpPr>
        <p:spPr bwMode="auto">
          <a:xfrm flipV="1">
            <a:off x="2667000" y="2327299"/>
            <a:ext cx="2055228" cy="55054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384488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t>
            </a:r>
            <a:r>
              <a:rPr lang="vi-VN"/>
              <a:t>ập tin hiện thực (implementation)</a:t>
            </a:r>
            <a:endParaRPr lang="en-US"/>
          </a:p>
        </p:txBody>
      </p:sp>
      <p:sp>
        <p:nvSpPr>
          <p:cNvPr id="4" name="Content Placeholder 3"/>
          <p:cNvSpPr>
            <a:spLocks noGrp="1"/>
          </p:cNvSpPr>
          <p:nvPr>
            <p:ph idx="1"/>
          </p:nvPr>
        </p:nvSpPr>
        <p:spPr/>
        <p:txBody>
          <a:bodyPr/>
          <a:lstStyle/>
          <a:p>
            <a:r>
              <a:rPr lang="en-US"/>
              <a:t>T</a:t>
            </a:r>
            <a:r>
              <a:rPr lang="vi-VN"/>
              <a:t>ập tin </a:t>
            </a:r>
            <a:r>
              <a:rPr lang="vi-VN" b="1">
                <a:solidFill>
                  <a:srgbClr val="FF0000"/>
                </a:solidFill>
              </a:rPr>
              <a:t>my_math.c</a:t>
            </a:r>
            <a:endParaRPr lang="en-US" b="1">
              <a:solidFill>
                <a:srgbClr val="FF0000"/>
              </a:solidFill>
            </a:endParaRPr>
          </a:p>
          <a:p>
            <a:pPr marL="914400" indent="0">
              <a:buNone/>
              <a:tabLst>
                <a:tab pos="1371600" algn="l"/>
              </a:tabLst>
            </a:pPr>
            <a:r>
              <a:rPr lang="en-US">
                <a:latin typeface="Consolas" panose="020B0609020204030204" pitchFamily="49" charset="0"/>
              </a:rPr>
              <a:t>int add(int a,int b) {</a:t>
            </a:r>
          </a:p>
          <a:p>
            <a:pPr marL="914400" indent="0">
              <a:buNone/>
              <a:tabLst>
                <a:tab pos="1371600" algn="l"/>
              </a:tabLst>
            </a:pPr>
            <a:r>
              <a:rPr lang="fr-FR">
                <a:latin typeface="Consolas" panose="020B0609020204030204" pitchFamily="49" charset="0"/>
              </a:rPr>
              <a:t>	int c;</a:t>
            </a:r>
          </a:p>
          <a:p>
            <a:pPr marL="914400" indent="0">
              <a:buNone/>
              <a:tabLst>
                <a:tab pos="1371600" algn="l"/>
              </a:tabLst>
            </a:pPr>
            <a:r>
              <a:rPr lang="de-DE">
                <a:latin typeface="Consolas" panose="020B0609020204030204" pitchFamily="49" charset="0"/>
              </a:rPr>
              <a:t>	c=a+b;</a:t>
            </a:r>
          </a:p>
          <a:p>
            <a:pPr marL="914400" indent="0">
              <a:buNone/>
              <a:tabLst>
                <a:tab pos="1371600" algn="l"/>
              </a:tabLst>
            </a:pPr>
            <a:r>
              <a:rPr lang="de-DE">
                <a:latin typeface="Consolas" panose="020B0609020204030204" pitchFamily="49" charset="0"/>
              </a:rPr>
              <a:t>	return c;</a:t>
            </a:r>
          </a:p>
          <a:p>
            <a:pPr marL="914400" indent="0">
              <a:buNone/>
              <a:tabLst>
                <a:tab pos="1371600" algn="l"/>
              </a:tabLst>
            </a:pPr>
            <a:r>
              <a:rPr lang="de-DE">
                <a:latin typeface="Consolas" panose="020B0609020204030204" pitchFamily="49" charset="0"/>
              </a:rPr>
              <a:t>}</a:t>
            </a:r>
          </a:p>
          <a:p>
            <a:pPr marL="914400" indent="0">
              <a:buNone/>
              <a:tabLst>
                <a:tab pos="1371600" algn="l"/>
              </a:tabLst>
            </a:pPr>
            <a:r>
              <a:rPr lang="de-DE">
                <a:latin typeface="Consolas" panose="020B0609020204030204" pitchFamily="49" charset="0"/>
              </a:rPr>
              <a:t>// int xxx(){...}</a:t>
            </a:r>
          </a:p>
          <a:p>
            <a:pPr>
              <a:spcBef>
                <a:spcPts val="1200"/>
              </a:spcBef>
            </a:pPr>
            <a:r>
              <a:rPr lang="en-US" altLang="en-US"/>
              <a:t>Khai báo biến đã được định nghĩa tr</a:t>
            </a:r>
            <a:r>
              <a:rPr lang="vi-VN" altLang="en-US"/>
              <a:t>ư</a:t>
            </a:r>
            <a:r>
              <a:rPr lang="en-US" altLang="en-US"/>
              <a:t>ớc đó trong một module khác bằng cú pháp:</a:t>
            </a:r>
          </a:p>
          <a:p>
            <a:pPr marL="0" indent="0">
              <a:buNone/>
            </a:pPr>
            <a:r>
              <a:rPr lang="en-US" altLang="en-US">
                <a:solidFill>
                  <a:srgbClr val="FF0000"/>
                </a:solidFill>
              </a:rPr>
              <a:t>		extern</a:t>
            </a:r>
            <a:r>
              <a:rPr lang="en-US" altLang="en-US"/>
              <a:t> &lt;type&gt; &lt;variable&gt; ; </a:t>
            </a:r>
          </a:p>
        </p:txBody>
      </p:sp>
    </p:spTree>
    <p:extLst>
      <p:ext uri="{BB962C8B-B14F-4D97-AF65-F5344CB8AC3E}">
        <p14:creationId xmlns:p14="http://schemas.microsoft.com/office/powerpoint/2010/main" val="2912728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a:t>
            </a:r>
          </a:p>
        </p:txBody>
      </p:sp>
      <p:sp>
        <p:nvSpPr>
          <p:cNvPr id="3" name="Content Placeholder 2"/>
          <p:cNvSpPr>
            <a:spLocks noGrp="1"/>
          </p:cNvSpPr>
          <p:nvPr>
            <p:ph idx="1"/>
          </p:nvPr>
        </p:nvSpPr>
        <p:spPr/>
        <p:txBody>
          <a:bodyPr/>
          <a:lstStyle/>
          <a:p>
            <a:r>
              <a:rPr lang="vi-VN"/>
              <a:t>Hàm là </a:t>
            </a:r>
            <a:r>
              <a:rPr lang="en-US"/>
              <a:t>m</a:t>
            </a:r>
            <a:r>
              <a:rPr lang="vi-VN"/>
              <a:t>ột đơn vị </a:t>
            </a:r>
            <a:r>
              <a:rPr lang="en-US"/>
              <a:t>xử lý</a:t>
            </a:r>
            <a:endParaRPr lang="vi-VN"/>
          </a:p>
          <a:p>
            <a:pPr lvl="1"/>
            <a:r>
              <a:rPr lang="vi-VN"/>
              <a:t>Nhận </a:t>
            </a:r>
            <a:r>
              <a:rPr lang="en-US"/>
              <a:t>các tham số</a:t>
            </a:r>
            <a:r>
              <a:rPr lang="vi-VN"/>
              <a:t> đầu vào</a:t>
            </a:r>
            <a:r>
              <a:rPr lang="en-US"/>
              <a:t>; xử lý t</a:t>
            </a:r>
            <a:r>
              <a:rPr lang="vi-VN"/>
              <a:t>ính toán</a:t>
            </a:r>
            <a:r>
              <a:rPr lang="en-US"/>
              <a:t>; và t</a:t>
            </a:r>
            <a:r>
              <a:rPr lang="vi-VN"/>
              <a:t>rả về </a:t>
            </a:r>
            <a:r>
              <a:rPr lang="en-US"/>
              <a:t>kết quả ở đầu ra</a:t>
            </a:r>
          </a:p>
          <a:p>
            <a:pPr lvl="2"/>
            <a:endParaRPr lang="en-US"/>
          </a:p>
          <a:p>
            <a:pPr lvl="2"/>
            <a:endParaRPr lang="en-US"/>
          </a:p>
          <a:p>
            <a:pPr lvl="2"/>
            <a:endParaRPr lang="en-US"/>
          </a:p>
          <a:p>
            <a:r>
              <a:rPr lang="en-US"/>
              <a:t>Lợi ích của hàm:</a:t>
            </a:r>
          </a:p>
          <a:p>
            <a:pPr lvl="1"/>
            <a:r>
              <a:rPr lang="vi-VN"/>
              <a:t>Tránh lặp lại mã nguồn</a:t>
            </a:r>
            <a:endParaRPr lang="en-US">
              <a:sym typeface="Wingdings"/>
            </a:endParaRPr>
          </a:p>
          <a:p>
            <a:pPr lvl="1"/>
            <a:r>
              <a:rPr lang="en-US">
                <a:sym typeface="Wingdings"/>
              </a:rPr>
              <a:t>Giúp phân chia chương trình rõ ràng hơn</a:t>
            </a:r>
            <a:endParaRPr lang="vi-VN">
              <a:sym typeface="Wingdings"/>
            </a:endParaRPr>
          </a:p>
          <a:p>
            <a:pPr lvl="1"/>
            <a:r>
              <a:rPr lang="en-US">
                <a:sym typeface="Wingdings"/>
              </a:rPr>
              <a:t>Dễ bảo trì, phát triển ch</a:t>
            </a:r>
            <a:r>
              <a:rPr lang="vi-VN">
                <a:sym typeface="Wingdings"/>
              </a:rPr>
              <a:t>ư</a:t>
            </a:r>
            <a:r>
              <a:rPr lang="en-US">
                <a:sym typeface="Wingdings"/>
              </a:rPr>
              <a:t>ơng trình</a:t>
            </a:r>
            <a:endParaRPr lang="vi-VN">
              <a:sym typeface="Wingdings"/>
            </a:endParaRPr>
          </a:p>
          <a:p>
            <a:pPr lvl="1"/>
            <a:r>
              <a:rPr lang="vi-VN">
                <a:sym typeface="Wingdings"/>
              </a:rPr>
              <a:t>Có thể chia s</a:t>
            </a:r>
            <a:r>
              <a:rPr lang="en-US">
                <a:sym typeface="Wingdings"/>
              </a:rPr>
              <a:t>ẻ</a:t>
            </a:r>
            <a:r>
              <a:rPr lang="vi-VN">
                <a:sym typeface="Wingdings"/>
              </a:rPr>
              <a:t> cho nhiều dự án</a:t>
            </a:r>
          </a:p>
        </p:txBody>
      </p:sp>
      <p:grpSp>
        <p:nvGrpSpPr>
          <p:cNvPr id="5" name="Group 4">
            <a:extLst>
              <a:ext uri="{FF2B5EF4-FFF2-40B4-BE49-F238E27FC236}">
                <a16:creationId xmlns:a16="http://schemas.microsoft.com/office/drawing/2014/main" id="{ADEAC986-ECFE-4FA1-9DB0-5DF81D87180A}"/>
              </a:ext>
            </a:extLst>
          </p:cNvPr>
          <p:cNvGrpSpPr/>
          <p:nvPr/>
        </p:nvGrpSpPr>
        <p:grpSpPr>
          <a:xfrm>
            <a:off x="1103187" y="2514600"/>
            <a:ext cx="6937626" cy="710862"/>
            <a:chOff x="1143000" y="3212069"/>
            <a:chExt cx="6937626" cy="710862"/>
          </a:xfrm>
        </p:grpSpPr>
        <p:sp>
          <p:nvSpPr>
            <p:cNvPr id="4" name="Rectangle 3"/>
            <p:cNvSpPr/>
            <p:nvPr/>
          </p:nvSpPr>
          <p:spPr bwMode="auto">
            <a:xfrm>
              <a:off x="3733800" y="3212069"/>
              <a:ext cx="2100255" cy="697468"/>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vi-VN" sz="1800" i="0" u="none" strike="noStrike" cap="none" normalizeH="0" baseline="0">
                  <a:ln>
                    <a:noFill/>
                  </a:ln>
                  <a:effectLst/>
                  <a:latin typeface="Tahoma" pitchFamily="34" charset="0"/>
                </a:rPr>
                <a:t>C</a:t>
              </a:r>
              <a:r>
                <a:rPr lang="en-US">
                  <a:latin typeface="Tahoma" pitchFamily="34" charset="0"/>
                </a:rPr>
                <a:t>ác </a:t>
              </a:r>
              <a:r>
                <a:rPr kumimoji="0" lang="vi-VN" sz="1800" i="0" u="none" strike="noStrike" cap="none" normalizeH="0" baseline="0">
                  <a:ln>
                    <a:noFill/>
                  </a:ln>
                  <a:effectLst/>
                  <a:latin typeface="Tahoma" pitchFamily="34" charset="0"/>
                </a:rPr>
                <a:t>lệnh </a:t>
              </a:r>
              <a:r>
                <a:rPr kumimoji="0" lang="en-US" sz="1800" i="0" u="none" strike="noStrike" cap="none" normalizeH="0" baseline="0">
                  <a:ln>
                    <a:noFill/>
                  </a:ln>
                  <a:effectLst/>
                  <a:latin typeface="Tahoma" pitchFamily="34" charset="0"/>
                </a:rPr>
                <a:t>x</a:t>
              </a:r>
              <a:r>
                <a:rPr lang="en-US">
                  <a:latin typeface="Tahoma" pitchFamily="34" charset="0"/>
                </a:rPr>
                <a:t>ử lý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a:ln>
                    <a:noFill/>
                  </a:ln>
                  <a:effectLst/>
                  <a:latin typeface="Tahoma" pitchFamily="34" charset="0"/>
                </a:rPr>
                <a:t>trong</a:t>
              </a:r>
              <a:r>
                <a:rPr kumimoji="0" lang="vi-VN" sz="1800" i="0" u="none" strike="noStrike" cap="none" normalizeH="0" baseline="0">
                  <a:ln>
                    <a:noFill/>
                  </a:ln>
                  <a:effectLst/>
                  <a:latin typeface="Tahoma" pitchFamily="34" charset="0"/>
                </a:rPr>
                <a:t> hàm</a:t>
              </a:r>
            </a:p>
          </p:txBody>
        </p:sp>
        <p:cxnSp>
          <p:nvCxnSpPr>
            <p:cNvPr id="6" name="Straight Arrow Connector 5"/>
            <p:cNvCxnSpPr/>
            <p:nvPr/>
          </p:nvCxnSpPr>
          <p:spPr bwMode="auto">
            <a:xfrm>
              <a:off x="2743200" y="3581400"/>
              <a:ext cx="990600" cy="0"/>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cxnSp>
          <p:nvCxnSpPr>
            <p:cNvPr id="7" name="Straight Arrow Connector 6"/>
            <p:cNvCxnSpPr/>
            <p:nvPr/>
          </p:nvCxnSpPr>
          <p:spPr bwMode="auto">
            <a:xfrm>
              <a:off x="5867400" y="3581400"/>
              <a:ext cx="838200" cy="0"/>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10" name="TextBox 9"/>
            <p:cNvSpPr txBox="1"/>
            <p:nvPr/>
          </p:nvSpPr>
          <p:spPr>
            <a:xfrm>
              <a:off x="1143000" y="3276600"/>
              <a:ext cx="1600200" cy="646331"/>
            </a:xfrm>
            <a:prstGeom prst="rect">
              <a:avLst/>
            </a:prstGeom>
            <a:noFill/>
          </p:spPr>
          <p:txBody>
            <a:bodyPr wrap="square" rtlCol="0">
              <a:spAutoFit/>
            </a:bodyPr>
            <a:lstStyle/>
            <a:p>
              <a:pPr algn="ctr"/>
              <a:r>
                <a:rPr lang="vi-VN"/>
                <a:t>Các </a:t>
              </a:r>
              <a:r>
                <a:rPr lang="en-US"/>
                <a:t>tham số </a:t>
              </a:r>
              <a:r>
                <a:rPr lang="vi-VN"/>
                <a:t>đầu vào</a:t>
              </a:r>
              <a:endParaRPr lang="en-US"/>
            </a:p>
          </p:txBody>
        </p:sp>
        <p:sp>
          <p:nvSpPr>
            <p:cNvPr id="11" name="TextBox 10"/>
            <p:cNvSpPr txBox="1"/>
            <p:nvPr/>
          </p:nvSpPr>
          <p:spPr>
            <a:xfrm>
              <a:off x="6705600" y="3276600"/>
              <a:ext cx="1375026" cy="646331"/>
            </a:xfrm>
            <a:prstGeom prst="rect">
              <a:avLst/>
            </a:prstGeom>
            <a:noFill/>
          </p:spPr>
          <p:txBody>
            <a:bodyPr wrap="square" rtlCol="0">
              <a:spAutoFit/>
            </a:bodyPr>
            <a:lstStyle/>
            <a:p>
              <a:pPr algn="ctr"/>
              <a:r>
                <a:rPr lang="en-US"/>
                <a:t>G</a:t>
              </a:r>
              <a:r>
                <a:rPr lang="vi-VN"/>
                <a:t>iá trị </a:t>
              </a:r>
              <a:r>
                <a:rPr lang="en-US"/>
                <a:t>trả về ở </a:t>
              </a:r>
              <a:r>
                <a:rPr lang="vi-VN"/>
                <a:t>đầu ra</a:t>
              </a:r>
              <a:endParaRPr lang="en-US"/>
            </a:p>
          </p:txBody>
        </p:sp>
      </p:grpSp>
    </p:spTree>
    <p:extLst>
      <p:ext uri="{BB962C8B-B14F-4D97-AF65-F5344CB8AC3E}">
        <p14:creationId xmlns:p14="http://schemas.microsoft.com/office/powerpoint/2010/main" val="1715806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t>
            </a:r>
            <a:r>
              <a:rPr lang="vi-VN"/>
              <a:t>ập tin header</a:t>
            </a:r>
            <a:endParaRPr lang="en-US"/>
          </a:p>
        </p:txBody>
      </p:sp>
      <p:sp>
        <p:nvSpPr>
          <p:cNvPr id="3" name="Content Placeholder 2"/>
          <p:cNvSpPr>
            <a:spLocks noGrp="1"/>
          </p:cNvSpPr>
          <p:nvPr>
            <p:ph idx="1"/>
          </p:nvPr>
        </p:nvSpPr>
        <p:spPr/>
        <p:txBody>
          <a:bodyPr/>
          <a:lstStyle/>
          <a:p>
            <a:r>
              <a:rPr lang="en-US"/>
              <a:t>T</a:t>
            </a:r>
            <a:r>
              <a:rPr lang="vi-VN"/>
              <a:t>ập tin </a:t>
            </a:r>
            <a:r>
              <a:rPr lang="vi-VN" b="1">
                <a:solidFill>
                  <a:srgbClr val="FF0000"/>
                </a:solidFill>
              </a:rPr>
              <a:t>my_math.h</a:t>
            </a:r>
            <a:endParaRPr lang="en-US" b="1">
              <a:solidFill>
                <a:srgbClr val="FF0000"/>
              </a:solidFill>
            </a:endParaRPr>
          </a:p>
          <a:p>
            <a:pPr marL="349250" indent="0">
              <a:buNone/>
            </a:pPr>
            <a:r>
              <a:rPr lang="en-US" sz="2600">
                <a:solidFill>
                  <a:srgbClr val="0432FF"/>
                </a:solidFill>
                <a:latin typeface="Consolas" panose="020B0609020204030204" pitchFamily="49" charset="0"/>
              </a:rPr>
              <a:t>#if !defined(MY_MATH_HEADER)</a:t>
            </a:r>
          </a:p>
          <a:p>
            <a:pPr marL="349250" indent="0">
              <a:buNone/>
            </a:pPr>
            <a:r>
              <a:rPr lang="en-US" sz="2600">
                <a:solidFill>
                  <a:srgbClr val="0432FF"/>
                </a:solidFill>
                <a:latin typeface="Consolas" panose="020B0609020204030204" pitchFamily="49" charset="0"/>
              </a:rPr>
              <a:t>	#define MY_MATH_HEADER</a:t>
            </a:r>
          </a:p>
          <a:p>
            <a:pPr marL="349250" indent="0">
              <a:buNone/>
            </a:pPr>
            <a:r>
              <a:rPr lang="en-US" sz="2600">
                <a:latin typeface="Consolas" panose="020B0609020204030204" pitchFamily="49" charset="0"/>
              </a:rPr>
              <a:t>	extern </a:t>
            </a:r>
            <a:r>
              <a:rPr lang="en-US" sz="2600">
                <a:solidFill>
                  <a:srgbClr val="FF0000"/>
                </a:solidFill>
                <a:latin typeface="Consolas" panose="020B0609020204030204" pitchFamily="49" charset="0"/>
              </a:rPr>
              <a:t>int add(int,int);</a:t>
            </a:r>
          </a:p>
          <a:p>
            <a:pPr marL="349250" indent="0">
              <a:buNone/>
            </a:pPr>
            <a:r>
              <a:rPr lang="en-US" sz="2600">
                <a:solidFill>
                  <a:srgbClr val="FF0000"/>
                </a:solidFill>
                <a:latin typeface="Consolas" panose="020B0609020204030204" pitchFamily="49" charset="0"/>
              </a:rPr>
              <a:t>	</a:t>
            </a:r>
            <a:r>
              <a:rPr lang="en-US" sz="2600">
                <a:solidFill>
                  <a:srgbClr val="0432FF"/>
                </a:solidFill>
                <a:latin typeface="Consolas" panose="020B0609020204030204" pitchFamily="49" charset="0"/>
              </a:rPr>
              <a:t>// extern int xxx(); …</a:t>
            </a:r>
          </a:p>
          <a:p>
            <a:pPr marL="349250" indent="0">
              <a:buNone/>
            </a:pPr>
            <a:r>
              <a:rPr lang="en-US" sz="2600">
                <a:solidFill>
                  <a:srgbClr val="0432FF"/>
                </a:solidFill>
                <a:latin typeface="Consolas" panose="020B0609020204030204" pitchFamily="49" charset="0"/>
              </a:rPr>
              <a:t>#endif</a:t>
            </a:r>
          </a:p>
          <a:p>
            <a:r>
              <a:rPr lang="en-US" sz="2400"/>
              <a:t>Nếu lúc</a:t>
            </a:r>
            <a:r>
              <a:rPr lang="vi-VN" sz="2400"/>
              <a:t> biên dịch chưa thấy tên (MY_MATH_HEADER) thì định nghĩa  tên mới (MY_MATH_HEADER) và thực hiện biên dịch cho cả đoạn mã nguồn nằm trong phần tương ứng khối #if</a:t>
            </a:r>
          </a:p>
          <a:p>
            <a:r>
              <a:rPr lang="vi-VN" sz="2400"/>
              <a:t>N</a:t>
            </a:r>
            <a:r>
              <a:rPr lang="en-US" sz="2400"/>
              <a:t>g</a:t>
            </a:r>
            <a:r>
              <a:rPr lang="vi-VN" sz="2400"/>
              <a:t>ư</a:t>
            </a:r>
            <a:r>
              <a:rPr lang="en-US" sz="2400"/>
              <a:t>ợc lại </a:t>
            </a:r>
            <a:r>
              <a:rPr lang="vi-VN" sz="2400"/>
              <a:t>thì không </a:t>
            </a:r>
            <a:r>
              <a:rPr lang="en-US" sz="2400"/>
              <a:t>cần </a:t>
            </a:r>
            <a:r>
              <a:rPr lang="vi-VN" sz="2400"/>
              <a:t>định nghĩa tên mới và không</a:t>
            </a:r>
            <a:r>
              <a:rPr lang="en-US" sz="2400"/>
              <a:t> cần</a:t>
            </a:r>
            <a:r>
              <a:rPr lang="vi-VN" sz="2400"/>
              <a:t> biên dịch đoạn mã nguồn tương ứng khối if</a:t>
            </a:r>
            <a:endParaRPr lang="en-US" sz="2400"/>
          </a:p>
          <a:p>
            <a:endParaRPr lang="en-US"/>
          </a:p>
        </p:txBody>
      </p:sp>
      <p:sp>
        <p:nvSpPr>
          <p:cNvPr id="11" name="TextBox 10"/>
          <p:cNvSpPr txBox="1"/>
          <p:nvPr/>
        </p:nvSpPr>
        <p:spPr>
          <a:xfrm>
            <a:off x="6324600" y="1905000"/>
            <a:ext cx="1981200" cy="783193"/>
          </a:xfrm>
          <a:prstGeom prst="wedgeRoundRectCallout">
            <a:avLst>
              <a:gd name="adj1" fmla="val -78927"/>
              <a:gd name="adj2" fmla="val 44498"/>
              <a:gd name="adj3" fmla="val 16667"/>
            </a:avLst>
          </a:prstGeom>
          <a:noFill/>
          <a:ln>
            <a:solidFill>
              <a:schemeClr val="tx1"/>
            </a:solidFill>
          </a:ln>
        </p:spPr>
        <p:txBody>
          <a:bodyPr wrap="square" rtlCol="0">
            <a:spAutoFit/>
          </a:bodyPr>
          <a:lstStyle/>
          <a:p>
            <a:r>
              <a:rPr lang="vi-VN" sz="2000"/>
              <a:t>Phần mô tả cho hàm add</a:t>
            </a:r>
            <a:endParaRPr lang="en-US" sz="2000"/>
          </a:p>
        </p:txBody>
      </p:sp>
    </p:spTree>
    <p:extLst>
      <p:ext uri="{BB962C8B-B14F-4D97-AF65-F5344CB8AC3E}">
        <p14:creationId xmlns:p14="http://schemas.microsoft.com/office/powerpoint/2010/main" val="281428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Tập tin chư</a:t>
            </a:r>
            <a:r>
              <a:rPr lang="vi-VN"/>
              <a:t>ơ</a:t>
            </a:r>
            <a:r>
              <a:rPr lang="en-US"/>
              <a:t>ng trình chính</a:t>
            </a:r>
          </a:p>
        </p:txBody>
      </p:sp>
      <p:sp>
        <p:nvSpPr>
          <p:cNvPr id="6" name="Content Placeholder 5"/>
          <p:cNvSpPr>
            <a:spLocks noGrp="1"/>
          </p:cNvSpPr>
          <p:nvPr>
            <p:ph idx="1"/>
          </p:nvPr>
        </p:nvSpPr>
        <p:spPr/>
        <p:txBody>
          <a:bodyPr/>
          <a:lstStyle/>
          <a:p>
            <a:r>
              <a:rPr lang="en-US"/>
              <a:t>T</a:t>
            </a:r>
            <a:r>
              <a:rPr lang="vi-VN"/>
              <a:t>ập tin</a:t>
            </a:r>
            <a:r>
              <a:rPr lang="en-US"/>
              <a:t> </a:t>
            </a:r>
            <a:r>
              <a:rPr lang="vi-VN" b="1">
                <a:solidFill>
                  <a:srgbClr val="FF0000"/>
                </a:solidFill>
              </a:rPr>
              <a:t>program.c</a:t>
            </a:r>
            <a:endParaRPr lang="en-US" b="1">
              <a:solidFill>
                <a:srgbClr val="FF0000"/>
              </a:solidFill>
            </a:endParaRPr>
          </a:p>
          <a:p>
            <a:pPr marL="349250" indent="0">
              <a:spcBef>
                <a:spcPts val="1200"/>
              </a:spcBef>
              <a:buNone/>
            </a:pPr>
            <a:r>
              <a:rPr lang="en-US" sz="2400" b="1">
                <a:latin typeface="Courier New" panose="02070309020205020404" pitchFamily="49" charset="0"/>
                <a:cs typeface="Courier New" panose="02070309020205020404" pitchFamily="49" charset="0"/>
              </a:rPr>
              <a:t>#include &lt;stdio.h&gt;</a:t>
            </a:r>
          </a:p>
          <a:p>
            <a:pPr marL="349250" indent="0">
              <a:buNone/>
            </a:pPr>
            <a:r>
              <a:rPr lang="en-US" sz="2400" b="1">
                <a:latin typeface="Courier New" panose="02070309020205020404" pitchFamily="49" charset="0"/>
                <a:cs typeface="Courier New" panose="02070309020205020404" pitchFamily="49" charset="0"/>
              </a:rPr>
              <a:t>#include &lt;stdlib.h&gt;</a:t>
            </a:r>
          </a:p>
          <a:p>
            <a:pPr marL="349250" indent="0">
              <a:buNone/>
            </a:pPr>
            <a:r>
              <a:rPr lang="en-US" sz="2400" b="1">
                <a:solidFill>
                  <a:srgbClr val="FF0000"/>
                </a:solidFill>
                <a:latin typeface="Courier New" panose="02070309020205020404" pitchFamily="49" charset="0"/>
                <a:cs typeface="Courier New" panose="02070309020205020404" pitchFamily="49" charset="0"/>
              </a:rPr>
              <a:t>#include "my_math.h"</a:t>
            </a:r>
          </a:p>
          <a:p>
            <a:pPr marL="349250" indent="0">
              <a:spcBef>
                <a:spcPts val="1200"/>
              </a:spcBef>
              <a:buNone/>
            </a:pPr>
            <a:r>
              <a:rPr lang="en-US" sz="2400" b="1">
                <a:solidFill>
                  <a:srgbClr val="FF0000"/>
                </a:solidFill>
                <a:latin typeface="Courier New" panose="02070309020205020404" pitchFamily="49" charset="0"/>
                <a:cs typeface="Courier New" panose="02070309020205020404" pitchFamily="49" charset="0"/>
              </a:rPr>
              <a:t>int main() </a:t>
            </a:r>
            <a:r>
              <a:rPr lang="en-US" sz="2400" b="1">
                <a:latin typeface="Courier New" panose="02070309020205020404" pitchFamily="49" charset="0"/>
                <a:cs typeface="Courier New" panose="02070309020205020404" pitchFamily="49" charset="0"/>
              </a:rPr>
              <a:t>{</a:t>
            </a:r>
          </a:p>
          <a:p>
            <a:pPr marL="349250" indent="0">
              <a:buNone/>
            </a:pPr>
            <a:r>
              <a:rPr lang="it-IT" sz="2400" b="1">
                <a:latin typeface="Courier New" panose="02070309020205020404" pitchFamily="49" charset="0"/>
                <a:cs typeface="Courier New" panose="02070309020205020404" pitchFamily="49" charset="0"/>
              </a:rPr>
              <a:t>	printf("10 + 15 = %d",</a:t>
            </a:r>
            <a:r>
              <a:rPr lang="it-IT" sz="2400" b="1">
                <a:solidFill>
                  <a:srgbClr val="FF0000"/>
                </a:solidFill>
                <a:latin typeface="Courier New" panose="02070309020205020404" pitchFamily="49" charset="0"/>
                <a:cs typeface="Courier New" panose="02070309020205020404" pitchFamily="49" charset="0"/>
              </a:rPr>
              <a:t>add(10,15)</a:t>
            </a:r>
            <a:r>
              <a:rPr lang="it-IT" sz="2400" b="1">
                <a:latin typeface="Courier New" panose="02070309020205020404" pitchFamily="49" charset="0"/>
                <a:cs typeface="Courier New" panose="02070309020205020404" pitchFamily="49" charset="0"/>
              </a:rPr>
              <a:t>);</a:t>
            </a:r>
            <a:endParaRPr lang="de-DE" sz="2400" b="1">
              <a:latin typeface="Courier New" panose="02070309020205020404" pitchFamily="49" charset="0"/>
              <a:cs typeface="Courier New" panose="02070309020205020404" pitchFamily="49" charset="0"/>
            </a:endParaRPr>
          </a:p>
          <a:p>
            <a:pPr marL="349250" indent="0">
              <a:buNone/>
            </a:pPr>
            <a:r>
              <a:rPr lang="de-DE" sz="2400" b="1">
                <a:latin typeface="Courier New" panose="02070309020205020404" pitchFamily="49" charset="0"/>
                <a:cs typeface="Courier New" panose="02070309020205020404" pitchFamily="49" charset="0"/>
              </a:rPr>
              <a:t>	return 0;</a:t>
            </a:r>
          </a:p>
          <a:p>
            <a:pPr marL="349250" indent="0">
              <a:buNone/>
            </a:pPr>
            <a:r>
              <a:rPr lang="de-DE" sz="2400" b="1">
                <a:latin typeface="Courier New" panose="02070309020205020404" pitchFamily="49" charset="0"/>
                <a:cs typeface="Courier New" panose="02070309020205020404" pitchFamily="49" charset="0"/>
              </a:rPr>
              <a:t>}</a:t>
            </a:r>
          </a:p>
          <a:p>
            <a:pPr marL="0" indent="0">
              <a:buNone/>
            </a:pPr>
            <a:endParaRPr lang="en-US"/>
          </a:p>
        </p:txBody>
      </p:sp>
    </p:spTree>
    <p:extLst>
      <p:ext uri="{BB962C8B-B14F-4D97-AF65-F5344CB8AC3E}">
        <p14:creationId xmlns:p14="http://schemas.microsoft.com/office/powerpoint/2010/main" val="1820623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AF06-4B18-4B76-BF00-F51FD86A6C5F}"/>
              </a:ext>
            </a:extLst>
          </p:cNvPr>
          <p:cNvSpPr>
            <a:spLocks noGrp="1"/>
          </p:cNvSpPr>
          <p:nvPr>
            <p:ph type="title"/>
          </p:nvPr>
        </p:nvSpPr>
        <p:spPr/>
        <p:txBody>
          <a:bodyPr/>
          <a:lstStyle/>
          <a:p>
            <a:r>
              <a:rPr lang="en-US"/>
              <a:t>Ôn tập</a:t>
            </a:r>
          </a:p>
        </p:txBody>
      </p:sp>
      <p:sp>
        <p:nvSpPr>
          <p:cNvPr id="4" name="Content Placeholder 3">
            <a:extLst>
              <a:ext uri="{FF2B5EF4-FFF2-40B4-BE49-F238E27FC236}">
                <a16:creationId xmlns:a16="http://schemas.microsoft.com/office/drawing/2014/main" id="{3830BC4D-E51E-4A32-96D0-E9B15C86EF7D}"/>
              </a:ext>
            </a:extLst>
          </p:cNvPr>
          <p:cNvSpPr>
            <a:spLocks noGrp="1"/>
          </p:cNvSpPr>
          <p:nvPr>
            <p:ph sz="quarter" idx="10"/>
          </p:nvPr>
        </p:nvSpPr>
        <p:spPr/>
        <p:txBody>
          <a:bodyPr/>
          <a:lstStyle/>
          <a:p>
            <a:pPr marL="0" lvl="0" indent="0">
              <a:buNone/>
            </a:pPr>
            <a:r>
              <a:rPr lang="en-US" b="1"/>
              <a:t>1. Cho hàm foo như sau:</a:t>
            </a:r>
            <a:endParaRPr lang="en-US"/>
          </a:p>
          <a:p>
            <a:pPr marL="0" indent="0">
              <a:buNone/>
            </a:pPr>
            <a:r>
              <a:rPr lang="en-US" b="1"/>
              <a:t> </a:t>
            </a:r>
            <a:endParaRPr lang="en-US"/>
          </a:p>
          <a:p>
            <a:pPr marL="0" indent="0">
              <a:buNone/>
            </a:pPr>
            <a:r>
              <a:rPr lang="en-US"/>
              <a:t>Int foo(int x)</a:t>
            </a:r>
          </a:p>
          <a:p>
            <a:pPr marL="0" indent="0">
              <a:buNone/>
            </a:pPr>
            <a:r>
              <a:rPr lang="en-US"/>
              <a:t>{</a:t>
            </a:r>
          </a:p>
          <a:p>
            <a:pPr marL="0" indent="0">
              <a:buNone/>
            </a:pPr>
            <a:r>
              <a:rPr lang="en-US"/>
              <a:t>   return x;</a:t>
            </a:r>
          </a:p>
          <a:p>
            <a:pPr marL="0" indent="0">
              <a:buNone/>
            </a:pPr>
            <a:r>
              <a:rPr lang="en-US"/>
              <a:t>   return x*x;</a:t>
            </a:r>
          </a:p>
          <a:p>
            <a:pPr marL="0" indent="0">
              <a:buNone/>
            </a:pPr>
            <a:r>
              <a:rPr lang="en-US"/>
              <a:t>   return x*x*x;</a:t>
            </a:r>
          </a:p>
          <a:p>
            <a:pPr marL="0" indent="0">
              <a:buNone/>
            </a:pPr>
            <a:r>
              <a:rPr lang="en-US"/>
              <a:t>}</a:t>
            </a:r>
          </a:p>
          <a:p>
            <a:pPr marL="0" indent="0">
              <a:buNone/>
            </a:pPr>
            <a:r>
              <a:rPr lang="en-US"/>
              <a:t> </a:t>
            </a:r>
          </a:p>
          <a:p>
            <a:pPr marL="0" indent="0">
              <a:buNone/>
            </a:pPr>
            <a:r>
              <a:rPr lang="en-US"/>
              <a:t>Hãy cho biết lời gọi hàm foo(5) trả về giá trị bao nhiêu </a:t>
            </a:r>
          </a:p>
        </p:txBody>
      </p:sp>
      <p:sp>
        <p:nvSpPr>
          <p:cNvPr id="5" name="Content Placeholder 4">
            <a:extLst>
              <a:ext uri="{FF2B5EF4-FFF2-40B4-BE49-F238E27FC236}">
                <a16:creationId xmlns:a16="http://schemas.microsoft.com/office/drawing/2014/main" id="{D2EA35F2-D561-4BC5-B107-B78443130E8B}"/>
              </a:ext>
            </a:extLst>
          </p:cNvPr>
          <p:cNvSpPr>
            <a:spLocks noGrp="1"/>
          </p:cNvSpPr>
          <p:nvPr>
            <p:ph sz="quarter" idx="11"/>
          </p:nvPr>
        </p:nvSpPr>
        <p:spPr>
          <a:xfrm>
            <a:off x="4724400" y="914400"/>
            <a:ext cx="4267200" cy="5181600"/>
          </a:xfrm>
        </p:spPr>
        <p:txBody>
          <a:bodyPr/>
          <a:lstStyle/>
          <a:p>
            <a:pPr marL="0" lvl="0" indent="0">
              <a:buNone/>
            </a:pPr>
            <a:r>
              <a:rPr lang="en-US" b="1"/>
              <a:t>2. Trong các hàm dưới đây, cho biết hàm nào được định nghĩa đúng cú pháp:</a:t>
            </a:r>
            <a:endParaRPr lang="en-US"/>
          </a:p>
          <a:p>
            <a:pPr marL="0" lvl="0" indent="0">
              <a:buNone/>
            </a:pPr>
            <a:r>
              <a:rPr lang="en-US" sz="2000"/>
              <a:t>A. int sum(int a, int b) </a:t>
            </a:r>
          </a:p>
          <a:p>
            <a:pPr marL="0" lvl="0" indent="0">
              <a:buNone/>
            </a:pPr>
            <a:r>
              <a:rPr lang="en-US" sz="2000"/>
              <a:t>   {int sum; sum = a+b;}</a:t>
            </a:r>
          </a:p>
          <a:p>
            <a:pPr marL="0" lvl="0" indent="0">
              <a:buNone/>
            </a:pPr>
            <a:r>
              <a:rPr lang="en-US" sz="2000"/>
              <a:t>B. void sum(int a, int b)</a:t>
            </a:r>
          </a:p>
          <a:p>
            <a:pPr marL="0" lvl="0" indent="0">
              <a:buNone/>
            </a:pPr>
            <a:r>
              <a:rPr lang="en-US" sz="2000"/>
              <a:t>   {int sum; sum = a+b; return (sum)}</a:t>
            </a:r>
          </a:p>
          <a:p>
            <a:pPr marL="0" lvl="0" indent="0">
              <a:buNone/>
            </a:pPr>
            <a:r>
              <a:rPr lang="en-US" sz="2000"/>
              <a:t>C. maximum(int a, int b)</a:t>
            </a:r>
          </a:p>
          <a:p>
            <a:pPr marL="0" lvl="0" indent="0">
              <a:buNone/>
            </a:pPr>
            <a:r>
              <a:rPr lang="en-US" sz="2000"/>
              <a:t>   {int c; return (c = a &gt;= b? a:b);}</a:t>
            </a:r>
          </a:p>
          <a:p>
            <a:pPr marL="0" lvl="0" indent="0">
              <a:buNone/>
            </a:pPr>
            <a:r>
              <a:rPr lang="en-US" sz="2000"/>
              <a:t>D. void fun(void)</a:t>
            </a:r>
          </a:p>
          <a:p>
            <a:pPr marL="0" indent="0">
              <a:buNone/>
            </a:pPr>
            <a:r>
              <a:rPr lang="en-US" sz="2000"/>
              <a:t>    { printf( “Hello! Everyone”);</a:t>
            </a:r>
          </a:p>
          <a:p>
            <a:pPr marL="0" indent="0">
              <a:buNone/>
            </a:pPr>
            <a:r>
              <a:rPr lang="en-US" sz="2000"/>
              <a:t>      void fun1()</a:t>
            </a:r>
          </a:p>
          <a:p>
            <a:pPr marL="0" indent="0">
              <a:buNone/>
            </a:pPr>
            <a:r>
              <a:rPr lang="en-US" sz="2000"/>
              <a:t>      {printf ( “Please sit down”);}</a:t>
            </a:r>
          </a:p>
          <a:p>
            <a:pPr marL="0" indent="0">
              <a:buNone/>
            </a:pPr>
            <a:r>
              <a:rPr lang="en-US" sz="2000"/>
              <a:t>    }</a:t>
            </a:r>
          </a:p>
          <a:p>
            <a:pPr marL="0" indent="0">
              <a:buNone/>
            </a:pPr>
            <a:endParaRPr lang="en-US" kern="1200">
              <a:latin typeface="Arial" charset="0"/>
            </a:endParaRPr>
          </a:p>
        </p:txBody>
      </p:sp>
    </p:spTree>
    <p:extLst>
      <p:ext uri="{BB962C8B-B14F-4D97-AF65-F5344CB8AC3E}">
        <p14:creationId xmlns:p14="http://schemas.microsoft.com/office/powerpoint/2010/main" val="548744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AF06-4B18-4B76-BF00-F51FD86A6C5F}"/>
              </a:ext>
            </a:extLst>
          </p:cNvPr>
          <p:cNvSpPr>
            <a:spLocks noGrp="1"/>
          </p:cNvSpPr>
          <p:nvPr>
            <p:ph type="title"/>
          </p:nvPr>
        </p:nvSpPr>
        <p:spPr/>
        <p:txBody>
          <a:bodyPr/>
          <a:lstStyle/>
          <a:p>
            <a:r>
              <a:rPr lang="en-US"/>
              <a:t>Ôn tập</a:t>
            </a:r>
          </a:p>
        </p:txBody>
      </p:sp>
      <p:sp>
        <p:nvSpPr>
          <p:cNvPr id="4" name="Content Placeholder 3">
            <a:extLst>
              <a:ext uri="{FF2B5EF4-FFF2-40B4-BE49-F238E27FC236}">
                <a16:creationId xmlns:a16="http://schemas.microsoft.com/office/drawing/2014/main" id="{3830BC4D-E51E-4A32-96D0-E9B15C86EF7D}"/>
              </a:ext>
            </a:extLst>
          </p:cNvPr>
          <p:cNvSpPr>
            <a:spLocks noGrp="1"/>
          </p:cNvSpPr>
          <p:nvPr>
            <p:ph sz="quarter" idx="10"/>
          </p:nvPr>
        </p:nvSpPr>
        <p:spPr>
          <a:xfrm>
            <a:off x="228600" y="914400"/>
            <a:ext cx="4343400" cy="5181600"/>
          </a:xfrm>
        </p:spPr>
        <p:txBody>
          <a:bodyPr/>
          <a:lstStyle/>
          <a:p>
            <a:pPr marL="0" lvl="0" indent="0">
              <a:buNone/>
            </a:pPr>
            <a:r>
              <a:rPr lang="en-US" b="1"/>
              <a:t>3. Cho hàm :</a:t>
            </a:r>
            <a:endParaRPr lang="en-US"/>
          </a:p>
          <a:p>
            <a:pPr marL="0" indent="0">
              <a:buNone/>
            </a:pPr>
            <a:r>
              <a:rPr lang="en-US"/>
              <a:t>unsigned func(unsigned num) {</a:t>
            </a:r>
          </a:p>
          <a:p>
            <a:pPr marL="0" indent="0">
              <a:buNone/>
            </a:pPr>
            <a:r>
              <a:rPr lang="en-US"/>
              <a:t>   unsigned k;</a:t>
            </a:r>
          </a:p>
          <a:p>
            <a:pPr marL="0" indent="0">
              <a:buNone/>
            </a:pPr>
            <a:r>
              <a:rPr lang="en-US"/>
              <a:t>   do { </a:t>
            </a:r>
          </a:p>
          <a:p>
            <a:pPr marL="0" indent="0">
              <a:buNone/>
            </a:pPr>
            <a:r>
              <a:rPr lang="en-US"/>
              <a:t>      k = num % 10; </a:t>
            </a:r>
          </a:p>
          <a:p>
            <a:pPr marL="0" indent="0">
              <a:buNone/>
            </a:pPr>
            <a:r>
              <a:rPr lang="en-US"/>
              <a:t>      num /= 10;</a:t>
            </a:r>
          </a:p>
          <a:p>
            <a:pPr marL="0" indent="0">
              <a:buNone/>
            </a:pPr>
            <a:r>
              <a:rPr lang="en-US"/>
              <a:t>    } while(num);</a:t>
            </a:r>
          </a:p>
          <a:p>
            <a:pPr marL="0" indent="0">
              <a:buNone/>
            </a:pPr>
            <a:r>
              <a:rPr lang="en-US"/>
              <a:t>   return k;</a:t>
            </a:r>
          </a:p>
          <a:p>
            <a:pPr marL="0" indent="0">
              <a:buNone/>
            </a:pPr>
            <a:r>
              <a:rPr lang="en-US"/>
              <a:t>}</a:t>
            </a:r>
          </a:p>
          <a:p>
            <a:pPr marL="0" indent="0">
              <a:buNone/>
            </a:pPr>
            <a:r>
              <a:rPr lang="en-US"/>
              <a:t>Cho biết lời gọi hàm func(26) trả về giá trị bao nhiêu</a:t>
            </a:r>
          </a:p>
          <a:p>
            <a:pPr marL="0" indent="0">
              <a:buNone/>
            </a:pPr>
            <a:endParaRPr lang="en-US" kern="1200">
              <a:latin typeface="Arial" charset="0"/>
            </a:endParaRPr>
          </a:p>
        </p:txBody>
      </p:sp>
      <p:sp>
        <p:nvSpPr>
          <p:cNvPr id="5" name="Content Placeholder 4">
            <a:extLst>
              <a:ext uri="{FF2B5EF4-FFF2-40B4-BE49-F238E27FC236}">
                <a16:creationId xmlns:a16="http://schemas.microsoft.com/office/drawing/2014/main" id="{D2EA35F2-D561-4BC5-B107-B78443130E8B}"/>
              </a:ext>
            </a:extLst>
          </p:cNvPr>
          <p:cNvSpPr>
            <a:spLocks noGrp="1"/>
          </p:cNvSpPr>
          <p:nvPr>
            <p:ph sz="quarter" idx="11"/>
          </p:nvPr>
        </p:nvSpPr>
        <p:spPr>
          <a:xfrm>
            <a:off x="4724400" y="914400"/>
            <a:ext cx="4191000" cy="5181600"/>
          </a:xfrm>
        </p:spPr>
        <p:txBody>
          <a:bodyPr/>
          <a:lstStyle/>
          <a:p>
            <a:pPr marL="0" lvl="0" indent="0">
              <a:buNone/>
            </a:pPr>
            <a:r>
              <a:rPr lang="en-US" b="1"/>
              <a:t>4. Hãy cho biết kết xuất của đoạn chương trình sau:</a:t>
            </a:r>
            <a:endParaRPr lang="en-US"/>
          </a:p>
          <a:p>
            <a:pPr marL="0" indent="0">
              <a:buNone/>
            </a:pPr>
            <a:r>
              <a:rPr lang="en-US"/>
              <a:t>void fun(int x, int y, int z)</a:t>
            </a:r>
          </a:p>
          <a:p>
            <a:pPr marL="0" indent="0">
              <a:buNone/>
            </a:pPr>
            <a:r>
              <a:rPr lang="en-US"/>
              <a:t>   {</a:t>
            </a:r>
          </a:p>
          <a:p>
            <a:pPr marL="0" indent="0">
              <a:buNone/>
            </a:pPr>
            <a:r>
              <a:rPr lang="en-US"/>
              <a:t>     z = x*x + y*y;</a:t>
            </a:r>
          </a:p>
          <a:p>
            <a:pPr marL="0" indent="0">
              <a:buNone/>
            </a:pPr>
            <a:r>
              <a:rPr lang="en-US"/>
              <a:t>    }</a:t>
            </a:r>
          </a:p>
          <a:p>
            <a:pPr marL="0" indent="0">
              <a:buNone/>
            </a:pPr>
            <a:r>
              <a:rPr lang="en-US"/>
              <a:t>void main()</a:t>
            </a:r>
          </a:p>
          <a:p>
            <a:pPr marL="0" indent="0">
              <a:buNone/>
            </a:pPr>
            <a:r>
              <a:rPr lang="en-US"/>
              <a:t>{</a:t>
            </a:r>
          </a:p>
          <a:p>
            <a:pPr marL="0" indent="0">
              <a:buNone/>
            </a:pPr>
            <a:r>
              <a:rPr lang="en-US"/>
              <a:t>    int z = 68; fun(5, 2, z);</a:t>
            </a:r>
          </a:p>
          <a:p>
            <a:pPr marL="0" indent="0">
              <a:buNone/>
            </a:pPr>
            <a:r>
              <a:rPr lang="en-US"/>
              <a:t>    printf(“%d”,  z);</a:t>
            </a:r>
          </a:p>
          <a:p>
            <a:pPr marL="0" indent="0">
              <a:buNone/>
            </a:pPr>
            <a:r>
              <a:rPr lang="en-US"/>
              <a:t>}</a:t>
            </a:r>
          </a:p>
          <a:p>
            <a:pPr marL="0" indent="0">
              <a:buNone/>
            </a:pPr>
            <a:endParaRPr lang="en-US" kern="1200">
              <a:latin typeface="Arial" charset="0"/>
            </a:endParaRPr>
          </a:p>
        </p:txBody>
      </p:sp>
    </p:spTree>
    <p:extLst>
      <p:ext uri="{BB962C8B-B14F-4D97-AF65-F5344CB8AC3E}">
        <p14:creationId xmlns:p14="http://schemas.microsoft.com/office/powerpoint/2010/main" val="1143172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AF06-4B18-4B76-BF00-F51FD86A6C5F}"/>
              </a:ext>
            </a:extLst>
          </p:cNvPr>
          <p:cNvSpPr>
            <a:spLocks noGrp="1"/>
          </p:cNvSpPr>
          <p:nvPr>
            <p:ph type="title"/>
          </p:nvPr>
        </p:nvSpPr>
        <p:spPr/>
        <p:txBody>
          <a:bodyPr/>
          <a:lstStyle/>
          <a:p>
            <a:r>
              <a:rPr lang="en-US"/>
              <a:t>Ôn tập</a:t>
            </a:r>
          </a:p>
        </p:txBody>
      </p:sp>
      <p:sp>
        <p:nvSpPr>
          <p:cNvPr id="4" name="Content Placeholder 3">
            <a:extLst>
              <a:ext uri="{FF2B5EF4-FFF2-40B4-BE49-F238E27FC236}">
                <a16:creationId xmlns:a16="http://schemas.microsoft.com/office/drawing/2014/main" id="{3830BC4D-E51E-4A32-96D0-E9B15C86EF7D}"/>
              </a:ext>
            </a:extLst>
          </p:cNvPr>
          <p:cNvSpPr>
            <a:spLocks noGrp="1"/>
          </p:cNvSpPr>
          <p:nvPr>
            <p:ph sz="quarter" idx="10"/>
          </p:nvPr>
        </p:nvSpPr>
        <p:spPr/>
        <p:txBody>
          <a:bodyPr/>
          <a:lstStyle/>
          <a:p>
            <a:pPr marL="0" lvl="0" indent="0">
              <a:buNone/>
            </a:pPr>
            <a:r>
              <a:rPr lang="fr-FR" b="1"/>
              <a:t>5. Cho hàm :</a:t>
            </a:r>
            <a:endParaRPr lang="en-US"/>
          </a:p>
          <a:p>
            <a:pPr marL="0" indent="0">
              <a:buNone/>
            </a:pPr>
            <a:endParaRPr lang="en-US"/>
          </a:p>
          <a:p>
            <a:pPr marL="0" indent="0">
              <a:buNone/>
            </a:pPr>
            <a:r>
              <a:rPr lang="en-US"/>
              <a:t>int fun(int a, int b){</a:t>
            </a:r>
          </a:p>
          <a:p>
            <a:pPr marL="0" indent="0">
              <a:buNone/>
            </a:pPr>
            <a:r>
              <a:rPr lang="en-US"/>
              <a:t>	return ++a*b++;</a:t>
            </a:r>
          </a:p>
          <a:p>
            <a:pPr marL="0" indent="0">
              <a:buNone/>
            </a:pPr>
            <a:r>
              <a:rPr lang="en-US"/>
              <a:t>}</a:t>
            </a:r>
          </a:p>
          <a:p>
            <a:pPr marL="0" indent="0">
              <a:buNone/>
            </a:pPr>
            <a:endParaRPr lang="en-US"/>
          </a:p>
          <a:p>
            <a:pPr marL="0" indent="0">
              <a:buNone/>
            </a:pPr>
            <a:r>
              <a:rPr lang="en-US"/>
              <a:t>Hãy cho biết lời gọi hàm </a:t>
            </a:r>
            <a:r>
              <a:rPr lang="en-US" b="1"/>
              <a:t>fun(fun(3, 4), 5);</a:t>
            </a:r>
            <a:r>
              <a:rPr lang="en-US"/>
              <a:t> trả về kết quả bằng bao nhiêu</a:t>
            </a:r>
          </a:p>
          <a:p>
            <a:pPr marL="0" indent="0">
              <a:buNone/>
            </a:pPr>
            <a:endParaRPr lang="en-US" kern="1200">
              <a:latin typeface="Arial" charset="0"/>
            </a:endParaRPr>
          </a:p>
        </p:txBody>
      </p:sp>
      <p:sp>
        <p:nvSpPr>
          <p:cNvPr id="5" name="Content Placeholder 4">
            <a:extLst>
              <a:ext uri="{FF2B5EF4-FFF2-40B4-BE49-F238E27FC236}">
                <a16:creationId xmlns:a16="http://schemas.microsoft.com/office/drawing/2014/main" id="{D2EA35F2-D561-4BC5-B107-B78443130E8B}"/>
              </a:ext>
            </a:extLst>
          </p:cNvPr>
          <p:cNvSpPr>
            <a:spLocks noGrp="1"/>
          </p:cNvSpPr>
          <p:nvPr>
            <p:ph sz="quarter" idx="11"/>
          </p:nvPr>
        </p:nvSpPr>
        <p:spPr/>
        <p:txBody>
          <a:bodyPr/>
          <a:lstStyle/>
          <a:p>
            <a:pPr marL="0" lvl="0" indent="0">
              <a:buNone/>
            </a:pPr>
            <a:r>
              <a:rPr lang="en-US" b="1"/>
              <a:t>6. Cho biết kết xuất của đoạn chương trình sau:</a:t>
            </a:r>
            <a:endParaRPr lang="en-US"/>
          </a:p>
          <a:p>
            <a:pPr marL="0" indent="0">
              <a:buNone/>
            </a:pPr>
            <a:r>
              <a:rPr lang="en-US"/>
              <a:t>char st[] = "hello friend!";</a:t>
            </a:r>
          </a:p>
          <a:p>
            <a:pPr marL="0" indent="0">
              <a:buNone/>
            </a:pPr>
            <a:r>
              <a:rPr lang="en-US"/>
              <a:t>void func1(int i) {</a:t>
            </a:r>
          </a:p>
          <a:p>
            <a:pPr marL="0" indent="0">
              <a:buNone/>
            </a:pPr>
            <a:r>
              <a:rPr lang="en-US"/>
              <a:t>   printf(“%c”, st[i]);</a:t>
            </a:r>
          </a:p>
          <a:p>
            <a:pPr marL="0" indent="0">
              <a:buNone/>
            </a:pPr>
            <a:r>
              <a:rPr lang="en-US"/>
              <a:t>   if(i&lt;3) {i+=2; func2(i);} </a:t>
            </a:r>
          </a:p>
          <a:p>
            <a:pPr marL="0" indent="0">
              <a:buNone/>
            </a:pPr>
            <a:r>
              <a:rPr lang="en-US"/>
              <a:t>}</a:t>
            </a:r>
          </a:p>
          <a:p>
            <a:pPr marL="0" indent="0">
              <a:buNone/>
            </a:pPr>
            <a:r>
              <a:rPr lang="en-US"/>
              <a:t>void func2(int i) {</a:t>
            </a:r>
          </a:p>
          <a:p>
            <a:pPr marL="0" indent="0">
              <a:buNone/>
            </a:pPr>
            <a:r>
              <a:rPr lang="en-US"/>
              <a:t>   printf(“%c”, st[i]);</a:t>
            </a:r>
          </a:p>
          <a:p>
            <a:pPr marL="0" indent="0">
              <a:buNone/>
            </a:pPr>
            <a:r>
              <a:rPr lang="en-US"/>
              <a:t>   if(i&lt;3) {i+=2; func1(i);}</a:t>
            </a:r>
          </a:p>
          <a:p>
            <a:pPr marL="0" indent="0">
              <a:buNone/>
            </a:pPr>
            <a:r>
              <a:rPr lang="en-US"/>
              <a:t>}</a:t>
            </a:r>
          </a:p>
          <a:p>
            <a:pPr marL="0" indent="0">
              <a:buNone/>
            </a:pPr>
            <a:r>
              <a:rPr lang="en-US"/>
              <a:t>void main() { func1(0); }</a:t>
            </a:r>
          </a:p>
        </p:txBody>
      </p:sp>
    </p:spTree>
    <p:extLst>
      <p:ext uri="{BB962C8B-B14F-4D97-AF65-F5344CB8AC3E}">
        <p14:creationId xmlns:p14="http://schemas.microsoft.com/office/powerpoint/2010/main" val="4275460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AF06-4B18-4B76-BF00-F51FD86A6C5F}"/>
              </a:ext>
            </a:extLst>
          </p:cNvPr>
          <p:cNvSpPr>
            <a:spLocks noGrp="1"/>
          </p:cNvSpPr>
          <p:nvPr>
            <p:ph type="title"/>
          </p:nvPr>
        </p:nvSpPr>
        <p:spPr/>
        <p:txBody>
          <a:bodyPr/>
          <a:lstStyle/>
          <a:p>
            <a:r>
              <a:rPr lang="en-US"/>
              <a:t>Ôn tập</a:t>
            </a:r>
          </a:p>
        </p:txBody>
      </p:sp>
      <p:sp>
        <p:nvSpPr>
          <p:cNvPr id="4" name="Content Placeholder 3">
            <a:extLst>
              <a:ext uri="{FF2B5EF4-FFF2-40B4-BE49-F238E27FC236}">
                <a16:creationId xmlns:a16="http://schemas.microsoft.com/office/drawing/2014/main" id="{3830BC4D-E51E-4A32-96D0-E9B15C86EF7D}"/>
              </a:ext>
            </a:extLst>
          </p:cNvPr>
          <p:cNvSpPr>
            <a:spLocks noGrp="1"/>
          </p:cNvSpPr>
          <p:nvPr>
            <p:ph sz="quarter" idx="10"/>
          </p:nvPr>
        </p:nvSpPr>
        <p:spPr/>
        <p:txBody>
          <a:bodyPr/>
          <a:lstStyle/>
          <a:p>
            <a:pPr marL="0" lvl="0" indent="0">
              <a:buNone/>
            </a:pPr>
            <a:r>
              <a:rPr lang="en-US" b="1" kern="1200">
                <a:latin typeface="Arial" charset="0"/>
              </a:rPr>
              <a:t>7. Sau khi thực hiện lời gọi hàm, giá trị của i bằng bao nhiêu? </a:t>
            </a:r>
            <a:r>
              <a:rPr lang="en-US" kern="1200">
                <a:latin typeface="Arial" charset="0"/>
              </a:rPr>
              <a:t> </a:t>
            </a:r>
          </a:p>
          <a:p>
            <a:pPr marL="0" indent="0">
              <a:buNone/>
            </a:pPr>
            <a:endParaRPr lang="en-US" kern="1200">
              <a:latin typeface="Arial" charset="0"/>
            </a:endParaRPr>
          </a:p>
          <a:p>
            <a:pPr marL="0" indent="0">
              <a:buNone/>
            </a:pPr>
            <a:r>
              <a:rPr lang="en-US" kern="1200">
                <a:latin typeface="Arial" charset="0"/>
              </a:rPr>
              <a:t>int  f(int x)</a:t>
            </a:r>
          </a:p>
          <a:p>
            <a:pPr marL="0" indent="0">
              <a:buNone/>
            </a:pPr>
            <a:r>
              <a:rPr lang="en-US" kern="1200">
                <a:latin typeface="Arial" charset="0"/>
              </a:rPr>
              <a:t>{ </a:t>
            </a:r>
          </a:p>
          <a:p>
            <a:pPr marL="0" indent="0">
              <a:buNone/>
            </a:pPr>
            <a:r>
              <a:rPr lang="en-US" kern="1200">
                <a:latin typeface="Arial" charset="0"/>
              </a:rPr>
              <a:t>   return((x &gt; 0) ? x*f(x-1): 2);</a:t>
            </a:r>
          </a:p>
          <a:p>
            <a:pPr marL="0" indent="0">
              <a:buNone/>
            </a:pPr>
            <a:r>
              <a:rPr lang="en-US" kern="1200">
                <a:latin typeface="Arial" charset="0"/>
              </a:rPr>
              <a:t>}</a:t>
            </a:r>
          </a:p>
          <a:p>
            <a:pPr marL="0" indent="0">
              <a:buNone/>
            </a:pPr>
            <a:endParaRPr lang="en-US" kern="1200">
              <a:latin typeface="Arial" charset="0"/>
            </a:endParaRPr>
          </a:p>
          <a:p>
            <a:pPr marL="0" indent="0">
              <a:buNone/>
            </a:pPr>
            <a:r>
              <a:rPr lang="en-US" kern="1200">
                <a:latin typeface="Arial" charset="0"/>
              </a:rPr>
              <a:t>int  i;</a:t>
            </a:r>
          </a:p>
          <a:p>
            <a:pPr marL="0" indent="0">
              <a:buNone/>
            </a:pPr>
            <a:r>
              <a:rPr lang="en-US" kern="1200">
                <a:latin typeface="Arial" charset="0"/>
              </a:rPr>
              <a:t>i = f(f(1));</a:t>
            </a:r>
          </a:p>
        </p:txBody>
      </p:sp>
      <p:sp>
        <p:nvSpPr>
          <p:cNvPr id="5" name="Content Placeholder 4">
            <a:extLst>
              <a:ext uri="{FF2B5EF4-FFF2-40B4-BE49-F238E27FC236}">
                <a16:creationId xmlns:a16="http://schemas.microsoft.com/office/drawing/2014/main" id="{D2EA35F2-D561-4BC5-B107-B78443130E8B}"/>
              </a:ext>
            </a:extLst>
          </p:cNvPr>
          <p:cNvSpPr>
            <a:spLocks noGrp="1"/>
          </p:cNvSpPr>
          <p:nvPr>
            <p:ph sz="quarter" idx="11"/>
          </p:nvPr>
        </p:nvSpPr>
        <p:spPr/>
        <p:txBody>
          <a:bodyPr/>
          <a:lstStyle/>
          <a:p>
            <a:pPr marL="0" lvl="0" indent="0">
              <a:buNone/>
            </a:pPr>
            <a:r>
              <a:rPr lang="en-US" b="1" kern="1200">
                <a:latin typeface="Arial" charset="0"/>
              </a:rPr>
              <a:t>8. Hãy cho biết chức năng của hàm đệ quy sau:</a:t>
            </a:r>
            <a:endParaRPr lang="en-US" kern="1200">
              <a:latin typeface="Arial" charset="0"/>
            </a:endParaRPr>
          </a:p>
          <a:p>
            <a:pPr marL="0" indent="0">
              <a:buNone/>
            </a:pPr>
            <a:endParaRPr lang="en-US" kern="1200">
              <a:latin typeface="Arial" charset="0"/>
            </a:endParaRPr>
          </a:p>
          <a:p>
            <a:pPr marL="0" indent="0">
              <a:buNone/>
            </a:pPr>
            <a:r>
              <a:rPr lang="en-US" kern="1200">
                <a:latin typeface="Arial" charset="0"/>
              </a:rPr>
              <a:t>float foo(float x, int n)</a:t>
            </a:r>
          </a:p>
          <a:p>
            <a:pPr marL="0" indent="0">
              <a:buNone/>
            </a:pPr>
            <a:r>
              <a:rPr lang="en-US" kern="1200">
                <a:latin typeface="Arial" charset="0"/>
              </a:rPr>
              <a:t>{</a:t>
            </a:r>
          </a:p>
          <a:p>
            <a:pPr marL="0" indent="0">
              <a:buNone/>
            </a:pPr>
            <a:r>
              <a:rPr lang="en-US" kern="1200">
                <a:latin typeface="Arial" charset="0"/>
              </a:rPr>
              <a:t>   if(n == 0)</a:t>
            </a:r>
          </a:p>
          <a:p>
            <a:pPr marL="0" indent="0">
              <a:buNone/>
            </a:pPr>
            <a:r>
              <a:rPr lang="en-US" kern="1200">
                <a:latin typeface="Arial" charset="0"/>
              </a:rPr>
              <a:t>      return 1;</a:t>
            </a:r>
          </a:p>
          <a:p>
            <a:pPr marL="0" indent="0">
              <a:buNone/>
            </a:pPr>
            <a:r>
              <a:rPr lang="en-US" kern="1200">
                <a:latin typeface="Arial" charset="0"/>
              </a:rPr>
              <a:t>   else</a:t>
            </a:r>
          </a:p>
          <a:p>
            <a:pPr marL="0" indent="0">
              <a:buNone/>
            </a:pPr>
            <a:r>
              <a:rPr lang="en-US" kern="1200">
                <a:latin typeface="Arial" charset="0"/>
              </a:rPr>
              <a:t>      return x*foo(x, n-1);</a:t>
            </a:r>
          </a:p>
          <a:p>
            <a:pPr marL="0" indent="0">
              <a:buNone/>
            </a:pPr>
            <a:r>
              <a:rPr lang="en-US" kern="1200">
                <a:latin typeface="Arial" charset="0"/>
              </a:rPr>
              <a:t>}</a:t>
            </a:r>
          </a:p>
        </p:txBody>
      </p:sp>
    </p:spTree>
    <p:extLst>
      <p:ext uri="{BB962C8B-B14F-4D97-AF65-F5344CB8AC3E}">
        <p14:creationId xmlns:p14="http://schemas.microsoft.com/office/powerpoint/2010/main" val="1572134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AF06-4B18-4B76-BF00-F51FD86A6C5F}"/>
              </a:ext>
            </a:extLst>
          </p:cNvPr>
          <p:cNvSpPr>
            <a:spLocks noGrp="1"/>
          </p:cNvSpPr>
          <p:nvPr>
            <p:ph type="title"/>
          </p:nvPr>
        </p:nvSpPr>
        <p:spPr/>
        <p:txBody>
          <a:bodyPr/>
          <a:lstStyle/>
          <a:p>
            <a:r>
              <a:rPr lang="en-US"/>
              <a:t>Ôn tập</a:t>
            </a:r>
          </a:p>
        </p:txBody>
      </p:sp>
      <p:sp>
        <p:nvSpPr>
          <p:cNvPr id="4" name="Content Placeholder 3">
            <a:extLst>
              <a:ext uri="{FF2B5EF4-FFF2-40B4-BE49-F238E27FC236}">
                <a16:creationId xmlns:a16="http://schemas.microsoft.com/office/drawing/2014/main" id="{3830BC4D-E51E-4A32-96D0-E9B15C86EF7D}"/>
              </a:ext>
            </a:extLst>
          </p:cNvPr>
          <p:cNvSpPr>
            <a:spLocks noGrp="1"/>
          </p:cNvSpPr>
          <p:nvPr>
            <p:ph sz="quarter" idx="10"/>
          </p:nvPr>
        </p:nvSpPr>
        <p:spPr/>
        <p:txBody>
          <a:bodyPr/>
          <a:lstStyle/>
          <a:p>
            <a:pPr marL="0" lvl="0" indent="0">
              <a:buNone/>
            </a:pPr>
            <a:r>
              <a:rPr lang="en-US" b="1"/>
              <a:t>9. Hãy cho biết chức năng của hàm đệ quy sau:</a:t>
            </a:r>
            <a:endParaRPr lang="en-US"/>
          </a:p>
          <a:p>
            <a:pPr marL="0" indent="0">
              <a:buNone/>
            </a:pPr>
            <a:r>
              <a:rPr lang="en-US"/>
              <a:t> </a:t>
            </a:r>
          </a:p>
          <a:p>
            <a:pPr marL="0" indent="0">
              <a:buNone/>
              <a:tabLst>
                <a:tab pos="346075" algn="l"/>
                <a:tab pos="692150" algn="l"/>
                <a:tab pos="1025525" algn="l"/>
              </a:tabLst>
            </a:pPr>
            <a:r>
              <a:rPr lang="en-US"/>
              <a:t>int foo1(int n)</a:t>
            </a:r>
          </a:p>
          <a:p>
            <a:pPr marL="0" indent="0">
              <a:buNone/>
            </a:pPr>
            <a:r>
              <a:rPr lang="en-US"/>
              <a:t>{</a:t>
            </a:r>
          </a:p>
          <a:p>
            <a:pPr marL="0" indent="0">
              <a:buNone/>
            </a:pPr>
            <a:r>
              <a:rPr lang="en-US"/>
              <a:t>   if(n &lt; 2)</a:t>
            </a:r>
          </a:p>
          <a:p>
            <a:pPr marL="0" indent="0">
              <a:buNone/>
            </a:pPr>
            <a:r>
              <a:rPr lang="en-US"/>
              <a:t>      return 0;</a:t>
            </a:r>
          </a:p>
          <a:p>
            <a:pPr marL="0" indent="0">
              <a:buNone/>
            </a:pPr>
            <a:r>
              <a:rPr lang="en-US"/>
              <a:t>   else</a:t>
            </a:r>
          </a:p>
          <a:p>
            <a:pPr marL="0" indent="0">
              <a:buNone/>
            </a:pPr>
            <a:r>
              <a:rPr lang="en-US"/>
              <a:t>      return 1 + foo1(n / 2);</a:t>
            </a:r>
          </a:p>
          <a:p>
            <a:pPr marL="0" indent="0">
              <a:buNone/>
            </a:pPr>
            <a:r>
              <a:rPr lang="en-US"/>
              <a:t>}</a:t>
            </a:r>
          </a:p>
          <a:p>
            <a:pPr marL="0" indent="0">
              <a:buNone/>
            </a:pPr>
            <a:endParaRPr lang="en-US" kern="1200">
              <a:latin typeface="Arial" charset="0"/>
            </a:endParaRPr>
          </a:p>
        </p:txBody>
      </p:sp>
      <p:sp>
        <p:nvSpPr>
          <p:cNvPr id="5" name="Content Placeholder 4">
            <a:extLst>
              <a:ext uri="{FF2B5EF4-FFF2-40B4-BE49-F238E27FC236}">
                <a16:creationId xmlns:a16="http://schemas.microsoft.com/office/drawing/2014/main" id="{D2EA35F2-D561-4BC5-B107-B78443130E8B}"/>
              </a:ext>
            </a:extLst>
          </p:cNvPr>
          <p:cNvSpPr>
            <a:spLocks noGrp="1"/>
          </p:cNvSpPr>
          <p:nvPr>
            <p:ph sz="quarter" idx="11"/>
          </p:nvPr>
        </p:nvSpPr>
        <p:spPr/>
        <p:txBody>
          <a:bodyPr/>
          <a:lstStyle/>
          <a:p>
            <a:pPr marL="0" lvl="0" indent="0">
              <a:buNone/>
            </a:pPr>
            <a:r>
              <a:rPr lang="en-US" b="1"/>
              <a:t>10. Viết lại hàm sau dưới dạng đệ quy:</a:t>
            </a:r>
            <a:endParaRPr lang="en-US"/>
          </a:p>
          <a:p>
            <a:pPr marL="0" indent="0">
              <a:buNone/>
            </a:pPr>
            <a:r>
              <a:rPr lang="en-US"/>
              <a:t> </a:t>
            </a:r>
          </a:p>
          <a:p>
            <a:pPr marL="0" indent="0">
              <a:buNone/>
            </a:pPr>
            <a:r>
              <a:rPr lang="en-US"/>
              <a:t>void foo(int n)</a:t>
            </a:r>
          </a:p>
          <a:p>
            <a:pPr marL="0" indent="0">
              <a:buNone/>
            </a:pPr>
            <a:r>
              <a:rPr lang="en-US"/>
              <a:t>{</a:t>
            </a:r>
          </a:p>
          <a:p>
            <a:pPr marL="0" indent="0">
              <a:buNone/>
            </a:pPr>
            <a:r>
              <a:rPr lang="en-US"/>
              <a:t>   int i;</a:t>
            </a:r>
          </a:p>
          <a:p>
            <a:pPr marL="0" indent="0">
              <a:buNone/>
            </a:pPr>
            <a:r>
              <a:rPr lang="en-US"/>
              <a:t>   i = n;</a:t>
            </a:r>
          </a:p>
          <a:p>
            <a:pPr marL="0" indent="0">
              <a:buNone/>
            </a:pPr>
            <a:r>
              <a:rPr lang="en-US"/>
              <a:t>   while (i &gt; 1)</a:t>
            </a:r>
          </a:p>
          <a:p>
            <a:pPr marL="0" indent="0">
              <a:buNone/>
              <a:tabLst>
                <a:tab pos="290513" algn="l"/>
                <a:tab pos="568325" algn="l"/>
                <a:tab pos="803275" algn="l"/>
              </a:tabLst>
            </a:pPr>
            <a:r>
              <a:rPr lang="en-US"/>
              <a:t>      printf(“%d”, i--);	</a:t>
            </a:r>
          </a:p>
          <a:p>
            <a:pPr marL="0" indent="0">
              <a:buNone/>
            </a:pPr>
            <a:r>
              <a:rPr lang="en-US"/>
              <a:t>}</a:t>
            </a:r>
          </a:p>
        </p:txBody>
      </p:sp>
    </p:spTree>
    <p:extLst>
      <p:ext uri="{BB962C8B-B14F-4D97-AF65-F5344CB8AC3E}">
        <p14:creationId xmlns:p14="http://schemas.microsoft.com/office/powerpoint/2010/main" val="3686557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AF06-4B18-4B76-BF00-F51FD86A6C5F}"/>
              </a:ext>
            </a:extLst>
          </p:cNvPr>
          <p:cNvSpPr>
            <a:spLocks noGrp="1"/>
          </p:cNvSpPr>
          <p:nvPr>
            <p:ph type="title"/>
          </p:nvPr>
        </p:nvSpPr>
        <p:spPr/>
        <p:txBody>
          <a:bodyPr/>
          <a:lstStyle/>
          <a:p>
            <a:r>
              <a:rPr lang="en-US"/>
              <a:t>Ôn tập</a:t>
            </a:r>
          </a:p>
        </p:txBody>
      </p:sp>
      <p:sp>
        <p:nvSpPr>
          <p:cNvPr id="4" name="Content Placeholder 3">
            <a:extLst>
              <a:ext uri="{FF2B5EF4-FFF2-40B4-BE49-F238E27FC236}">
                <a16:creationId xmlns:a16="http://schemas.microsoft.com/office/drawing/2014/main" id="{3830BC4D-E51E-4A32-96D0-E9B15C86EF7D}"/>
              </a:ext>
            </a:extLst>
          </p:cNvPr>
          <p:cNvSpPr>
            <a:spLocks noGrp="1"/>
          </p:cNvSpPr>
          <p:nvPr>
            <p:ph sz="quarter" idx="10"/>
          </p:nvPr>
        </p:nvSpPr>
        <p:spPr/>
        <p:txBody>
          <a:bodyPr/>
          <a:lstStyle/>
          <a:p>
            <a:pPr marL="0" lvl="0" indent="0">
              <a:buNone/>
            </a:pPr>
            <a:r>
              <a:rPr lang="en-US" b="1"/>
              <a:t>11. Giá trị của lời gọi hàm Recur(0) bằng bao nhiêu?</a:t>
            </a:r>
            <a:endParaRPr lang="en-US"/>
          </a:p>
          <a:p>
            <a:pPr marL="0" indent="0">
              <a:buNone/>
            </a:pPr>
            <a:endParaRPr lang="en-US"/>
          </a:p>
          <a:p>
            <a:pPr marL="0" indent="0">
              <a:buNone/>
            </a:pPr>
            <a:r>
              <a:rPr lang="en-US"/>
              <a:t>int Recur (int n)</a:t>
            </a:r>
          </a:p>
          <a:p>
            <a:pPr marL="0" indent="0">
              <a:buNone/>
            </a:pPr>
            <a:r>
              <a:rPr lang="en-US"/>
              <a:t>{</a:t>
            </a:r>
          </a:p>
          <a:p>
            <a:pPr marL="0" indent="0">
              <a:buNone/>
            </a:pPr>
            <a:r>
              <a:rPr lang="en-US"/>
              <a:t>  if (n==0)</a:t>
            </a:r>
          </a:p>
          <a:p>
            <a:pPr marL="0" indent="0">
              <a:buNone/>
            </a:pPr>
            <a:r>
              <a:rPr lang="en-US"/>
              <a:t>    return 0;</a:t>
            </a:r>
          </a:p>
          <a:p>
            <a:pPr marL="0" indent="0">
              <a:buNone/>
            </a:pPr>
            <a:r>
              <a:rPr lang="en-US"/>
              <a:t>  else</a:t>
            </a:r>
          </a:p>
          <a:p>
            <a:pPr marL="0" indent="0">
              <a:buNone/>
            </a:pPr>
            <a:r>
              <a:rPr lang="en-US"/>
              <a:t>    return Recur(n-1) + n*n*n;</a:t>
            </a:r>
          </a:p>
          <a:p>
            <a:pPr marL="0" indent="0">
              <a:buNone/>
            </a:pPr>
            <a:r>
              <a:rPr lang="en-US"/>
              <a:t>} </a:t>
            </a:r>
          </a:p>
          <a:p>
            <a:pPr marL="0" indent="0">
              <a:buNone/>
            </a:pPr>
            <a:endParaRPr lang="en-US" kern="1200">
              <a:latin typeface="Arial" charset="0"/>
            </a:endParaRPr>
          </a:p>
        </p:txBody>
      </p:sp>
      <p:sp>
        <p:nvSpPr>
          <p:cNvPr id="5" name="Content Placeholder 4">
            <a:extLst>
              <a:ext uri="{FF2B5EF4-FFF2-40B4-BE49-F238E27FC236}">
                <a16:creationId xmlns:a16="http://schemas.microsoft.com/office/drawing/2014/main" id="{D2EA35F2-D561-4BC5-B107-B78443130E8B}"/>
              </a:ext>
            </a:extLst>
          </p:cNvPr>
          <p:cNvSpPr>
            <a:spLocks noGrp="1"/>
          </p:cNvSpPr>
          <p:nvPr>
            <p:ph sz="quarter" idx="11"/>
          </p:nvPr>
        </p:nvSpPr>
        <p:spPr>
          <a:xfrm>
            <a:off x="4724400" y="914400"/>
            <a:ext cx="4267200" cy="5181600"/>
          </a:xfrm>
        </p:spPr>
        <p:txBody>
          <a:bodyPr/>
          <a:lstStyle/>
          <a:p>
            <a:pPr marL="0" lvl="0" indent="0">
              <a:buNone/>
            </a:pPr>
            <a:r>
              <a:rPr lang="en-US" b="1"/>
              <a:t>12. Giá trị của func3(6, 3) bằng bao nhiêu?</a:t>
            </a:r>
            <a:endParaRPr lang="en-US"/>
          </a:p>
          <a:p>
            <a:pPr marL="0" indent="0">
              <a:buNone/>
            </a:pPr>
            <a:endParaRPr lang="en-US"/>
          </a:p>
          <a:p>
            <a:pPr marL="0" indent="0">
              <a:buNone/>
            </a:pPr>
            <a:r>
              <a:rPr lang="en-US"/>
              <a:t>int func3(int m, int n) </a:t>
            </a:r>
          </a:p>
          <a:p>
            <a:pPr marL="0" indent="0">
              <a:buNone/>
            </a:pPr>
            <a:r>
              <a:rPr lang="en-US"/>
              <a:t>{</a:t>
            </a:r>
          </a:p>
          <a:p>
            <a:pPr marL="0" indent="0">
              <a:buNone/>
            </a:pPr>
            <a:r>
              <a:rPr lang="en-US"/>
              <a:t>   if (m &lt; n)</a:t>
            </a:r>
          </a:p>
          <a:p>
            <a:pPr marL="0" indent="0">
              <a:buNone/>
            </a:pPr>
            <a:r>
              <a:rPr lang="en-US"/>
              <a:t>      return 0;</a:t>
            </a:r>
          </a:p>
          <a:p>
            <a:pPr marL="0" indent="0">
              <a:buNone/>
            </a:pPr>
            <a:r>
              <a:rPr lang="en-US"/>
              <a:t>   else</a:t>
            </a:r>
          </a:p>
          <a:p>
            <a:pPr marL="0" indent="0">
              <a:buNone/>
            </a:pPr>
            <a:r>
              <a:rPr lang="en-US"/>
              <a:t>      return 1 + func3(m-n, n);</a:t>
            </a:r>
          </a:p>
          <a:p>
            <a:pPr marL="0" indent="0">
              <a:buNone/>
            </a:pPr>
            <a:r>
              <a:rPr lang="en-US"/>
              <a:t>} </a:t>
            </a:r>
          </a:p>
        </p:txBody>
      </p:sp>
    </p:spTree>
    <p:extLst>
      <p:ext uri="{BB962C8B-B14F-4D97-AF65-F5344CB8AC3E}">
        <p14:creationId xmlns:p14="http://schemas.microsoft.com/office/powerpoint/2010/main" val="1548365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9DB575-A06A-4E85-8437-7F21B0BFD205}"/>
              </a:ext>
            </a:extLst>
          </p:cNvPr>
          <p:cNvSpPr>
            <a:spLocks noGrp="1"/>
          </p:cNvSpPr>
          <p:nvPr>
            <p:ph type="title"/>
          </p:nvPr>
        </p:nvSpPr>
        <p:spPr/>
        <p:txBody>
          <a:bodyPr/>
          <a:lstStyle/>
          <a:p>
            <a:r>
              <a:rPr lang="en-US"/>
              <a:t>Ôn tập</a:t>
            </a:r>
          </a:p>
        </p:txBody>
      </p:sp>
      <p:sp>
        <p:nvSpPr>
          <p:cNvPr id="6" name="Content Placeholder 5">
            <a:extLst>
              <a:ext uri="{FF2B5EF4-FFF2-40B4-BE49-F238E27FC236}">
                <a16:creationId xmlns:a16="http://schemas.microsoft.com/office/drawing/2014/main" id="{F14C96A6-7938-4BD0-89B2-49685A8976AC}"/>
              </a:ext>
            </a:extLst>
          </p:cNvPr>
          <p:cNvSpPr>
            <a:spLocks noGrp="1"/>
          </p:cNvSpPr>
          <p:nvPr>
            <p:ph idx="1"/>
          </p:nvPr>
        </p:nvSpPr>
        <p:spPr/>
        <p:txBody>
          <a:bodyPr/>
          <a:lstStyle/>
          <a:p>
            <a:pPr marL="623888" lvl="0" indent="-623888">
              <a:buNone/>
            </a:pPr>
            <a:r>
              <a:rPr lang="en-US" b="1"/>
              <a:t>13. Nhận định nào sau đây KHÔNG ĐÚNG về đệ quy vô hạn</a:t>
            </a:r>
            <a:endParaRPr lang="en-US"/>
          </a:p>
          <a:p>
            <a:pPr marL="457200" indent="-457200">
              <a:buNone/>
            </a:pPr>
            <a:r>
              <a:rPr lang="en-US"/>
              <a:t>A. Đệ quy vô hạn khiến cho chương trình bị treo.</a:t>
            </a:r>
          </a:p>
          <a:p>
            <a:pPr marL="457200" indent="-457200">
              <a:buNone/>
            </a:pPr>
            <a:r>
              <a:rPr lang="en-US"/>
              <a:t>B. Đệ quy vô hạn tiêu tốn toàn bộ bộ nhớ máy tính và khiến cho chương trình kết thúc một cách bất thường.</a:t>
            </a:r>
          </a:p>
          <a:p>
            <a:pPr marL="457200" indent="-457200">
              <a:buNone/>
            </a:pPr>
            <a:r>
              <a:rPr lang="en-US"/>
              <a:t>C. Gọi đệ quy gián tiếp luôn gây ra đệ quy vô hạn. </a:t>
            </a:r>
          </a:p>
          <a:p>
            <a:pPr marL="457200" indent="-457200">
              <a:buNone/>
            </a:pPr>
            <a:r>
              <a:rPr lang="en-US"/>
              <a:t>D. Nếu lời gọi đệ quy không đi đến điểm dừng (base case) thì đệ quy vô hạn sẽ xuất hiện.</a:t>
            </a:r>
          </a:p>
          <a:p>
            <a:pPr marL="0" indent="0">
              <a:buNone/>
            </a:pPr>
            <a:endParaRPr lang="en-US"/>
          </a:p>
        </p:txBody>
      </p:sp>
    </p:spTree>
    <p:extLst>
      <p:ext uri="{BB962C8B-B14F-4D97-AF65-F5344CB8AC3E}">
        <p14:creationId xmlns:p14="http://schemas.microsoft.com/office/powerpoint/2010/main" val="314381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Hàm main</a:t>
            </a:r>
            <a:r>
              <a:rPr lang="en-US"/>
              <a:t>()</a:t>
            </a:r>
          </a:p>
        </p:txBody>
      </p:sp>
      <p:sp>
        <p:nvSpPr>
          <p:cNvPr id="3" name="Content Placeholder 2">
            <a:extLst>
              <a:ext uri="{FF2B5EF4-FFF2-40B4-BE49-F238E27FC236}">
                <a16:creationId xmlns:a16="http://schemas.microsoft.com/office/drawing/2014/main" id="{334CE641-5B8A-46F3-8E72-6A34509F62B9}"/>
              </a:ext>
            </a:extLst>
          </p:cNvPr>
          <p:cNvSpPr>
            <a:spLocks noGrp="1"/>
          </p:cNvSpPr>
          <p:nvPr>
            <p:ph idx="1"/>
          </p:nvPr>
        </p:nvSpPr>
        <p:spPr/>
        <p:txBody>
          <a:bodyPr/>
          <a:lstStyle/>
          <a:p>
            <a:r>
              <a:rPr lang="vi-VN"/>
              <a:t>Một chương trình phải </a:t>
            </a:r>
            <a:r>
              <a:rPr lang="en-US"/>
              <a:t>có </a:t>
            </a:r>
            <a:r>
              <a:rPr lang="en-US">
                <a:solidFill>
                  <a:srgbClr val="FF0000"/>
                </a:solidFill>
              </a:rPr>
              <a:t>duy nhất </a:t>
            </a:r>
            <a:r>
              <a:rPr lang="vi-VN">
                <a:solidFill>
                  <a:srgbClr val="FF0000"/>
                </a:solidFill>
              </a:rPr>
              <a:t>1 </a:t>
            </a:r>
            <a:r>
              <a:rPr lang="vi-VN"/>
              <a:t>hàm main</a:t>
            </a:r>
            <a:r>
              <a:rPr lang="en-US"/>
              <a:t>()</a:t>
            </a:r>
            <a:r>
              <a:rPr lang="vi-VN"/>
              <a:t> </a:t>
            </a:r>
            <a:endParaRPr lang="en-US"/>
          </a:p>
          <a:p>
            <a:pPr marL="0" indent="0">
              <a:buNone/>
              <a:tabLst>
                <a:tab pos="457200" algn="l"/>
                <a:tab pos="914400" algn="l"/>
                <a:tab pos="1371600" algn="l"/>
              </a:tabLst>
            </a:pPr>
            <a:r>
              <a:rPr lang="de-DE"/>
              <a:t>	int main() {</a:t>
            </a:r>
          </a:p>
          <a:p>
            <a:pPr marL="0" indent="0">
              <a:buNone/>
              <a:tabLst>
                <a:tab pos="457200" algn="l"/>
                <a:tab pos="914400" algn="l"/>
                <a:tab pos="1371600" algn="l"/>
              </a:tabLst>
            </a:pPr>
            <a:r>
              <a:rPr lang="en-US"/>
              <a:t>		// c</a:t>
            </a:r>
            <a:r>
              <a:rPr lang="vi-VN"/>
              <a:t>ác lệnh xử lý của hàm main</a:t>
            </a:r>
            <a:endParaRPr lang="de-DE"/>
          </a:p>
          <a:p>
            <a:pPr marL="0" indent="0">
              <a:buNone/>
              <a:tabLst>
                <a:tab pos="457200" algn="l"/>
                <a:tab pos="914400" algn="l"/>
                <a:tab pos="1371600" algn="l"/>
              </a:tabLst>
            </a:pPr>
            <a:r>
              <a:rPr lang="de-DE"/>
              <a:t>		return 0;</a:t>
            </a:r>
          </a:p>
          <a:p>
            <a:pPr marL="0" indent="0">
              <a:buNone/>
              <a:tabLst>
                <a:tab pos="457200" algn="l"/>
                <a:tab pos="914400" algn="l"/>
                <a:tab pos="1371600" algn="l"/>
              </a:tabLst>
            </a:pPr>
            <a:r>
              <a:rPr lang="de-DE"/>
              <a:t>  	}</a:t>
            </a:r>
          </a:p>
          <a:p>
            <a:r>
              <a:rPr lang="en-US"/>
              <a:t>Kiểu </a:t>
            </a:r>
            <a:r>
              <a:rPr lang="vi-VN"/>
              <a:t>trả về của </a:t>
            </a:r>
            <a:r>
              <a:rPr lang="en-US"/>
              <a:t>hàm </a:t>
            </a:r>
            <a:r>
              <a:rPr lang="vi-VN"/>
              <a:t>main</a:t>
            </a:r>
            <a:r>
              <a:rPr lang="en-US"/>
              <a:t> là </a:t>
            </a:r>
            <a:r>
              <a:rPr lang="vi-VN"/>
              <a:t>int</a:t>
            </a:r>
            <a:r>
              <a:rPr lang="en-US"/>
              <a:t> (hoặc void)</a:t>
            </a:r>
            <a:endParaRPr lang="vi-VN"/>
          </a:p>
          <a:p>
            <a:pPr marL="457200" lvl="1" indent="0">
              <a:buNone/>
            </a:pPr>
            <a:r>
              <a:rPr lang="en-US"/>
              <a:t>Giá trị trả về đối với kiểu int c</a:t>
            </a:r>
            <a:r>
              <a:rPr lang="vi-VN"/>
              <a:t>ó thể là</a:t>
            </a:r>
            <a:r>
              <a:rPr lang="en-US"/>
              <a:t>:</a:t>
            </a:r>
            <a:endParaRPr lang="vi-VN"/>
          </a:p>
          <a:p>
            <a:pPr lvl="1"/>
            <a:r>
              <a:rPr lang="en-US">
                <a:solidFill>
                  <a:srgbClr val="FF0000"/>
                </a:solidFill>
              </a:rPr>
              <a:t>0</a:t>
            </a:r>
            <a:r>
              <a:rPr lang="en-US"/>
              <a:t> (hoặc </a:t>
            </a:r>
            <a:r>
              <a:rPr lang="vi-VN"/>
              <a:t>EXIT_SUCCESS</a:t>
            </a:r>
            <a:r>
              <a:rPr lang="en-US"/>
              <a:t>):</a:t>
            </a:r>
            <a:r>
              <a:rPr lang="vi-VN"/>
              <a:t> chương trình kết thúc thành công</a:t>
            </a:r>
          </a:p>
          <a:p>
            <a:pPr lvl="1"/>
            <a:r>
              <a:rPr lang="en-US">
                <a:solidFill>
                  <a:srgbClr val="FF0000"/>
                </a:solidFill>
              </a:rPr>
              <a:t>1</a:t>
            </a:r>
            <a:r>
              <a:rPr lang="en-US"/>
              <a:t> (hoặc </a:t>
            </a:r>
            <a:r>
              <a:rPr lang="vi-VN"/>
              <a:t>EXIT_FAILURE</a:t>
            </a:r>
            <a:r>
              <a:rPr lang="en-US"/>
              <a:t>)</a:t>
            </a:r>
            <a:r>
              <a:rPr lang="vi-VN"/>
              <a:t>: chương trình kết thúc </a:t>
            </a:r>
            <a:r>
              <a:rPr lang="en-US"/>
              <a:t>có</a:t>
            </a:r>
            <a:r>
              <a:rPr lang="vi-VN"/>
              <a:t> lỗi nào đó</a:t>
            </a:r>
            <a:endParaRPr lang="en-US"/>
          </a:p>
        </p:txBody>
      </p:sp>
    </p:spTree>
    <p:extLst>
      <p:ext uri="{BB962C8B-B14F-4D97-AF65-F5344CB8AC3E}">
        <p14:creationId xmlns:p14="http://schemas.microsoft.com/office/powerpoint/2010/main" val="1546220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Hàm thư viện</a:t>
            </a:r>
            <a:endParaRPr lang="en-US"/>
          </a:p>
        </p:txBody>
      </p:sp>
      <p:sp>
        <p:nvSpPr>
          <p:cNvPr id="4" name="Content Placeholder 3"/>
          <p:cNvSpPr>
            <a:spLocks noGrp="1"/>
          </p:cNvSpPr>
          <p:nvPr>
            <p:ph idx="1"/>
          </p:nvPr>
        </p:nvSpPr>
        <p:spPr/>
        <p:txBody>
          <a:bodyPr/>
          <a:lstStyle/>
          <a:p>
            <a:r>
              <a:rPr lang="vi-VN"/>
              <a:t>Dùng chỉ thị </a:t>
            </a:r>
            <a:r>
              <a:rPr lang="vi-VN" b="1">
                <a:solidFill>
                  <a:srgbClr val="FF0000"/>
                </a:solidFill>
              </a:rPr>
              <a:t>#include &lt;</a:t>
            </a:r>
            <a:r>
              <a:rPr lang="en-US" b="1">
                <a:solidFill>
                  <a:srgbClr val="FF0000"/>
                </a:solidFill>
              </a:rPr>
              <a:t> … </a:t>
            </a:r>
            <a:r>
              <a:rPr lang="vi-VN" b="1">
                <a:solidFill>
                  <a:srgbClr val="FF0000"/>
                </a:solidFill>
              </a:rPr>
              <a:t>&gt; </a:t>
            </a:r>
            <a:r>
              <a:rPr lang="en-US"/>
              <a:t>ở đầu ch</a:t>
            </a:r>
            <a:r>
              <a:rPr lang="vi-VN"/>
              <a:t>ư</a:t>
            </a:r>
            <a:r>
              <a:rPr lang="en-US"/>
              <a:t>ơng trình đ</a:t>
            </a:r>
            <a:r>
              <a:rPr lang="vi-VN"/>
              <a:t>ể báo </a:t>
            </a:r>
            <a:r>
              <a:rPr lang="en-US"/>
              <a:t>cho</a:t>
            </a:r>
            <a:r>
              <a:rPr lang="vi-VN"/>
              <a:t> bộ biên dịch là có sử dụng thư viện</a:t>
            </a:r>
            <a:endParaRPr lang="en-US"/>
          </a:p>
          <a:p>
            <a:pPr lvl="1"/>
            <a:r>
              <a:rPr lang="en-US"/>
              <a:t>Ví dụ:  #include</a:t>
            </a:r>
            <a:r>
              <a:rPr lang="vi-VN"/>
              <a:t> &lt;math.h&gt;</a:t>
            </a:r>
          </a:p>
          <a:p>
            <a:r>
              <a:rPr lang="en-US"/>
              <a:t>Khi gọ</a:t>
            </a:r>
            <a:r>
              <a:rPr lang="vi-VN"/>
              <a:t>i một hàm </a:t>
            </a:r>
            <a:r>
              <a:rPr lang="en-US"/>
              <a:t>ta </a:t>
            </a:r>
            <a:r>
              <a:rPr lang="vi-VN"/>
              <a:t>chỉ cần biết</a:t>
            </a:r>
            <a:r>
              <a:rPr lang="en-US"/>
              <a:t>:</a:t>
            </a:r>
            <a:endParaRPr lang="vi-VN"/>
          </a:p>
          <a:p>
            <a:pPr lvl="1"/>
            <a:r>
              <a:rPr lang="vi-VN"/>
              <a:t>Tên hàm </a:t>
            </a:r>
            <a:r>
              <a:rPr lang="en-US"/>
              <a:t>và</a:t>
            </a:r>
            <a:r>
              <a:rPr lang="vi-VN"/>
              <a:t> công dụng của hàm</a:t>
            </a:r>
          </a:p>
          <a:p>
            <a:pPr lvl="1"/>
            <a:r>
              <a:rPr lang="vi-VN"/>
              <a:t>Các </a:t>
            </a:r>
            <a:r>
              <a:rPr lang="en-US"/>
              <a:t>tham số đầu vào </a:t>
            </a:r>
            <a:r>
              <a:rPr lang="vi-VN"/>
              <a:t>cần </a:t>
            </a:r>
            <a:r>
              <a:rPr lang="en-US"/>
              <a:t>gởi</a:t>
            </a:r>
            <a:r>
              <a:rPr lang="vi-VN"/>
              <a:t> cho hàm</a:t>
            </a:r>
          </a:p>
          <a:p>
            <a:pPr lvl="1"/>
            <a:r>
              <a:rPr lang="en-US"/>
              <a:t>Kiểu kết quả</a:t>
            </a:r>
            <a:r>
              <a:rPr lang="vi-VN"/>
              <a:t> trả về của hàm</a:t>
            </a:r>
          </a:p>
        </p:txBody>
      </p:sp>
    </p:spTree>
    <p:extLst>
      <p:ext uri="{BB962C8B-B14F-4D97-AF65-F5344CB8AC3E}">
        <p14:creationId xmlns:p14="http://schemas.microsoft.com/office/powerpoint/2010/main" val="87402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D2E323D7-7813-4BC8-A592-1AEEABE53F16}"/>
              </a:ext>
            </a:extLst>
          </p:cNvPr>
          <p:cNvSpPr>
            <a:spLocks noGrp="1"/>
          </p:cNvSpPr>
          <p:nvPr>
            <p:ph type="title"/>
          </p:nvPr>
        </p:nvSpPr>
        <p:spPr/>
        <p:txBody>
          <a:bodyPr/>
          <a:lstStyle/>
          <a:p>
            <a:pPr eaLnBrk="1" hangingPunct="1"/>
            <a:r>
              <a:rPr lang="en-US" altLang="en-US"/>
              <a:t>Hàm có sẵn trong th</a:t>
            </a:r>
            <a:r>
              <a:rPr lang="vi-VN" altLang="en-US"/>
              <a:t>ư viện</a:t>
            </a:r>
            <a:endParaRPr lang="en-US" altLang="en-US"/>
          </a:p>
        </p:txBody>
      </p:sp>
      <p:sp>
        <p:nvSpPr>
          <p:cNvPr id="18435" name="Rectangle 5">
            <a:extLst>
              <a:ext uri="{FF2B5EF4-FFF2-40B4-BE49-F238E27FC236}">
                <a16:creationId xmlns:a16="http://schemas.microsoft.com/office/drawing/2014/main" id="{1E6B3C00-9A91-47C8-8DF4-38C18BFBF225}"/>
              </a:ext>
            </a:extLst>
          </p:cNvPr>
          <p:cNvSpPr>
            <a:spLocks noGrp="1"/>
          </p:cNvSpPr>
          <p:nvPr>
            <p:ph type="body" idx="1"/>
          </p:nvPr>
        </p:nvSpPr>
        <p:spPr/>
        <p:txBody>
          <a:bodyPr/>
          <a:lstStyle/>
          <a:p>
            <a:pPr eaLnBrk="1" hangingPunct="1"/>
            <a:r>
              <a:rPr lang="en-US" altLang="en-US"/>
              <a:t>C hổ trợ rất nhiều hàm trong các thư viện hàm có sẳn</a:t>
            </a:r>
            <a:r>
              <a:rPr lang="vi-VN" altLang="en-US"/>
              <a:t> như</a:t>
            </a:r>
            <a:r>
              <a:rPr lang="en-US" altLang="en-US"/>
              <a:t>:</a:t>
            </a:r>
          </a:p>
          <a:p>
            <a:pPr lvl="1" eaLnBrk="1" hangingPunct="1"/>
            <a:r>
              <a:rPr lang="en-US" altLang="en-US"/>
              <a:t>stdio.lib</a:t>
            </a:r>
          </a:p>
          <a:p>
            <a:pPr lvl="1" eaLnBrk="1" hangingPunct="1"/>
            <a:r>
              <a:rPr lang="vi-VN" altLang="en-US"/>
              <a:t>stdlib.lib</a:t>
            </a:r>
            <a:endParaRPr lang="en-US" altLang="en-US"/>
          </a:p>
          <a:p>
            <a:pPr lvl="1" eaLnBrk="1" hangingPunct="1"/>
            <a:r>
              <a:rPr lang="en-US" altLang="en-US"/>
              <a:t>string.lib</a:t>
            </a:r>
          </a:p>
          <a:p>
            <a:pPr lvl="1" eaLnBrk="1" hangingPunct="1"/>
            <a:r>
              <a:rPr lang="en-US" altLang="en-US"/>
              <a:t>math.lib</a:t>
            </a:r>
          </a:p>
          <a:p>
            <a:pPr lvl="1" eaLnBrk="1" hangingPunct="1"/>
            <a:r>
              <a:rPr lang="en-US" altLang="en-US"/>
              <a:t>. . .</a:t>
            </a:r>
          </a:p>
          <a:p>
            <a:pPr eaLnBrk="1" hangingPunct="1"/>
            <a:r>
              <a:rPr lang="en-US" altLang="en-US"/>
              <a:t>Có thể tham khảo trang web:</a:t>
            </a:r>
          </a:p>
        </p:txBody>
      </p:sp>
      <p:sp>
        <p:nvSpPr>
          <p:cNvPr id="18436" name="AutoShape 6">
            <a:hlinkClick r:id="rId2" action="ppaction://hlinkfile"/>
            <a:extLst>
              <a:ext uri="{FF2B5EF4-FFF2-40B4-BE49-F238E27FC236}">
                <a16:creationId xmlns:a16="http://schemas.microsoft.com/office/drawing/2014/main" id="{E1344B55-3100-480F-B5CE-34D23116C66C}"/>
              </a:ext>
            </a:extLst>
          </p:cNvPr>
          <p:cNvSpPr>
            <a:spLocks noChangeArrowheads="1"/>
          </p:cNvSpPr>
          <p:nvPr/>
        </p:nvSpPr>
        <p:spPr bwMode="auto">
          <a:xfrm>
            <a:off x="914400" y="5029200"/>
            <a:ext cx="7315200" cy="533400"/>
          </a:xfrm>
          <a:prstGeom prst="roundRect">
            <a:avLst>
              <a:gd name="adj" fmla="val 50000"/>
            </a:avLst>
          </a:prstGeom>
          <a:noFill/>
          <a:ln w="9525">
            <a:solidFill>
              <a:srgbClr val="990099"/>
            </a:solidFill>
            <a:round/>
            <a:headEnd/>
            <a:tailEnd/>
          </a:ln>
          <a:effectLst/>
          <a:extLst/>
        </p:spPr>
        <p:txBody>
          <a:bodyPr lIns="0" tIns="0" rIns="0" bIns="0" anchor="ctr" anchorCtr="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a:solidFill>
                  <a:srgbClr val="FF0000"/>
                </a:solidFill>
              </a:rPr>
              <a:t>https://www.tutorialspoint.com/c_standard_library/index.htm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DC43DE8-EDFC-423D-B88C-DD12BB43FE7F}"/>
              </a:ext>
            </a:extLst>
          </p:cNvPr>
          <p:cNvSpPr>
            <a:spLocks noGrp="1"/>
          </p:cNvSpPr>
          <p:nvPr>
            <p:ph type="title"/>
          </p:nvPr>
        </p:nvSpPr>
        <p:spPr/>
        <p:txBody>
          <a:bodyPr/>
          <a:lstStyle/>
          <a:p>
            <a:pPr eaLnBrk="1" hangingPunct="1"/>
            <a:r>
              <a:rPr lang="en-US" altLang="en-US"/>
              <a:t>Một số hàm toán học</a:t>
            </a:r>
          </a:p>
        </p:txBody>
      </p:sp>
      <p:sp>
        <p:nvSpPr>
          <p:cNvPr id="19459" name="Rectangle 3">
            <a:extLst>
              <a:ext uri="{FF2B5EF4-FFF2-40B4-BE49-F238E27FC236}">
                <a16:creationId xmlns:a16="http://schemas.microsoft.com/office/drawing/2014/main" id="{0B6E641B-139D-455A-B9F0-3B34B63385FD}"/>
              </a:ext>
            </a:extLst>
          </p:cNvPr>
          <p:cNvSpPr>
            <a:spLocks noGrp="1"/>
          </p:cNvSpPr>
          <p:nvPr>
            <p:ph type="body" idx="1"/>
          </p:nvPr>
        </p:nvSpPr>
        <p:spPr/>
        <p:txBody>
          <a:bodyPr/>
          <a:lstStyle/>
          <a:p>
            <a:pPr algn="just" eaLnBrk="1" hangingPunct="1"/>
            <a:r>
              <a:rPr lang="en-US" altLang="en-US"/>
              <a:t>Các hàm toán học nằm trong thư viện </a:t>
            </a:r>
            <a:r>
              <a:rPr lang="en-US" altLang="en-US" b="1">
                <a:solidFill>
                  <a:srgbClr val="339933"/>
                </a:solidFill>
              </a:rPr>
              <a:t>math.lib</a:t>
            </a:r>
            <a:r>
              <a:rPr lang="en-US" altLang="en-US"/>
              <a:t>. Muốn sử dụng phải thực hiện:	</a:t>
            </a:r>
            <a:r>
              <a:rPr lang="en-US" altLang="en-US">
                <a:solidFill>
                  <a:srgbClr val="0066FF"/>
                </a:solidFill>
              </a:rPr>
              <a:t>#include &lt;math.h&gt;</a:t>
            </a:r>
          </a:p>
          <a:p>
            <a:pPr eaLnBrk="1" hangingPunct="1"/>
            <a:r>
              <a:rPr lang="en-US" altLang="en-US"/>
              <a:t>Một số hàm thường dùng:</a:t>
            </a:r>
          </a:p>
          <a:p>
            <a:pPr eaLnBrk="1" hangingPunct="1">
              <a:buFont typeface="Wingdings" panose="05000000000000000000" pitchFamily="2" charset="2"/>
              <a:buNone/>
            </a:pPr>
            <a:r>
              <a:rPr lang="en-US" altLang="en-US" sz="2000" b="1"/>
              <a:t>	</a:t>
            </a:r>
            <a:r>
              <a:rPr lang="en-US" altLang="en-US" sz="2000" b="1" u="sng"/>
              <a:t>Tên hàm	Diễn giải			Trị trả về</a:t>
            </a:r>
          </a:p>
          <a:p>
            <a:pPr eaLnBrk="1" hangingPunct="1">
              <a:buFont typeface="Wingdings" panose="05000000000000000000" pitchFamily="2" charset="2"/>
              <a:buNone/>
            </a:pPr>
            <a:r>
              <a:rPr lang="en-US" altLang="en-US" sz="2000"/>
              <a:t>	</a:t>
            </a:r>
            <a:r>
              <a:rPr lang="en-US" altLang="en-US" sz="2000">
                <a:solidFill>
                  <a:srgbClr val="0066FF"/>
                </a:solidFill>
              </a:rPr>
              <a:t>abs(a)	</a:t>
            </a:r>
            <a:r>
              <a:rPr lang="en-US" altLang="en-US" sz="2000"/>
              <a:t>Trị tuyệt đối			</a:t>
            </a:r>
          </a:p>
          <a:p>
            <a:pPr eaLnBrk="1" hangingPunct="1">
              <a:buFont typeface="Wingdings" panose="05000000000000000000" pitchFamily="2" charset="2"/>
              <a:buNone/>
            </a:pPr>
            <a:r>
              <a:rPr lang="en-US" altLang="en-US" sz="2000">
                <a:solidFill>
                  <a:srgbClr val="0066FF"/>
                </a:solidFill>
              </a:rPr>
              <a:t>	log(a)</a:t>
            </a:r>
            <a:r>
              <a:rPr lang="en-US" altLang="en-US" sz="2000">
                <a:solidFill>
                  <a:srgbClr val="66FFFF"/>
                </a:solidFill>
              </a:rPr>
              <a:t>	</a:t>
            </a:r>
            <a:r>
              <a:rPr lang="en-US" altLang="en-US" sz="2000"/>
              <a:t>logarit cơ số tự nhiên		double</a:t>
            </a:r>
          </a:p>
          <a:p>
            <a:pPr eaLnBrk="1" hangingPunct="1">
              <a:buFont typeface="Wingdings" panose="05000000000000000000" pitchFamily="2" charset="2"/>
              <a:buNone/>
            </a:pPr>
            <a:r>
              <a:rPr lang="en-US" altLang="en-US" sz="2000">
                <a:solidFill>
                  <a:srgbClr val="0066FF"/>
                </a:solidFill>
              </a:rPr>
              <a:t>	sin(a)</a:t>
            </a:r>
            <a:r>
              <a:rPr lang="en-US" altLang="en-US" sz="2000">
                <a:solidFill>
                  <a:srgbClr val="66FFFF"/>
                </a:solidFill>
              </a:rPr>
              <a:t>	</a:t>
            </a:r>
            <a:r>
              <a:rPr lang="en-US" altLang="en-US" sz="2000"/>
              <a:t>hàm sin				double</a:t>
            </a:r>
          </a:p>
          <a:p>
            <a:pPr eaLnBrk="1" hangingPunct="1">
              <a:buFont typeface="Wingdings" panose="05000000000000000000" pitchFamily="2" charset="2"/>
              <a:buNone/>
            </a:pPr>
            <a:r>
              <a:rPr lang="en-US" altLang="en-US" sz="2000">
                <a:solidFill>
                  <a:srgbClr val="0066FF"/>
                </a:solidFill>
              </a:rPr>
              <a:t>	cos(a)</a:t>
            </a:r>
            <a:r>
              <a:rPr lang="en-US" altLang="en-US" sz="2000">
                <a:solidFill>
                  <a:srgbClr val="66FFFF"/>
                </a:solidFill>
              </a:rPr>
              <a:t>	</a:t>
            </a:r>
            <a:r>
              <a:rPr lang="en-US" altLang="en-US" sz="2000"/>
              <a:t>hàm cos			double</a:t>
            </a:r>
          </a:p>
          <a:p>
            <a:pPr eaLnBrk="1" hangingPunct="1">
              <a:buFont typeface="Wingdings" panose="05000000000000000000" pitchFamily="2" charset="2"/>
              <a:buNone/>
            </a:pPr>
            <a:r>
              <a:rPr lang="en-US" altLang="en-US" sz="2000">
                <a:solidFill>
                  <a:srgbClr val="0066FF"/>
                </a:solidFill>
              </a:rPr>
              <a:t>	tan(a)</a:t>
            </a:r>
            <a:r>
              <a:rPr lang="en-US" altLang="en-US" sz="2000">
                <a:solidFill>
                  <a:srgbClr val="66FFFF"/>
                </a:solidFill>
              </a:rPr>
              <a:t>	</a:t>
            </a:r>
            <a:r>
              <a:rPr lang="en-US" altLang="en-US" sz="2000"/>
              <a:t>hàm tang			double</a:t>
            </a:r>
          </a:p>
          <a:p>
            <a:pPr eaLnBrk="1" hangingPunct="1">
              <a:buFont typeface="Wingdings" panose="05000000000000000000" pitchFamily="2" charset="2"/>
              <a:buNone/>
            </a:pPr>
            <a:r>
              <a:rPr lang="en-US" altLang="en-US" sz="2000">
                <a:solidFill>
                  <a:srgbClr val="0066FF"/>
                </a:solidFill>
              </a:rPr>
              <a:t>	log10(a)</a:t>
            </a:r>
            <a:r>
              <a:rPr lang="en-US" altLang="en-US" sz="2000"/>
              <a:t>	log</a:t>
            </a:r>
            <a:r>
              <a:rPr lang="en-US" altLang="en-US" sz="2000" baseline="-25000"/>
              <a:t>10</a:t>
            </a:r>
            <a:r>
              <a:rPr lang="en-US" altLang="en-US" sz="2000"/>
              <a:t>(a)				double</a:t>
            </a:r>
          </a:p>
          <a:p>
            <a:pPr eaLnBrk="1" hangingPunct="1">
              <a:buFont typeface="Wingdings" panose="05000000000000000000" pitchFamily="2" charset="2"/>
              <a:buNone/>
            </a:pPr>
            <a:r>
              <a:rPr lang="en-US" altLang="en-US" sz="2000">
                <a:solidFill>
                  <a:srgbClr val="0066FF"/>
                </a:solidFill>
              </a:rPr>
              <a:t>	pow(a1,a2)</a:t>
            </a:r>
            <a:r>
              <a:rPr lang="en-US" altLang="en-US" sz="2000"/>
              <a:t>	a1</a:t>
            </a:r>
            <a:r>
              <a:rPr lang="en-US" altLang="en-US" sz="2000" baseline="30000"/>
              <a:t>a2</a:t>
            </a:r>
            <a:r>
              <a:rPr lang="en-US" altLang="en-US" sz="2000"/>
              <a:t>				double</a:t>
            </a:r>
          </a:p>
          <a:p>
            <a:pPr eaLnBrk="1" hangingPunct="1">
              <a:buFont typeface="Wingdings" panose="05000000000000000000" pitchFamily="2" charset="2"/>
              <a:buNone/>
            </a:pPr>
            <a:r>
              <a:rPr lang="en-US" altLang="en-US" sz="2000">
                <a:solidFill>
                  <a:srgbClr val="0066FF"/>
                </a:solidFill>
              </a:rPr>
              <a:t>	exp(a)</a:t>
            </a:r>
            <a:r>
              <a:rPr lang="en-US" altLang="en-US" sz="2000"/>
              <a:t>	e</a:t>
            </a:r>
            <a:r>
              <a:rPr lang="en-US" altLang="en-US" sz="2000" baseline="30000"/>
              <a:t> a</a:t>
            </a:r>
            <a:r>
              <a:rPr lang="en-US" altLang="en-US" sz="2000"/>
              <a:t>				double</a:t>
            </a:r>
          </a:p>
          <a:p>
            <a:pPr eaLnBrk="1" hangingPunct="1">
              <a:buFont typeface="Wingdings" panose="05000000000000000000" pitchFamily="2" charset="2"/>
              <a:buNone/>
            </a:pPr>
            <a:r>
              <a:rPr lang="en-US" altLang="en-US" sz="2000">
                <a:solidFill>
                  <a:srgbClr val="0066FF"/>
                </a:solidFill>
              </a:rPr>
              <a:t>	sqrt(a)</a:t>
            </a:r>
            <a:r>
              <a:rPr lang="en-US" altLang="en-US" sz="2000"/>
              <a:t>	căn bậ 2 của a			double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r>
              <a:rPr lang="en-US" altLang="en-US"/>
              <a:t>Khai báo hàm</a:t>
            </a:r>
          </a:p>
        </p:txBody>
      </p:sp>
      <p:sp>
        <p:nvSpPr>
          <p:cNvPr id="12291" name="Rectangle 3"/>
          <p:cNvSpPr>
            <a:spLocks noGrp="1"/>
          </p:cNvSpPr>
          <p:nvPr>
            <p:ph idx="1"/>
          </p:nvPr>
        </p:nvSpPr>
        <p:spPr/>
        <p:txBody>
          <a:bodyPr/>
          <a:lstStyle/>
          <a:p>
            <a:r>
              <a:rPr lang="en-US" altLang="en-US"/>
              <a:t>Cú pháp :</a:t>
            </a:r>
          </a:p>
          <a:p>
            <a:pPr marL="457200" indent="0">
              <a:buNone/>
            </a:pPr>
            <a:r>
              <a:rPr lang="en-US" altLang="en-US"/>
              <a:t>[extern] [ret_type] name ([arglist])</a:t>
            </a:r>
          </a:p>
          <a:p>
            <a:pPr marL="457200" indent="0">
              <a:spcBef>
                <a:spcPts val="1200"/>
              </a:spcBef>
              <a:buNone/>
            </a:pPr>
            <a:r>
              <a:rPr lang="en-US" altLang="en-US"/>
              <a:t>{	[statements]*</a:t>
            </a:r>
            <a:br>
              <a:rPr lang="en-US" altLang="en-US"/>
            </a:br>
            <a:r>
              <a:rPr lang="en-US" altLang="en-US"/>
              <a:t>	[return	expr ] </a:t>
            </a:r>
            <a:br>
              <a:rPr lang="en-US" altLang="en-US"/>
            </a:br>
            <a:r>
              <a:rPr lang="en-US" altLang="en-US"/>
              <a:t>}</a:t>
            </a:r>
          </a:p>
          <a:p>
            <a:r>
              <a:rPr lang="en-US" altLang="en-US"/>
              <a:t>extern : khai báo hàm đã được định nghĩa trong module khác.</a:t>
            </a:r>
          </a:p>
          <a:p>
            <a:r>
              <a:rPr lang="en-US" altLang="en-US">
                <a:solidFill>
                  <a:srgbClr val="FF0000"/>
                </a:solidFill>
              </a:rPr>
              <a:t>arglist</a:t>
            </a:r>
            <a:r>
              <a:rPr lang="en-US" altLang="en-US"/>
              <a:t>: là danh sách các tham số hình thức (hàm có thể không có tham số), mỗi tham số được cách nhau bởi dấu phẩy (,) và được mô tả theo cú pháp:</a:t>
            </a:r>
          </a:p>
          <a:p>
            <a:pPr marL="0" indent="0" algn="ctr">
              <a:buNone/>
            </a:pPr>
            <a:r>
              <a:rPr lang="en-US" altLang="en-US">
                <a:solidFill>
                  <a:srgbClr val="0070C0"/>
                </a:solidFill>
              </a:rPr>
              <a:t>type</a:t>
            </a:r>
            <a:r>
              <a:rPr lang="en-US" altLang="en-US"/>
              <a:t>  </a:t>
            </a:r>
            <a:r>
              <a:rPr lang="en-US" altLang="en-US">
                <a:solidFill>
                  <a:srgbClr val="FF0000"/>
                </a:solidFill>
              </a:rPr>
              <a:t>argument_name</a:t>
            </a:r>
          </a:p>
        </p:txBody>
      </p:sp>
      <p:sp>
        <p:nvSpPr>
          <p:cNvPr id="7" name="Rectangle 6"/>
          <p:cNvSpPr/>
          <p:nvPr/>
        </p:nvSpPr>
        <p:spPr bwMode="auto">
          <a:xfrm>
            <a:off x="717601" y="1983432"/>
            <a:ext cx="3473399" cy="1326858"/>
          </a:xfrm>
          <a:prstGeom prst="rect">
            <a:avLst/>
          </a:prstGeom>
          <a:noFill/>
          <a:ln w="9525" cap="flat" cmpd="sng" algn="ctr">
            <a:solidFill>
              <a:srgbClr val="27277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2" name="Rectangle 1"/>
          <p:cNvSpPr/>
          <p:nvPr/>
        </p:nvSpPr>
        <p:spPr bwMode="auto">
          <a:xfrm>
            <a:off x="723900" y="1371600"/>
            <a:ext cx="6210300" cy="533400"/>
          </a:xfrm>
          <a:prstGeom prst="rect">
            <a:avLst/>
          </a:prstGeom>
          <a:noFill/>
          <a:ln w="9525" cap="flat" cmpd="sng" algn="ctr">
            <a:solidFill>
              <a:srgbClr val="27277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4" name="TextBox 3"/>
          <p:cNvSpPr txBox="1"/>
          <p:nvPr/>
        </p:nvSpPr>
        <p:spPr>
          <a:xfrm>
            <a:off x="4703174" y="2186541"/>
            <a:ext cx="3700052" cy="461665"/>
          </a:xfrm>
          <a:prstGeom prst="rect">
            <a:avLst/>
          </a:prstGeom>
          <a:noFill/>
        </p:spPr>
        <p:txBody>
          <a:bodyPr wrap="none" rtlCol="0">
            <a:spAutoFit/>
          </a:bodyPr>
          <a:lstStyle/>
          <a:p>
            <a:r>
              <a:rPr lang="vi-VN" sz="2400">
                <a:solidFill>
                  <a:srgbClr val="0432FF"/>
                </a:solidFill>
              </a:rPr>
              <a:t>Phần mô tả hàm (header)</a:t>
            </a:r>
          </a:p>
        </p:txBody>
      </p:sp>
      <p:sp>
        <p:nvSpPr>
          <p:cNvPr id="5" name="TextBox 4"/>
          <p:cNvSpPr txBox="1"/>
          <p:nvPr/>
        </p:nvSpPr>
        <p:spPr>
          <a:xfrm>
            <a:off x="4703173" y="2848625"/>
            <a:ext cx="3244799" cy="461665"/>
          </a:xfrm>
          <a:prstGeom prst="rect">
            <a:avLst/>
          </a:prstGeom>
          <a:noFill/>
        </p:spPr>
        <p:txBody>
          <a:bodyPr wrap="none" rtlCol="0">
            <a:spAutoFit/>
          </a:bodyPr>
          <a:lstStyle/>
          <a:p>
            <a:r>
              <a:rPr lang="vi-VN" sz="2400">
                <a:solidFill>
                  <a:srgbClr val="0432FF"/>
                </a:solidFill>
              </a:rPr>
              <a:t>Phần thân hàm (body)</a:t>
            </a:r>
          </a:p>
        </p:txBody>
      </p:sp>
      <p:cxnSp>
        <p:nvCxnSpPr>
          <p:cNvPr id="6" name="Straight Arrow Connector 5"/>
          <p:cNvCxnSpPr>
            <a:cxnSpLocks/>
          </p:cNvCxnSpPr>
          <p:nvPr/>
        </p:nvCxnSpPr>
        <p:spPr bwMode="auto">
          <a:xfrm flipH="1" flipV="1">
            <a:off x="5410200" y="1915625"/>
            <a:ext cx="304800" cy="349349"/>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cxnSp>
        <p:nvCxnSpPr>
          <p:cNvPr id="9" name="Straight Arrow Connector 8"/>
          <p:cNvCxnSpPr>
            <a:cxnSpLocks/>
            <a:stCxn id="5" idx="1"/>
          </p:cNvCxnSpPr>
          <p:nvPr/>
        </p:nvCxnSpPr>
        <p:spPr bwMode="auto">
          <a:xfrm flipH="1" flipV="1">
            <a:off x="4219460" y="2919122"/>
            <a:ext cx="483713" cy="160336"/>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837717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Lời gọi </a:t>
            </a:r>
            <a:r>
              <a:rPr lang="vi-VN"/>
              <a:t>hàm</a:t>
            </a:r>
            <a:endParaRPr lang="en-US"/>
          </a:p>
        </p:txBody>
      </p:sp>
      <p:sp>
        <p:nvSpPr>
          <p:cNvPr id="4" name="Content Placeholder 3"/>
          <p:cNvSpPr>
            <a:spLocks noGrp="1"/>
          </p:cNvSpPr>
          <p:nvPr>
            <p:ph idx="1"/>
          </p:nvPr>
        </p:nvSpPr>
        <p:spPr/>
        <p:txBody>
          <a:bodyPr/>
          <a:lstStyle/>
          <a:p>
            <a:pPr marL="0" indent="0">
              <a:buNone/>
            </a:pPr>
            <a:r>
              <a:rPr lang="en-US" altLang="en-US"/>
              <a:t>Cú pháp: </a:t>
            </a:r>
          </a:p>
          <a:p>
            <a:pPr marL="0" indent="0" algn="ctr">
              <a:buNone/>
            </a:pPr>
            <a:r>
              <a:rPr lang="en-US" altLang="en-US" b="1">
                <a:solidFill>
                  <a:srgbClr val="FF0000"/>
                </a:solidFill>
              </a:rPr>
              <a:t>Tên_hàm</a:t>
            </a:r>
            <a:r>
              <a:rPr lang="en-US" altLang="en-US"/>
              <a:t> (</a:t>
            </a:r>
            <a:r>
              <a:rPr lang="en-US" altLang="en-US">
                <a:solidFill>
                  <a:schemeClr val="accent1">
                    <a:lumMod val="50000"/>
                  </a:schemeClr>
                </a:solidFill>
              </a:rPr>
              <a:t>&lt;danh sách tham số thực&gt;</a:t>
            </a:r>
            <a:r>
              <a:rPr lang="en-US" altLang="en-US"/>
              <a:t>);</a:t>
            </a:r>
          </a:p>
          <a:p>
            <a:pPr marL="0" indent="0">
              <a:buNone/>
            </a:pPr>
            <a:endParaRPr lang="en-US"/>
          </a:p>
          <a:p>
            <a:pPr marL="0" indent="0">
              <a:buNone/>
            </a:pPr>
            <a:r>
              <a:rPr lang="en-US"/>
              <a:t>Ví dụ: hàm lấy căn bậc hai có cú pháp:</a:t>
            </a:r>
          </a:p>
          <a:p>
            <a:pPr marL="0" indent="0" algn="ctr">
              <a:buNone/>
            </a:pPr>
            <a:r>
              <a:rPr lang="en-US">
                <a:solidFill>
                  <a:srgbClr val="FF0000"/>
                </a:solidFill>
              </a:rPr>
              <a:t>double</a:t>
            </a:r>
            <a:r>
              <a:rPr lang="en-US">
                <a:solidFill>
                  <a:srgbClr val="0432FF"/>
                </a:solidFill>
              </a:rPr>
              <a:t> sqrt (</a:t>
            </a:r>
            <a:r>
              <a:rPr lang="en-US">
                <a:solidFill>
                  <a:srgbClr val="FF0000"/>
                </a:solidFill>
              </a:rPr>
              <a:t>double x</a:t>
            </a:r>
            <a:r>
              <a:rPr lang="en-US">
                <a:solidFill>
                  <a:srgbClr val="0432FF"/>
                </a:solidFill>
              </a:rPr>
              <a:t>) </a:t>
            </a:r>
          </a:p>
          <a:p>
            <a:pPr marL="0" indent="0">
              <a:spcBef>
                <a:spcPts val="1200"/>
              </a:spcBef>
              <a:buNone/>
            </a:pPr>
            <a:r>
              <a:rPr lang="en-US" sz="2400" b="1">
                <a:latin typeface="Consolas" panose="020B0609020204030204" pitchFamily="49" charset="0"/>
              </a:rPr>
              <a:t>#include &lt;math.h&gt;</a:t>
            </a:r>
          </a:p>
          <a:p>
            <a:pPr marL="0" indent="0">
              <a:buNone/>
              <a:tabLst>
                <a:tab pos="457200" algn="l"/>
              </a:tabLst>
            </a:pPr>
            <a:r>
              <a:rPr lang="en-US" sz="2400" b="1">
                <a:latin typeface="Consolas" panose="020B0609020204030204" pitchFamily="49" charset="0"/>
              </a:rPr>
              <a:t>int main() {</a:t>
            </a:r>
          </a:p>
          <a:p>
            <a:pPr marL="0" indent="0">
              <a:buNone/>
              <a:tabLst>
                <a:tab pos="457200" algn="l"/>
              </a:tabLst>
            </a:pPr>
            <a:r>
              <a:rPr lang="en-US" sz="2400" b="1">
                <a:latin typeface="Consolas" panose="020B0609020204030204" pitchFamily="49" charset="0"/>
              </a:rPr>
              <a:t>	printf ("sqrt(25.0) = %5.2f\n", </a:t>
            </a:r>
            <a:r>
              <a:rPr lang="en-US" sz="2400" b="1">
                <a:solidFill>
                  <a:srgbClr val="FF0000"/>
                </a:solidFill>
                <a:latin typeface="Consolas" panose="020B0609020204030204" pitchFamily="49" charset="0"/>
              </a:rPr>
              <a:t>sqrt(25.0)</a:t>
            </a:r>
            <a:r>
              <a:rPr lang="en-US" sz="2400" b="1">
                <a:latin typeface="Consolas" panose="020B0609020204030204" pitchFamily="49" charset="0"/>
              </a:rPr>
              <a:t>);</a:t>
            </a:r>
          </a:p>
          <a:p>
            <a:pPr marL="0" indent="0">
              <a:buNone/>
              <a:tabLst>
                <a:tab pos="457200" algn="l"/>
              </a:tabLst>
            </a:pPr>
            <a:r>
              <a:rPr lang="de-DE" sz="2400" b="1">
                <a:latin typeface="Consolas" panose="020B0609020204030204" pitchFamily="49" charset="0"/>
              </a:rPr>
              <a:t>	// ....</a:t>
            </a:r>
          </a:p>
          <a:p>
            <a:pPr marL="0" indent="0">
              <a:buNone/>
              <a:tabLst>
                <a:tab pos="457200" algn="l"/>
              </a:tabLst>
            </a:pPr>
            <a:r>
              <a:rPr lang="de-DE" sz="2400" b="1">
                <a:latin typeface="Consolas" panose="020B0609020204030204" pitchFamily="49" charset="0"/>
              </a:rPr>
              <a:t>}</a:t>
            </a:r>
          </a:p>
          <a:p>
            <a:endParaRPr lang="de-DE"/>
          </a:p>
        </p:txBody>
      </p:sp>
      <p:sp>
        <p:nvSpPr>
          <p:cNvPr id="3" name="TextBox 2">
            <a:extLst>
              <a:ext uri="{FF2B5EF4-FFF2-40B4-BE49-F238E27FC236}">
                <a16:creationId xmlns:a16="http://schemas.microsoft.com/office/drawing/2014/main" id="{17E4FC5E-438B-4040-9152-6A5A2CF35E0F}"/>
              </a:ext>
            </a:extLst>
          </p:cNvPr>
          <p:cNvSpPr txBox="1"/>
          <p:nvPr/>
        </p:nvSpPr>
        <p:spPr>
          <a:xfrm>
            <a:off x="3733800" y="5181600"/>
            <a:ext cx="3429000" cy="461665"/>
          </a:xfrm>
          <a:prstGeom prst="rect">
            <a:avLst/>
          </a:prstGeom>
          <a:noFill/>
          <a:ln>
            <a:solidFill>
              <a:schemeClr val="tx1"/>
            </a:solidFill>
          </a:ln>
        </p:spPr>
        <p:txBody>
          <a:bodyPr wrap="square" rtlCol="0">
            <a:spAutoFit/>
          </a:bodyPr>
          <a:lstStyle/>
          <a:p>
            <a:r>
              <a:rPr lang="en-US" sz="2400">
                <a:latin typeface="Consolas" panose="020B0609020204030204" pitchFamily="49" charset="0"/>
              </a:rPr>
              <a:t>sqrt(25.0) = 5.00</a:t>
            </a:r>
          </a:p>
        </p:txBody>
      </p:sp>
    </p:spTree>
    <p:extLst>
      <p:ext uri="{BB962C8B-B14F-4D97-AF65-F5344CB8AC3E}">
        <p14:creationId xmlns:p14="http://schemas.microsoft.com/office/powerpoint/2010/main" val="7907326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73f988fe6df8ae7d8013c6fd66a1c042d9bb9d"/>
</p:tagLst>
</file>

<file path=ppt/theme/theme1.xml><?xml version="1.0" encoding="utf-8"?>
<a:theme xmlns:a="http://schemas.openxmlformats.org/drawingml/2006/main" name="15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5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6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5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Ch05 - Cau truc lap</Template>
  <TotalTime>5816</TotalTime>
  <Words>2152</Words>
  <Application>Microsoft Office PowerPoint</Application>
  <PresentationFormat>On-screen Show (4:3)</PresentationFormat>
  <Paragraphs>463</Paragraphs>
  <Slides>38</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vt:lpstr>
      <vt:lpstr>Cambria Math</vt:lpstr>
      <vt:lpstr>Consolas</vt:lpstr>
      <vt:lpstr>Courier New</vt:lpstr>
      <vt:lpstr>Tahoma</vt:lpstr>
      <vt:lpstr>Wingdings</vt:lpstr>
      <vt:lpstr>15_Blends</vt:lpstr>
      <vt:lpstr>16_Blends</vt:lpstr>
      <vt:lpstr>Chương 06 Hàm và tổ chức chương trình</vt:lpstr>
      <vt:lpstr>Chuẩn đầu ra</vt:lpstr>
      <vt:lpstr>Khái niệm</vt:lpstr>
      <vt:lpstr>Hàm main()</vt:lpstr>
      <vt:lpstr>Hàm thư viện</vt:lpstr>
      <vt:lpstr>Hàm có sẵn trong thư viện</vt:lpstr>
      <vt:lpstr>Một số hàm toán học</vt:lpstr>
      <vt:lpstr>Khai báo hàm</vt:lpstr>
      <vt:lpstr>Lời gọi hàm</vt:lpstr>
      <vt:lpstr>Hàm do người dùng tự định nghĩa</vt:lpstr>
      <vt:lpstr>Biến static</vt:lpstr>
      <vt:lpstr>Nguyên tắc thực thi khi gọi hàm</vt:lpstr>
      <vt:lpstr>Truyền tham số</vt:lpstr>
      <vt:lpstr>Truyền tham số bằng giá trị</vt:lpstr>
      <vt:lpstr>Truyền tham số bằng địa chỉ</vt:lpstr>
      <vt:lpstr>Truyền tham số bằng địa chỉ </vt:lpstr>
      <vt:lpstr>Hàm inline</vt:lpstr>
      <vt:lpstr>Hàm đệ quy</vt:lpstr>
      <vt:lpstr>Hàm đệ quy</vt:lpstr>
      <vt:lpstr>Ví dụ về hàm đệ quy</vt:lpstr>
      <vt:lpstr>Ví dụ tính e^x  "đệ qui (1)"</vt:lpstr>
      <vt:lpstr>Ví dụ tính e^x  "đệ qui (2)"</vt:lpstr>
      <vt:lpstr>Ví dụ tính e^x  "đệ qui (2)"</vt:lpstr>
      <vt:lpstr>Tổ chức chương trình C</vt:lpstr>
      <vt:lpstr>Tổ chức chương trình C</vt:lpstr>
      <vt:lpstr>Tổ chức mã nguồn trong chương trình</vt:lpstr>
      <vt:lpstr>Tổ chức mã nguồn chương trình lớn</vt:lpstr>
      <vt:lpstr>Tổ chức mã nguồn chương trình lớn</vt:lpstr>
      <vt:lpstr>Tập tin hiện thực (implementation)</vt:lpstr>
      <vt:lpstr>Tập tin header</vt:lpstr>
      <vt:lpstr>Tập tin chương trình chính</vt:lpstr>
      <vt:lpstr>Ôn tập</vt:lpstr>
      <vt:lpstr>Ôn tập</vt:lpstr>
      <vt:lpstr>Ôn tập</vt:lpstr>
      <vt:lpstr>Ôn tập</vt:lpstr>
      <vt:lpstr>Ôn tập</vt:lpstr>
      <vt:lpstr>Ôn tập</vt:lpstr>
      <vt:lpstr>Ôn tập</vt:lpstr>
    </vt:vector>
  </TitlesOfParts>
  <Company>Dai hoc Bach Khoa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Quang</dc:creator>
  <cp:lastModifiedBy>Quang Tran</cp:lastModifiedBy>
  <cp:revision>1256</cp:revision>
  <cp:lastPrinted>2016-07-27T21:47:52Z</cp:lastPrinted>
  <dcterms:created xsi:type="dcterms:W3CDTF">2010-12-08T09:26:28Z</dcterms:created>
  <dcterms:modified xsi:type="dcterms:W3CDTF">2019-05-10T11:25:47Z</dcterms:modified>
</cp:coreProperties>
</file>