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8" r:id="rId3"/>
    <p:sldId id="412" r:id="rId4"/>
    <p:sldId id="294" r:id="rId5"/>
    <p:sldId id="404" r:id="rId6"/>
    <p:sldId id="298" r:id="rId7"/>
    <p:sldId id="314" r:id="rId8"/>
    <p:sldId id="364" r:id="rId9"/>
    <p:sldId id="387" r:id="rId10"/>
    <p:sldId id="365" r:id="rId11"/>
    <p:sldId id="407" r:id="rId12"/>
    <p:sldId id="309" r:id="rId13"/>
    <p:sldId id="410" r:id="rId14"/>
    <p:sldId id="367" r:id="rId15"/>
    <p:sldId id="332" r:id="rId16"/>
    <p:sldId id="411" r:id="rId17"/>
    <p:sldId id="337" r:id="rId18"/>
    <p:sldId id="368" r:id="rId19"/>
    <p:sldId id="369" r:id="rId20"/>
    <p:sldId id="415" r:id="rId21"/>
    <p:sldId id="417" r:id="rId22"/>
    <p:sldId id="416" r:id="rId23"/>
    <p:sldId id="345" r:id="rId24"/>
    <p:sldId id="347" r:id="rId25"/>
    <p:sldId id="348" r:id="rId26"/>
    <p:sldId id="351" r:id="rId27"/>
    <p:sldId id="356" r:id="rId28"/>
    <p:sldId id="371" r:id="rId29"/>
    <p:sldId id="370" r:id="rId30"/>
    <p:sldId id="380" r:id="rId31"/>
    <p:sldId id="374" r:id="rId32"/>
    <p:sldId id="375" r:id="rId33"/>
    <p:sldId id="376" r:id="rId34"/>
    <p:sldId id="377" r:id="rId35"/>
    <p:sldId id="378" r:id="rId36"/>
    <p:sldId id="379" r:id="rId37"/>
    <p:sldId id="409" r:id="rId38"/>
    <p:sldId id="413" r:id="rId39"/>
    <p:sldId id="414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0000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5179" autoAdjust="0"/>
  </p:normalViewPr>
  <p:slideViewPr>
    <p:cSldViewPr>
      <p:cViewPr varScale="1">
        <p:scale>
          <a:sx n="81" d="100"/>
          <a:sy n="81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8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en-US"/>
          </a:p>
        </p:txBody>
      </p:sp>
      <p:sp>
        <p:nvSpPr>
          <p:cNvPr id="458755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BA312D-110B-42FC-B2D1-810DA466E5D7}" type="slidenum">
              <a:rPr lang="en-US" altLang="en-US" sz="130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1781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861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5471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2987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9982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9045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5771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436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5998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1402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84042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8995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8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275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60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9953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75817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46623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0378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0641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8600" y="6416675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Trần Quang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416675"/>
            <a:ext cx="6629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Lập trình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1CF3843D-A2B5-492E-A478-0719027666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049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15789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398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93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41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4175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8369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7: Sử dụng array, string, struct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1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  <p:sldLayoutId id="2147484195" r:id="rId18"/>
    <p:sldLayoutId id="2147484196" r:id="rId19"/>
    <p:sldLayoutId id="2147484197" r:id="rId20"/>
    <p:sldLayoutId id="2147484198" r:id="rId21"/>
    <p:sldLayoutId id="2147484199" r:id="rId22"/>
    <p:sldLayoutId id="2147484200" r:id="rId23"/>
    <p:sldLayoutId id="2147484201" r:id="rId24"/>
    <p:sldLayoutId id="2147484202" r:id="rId25"/>
    <p:sldLayoutId id="2147484203" r:id="rId26"/>
    <p:sldLayoutId id="2147484095" r:id="rId2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ương 0</a:t>
            </a:r>
            <a:r>
              <a:rPr lang="en-US"/>
              <a:t>7</a:t>
            </a:r>
            <a:br>
              <a:rPr lang="vi-VN"/>
            </a:br>
            <a:r>
              <a:rPr lang="en-US"/>
              <a:t>Sử dụng array – string - struct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Nhập dữ liệu cho mảng</a:t>
            </a:r>
          </a:p>
        </p:txBody>
      </p:sp>
      <p:sp>
        <p:nvSpPr>
          <p:cNvPr id="463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Dùng hàm scanf()</a:t>
            </a:r>
          </a:p>
          <a:p>
            <a:r>
              <a:rPr lang="en-US" altLang="en-US"/>
              <a:t>Ví dụ ta khai báo mảng:</a:t>
            </a:r>
          </a:p>
          <a:p>
            <a:pPr marL="457200" lvl="1" indent="0">
              <a:buNone/>
            </a:pPr>
            <a:r>
              <a:rPr lang="en-US" altLang="en-US"/>
              <a:t>	int a[10]; </a:t>
            </a:r>
          </a:p>
          <a:p>
            <a:r>
              <a:rPr lang="en-US" altLang="en-US"/>
              <a:t>Nhập dữ liệu cho phần tử a[1]:    </a:t>
            </a:r>
          </a:p>
          <a:p>
            <a:pPr marL="457200" lvl="1" indent="0">
              <a:buNone/>
            </a:pPr>
            <a:r>
              <a:rPr lang="en-US" altLang="en-US"/>
              <a:t>	scanf(</a:t>
            </a:r>
            <a:r>
              <a:rPr lang="ja-JP" altLang="en-US"/>
              <a:t>“</a:t>
            </a:r>
            <a:r>
              <a:rPr lang="en-US" altLang="ja-JP"/>
              <a:t>%d</a:t>
            </a:r>
            <a:r>
              <a:rPr lang="ja-JP" altLang="en-US"/>
              <a:t>”</a:t>
            </a:r>
            <a:r>
              <a:rPr lang="en-US" altLang="ja-JP"/>
              <a:t>, </a:t>
            </a:r>
            <a:r>
              <a:rPr lang="en-US" altLang="ja-JP">
                <a:solidFill>
                  <a:srgbClr val="FF0000"/>
                </a:solidFill>
              </a:rPr>
              <a:t>&amp;a[1]</a:t>
            </a:r>
            <a:r>
              <a:rPr lang="en-US" altLang="ja-JP"/>
              <a:t>);</a:t>
            </a:r>
          </a:p>
          <a:p>
            <a:r>
              <a:rPr lang="en-US" altLang="en-US"/>
              <a:t>Nhập dữ liệu cho toàn bộ các phần tử của mảng sử dụng vòng lặp for</a:t>
            </a:r>
          </a:p>
          <a:p>
            <a:pPr marL="457200" lvl="1" indent="0"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altLang="en-US">
                <a:latin typeface="Consolas" panose="020B0609020204030204" pitchFamily="49" charset="0"/>
              </a:rPr>
              <a:t>	for (int i=0; i&lt;10; i++) {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altLang="en-US">
                <a:latin typeface="Consolas" panose="020B0609020204030204" pitchFamily="49" charset="0"/>
              </a:rPr>
              <a:t>		printf ("Nhap a[%d]: ", i);		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altLang="en-US">
                <a:latin typeface="Consolas" panose="020B0609020204030204" pitchFamily="49" charset="0"/>
              </a:rPr>
              <a:t>		scanf("</a:t>
            </a:r>
            <a:r>
              <a:rPr lang="en-US" altLang="ja-JP">
                <a:latin typeface="Consolas" panose="020B0609020204030204" pitchFamily="49" charset="0"/>
              </a:rPr>
              <a:t>%d", &amp;a[i]);</a:t>
            </a:r>
          </a:p>
          <a:p>
            <a:pPr marL="457200" lvl="1" indent="0">
              <a:spcBef>
                <a:spcPts val="0"/>
              </a:spcBef>
              <a:buNone/>
              <a:tabLst>
                <a:tab pos="914400" algn="l"/>
                <a:tab pos="1371600" algn="l"/>
                <a:tab pos="1828800" algn="l"/>
              </a:tabLst>
            </a:pPr>
            <a:r>
              <a:rPr lang="en-US" altLang="ja-JP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63875" name="Slide Number Placeholder 3"/>
          <p:cNvSpPr txBox="1">
            <a:spLocks noGrp="1"/>
          </p:cNvSpPr>
          <p:nvPr/>
        </p:nvSpPr>
        <p:spPr bwMode="auto">
          <a:xfrm>
            <a:off x="8610600" y="63246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1A46A7-0619-4A37-A838-094E6DB2AD01}" type="slidenum">
              <a:rPr lang="en-US" altLang="en-US" sz="140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779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giá trị ngẫu nhiên (random)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/>
              <a:t>#include &lt;stdlib.h&gt;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>
                <a:solidFill>
                  <a:srgbClr val="FF0000"/>
                </a:solidFill>
              </a:rPr>
              <a:t>#include &lt;time.h&gt;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/>
              <a:t>void main() {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int a[5];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srand (time(NULL));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nn-NO"/>
              <a:t>	for ( int i = 0; i &lt; 5; i++ ) {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	a[ i ] = </a:t>
            </a:r>
            <a:r>
              <a:rPr lang="en-US">
                <a:solidFill>
                  <a:srgbClr val="FF0000"/>
                </a:solidFill>
              </a:rPr>
              <a:t>rand(); 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}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nn-NO"/>
              <a:t>	for ( int i = 0; i &lt; 5; i++ ) {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	printf( "%d\n", a[ i ] );</a:t>
            </a:r>
          </a:p>
          <a:p>
            <a:pPr marL="0" lvl="1" indent="0">
              <a:spcBef>
                <a:spcPts val="200"/>
              </a:spcBef>
              <a:buNone/>
              <a:tabLst>
                <a:tab pos="517525" algn="l"/>
                <a:tab pos="914400" algn="l"/>
              </a:tabLst>
            </a:pPr>
            <a:r>
              <a:rPr lang="en-US"/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68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Duyệt m</a:t>
            </a:r>
            <a:r>
              <a:rPr lang="vi-VN"/>
              <a:t>ảng </a:t>
            </a:r>
            <a:r>
              <a:rPr lang="en-US"/>
              <a:t>một </a:t>
            </a:r>
            <a:r>
              <a:rPr lang="vi-VN"/>
              <a:t>chiều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/>
          <a:lstStyle/>
          <a:p>
            <a:r>
              <a:rPr lang="vi-VN"/>
              <a:t>Dùng </a:t>
            </a:r>
            <a:r>
              <a:rPr lang="vi-VN" dirty="0"/>
              <a:t>1 biến chỉ số (kiểu số nguyên)</a:t>
            </a:r>
          </a:p>
          <a:p>
            <a:r>
              <a:rPr lang="vi-VN" dirty="0"/>
              <a:t>Đầu tiên gán chỉ số này bằng 0</a:t>
            </a:r>
          </a:p>
          <a:p>
            <a:pPr lvl="1"/>
            <a:r>
              <a:rPr lang="vi-VN"/>
              <a:t>Chỉ </a:t>
            </a:r>
            <a:r>
              <a:rPr lang="en-US"/>
              <a:t>đến </a:t>
            </a:r>
            <a:r>
              <a:rPr lang="vi-VN"/>
              <a:t>phần </a:t>
            </a:r>
            <a:r>
              <a:rPr lang="vi-VN" dirty="0"/>
              <a:t>tử đầu tiên của mảng</a:t>
            </a:r>
          </a:p>
          <a:p>
            <a:r>
              <a:rPr lang="vi-VN" dirty="0"/>
              <a:t>Dùng vòng lặp để duyệt qua mỗi phần tử </a:t>
            </a:r>
            <a:r>
              <a:rPr lang="vi-VN"/>
              <a:t>của mảng</a:t>
            </a:r>
            <a:endParaRPr lang="en-US"/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A[MAX_SIZE];</a:t>
            </a:r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n = 5;</a:t>
            </a:r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>
                <a:solidFill>
                  <a:prstClr val="black"/>
                </a:solidFill>
                <a:latin typeface="Consolas" charset="0"/>
              </a:rPr>
              <a:t>// Nhập mảng ...</a:t>
            </a:r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>
                <a:solidFill>
                  <a:prstClr val="black"/>
                </a:solidFill>
                <a:latin typeface="Consolas" charset="0"/>
              </a:rPr>
              <a:t>// In ra các phần tử trong mảng</a:t>
            </a:r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i=0; i&lt;n; i++){</a:t>
            </a:r>
          </a:p>
          <a:p>
            <a:pPr marL="687388" lvl="1" indent="0">
              <a:buNone/>
              <a:tabLst>
                <a:tab pos="109538" algn="l"/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pt-BR">
                <a:solidFill>
                  <a:prstClr val="black"/>
                </a:solidFill>
                <a:latin typeface="Consolas" charset="0"/>
              </a:rPr>
              <a:t>	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"%-3d"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A[i]);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3063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70F4-CC85-4089-B987-B1A65C01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Gán giá trị cho phần tử mảng một chiều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3480-9210-459F-AE9C-7E83F1B7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1"/>
            <a:ext cx="8610600" cy="5257800"/>
          </a:xfrm>
        </p:spPr>
        <p:txBody>
          <a:bodyPr/>
          <a:lstStyle/>
          <a:p>
            <a:r>
              <a:rPr lang="en-US"/>
              <a:t>Dùng chỉ số để truy cập phần tử của mảng</a:t>
            </a:r>
          </a:p>
          <a:p>
            <a:pPr lvl="1"/>
            <a:r>
              <a:rPr lang="en-US"/>
              <a:t>Chỉ số có thể là hằng số</a:t>
            </a:r>
          </a:p>
          <a:p>
            <a:pPr lvl="1"/>
            <a:r>
              <a:rPr lang="en-US"/>
              <a:t>Chỉ số có thể là biểu thức nguyên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1A0EB-AAAC-414E-81F1-34688D64DDAF}"/>
              </a:ext>
            </a:extLst>
          </p:cNvPr>
          <p:cNvSpPr/>
          <p:nvPr/>
        </p:nvSpPr>
        <p:spPr>
          <a:xfrm>
            <a:off x="1371600" y="2291937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c[6] = {10, 20, 30, 40, 50, 60};</a:t>
            </a:r>
          </a:p>
          <a:p>
            <a:r>
              <a:rPr lang="hu-HU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id = 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8000"/>
                </a:solidFill>
                <a:latin typeface="Consolas" charset="0"/>
              </a:rPr>
              <a:t>/*Write to element*/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c[3] = 99;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	c[id + 1] = 100;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8000"/>
                </a:solidFill>
                <a:latin typeface="Consolas" charset="0"/>
              </a:rPr>
              <a:t>/*Read and print element*/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"c[%1d] = %3d\n"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3, c[3]);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"c[%1d] = %3d\n"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id + 1, c[id + 1]);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3E79D9-2EAF-47EC-A990-5A8F962BAEF8}"/>
              </a:ext>
            </a:extLst>
          </p:cNvPr>
          <p:cNvGrpSpPr/>
          <p:nvPr/>
        </p:nvGrpSpPr>
        <p:grpSpPr>
          <a:xfrm>
            <a:off x="2286000" y="2602468"/>
            <a:ext cx="4194197" cy="1933411"/>
            <a:chOff x="2286000" y="2602468"/>
            <a:chExt cx="4194197" cy="19334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43DF43-76C0-4282-9578-46480D394208}"/>
                </a:ext>
              </a:extLst>
            </p:cNvPr>
            <p:cNvCxnSpPr/>
            <p:nvPr/>
          </p:nvCxnSpPr>
          <p:spPr bwMode="auto">
            <a:xfrm>
              <a:off x="2286000" y="4535879"/>
              <a:ext cx="6096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8B694-5B4B-4485-943A-6AF6D686ABEF}"/>
                </a:ext>
              </a:extLst>
            </p:cNvPr>
            <p:cNvSpPr txBox="1"/>
            <p:nvPr/>
          </p:nvSpPr>
          <p:spPr>
            <a:xfrm>
              <a:off x="4512992" y="2602468"/>
              <a:ext cx="1967205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vi-VN"/>
                <a:t>Chỉ số là hằng số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84AD0C-3AA2-48BB-95D9-449168E2161D}"/>
                </a:ext>
              </a:extLst>
            </p:cNvPr>
            <p:cNvCxnSpPr/>
            <p:nvPr/>
          </p:nvCxnSpPr>
          <p:spPr bwMode="auto">
            <a:xfrm flipV="1">
              <a:off x="2895600" y="2971800"/>
              <a:ext cx="1600200" cy="15640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6FF89B-7AFA-44DA-9685-5521E2AB7284}"/>
              </a:ext>
            </a:extLst>
          </p:cNvPr>
          <p:cNvGrpSpPr/>
          <p:nvPr/>
        </p:nvGrpSpPr>
        <p:grpSpPr>
          <a:xfrm>
            <a:off x="2590800" y="4092430"/>
            <a:ext cx="5943600" cy="726844"/>
            <a:chOff x="2590800" y="4092430"/>
            <a:chExt cx="5943600" cy="7268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46EBBF-946B-41B0-9D0F-E5236BD2E5DD}"/>
                </a:ext>
              </a:extLst>
            </p:cNvPr>
            <p:cNvCxnSpPr/>
            <p:nvPr/>
          </p:nvCxnSpPr>
          <p:spPr bwMode="auto">
            <a:xfrm>
              <a:off x="2590800" y="4819271"/>
              <a:ext cx="83820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1E957D-B4CF-4840-A216-B5B6BFC9445B}"/>
                </a:ext>
              </a:extLst>
            </p:cNvPr>
            <p:cNvSpPr txBox="1"/>
            <p:nvPr/>
          </p:nvSpPr>
          <p:spPr>
            <a:xfrm>
              <a:off x="5562600" y="4092430"/>
              <a:ext cx="2971800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Ch</a:t>
              </a:r>
              <a:r>
                <a:rPr lang="vi-VN"/>
                <a:t>ỉ </a:t>
              </a:r>
              <a:r>
                <a:rPr lang="vi-VN" dirty="0"/>
                <a:t>số </a:t>
              </a:r>
              <a:r>
                <a:rPr lang="vi-VN"/>
                <a:t>là biểu thức</a:t>
              </a:r>
              <a:r>
                <a:rPr lang="en-US"/>
                <a:t> </a:t>
              </a:r>
              <a:r>
                <a:rPr lang="vi-VN"/>
                <a:t>nguyên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51AA0C-DF2B-4872-A72F-09C097C6AD8E}"/>
                </a:ext>
              </a:extLst>
            </p:cNvPr>
            <p:cNvCxnSpPr>
              <a:cxnSpLocks/>
              <a:endCxn id="10" idx="1"/>
            </p:cNvCxnSpPr>
            <p:nvPr/>
          </p:nvCxnSpPr>
          <p:spPr bwMode="auto">
            <a:xfrm flipV="1">
              <a:off x="3429000" y="4277096"/>
              <a:ext cx="2133600" cy="5421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278AB89-A0A7-420C-8A16-16EE01F43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1"/>
          <a:stretch/>
        </p:blipFill>
        <p:spPr>
          <a:xfrm>
            <a:off x="6781800" y="2350610"/>
            <a:ext cx="2209800" cy="8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Mảng nhiều chiều</a:t>
            </a:r>
          </a:p>
        </p:txBody>
      </p:sp>
      <p:sp>
        <p:nvSpPr>
          <p:cNvPr id="133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Mỗi phần tử của mảng cũng có thể là một mảng</a:t>
            </a:r>
          </a:p>
          <a:p>
            <a:r>
              <a:rPr lang="en-US" altLang="en-US"/>
              <a:t>Ví dụ</a:t>
            </a:r>
          </a:p>
          <a:p>
            <a:pPr marL="457200" lvl="1" indent="0">
              <a:buNone/>
            </a:pPr>
            <a:r>
              <a:rPr lang="en-US" altLang="en-US">
                <a:latin typeface="Consolas" panose="020B0609020204030204" pitchFamily="49" charset="0"/>
              </a:rPr>
              <a:t>int a[6][5];  </a:t>
            </a:r>
          </a:p>
          <a:p>
            <a:pPr lvl="1"/>
            <a:r>
              <a:rPr lang="en-US" altLang="en-US"/>
              <a:t>mảng a gồm 6 phần tử </a:t>
            </a:r>
          </a:p>
          <a:p>
            <a:pPr marL="457200" lvl="1" indent="0">
              <a:buNone/>
            </a:pPr>
            <a:r>
              <a:rPr lang="en-US" altLang="en-US"/>
              <a:t>   mỗi phần tử lại là một mảng gồm 5 số nguyên</a:t>
            </a:r>
          </a:p>
          <a:p>
            <a:pPr lvl="1"/>
            <a:r>
              <a:rPr lang="en-US" altLang="en-US"/>
              <a:t>Tương đương ma trận 6 dòng x 5 cột</a:t>
            </a:r>
          </a:p>
          <a:p>
            <a:pPr lvl="1"/>
            <a:r>
              <a:rPr lang="en-US" altLang="en-US">
                <a:latin typeface="Consolas" panose="020B0609020204030204" pitchFamily="49" charset="0"/>
              </a:rPr>
              <a:t>a[0]:</a:t>
            </a:r>
            <a:r>
              <a:rPr lang="en-US" altLang="en-US"/>
              <a:t>phần tử đầu tiên của mảng a, là mảng 1 chiều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a[i][j]:</a:t>
            </a:r>
            <a:r>
              <a:rPr lang="en-US" altLang="en-US"/>
              <a:t>phần tử thứ j của mảng a[i]</a:t>
            </a:r>
          </a:p>
        </p:txBody>
      </p:sp>
      <p:sp>
        <p:nvSpPr>
          <p:cNvPr id="459779" name="Slide Number Placeholder 3"/>
          <p:cNvSpPr txBox="1">
            <a:spLocks noGrp="1"/>
          </p:cNvSpPr>
          <p:nvPr/>
        </p:nvSpPr>
        <p:spPr bwMode="auto">
          <a:xfrm>
            <a:off x="8458200" y="63246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72377A1-0728-4F15-9C2E-943F4BA90D28}" type="slidenum">
              <a:rPr lang="en-US" altLang="en-US" sz="1400"/>
              <a:pPr eaLnBrk="1" hangingPunct="1">
                <a:spcBef>
                  <a:spcPct val="0"/>
                </a:spcBef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079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l</a:t>
            </a:r>
            <a:r>
              <a:rPr lang="vi-VN"/>
              <a:t>ưu trữ </a:t>
            </a:r>
            <a:r>
              <a:rPr lang="en-US"/>
              <a:t>m</a:t>
            </a:r>
            <a:r>
              <a:rPr lang="vi-VN"/>
              <a:t>ảng 2 chiều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01257" y="3054670"/>
            <a:ext cx="514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</a:t>
            </a:r>
            <a:r>
              <a:rPr lang="vi-VN" sz="2400"/>
              <a:t>ảng </a:t>
            </a:r>
            <a:r>
              <a:rPr lang="vi-VN" sz="2400" dirty="0"/>
              <a:t>2 </a:t>
            </a:r>
            <a:r>
              <a:rPr lang="vi-VN" sz="2400"/>
              <a:t>chiều có </a:t>
            </a:r>
            <a:r>
              <a:rPr lang="vi-VN" sz="2400" b="1" dirty="0">
                <a:solidFill>
                  <a:srgbClr val="0432FF"/>
                </a:solidFill>
              </a:rPr>
              <a:t>3 hàng x 4 cột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4601" y="4854714"/>
            <a:ext cx="781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Ph</a:t>
            </a:r>
            <a:r>
              <a:rPr lang="vi-VN" sz="2400"/>
              <a:t>ư</a:t>
            </a:r>
            <a:r>
              <a:rPr lang="en-US" sz="2400"/>
              <a:t>ơng pháp l</a:t>
            </a:r>
            <a:r>
              <a:rPr lang="vi-VN" sz="2400"/>
              <a:t>ưu </a:t>
            </a:r>
            <a:r>
              <a:rPr lang="vi-VN" sz="2400" dirty="0"/>
              <a:t>trữ trong bộ nhớ của mảng </a:t>
            </a:r>
            <a:r>
              <a:rPr lang="vi-VN" sz="2400"/>
              <a:t>2 chiều</a:t>
            </a:r>
            <a:endParaRPr lang="en-US" sz="2400" dirty="0"/>
          </a:p>
          <a:p>
            <a:pPr algn="ctr"/>
            <a:r>
              <a:rPr lang="vi-VN" sz="2400" b="1">
                <a:solidFill>
                  <a:srgbClr val="0432FF"/>
                </a:solidFill>
              </a:rPr>
              <a:t>lưu </a:t>
            </a:r>
            <a:r>
              <a:rPr lang="vi-VN" sz="2400" b="1" dirty="0">
                <a:solidFill>
                  <a:srgbClr val="0432FF"/>
                </a:solidFill>
              </a:rPr>
              <a:t>hết </a:t>
            </a:r>
            <a:r>
              <a:rPr lang="vi-VN" sz="2400" b="1">
                <a:solidFill>
                  <a:srgbClr val="0432FF"/>
                </a:solidFill>
              </a:rPr>
              <a:t>hàng </a:t>
            </a:r>
            <a:r>
              <a:rPr lang="en-US" sz="2400" b="1">
                <a:solidFill>
                  <a:srgbClr val="0432FF"/>
                </a:solidFill>
              </a:rPr>
              <a:t>này </a:t>
            </a:r>
            <a:r>
              <a:rPr lang="vi-VN" sz="2400" b="1">
                <a:solidFill>
                  <a:srgbClr val="0432FF"/>
                </a:solidFill>
              </a:rPr>
              <a:t>đến h</a:t>
            </a:r>
            <a:r>
              <a:rPr lang="en-US" sz="2400" b="1">
                <a:solidFill>
                  <a:srgbClr val="0432FF"/>
                </a:solidFill>
              </a:rPr>
              <a:t>à</a:t>
            </a:r>
            <a:r>
              <a:rPr lang="vi-VN" sz="2400" b="1">
                <a:solidFill>
                  <a:srgbClr val="0432FF"/>
                </a:solidFill>
              </a:rPr>
              <a:t>ng</a:t>
            </a:r>
            <a:r>
              <a:rPr lang="en-US" sz="2400" b="1">
                <a:solidFill>
                  <a:srgbClr val="0432FF"/>
                </a:solidFill>
              </a:rPr>
              <a:t> kế</a:t>
            </a:r>
            <a:r>
              <a:rPr lang="vi-VN" sz="2400" b="1">
                <a:solidFill>
                  <a:srgbClr val="0432FF"/>
                </a:solidFill>
              </a:rPr>
              <a:t> </a:t>
            </a:r>
            <a:endParaRPr lang="en-US" sz="2400" b="1" dirty="0">
              <a:solidFill>
                <a:srgbClr val="0432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9BE31-2ACE-4979-BA47-B4F18C2D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52970"/>
              </p:ext>
            </p:extLst>
          </p:nvPr>
        </p:nvGraphicFramePr>
        <p:xfrm>
          <a:off x="3236739" y="1147967"/>
          <a:ext cx="2473120" cy="1811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280">
                  <a:extLst>
                    <a:ext uri="{9D8B030D-6E8A-4147-A177-3AD203B41FA5}">
                      <a16:colId xmlns:a16="http://schemas.microsoft.com/office/drawing/2014/main" val="3279915920"/>
                    </a:ext>
                  </a:extLst>
                </a:gridCol>
                <a:gridCol w="618280">
                  <a:extLst>
                    <a:ext uri="{9D8B030D-6E8A-4147-A177-3AD203B41FA5}">
                      <a16:colId xmlns:a16="http://schemas.microsoft.com/office/drawing/2014/main" val="445716410"/>
                    </a:ext>
                  </a:extLst>
                </a:gridCol>
                <a:gridCol w="618280">
                  <a:extLst>
                    <a:ext uri="{9D8B030D-6E8A-4147-A177-3AD203B41FA5}">
                      <a16:colId xmlns:a16="http://schemas.microsoft.com/office/drawing/2014/main" val="2765571501"/>
                    </a:ext>
                  </a:extLst>
                </a:gridCol>
                <a:gridCol w="618280">
                  <a:extLst>
                    <a:ext uri="{9D8B030D-6E8A-4147-A177-3AD203B41FA5}">
                      <a16:colId xmlns:a16="http://schemas.microsoft.com/office/drawing/2014/main" val="703017823"/>
                    </a:ext>
                  </a:extLst>
                </a:gridCol>
              </a:tblGrid>
              <a:tr h="6039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757523"/>
                  </a:ext>
                </a:extLst>
              </a:tr>
              <a:tr h="6039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81829"/>
                  </a:ext>
                </a:extLst>
              </a:tr>
              <a:tr h="6039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587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3DA3C7-C72D-41DF-9DF8-67F2E8369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79112"/>
              </p:ext>
            </p:extLst>
          </p:nvPr>
        </p:nvGraphicFramePr>
        <p:xfrm>
          <a:off x="815700" y="4003979"/>
          <a:ext cx="7315200" cy="660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255840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7697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9026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612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4720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2552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90034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8541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3985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4449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63933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2504169"/>
                    </a:ext>
                  </a:extLst>
                </a:gridCol>
              </a:tblGrid>
              <a:tr h="6609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36F5-2352-4072-8809-BACD4707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địa chỉ phần tử mảng 2 chiều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19D-7D75-4BDD-898E-BF9B444ACA1C}"/>
              </a:ext>
            </a:extLst>
          </p:cNvPr>
          <p:cNvSpPr txBox="1">
            <a:spLocks/>
          </p:cNvSpPr>
          <p:nvPr/>
        </p:nvSpPr>
        <p:spPr>
          <a:xfrm>
            <a:off x="304800" y="928255"/>
            <a:ext cx="8610600" cy="51677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/>
              <a:t>Các phần tử trong mảng 2 chiều được đánh chỉ số để truy cập, dùng 2 chỉ số. </a:t>
            </a:r>
          </a:p>
          <a:p>
            <a:r>
              <a:rPr lang="vi-VN"/>
              <a:t>Chương trình có thể tính địa chỉ của ô nhớ bắt đầu của phần tử có chỉ số [row, col] dễ dàng</a:t>
            </a:r>
          </a:p>
          <a:p>
            <a:pPr lvl="1"/>
            <a:r>
              <a:rPr lang="vi-VN"/>
              <a:t>Địa chỉ của phần tử [row, col] = </a:t>
            </a:r>
            <a:br>
              <a:rPr lang="vi-VN"/>
            </a:br>
            <a:r>
              <a:rPr lang="vi-VN"/>
              <a:t>		địa chỉ của phần tử đầu tiên + </a:t>
            </a:r>
            <a:br>
              <a:rPr lang="vi-VN"/>
            </a:br>
            <a:r>
              <a:rPr lang="vi-VN"/>
              <a:t>		[row* (số phần tử trên một hàng) + </a:t>
            </a:r>
            <a:br>
              <a:rPr lang="vi-VN"/>
            </a:br>
            <a:r>
              <a:rPr lang="vi-VN"/>
              <a:t>		col] * kích thước phần tử</a:t>
            </a:r>
            <a:endParaRPr lang="en-US" altLang="en-US" kern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436F8A-0EEC-4D1F-8E40-645B88A34EF6}"/>
              </a:ext>
            </a:extLst>
          </p:cNvPr>
          <p:cNvGrpSpPr/>
          <p:nvPr/>
        </p:nvGrpSpPr>
        <p:grpSpPr>
          <a:xfrm>
            <a:off x="5832938" y="3962400"/>
            <a:ext cx="3082462" cy="2105891"/>
            <a:chOff x="1882696" y="3301287"/>
            <a:chExt cx="3756104" cy="25661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26BA24-8E48-4B89-BBE1-75E7FD2A3DDB}"/>
                </a:ext>
              </a:extLst>
            </p:cNvPr>
            <p:cNvGrpSpPr/>
            <p:nvPr/>
          </p:nvGrpSpPr>
          <p:grpSpPr>
            <a:xfrm>
              <a:off x="3200400" y="4038600"/>
              <a:ext cx="2438400" cy="1828800"/>
              <a:chOff x="3158722" y="1327666"/>
              <a:chExt cx="2438400" cy="18288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F38FD3-EE1D-4FF3-98F4-E10C70EFD1AB}"/>
                  </a:ext>
                </a:extLst>
              </p:cNvPr>
              <p:cNvSpPr/>
              <p:nvPr/>
            </p:nvSpPr>
            <p:spPr bwMode="auto">
              <a:xfrm>
                <a:off x="3158722" y="13276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E3E219-78A2-4A19-8880-33DD6DA5481F}"/>
                  </a:ext>
                </a:extLst>
              </p:cNvPr>
              <p:cNvSpPr/>
              <p:nvPr/>
            </p:nvSpPr>
            <p:spPr bwMode="auto">
              <a:xfrm>
                <a:off x="3768322" y="13276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C39D29-F22E-47C2-A4EA-C1E6C1F78449}"/>
                  </a:ext>
                </a:extLst>
              </p:cNvPr>
              <p:cNvSpPr/>
              <p:nvPr/>
            </p:nvSpPr>
            <p:spPr bwMode="auto">
              <a:xfrm>
                <a:off x="4377922" y="13276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7A27C5-15C0-4D58-8042-598F925473A6}"/>
                  </a:ext>
                </a:extLst>
              </p:cNvPr>
              <p:cNvSpPr/>
              <p:nvPr/>
            </p:nvSpPr>
            <p:spPr bwMode="auto">
              <a:xfrm>
                <a:off x="4987522" y="13276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B66DB9-0A12-49BA-AF8F-3B940ABBC6F5}"/>
                  </a:ext>
                </a:extLst>
              </p:cNvPr>
              <p:cNvSpPr/>
              <p:nvPr/>
            </p:nvSpPr>
            <p:spPr bwMode="auto">
              <a:xfrm>
                <a:off x="3158722" y="19372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1DF6F4-DF66-45D3-8FA2-E6CAA823F42A}"/>
                  </a:ext>
                </a:extLst>
              </p:cNvPr>
              <p:cNvSpPr/>
              <p:nvPr/>
            </p:nvSpPr>
            <p:spPr bwMode="auto">
              <a:xfrm>
                <a:off x="3768322" y="19372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98EB9E-AA2A-4FD2-9F1C-CAB0F322954E}"/>
                  </a:ext>
                </a:extLst>
              </p:cNvPr>
              <p:cNvSpPr/>
              <p:nvPr/>
            </p:nvSpPr>
            <p:spPr bwMode="auto">
              <a:xfrm>
                <a:off x="4377922" y="19372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7165108-C1AF-4036-A10E-6AB14EA3DA18}"/>
                  </a:ext>
                </a:extLst>
              </p:cNvPr>
              <p:cNvSpPr/>
              <p:nvPr/>
            </p:nvSpPr>
            <p:spPr bwMode="auto">
              <a:xfrm>
                <a:off x="4987522" y="19372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D58E87-90A3-45FA-83C3-0E461F52B8DE}"/>
                  </a:ext>
                </a:extLst>
              </p:cNvPr>
              <p:cNvSpPr/>
              <p:nvPr/>
            </p:nvSpPr>
            <p:spPr bwMode="auto">
              <a:xfrm>
                <a:off x="3158722" y="25468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8051092-A410-4FE2-B73E-0B4087E83474}"/>
                  </a:ext>
                </a:extLst>
              </p:cNvPr>
              <p:cNvSpPr/>
              <p:nvPr/>
            </p:nvSpPr>
            <p:spPr bwMode="auto">
              <a:xfrm>
                <a:off x="3768322" y="25468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B9642B-FC7F-4B2E-880D-B88D6A15DB6D}"/>
                  </a:ext>
                </a:extLst>
              </p:cNvPr>
              <p:cNvSpPr/>
              <p:nvPr/>
            </p:nvSpPr>
            <p:spPr bwMode="auto">
              <a:xfrm>
                <a:off x="4377922" y="25468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7681813-181A-44F4-86D4-6F9DA0F27308}"/>
                  </a:ext>
                </a:extLst>
              </p:cNvPr>
              <p:cNvSpPr/>
              <p:nvPr/>
            </p:nvSpPr>
            <p:spPr bwMode="auto">
              <a:xfrm>
                <a:off x="4987522" y="2546866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86493-644B-4A92-A2B9-31401BDC1B4F}"/>
                  </a:ext>
                </a:extLst>
              </p:cNvPr>
              <p:cNvSpPr txBox="1"/>
              <p:nvPr/>
            </p:nvSpPr>
            <p:spPr>
              <a:xfrm>
                <a:off x="3244552" y="1447800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10</a:t>
                </a:r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9D2CDB-6C97-416A-B103-1B289FD8E3E4}"/>
                  </a:ext>
                </a:extLst>
              </p:cNvPr>
              <p:cNvSpPr txBox="1"/>
              <p:nvPr/>
            </p:nvSpPr>
            <p:spPr>
              <a:xfrm>
                <a:off x="3854152" y="1447800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20</a:t>
                </a:r>
                <a:endParaRPr 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7ABF3A-6E15-43B6-97D5-2AA8EFDDDD3E}"/>
                  </a:ext>
                </a:extLst>
              </p:cNvPr>
              <p:cNvSpPr txBox="1"/>
              <p:nvPr/>
            </p:nvSpPr>
            <p:spPr>
              <a:xfrm>
                <a:off x="4463752" y="1447800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30</a:t>
                </a:r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2B552E-9153-46F0-AC2A-92701D4F2EF6}"/>
                  </a:ext>
                </a:extLst>
              </p:cNvPr>
              <p:cNvSpPr txBox="1"/>
              <p:nvPr/>
            </p:nvSpPr>
            <p:spPr>
              <a:xfrm>
                <a:off x="5124546" y="1447800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40</a:t>
                </a:r>
                <a:endParaRPr 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D15C0-8298-4B28-94DC-0052591946B2}"/>
                  </a:ext>
                </a:extLst>
              </p:cNvPr>
              <p:cNvSpPr txBox="1"/>
              <p:nvPr/>
            </p:nvSpPr>
            <p:spPr>
              <a:xfrm>
                <a:off x="3258292" y="210826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50</a:t>
                </a:r>
                <a:endParaRPr 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FAB22A-A8F4-4D60-9B27-CC932BB6FA22}"/>
                  </a:ext>
                </a:extLst>
              </p:cNvPr>
              <p:cNvSpPr txBox="1"/>
              <p:nvPr/>
            </p:nvSpPr>
            <p:spPr>
              <a:xfrm>
                <a:off x="3867892" y="210826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60</a:t>
                </a:r>
                <a:endParaRPr lang="en-US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6523CE-D69D-491E-9CFC-C11A4F8648C2}"/>
                  </a:ext>
                </a:extLst>
              </p:cNvPr>
              <p:cNvSpPr txBox="1"/>
              <p:nvPr/>
            </p:nvSpPr>
            <p:spPr>
              <a:xfrm>
                <a:off x="4477492" y="210826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70</a:t>
                </a:r>
                <a:endParaRPr lang="en-US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07DEF4-D3D2-45C0-BEF5-95D72DB67235}"/>
                  </a:ext>
                </a:extLst>
              </p:cNvPr>
              <p:cNvSpPr txBox="1"/>
              <p:nvPr/>
            </p:nvSpPr>
            <p:spPr>
              <a:xfrm>
                <a:off x="5138286" y="2108261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80</a:t>
                </a:r>
                <a:endParaRPr lang="en-US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924AFC-375C-4B38-A9C4-D1A334A1E527}"/>
                  </a:ext>
                </a:extLst>
              </p:cNvPr>
              <p:cNvSpPr txBox="1"/>
              <p:nvPr/>
            </p:nvSpPr>
            <p:spPr>
              <a:xfrm>
                <a:off x="3258407" y="2667000"/>
                <a:ext cx="380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 dirty="0"/>
                  <a:t>90</a:t>
                </a:r>
                <a:endParaRPr lang="en-US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005C71-F041-4AB0-B050-8A09519C3612}"/>
                  </a:ext>
                </a:extLst>
              </p:cNvPr>
              <p:cNvSpPr txBox="1"/>
              <p:nvPr/>
            </p:nvSpPr>
            <p:spPr>
              <a:xfrm>
                <a:off x="3768322" y="266700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/>
                  <a:t>100</a:t>
                </a:r>
                <a:endParaRPr 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F2D5A3-2108-4BE8-9406-EC649B99FD59}"/>
                  </a:ext>
                </a:extLst>
              </p:cNvPr>
              <p:cNvSpPr txBox="1"/>
              <p:nvPr/>
            </p:nvSpPr>
            <p:spPr>
              <a:xfrm>
                <a:off x="4395063" y="266700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/>
                  <a:t>110</a:t>
                </a:r>
                <a:endParaRPr 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4857EA-3271-40B2-AAD4-C1963426425F}"/>
                  </a:ext>
                </a:extLst>
              </p:cNvPr>
              <p:cNvSpPr txBox="1"/>
              <p:nvPr/>
            </p:nvSpPr>
            <p:spPr>
              <a:xfrm>
                <a:off x="5018517" y="2667000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1400"/>
                  <a:t>120</a:t>
                </a:r>
                <a:endParaRPr lang="en-US" sz="14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911EEC-09BD-4456-99E0-ED839C0C0F1E}"/>
                </a:ext>
              </a:extLst>
            </p:cNvPr>
            <p:cNvSpPr txBox="1"/>
            <p:nvPr/>
          </p:nvSpPr>
          <p:spPr>
            <a:xfrm>
              <a:off x="1882696" y="4819195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row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70FEA8-7B6B-4E1F-BFBF-603A92EF00E4}"/>
                </a:ext>
              </a:extLst>
            </p:cNvPr>
            <p:cNvSpPr txBox="1"/>
            <p:nvPr/>
          </p:nvSpPr>
          <p:spPr>
            <a:xfrm>
              <a:off x="2852768" y="4233446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F28595-3463-454D-8D50-2D3F3754CDFD}"/>
                </a:ext>
              </a:extLst>
            </p:cNvPr>
            <p:cNvSpPr txBox="1"/>
            <p:nvPr/>
          </p:nvSpPr>
          <p:spPr>
            <a:xfrm>
              <a:off x="2837114" y="4788418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1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14514C-C9A9-4D67-BC52-97299BA73F5C}"/>
                </a:ext>
              </a:extLst>
            </p:cNvPr>
            <p:cNvSpPr txBox="1"/>
            <p:nvPr/>
          </p:nvSpPr>
          <p:spPr>
            <a:xfrm>
              <a:off x="2827067" y="5393323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7164B-DB2B-4115-BD64-5D3DBA5B346D}"/>
                </a:ext>
              </a:extLst>
            </p:cNvPr>
            <p:cNvSpPr txBox="1"/>
            <p:nvPr/>
          </p:nvSpPr>
          <p:spPr>
            <a:xfrm>
              <a:off x="3383647" y="3656948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EFF0B-ECC2-41C7-891F-540CFF1CD174}"/>
                </a:ext>
              </a:extLst>
            </p:cNvPr>
            <p:cNvSpPr txBox="1"/>
            <p:nvPr/>
          </p:nvSpPr>
          <p:spPr>
            <a:xfrm>
              <a:off x="3951088" y="3656948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1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68175-06C4-44E6-9729-9BCBF1C9D4A0}"/>
                </a:ext>
              </a:extLst>
            </p:cNvPr>
            <p:cNvSpPr txBox="1"/>
            <p:nvPr/>
          </p:nvSpPr>
          <p:spPr>
            <a:xfrm>
              <a:off x="4537490" y="3656948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B7436-E668-4EBF-A65D-647E8A4F712F}"/>
                </a:ext>
              </a:extLst>
            </p:cNvPr>
            <p:cNvSpPr txBox="1"/>
            <p:nvPr/>
          </p:nvSpPr>
          <p:spPr>
            <a:xfrm>
              <a:off x="5141147" y="3656948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3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4EF26F-106D-421B-A6CC-56FA01371258}"/>
                </a:ext>
              </a:extLst>
            </p:cNvPr>
            <p:cNvSpPr txBox="1"/>
            <p:nvPr/>
          </p:nvSpPr>
          <p:spPr>
            <a:xfrm>
              <a:off x="4191195" y="330128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58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Khai báo </a:t>
            </a:r>
            <a:r>
              <a:rPr lang="en-US"/>
              <a:t>và gán giá trị </a:t>
            </a:r>
            <a:r>
              <a:rPr lang="vi-VN"/>
              <a:t>mảng </a:t>
            </a:r>
            <a:r>
              <a:rPr lang="en-US"/>
              <a:t>2 </a:t>
            </a:r>
            <a:r>
              <a:rPr lang="vi-VN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pt-BR">
                <a:latin typeface="Consolas" panose="020B0609020204030204" pitchFamily="49" charset="0"/>
              </a:rPr>
              <a:t>int a[3][4];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pt-BR">
                <a:latin typeface="Consolas" panose="020B0609020204030204" pitchFamily="49" charset="0"/>
              </a:rPr>
              <a:t>int b[3][4] =	{{10, 20, 30}};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pt-BR">
                <a:latin typeface="Consolas" panose="020B0609020204030204" pitchFamily="49" charset="0"/>
              </a:rPr>
              <a:t>int c[3][4] =	{{10, 20, 30, 40},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ru-RU">
                <a:latin typeface="Consolas" panose="020B0609020204030204" pitchFamily="49" charset="0"/>
              </a:rPr>
              <a:t>		</a:t>
            </a:r>
            <a:r>
              <a:rPr lang="en-US">
                <a:latin typeface="Consolas" panose="020B0609020204030204" pitchFamily="49" charset="0"/>
              </a:rPr>
              <a:t>		  		 </a:t>
            </a:r>
            <a:r>
              <a:rPr lang="ru-RU">
                <a:latin typeface="Consolas" panose="020B0609020204030204" pitchFamily="49" charset="0"/>
              </a:rPr>
              <a:t>{50, 60}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uk-UA">
                <a:latin typeface="Consolas" panose="020B0609020204030204" pitchFamily="49" charset="0"/>
              </a:rPr>
              <a:t>		</a:t>
            </a:r>
            <a:r>
              <a:rPr lang="en-US">
                <a:latin typeface="Consolas" panose="020B0609020204030204" pitchFamily="49" charset="0"/>
              </a:rPr>
              <a:t>				</a:t>
            </a:r>
            <a:r>
              <a:rPr lang="uk-UA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pt-BR">
                <a:latin typeface="Consolas" panose="020B0609020204030204" pitchFamily="49" charset="0"/>
              </a:rPr>
              <a:t>int d[3][4] =	{{10, 20, 30, 40},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ru-RU">
                <a:latin typeface="Consolas" panose="020B0609020204030204" pitchFamily="49" charset="0"/>
              </a:rPr>
              <a:t>				</a:t>
            </a:r>
            <a:r>
              <a:rPr lang="en-US">
                <a:latin typeface="Consolas" panose="020B0609020204030204" pitchFamily="49" charset="0"/>
              </a:rPr>
              <a:t>  		 </a:t>
            </a:r>
            <a:r>
              <a:rPr lang="ru-RU">
                <a:latin typeface="Consolas" panose="020B0609020204030204" pitchFamily="49" charset="0"/>
              </a:rPr>
              <a:t>{50, 60, 70, 80},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cs-CZ">
                <a:latin typeface="Consolas" panose="020B0609020204030204" pitchFamily="49" charset="0"/>
              </a:rPr>
              <a:t>				</a:t>
            </a:r>
            <a:r>
              <a:rPr lang="en-US">
                <a:latin typeface="Consolas" panose="020B0609020204030204" pitchFamily="49" charset="0"/>
              </a:rPr>
              <a:t>  		 </a:t>
            </a:r>
            <a:r>
              <a:rPr lang="cs-CZ">
                <a:latin typeface="Consolas" panose="020B0609020204030204" pitchFamily="49" charset="0"/>
              </a:rPr>
              <a:t>{90, 100, 110, 120}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uk-UA">
                <a:latin typeface="Consolas" panose="020B0609020204030204" pitchFamily="49" charset="0"/>
              </a:rPr>
              <a:t>	</a:t>
            </a:r>
            <a:r>
              <a:rPr lang="en-US">
                <a:latin typeface="Consolas" panose="020B0609020204030204" pitchFamily="49" charset="0"/>
              </a:rPr>
              <a:t>					</a:t>
            </a:r>
            <a:r>
              <a:rPr lang="uk-UA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Nhập ma trận</a:t>
            </a:r>
            <a:endParaRPr lang="en-US" altLang="en-US"/>
          </a:p>
        </p:txBody>
      </p:sp>
      <p:sp>
        <p:nvSpPr>
          <p:cNvPr id="509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void main(){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int A[20][20], n, m, i, j;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printf("Nhap n va m:"); 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</a:t>
            </a:r>
            <a:r>
              <a:rPr lang="fr-FR" altLang="en-US" sz="2800">
                <a:latin typeface="Consolas" panose="020B0609020204030204" pitchFamily="49" charset="0"/>
              </a:rPr>
              <a:t>scanf("%d%d",&amp;n, &amp;m);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for (i=0; i&lt;n; i++)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   for (j=0; j&lt;m; j++) {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   		printf("Nhap A[%d,%d]:", i, j);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	   	scanf("%d", </a:t>
            </a:r>
            <a:r>
              <a:rPr lang="fr-FR" altLang="en-US" sz="2800">
                <a:solidFill>
                  <a:srgbClr val="FF0000"/>
                </a:solidFill>
                <a:latin typeface="Consolas" panose="020B0609020204030204" pitchFamily="49" charset="0"/>
              </a:rPr>
              <a:t>&amp;A[i][j] </a:t>
            </a:r>
            <a:r>
              <a:rPr lang="fr-FR" altLang="en-US" sz="280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fr-FR" altLang="en-US" sz="2800">
                <a:latin typeface="Consolas" panose="020B0609020204030204" pitchFamily="49" charset="0"/>
              </a:rPr>
              <a:t>	// 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fr-FR" altLang="en-US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09955" name="Slide Number Placeholder 3"/>
          <p:cNvSpPr txBox="1">
            <a:spLocks noGrp="1"/>
          </p:cNvSpPr>
          <p:nvPr/>
        </p:nvSpPr>
        <p:spPr bwMode="auto">
          <a:xfrm>
            <a:off x="8229600" y="6477000"/>
            <a:ext cx="838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2501115-2E91-4230-BB4E-D4A7CC76B4F0}" type="slidenum">
              <a:rPr lang="en-US" altLang="en-US" sz="1400"/>
              <a:pPr eaLnBrk="1" hangingPunct="1"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2369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Xuất ma trận ra màn hình</a:t>
            </a:r>
            <a:endParaRPr lang="en-US" altLang="en-US"/>
          </a:p>
        </p:txBody>
      </p:sp>
      <p:sp>
        <p:nvSpPr>
          <p:cNvPr id="509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void main()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// ...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printf ("Ma tran da nhap:\n");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for (i=0; i&lt;n; i++)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   for (j=0; j&lt;m; j++)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	    printf("%4d", A[i][j]);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   printf("\n");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fr-FR" altLang="en-US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509955" name="Slide Number Placeholder 3"/>
          <p:cNvSpPr txBox="1">
            <a:spLocks noGrp="1"/>
          </p:cNvSpPr>
          <p:nvPr/>
        </p:nvSpPr>
        <p:spPr bwMode="auto">
          <a:xfrm>
            <a:off x="8229600" y="6477000"/>
            <a:ext cx="838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2501115-2E91-4230-BB4E-D4A7CC76B4F0}" type="slidenum">
              <a:rPr lang="en-US" altLang="en-US" sz="1400"/>
              <a:pPr eaLnBrk="1" hangingPunct="1">
                <a:spcBef>
                  <a:spcPct val="0"/>
                </a:spcBef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574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C5CA-3133-4E9A-A0E6-E7DA176B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Chuẩn đầu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1321-D8D3-486E-B13B-F7F4EC13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L.O.5.1 – Khai báo được mảng các giá trị.</a:t>
            </a:r>
          </a:p>
          <a:p>
            <a:pPr algn="just"/>
            <a:r>
              <a:rPr lang="vi-VN"/>
              <a:t>L.O.5.2 – Mô tả được cách tổ chức bộ nhớ của các phần tử trong mảng.</a:t>
            </a:r>
          </a:p>
          <a:p>
            <a:pPr algn="just"/>
            <a:r>
              <a:rPr lang="vi-VN"/>
              <a:t>L.O.5.3 – Truy xuất được các phần tử của mảng và dùng nó trong biểu</a:t>
            </a:r>
            <a:r>
              <a:rPr lang="en-US"/>
              <a:t> </a:t>
            </a:r>
            <a:r>
              <a:rPr lang="vi-VN"/>
              <a:t>thức.</a:t>
            </a:r>
          </a:p>
          <a:p>
            <a:pPr algn="just"/>
            <a:r>
              <a:rPr lang="vi-VN"/>
              <a:t>L.O.5.4 – Hiểu được cách truyền một mảng vào hàm.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AAC0-B7AC-4682-98C7-4B205AF4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một mảng vào hàm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8A0F-6384-44C9-B348-206D685C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Cách khai báo thông số của hàm là mảng.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Truyền tên của mảng vào hàm (truyền theo kiểu tham chiếu).</a:t>
            </a:r>
          </a:p>
          <a:p>
            <a:pPr algn="just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E9C97-B57C-4C7F-AC70-AF62A6C33655}"/>
              </a:ext>
            </a:extLst>
          </p:cNvPr>
          <p:cNvSpPr/>
          <p:nvPr/>
        </p:nvSpPr>
        <p:spPr>
          <a:xfrm>
            <a:off x="914400" y="1447800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void modifyArray( </a:t>
            </a:r>
            <a:r>
              <a:rPr lang="en-US" sz="2000">
                <a:solidFill>
                  <a:srgbClr val="FF0000"/>
                </a:solidFill>
              </a:rPr>
              <a:t>int b[]</a:t>
            </a:r>
            <a:r>
              <a:rPr lang="en-US" sz="2000"/>
              <a:t>, int size )</a:t>
            </a:r>
          </a:p>
          <a:p>
            <a:r>
              <a:rPr lang="en-US" sz="2000"/>
              <a:t>{</a:t>
            </a:r>
          </a:p>
          <a:p>
            <a:pPr lvl="1"/>
            <a:r>
              <a:rPr lang="en-US" sz="2000"/>
              <a:t>int j;</a:t>
            </a:r>
          </a:p>
          <a:p>
            <a:pPr lvl="1"/>
            <a:r>
              <a:rPr lang="en-US" sz="2000"/>
              <a:t>// multiply each array element by 2</a:t>
            </a:r>
          </a:p>
          <a:p>
            <a:pPr lvl="1"/>
            <a:r>
              <a:rPr lang="en-US" sz="2000"/>
              <a:t>for ( j = 0; j &lt; size; ++j ) {</a:t>
            </a:r>
          </a:p>
          <a:p>
            <a:pPr lvl="1"/>
            <a:r>
              <a:rPr lang="en-US" sz="2000"/>
              <a:t>	b[ j ] *= 2; </a:t>
            </a:r>
          </a:p>
          <a:p>
            <a:pPr lvl="1"/>
            <a:r>
              <a:rPr lang="en-US" sz="2000"/>
              <a:t>}</a:t>
            </a:r>
          </a:p>
          <a:p>
            <a:r>
              <a:rPr lang="en-US" sz="20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C68F6-7BDD-4A4E-B7A9-CB879FD6741E}"/>
              </a:ext>
            </a:extLst>
          </p:cNvPr>
          <p:cNvSpPr/>
          <p:nvPr/>
        </p:nvSpPr>
        <p:spPr>
          <a:xfrm>
            <a:off x="3429000" y="47484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/>
              <a:t>const int SIZE = 5;</a:t>
            </a:r>
          </a:p>
          <a:p>
            <a:r>
              <a:rPr lang="en-US" sz="2000"/>
              <a:t>int array[SIZE] = { 0, 1, 2, 3, 4 };</a:t>
            </a:r>
          </a:p>
          <a:p>
            <a:r>
              <a:rPr lang="en-US" sz="2000"/>
              <a:t>modifyArray( </a:t>
            </a:r>
            <a:r>
              <a:rPr lang="en-US" sz="2000">
                <a:solidFill>
                  <a:srgbClr val="FF0000"/>
                </a:solidFill>
              </a:rPr>
              <a:t>array</a:t>
            </a:r>
            <a:r>
              <a:rPr lang="en-US" sz="2000"/>
              <a:t>, SIZE );</a:t>
            </a:r>
          </a:p>
        </p:txBody>
      </p:sp>
    </p:spTree>
    <p:extLst>
      <p:ext uri="{BB962C8B-B14F-4D97-AF65-F5344CB8AC3E}">
        <p14:creationId xmlns:p14="http://schemas.microsoft.com/office/powerpoint/2010/main" val="4009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AAC0-B7AC-4682-98C7-4B205AF4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một mảng vào hàm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8A0F-6384-44C9-B348-206D685C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Có thể dùng từ khóa “constant” khi định nghĩa tham số mảng của một hàm để ngăn chặn hàm thay đổi giá trị gốc của mảng.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E9C97-B57C-4C7F-AC70-AF62A6C33655}"/>
              </a:ext>
            </a:extLst>
          </p:cNvPr>
          <p:cNvSpPr/>
          <p:nvPr/>
        </p:nvSpPr>
        <p:spPr>
          <a:xfrm>
            <a:off x="914400" y="2627055"/>
            <a:ext cx="7924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void modifyArray( </a:t>
            </a:r>
            <a:r>
              <a:rPr lang="en-US" sz="2000">
                <a:solidFill>
                  <a:srgbClr val="FF0000"/>
                </a:solidFill>
              </a:rPr>
              <a:t>const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int b[]</a:t>
            </a:r>
            <a:r>
              <a:rPr lang="en-US" sz="2000"/>
              <a:t>, int size )</a:t>
            </a:r>
          </a:p>
          <a:p>
            <a:r>
              <a:rPr lang="en-US" sz="2000"/>
              <a:t>{</a:t>
            </a:r>
          </a:p>
          <a:p>
            <a:pPr lvl="1"/>
            <a:r>
              <a:rPr lang="es-ES"/>
              <a:t>b[ </a:t>
            </a:r>
            <a:r>
              <a:rPr lang="es-ES" b="1"/>
              <a:t>0 </a:t>
            </a:r>
            <a:r>
              <a:rPr lang="es-ES"/>
              <a:t>] /= </a:t>
            </a:r>
            <a:r>
              <a:rPr lang="es-ES" b="1"/>
              <a:t>2</a:t>
            </a:r>
            <a:r>
              <a:rPr lang="es-ES"/>
              <a:t>; // error</a:t>
            </a:r>
            <a:br>
              <a:rPr lang="es-ES"/>
            </a:br>
            <a:r>
              <a:rPr lang="es-ES"/>
              <a:t>b[ </a:t>
            </a:r>
            <a:r>
              <a:rPr lang="es-ES" b="1"/>
              <a:t>1 </a:t>
            </a:r>
            <a:r>
              <a:rPr lang="es-ES"/>
              <a:t>] /= </a:t>
            </a:r>
            <a:r>
              <a:rPr lang="es-ES" b="1"/>
              <a:t>2</a:t>
            </a:r>
            <a:r>
              <a:rPr lang="es-ES"/>
              <a:t>; // error</a:t>
            </a:r>
            <a:br>
              <a:rPr lang="es-ES"/>
            </a:br>
            <a:r>
              <a:rPr lang="es-ES"/>
              <a:t>b[ </a:t>
            </a:r>
            <a:r>
              <a:rPr lang="es-ES" b="1"/>
              <a:t>2 </a:t>
            </a:r>
            <a:r>
              <a:rPr lang="es-ES"/>
              <a:t>] /= </a:t>
            </a:r>
            <a:r>
              <a:rPr lang="es-ES" b="1"/>
              <a:t>2</a:t>
            </a:r>
            <a:r>
              <a:rPr lang="es-ES"/>
              <a:t>; // error</a:t>
            </a:r>
            <a:r>
              <a:rPr lang="es-ES" sz="2000"/>
              <a:t> 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75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77ED-CCDE-4177-AA0A-E99B5A27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phần tử của mảng vào hàm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19C4-80FD-482A-8ADE-36D2E1CD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hàm nhận phần tử của mảng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Ví dụ cách truyền phần tử của mảng vào hàm (truyền theo kiểu tham trị)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B8A32-E0D9-4699-B04A-CE109979E4E3}"/>
              </a:ext>
            </a:extLst>
          </p:cNvPr>
          <p:cNvSpPr/>
          <p:nvPr/>
        </p:nvSpPr>
        <p:spPr>
          <a:xfrm>
            <a:off x="838200" y="1413808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void modifyElement( int e )</a:t>
            </a:r>
          </a:p>
          <a:p>
            <a:r>
              <a:rPr lang="en-US" sz="2000"/>
              <a:t>{</a:t>
            </a:r>
          </a:p>
          <a:p>
            <a:pPr lvl="1"/>
            <a:r>
              <a:rPr lang="en-US" sz="2000"/>
              <a:t>// multiply parameter by 2</a:t>
            </a:r>
          </a:p>
          <a:p>
            <a:pPr lvl="1"/>
            <a:r>
              <a:rPr lang="en-US" sz="2000"/>
              <a:t>e *= 2;</a:t>
            </a:r>
          </a:p>
          <a:p>
            <a:pPr lvl="1"/>
            <a:r>
              <a:rPr lang="en-US" sz="2000"/>
              <a:t>printf( "Value in modifyElement is %d\n", e);</a:t>
            </a:r>
          </a:p>
          <a:p>
            <a:r>
              <a:rPr lang="en-US" sz="2000"/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43B7D-DD89-4092-98CA-25D0887F68BA}"/>
              </a:ext>
            </a:extLst>
          </p:cNvPr>
          <p:cNvSpPr/>
          <p:nvPr/>
        </p:nvSpPr>
        <p:spPr>
          <a:xfrm>
            <a:off x="838200" y="4572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/>
              <a:t>const int SIZE = 5;</a:t>
            </a:r>
          </a:p>
          <a:p>
            <a:endParaRPr lang="en-US" sz="2000"/>
          </a:p>
          <a:p>
            <a:r>
              <a:rPr lang="en-US" sz="2000"/>
              <a:t>int array[SIZE] = { 0, 1, 2, 3, 4 };</a:t>
            </a:r>
          </a:p>
          <a:p>
            <a:r>
              <a:rPr lang="en-US"/>
              <a:t>modifyElement( </a:t>
            </a:r>
            <a:r>
              <a:rPr lang="en-US">
                <a:solidFill>
                  <a:srgbClr val="FF0000"/>
                </a:solidFill>
              </a:rPr>
              <a:t>array[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] </a:t>
            </a:r>
            <a:r>
              <a:rPr lang="en-US"/>
              <a:t>);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21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Chuỗi 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7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huỗi </a:t>
            </a:r>
            <a:r>
              <a:rPr lang="vi-VN" dirty="0"/>
              <a:t>trong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C, chuỗi là </a:t>
            </a:r>
            <a:r>
              <a:rPr lang="vi-VN"/>
              <a:t>mảng các ký tự </a:t>
            </a:r>
            <a:r>
              <a:rPr lang="vi-VN" dirty="0"/>
              <a:t>và </a:t>
            </a:r>
            <a:r>
              <a:rPr lang="vi-VN" dirty="0">
                <a:solidFill>
                  <a:srgbClr val="FF0000"/>
                </a:solidFill>
              </a:rPr>
              <a:t>kết thúc bằng </a:t>
            </a:r>
            <a:r>
              <a:rPr lang="vi-VN" dirty="0"/>
              <a:t>ký tự đặc </a:t>
            </a:r>
            <a:r>
              <a:rPr lang="vi-VN"/>
              <a:t>biệt </a:t>
            </a:r>
            <a:r>
              <a:rPr lang="vi-VN">
                <a:solidFill>
                  <a:srgbClr val="FF0000"/>
                </a:solidFill>
              </a:rPr>
              <a:t>‘\0’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(null character)</a:t>
            </a:r>
          </a:p>
          <a:p>
            <a:r>
              <a:rPr lang="en-US"/>
              <a:t>Do đó</a:t>
            </a:r>
            <a:r>
              <a:rPr lang="vi-VN"/>
              <a:t> </a:t>
            </a:r>
            <a:r>
              <a:rPr lang="en-US"/>
              <a:t>nếu m</a:t>
            </a:r>
            <a:r>
              <a:rPr lang="vi-VN"/>
              <a:t>ảng </a:t>
            </a:r>
            <a:r>
              <a:rPr lang="vi-VN" dirty="0"/>
              <a:t>có kích </a:t>
            </a:r>
            <a:r>
              <a:rPr lang="vi-VN"/>
              <a:t>thước </a:t>
            </a:r>
            <a:r>
              <a:rPr lang="en-US"/>
              <a:t>là </a:t>
            </a:r>
            <a:r>
              <a:rPr lang="vi-VN"/>
              <a:t>N phần tử</a:t>
            </a:r>
            <a:r>
              <a:rPr lang="en-US"/>
              <a:t>, thì</a:t>
            </a:r>
            <a:r>
              <a:rPr lang="vi-VN"/>
              <a:t> </a:t>
            </a:r>
            <a:r>
              <a:rPr lang="vi-VN" dirty="0"/>
              <a:t>chỉ có thể chứa tối đa (N-1) ký tự</a:t>
            </a:r>
          </a:p>
          <a:p>
            <a:r>
              <a:rPr lang="vi-VN"/>
              <a:t>Ví </a:t>
            </a:r>
            <a:r>
              <a:rPr lang="vi-VN" dirty="0"/>
              <a:t>dụ: chuỗi “LAP TRINH”</a:t>
            </a:r>
          </a:p>
          <a:p>
            <a:pPr lvl="1"/>
            <a:r>
              <a:rPr lang="vi-VN"/>
              <a:t>Chiều dài</a:t>
            </a:r>
            <a:r>
              <a:rPr lang="en-US"/>
              <a:t> chuỗi</a:t>
            </a:r>
            <a:r>
              <a:rPr lang="vi-VN"/>
              <a:t> </a:t>
            </a:r>
            <a:r>
              <a:rPr lang="en-US"/>
              <a:t>là </a:t>
            </a:r>
            <a:r>
              <a:rPr lang="vi-VN"/>
              <a:t>9 </a:t>
            </a:r>
            <a:r>
              <a:rPr lang="vi-VN" dirty="0"/>
              <a:t>ký tự</a:t>
            </a:r>
          </a:p>
          <a:p>
            <a:pPr lvl="1"/>
            <a:r>
              <a:rPr lang="en-US"/>
              <a:t>Cần 10 ô nhớ để l</a:t>
            </a:r>
            <a:r>
              <a:rPr lang="vi-VN"/>
              <a:t>ư</a:t>
            </a:r>
            <a:r>
              <a:rPr lang="en-US"/>
              <a:t>u trữ chuỗi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4843451" y="5349299"/>
            <a:ext cx="407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Chuỗi kết thúc </a:t>
            </a:r>
            <a:r>
              <a:rPr lang="vi-VN" sz="2000" dirty="0">
                <a:solidFill>
                  <a:srgbClr val="FF0000"/>
                </a:solidFill>
              </a:rPr>
              <a:t>bằng ký tự đặc biệt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7543800" y="4947291"/>
            <a:ext cx="0" cy="3926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74FE381-4545-42CA-A99A-99938253E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71228"/>
              </p:ext>
            </p:extLst>
          </p:nvPr>
        </p:nvGraphicFramePr>
        <p:xfrm>
          <a:off x="1142998" y="4419600"/>
          <a:ext cx="6781800" cy="527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392558401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4769702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57902687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0561213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2847206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562552938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76900349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40854127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0398525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74449817"/>
                    </a:ext>
                  </a:extLst>
                </a:gridCol>
              </a:tblGrid>
              <a:tr h="52769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‘L’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‘P’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 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‘T’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‘I’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‘N’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‘H’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‘\0’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1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Khai báo chuỗi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marL="0" indent="0">
              <a:buNone/>
              <a:tabLst>
                <a:tab pos="457200" algn="l"/>
              </a:tabLst>
            </a:pPr>
            <a:r>
              <a:rPr lang="en-US">
                <a:latin typeface="Consolas" panose="020B0609020204030204" pitchFamily="49" charset="0"/>
              </a:rPr>
              <a:t>const int MAX = 50;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>
                <a:latin typeface="Consolas" panose="020B0609020204030204" pitchFamily="49" charset="0"/>
              </a:rPr>
              <a:t>char s1[MAX];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>
                <a:latin typeface="Consolas" panose="020B0609020204030204" pitchFamily="49" charset="0"/>
              </a:rPr>
              <a:t>char s2[MAX] </a:t>
            </a:r>
            <a:r>
              <a:rPr lang="en-US"/>
              <a:t>= </a:t>
            </a:r>
            <a:r>
              <a:rPr lang="nl-NL"/>
              <a:t>{ 'L','A','P',' ','T','R','I', 'N','H’,’\0’ }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l-NL">
                <a:latin typeface="Consolas" panose="020B0609020204030204" pitchFamily="49" charset="0"/>
              </a:rPr>
              <a:t>char s3[MAX] </a:t>
            </a:r>
            <a:r>
              <a:rPr lang="nl-NL"/>
              <a:t>= "LAP TRINH";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l-NL">
                <a:latin typeface="Consolas" panose="020B0609020204030204" pitchFamily="49" charset="0"/>
              </a:rPr>
              <a:t>char s4[] </a:t>
            </a:r>
            <a:r>
              <a:rPr lang="nl-NL"/>
              <a:t>= { 'L','A','P',’ ','T','R','I’,'N','H','\0’ };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nl-NL">
                <a:latin typeface="Consolas" panose="020B0609020204030204" pitchFamily="49" charset="0"/>
              </a:rPr>
              <a:t>char s5[] </a:t>
            </a:r>
            <a:r>
              <a:rPr lang="nl-NL"/>
              <a:t>= "LAP TRINH";</a:t>
            </a:r>
          </a:p>
          <a:p>
            <a:pPr marL="0" indent="0">
              <a:buNone/>
              <a:tabLst>
                <a:tab pos="457200" algn="l"/>
              </a:tabLst>
            </a:pPr>
            <a:endParaRPr lang="nl-NL"/>
          </a:p>
          <a:p>
            <a:pPr marL="0" indent="0">
              <a:buNone/>
              <a:tabLst>
                <a:tab pos="457200" algn="l"/>
              </a:tabLst>
            </a:pPr>
            <a:r>
              <a:rPr lang="nl-NL" sz="2400"/>
              <a:t>//Trong các lệnh trên, lệnh khai báo nào không h</a:t>
            </a:r>
            <a:r>
              <a:rPr lang="en-US" sz="2400"/>
              <a:t>ợp lệ trong C?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2012394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hàm thao tác với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Hàm </a:t>
            </a:r>
            <a:r>
              <a:rPr lang="en-US"/>
              <a:t>in</a:t>
            </a:r>
            <a:r>
              <a:rPr lang="vi-VN"/>
              <a:t> chuỗi</a:t>
            </a:r>
            <a:r>
              <a:rPr lang="en-US"/>
              <a:t> ra màn hình</a:t>
            </a:r>
            <a:endParaRPr lang="vi-VN" dirty="0"/>
          </a:p>
          <a:p>
            <a:pPr lvl="1"/>
            <a:r>
              <a:rPr lang="pt-BR">
                <a:solidFill>
                  <a:srgbClr val="FF0000"/>
                </a:solidFill>
                <a:latin typeface="Consolas" charset="0"/>
              </a:rPr>
              <a:t>printf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pt-BR">
                <a:solidFill>
                  <a:srgbClr val="FF0000"/>
                </a:solidFill>
                <a:latin typeface="Consolas" charset="0"/>
              </a:rPr>
              <a:t>%s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s1);</a:t>
            </a:r>
            <a:endParaRPr lang="en-US">
              <a:solidFill>
                <a:srgbClr val="0432FF"/>
              </a:solidFill>
            </a:endParaRPr>
          </a:p>
          <a:p>
            <a:r>
              <a:rPr lang="vi-VN"/>
              <a:t>Hàm </a:t>
            </a:r>
            <a:r>
              <a:rPr lang="en-US"/>
              <a:t>nhập</a:t>
            </a:r>
            <a:r>
              <a:rPr lang="vi-VN"/>
              <a:t> chuỗi: </a:t>
            </a:r>
            <a:r>
              <a:rPr lang="en-US"/>
              <a:t>chỉ đọc 1 từ</a:t>
            </a:r>
            <a:r>
              <a:rPr lang="vi-VN">
                <a:solidFill>
                  <a:srgbClr val="0432FF"/>
                </a:solidFill>
              </a:rPr>
              <a:t> (read a word)</a:t>
            </a:r>
          </a:p>
          <a:p>
            <a:pPr lvl="1"/>
            <a:r>
              <a:rPr lang="es-ES_tradnl">
                <a:solidFill>
                  <a:srgbClr val="FF0000"/>
                </a:solidFill>
                <a:latin typeface="Consolas" charset="0"/>
              </a:rPr>
              <a:t>scanf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s-ES_tradnl">
                <a:solidFill>
                  <a:srgbClr val="FF0000"/>
                </a:solidFill>
                <a:latin typeface="Consolas" charset="0"/>
              </a:rPr>
              <a:t>%s</a:t>
            </a:r>
            <a:r>
              <a:rPr lang="es-ES_tradnl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, str);</a:t>
            </a:r>
            <a:endParaRPr lang="vi-VN">
              <a:solidFill>
                <a:srgbClr val="0432FF"/>
              </a:solidFill>
            </a:endParaRPr>
          </a:p>
          <a:p>
            <a:r>
              <a:rPr lang="vi-VN"/>
              <a:t>Hàm </a:t>
            </a:r>
            <a:r>
              <a:rPr lang="en-US"/>
              <a:t>nhập</a:t>
            </a:r>
            <a:r>
              <a:rPr lang="vi-VN"/>
              <a:t> chuỗi: đọc cả dòng </a:t>
            </a:r>
            <a:r>
              <a:rPr lang="vi-VN">
                <a:solidFill>
                  <a:srgbClr val="0432FF"/>
                </a:solidFill>
              </a:rPr>
              <a:t>(read a line)</a:t>
            </a:r>
            <a:r>
              <a:rPr lang="vi-VN"/>
              <a:t> </a:t>
            </a:r>
            <a:r>
              <a:rPr lang="en-US"/>
              <a:t>cho </a:t>
            </a:r>
            <a:r>
              <a:rPr lang="vi-VN"/>
              <a:t>đến khi gặp ký tự ENTER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  <a:latin typeface="Consolas" charset="0"/>
              </a:rPr>
              <a:t>gets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(str);</a:t>
            </a:r>
            <a:endParaRPr lang="vi-VN"/>
          </a:p>
          <a:p>
            <a:r>
              <a:rPr lang="vi-VN"/>
              <a:t>Hàm đọc </a:t>
            </a:r>
            <a:r>
              <a:rPr lang="en-US"/>
              <a:t>từng ký tự</a:t>
            </a:r>
            <a:endParaRPr lang="vi-VN">
              <a:solidFill>
                <a:srgbClr val="0432FF"/>
              </a:solidFill>
            </a:endParaRPr>
          </a:p>
          <a:p>
            <a:pPr lvl="1"/>
            <a:r>
              <a:rPr lang="ro-RO" sz="2800">
                <a:solidFill>
                  <a:prstClr val="black"/>
                </a:solidFill>
                <a:latin typeface="Consolas" charset="0"/>
              </a:rPr>
              <a:t>ch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sz="2800">
                <a:solidFill>
                  <a:prstClr val="black"/>
                </a:solidFill>
                <a:latin typeface="Consolas" charset="0"/>
              </a:rPr>
              <a:t>=</a:t>
            </a:r>
            <a:r>
              <a:rPr lang="en-US" sz="28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ro-RO" sz="2800">
                <a:solidFill>
                  <a:srgbClr val="FF0000"/>
                </a:solidFill>
                <a:latin typeface="Consolas" charset="0"/>
              </a:rPr>
              <a:t>getchar()</a:t>
            </a:r>
            <a:r>
              <a:rPr lang="ro-RO" sz="2800">
                <a:solidFill>
                  <a:prstClr val="black"/>
                </a:solidFill>
                <a:latin typeface="Consolas" charset="0"/>
              </a:rPr>
              <a:t>;</a:t>
            </a:r>
            <a:endParaRPr lang="vi-VN"/>
          </a:p>
          <a:p>
            <a:endParaRPr lang="vi-V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5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</a:t>
            </a:r>
            <a:r>
              <a:rPr lang="vi-VN"/>
              <a:t> hàm </a:t>
            </a:r>
            <a:r>
              <a:rPr lang="en-US"/>
              <a:t>xử lý</a:t>
            </a:r>
            <a:r>
              <a:rPr lang="vi-VN"/>
              <a:t> chuỗi</a:t>
            </a:r>
            <a:r>
              <a:rPr lang="en-US"/>
              <a:t> thông dụng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13773"/>
              </p:ext>
            </p:extLst>
          </p:nvPr>
        </p:nvGraphicFramePr>
        <p:xfrm>
          <a:off x="271080" y="1524000"/>
          <a:ext cx="8568120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Công dụng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/>
                        <a:t>s</a:t>
                      </a:r>
                      <a:r>
                        <a:rPr lang="vi-VN" sz="2400"/>
                        <a:t>trlen</a:t>
                      </a:r>
                      <a:r>
                        <a:rPr lang="en-US" sz="2400"/>
                        <a:t> (chuỗi)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400" dirty="0"/>
                        <a:t>Lấy chiều </a:t>
                      </a:r>
                      <a:r>
                        <a:rPr lang="vi-VN" sz="2400"/>
                        <a:t>dài </a:t>
                      </a:r>
                      <a:r>
                        <a:rPr lang="en-US" sz="2400"/>
                        <a:t>của</a:t>
                      </a:r>
                      <a:r>
                        <a:rPr lang="en-US" sz="2400" baseline="0"/>
                        <a:t> </a:t>
                      </a:r>
                      <a:r>
                        <a:rPr lang="vi-VN" sz="2400"/>
                        <a:t>chuỗi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kern="1200"/>
                        <a:t>s</a:t>
                      </a:r>
                      <a:r>
                        <a:rPr lang="vi-VN" sz="2400" kern="1200"/>
                        <a:t>trcpy</a:t>
                      </a:r>
                      <a:r>
                        <a:rPr lang="en-US" sz="2400" kern="1200"/>
                        <a:t> (đích,</a:t>
                      </a:r>
                      <a:r>
                        <a:rPr lang="en-US" sz="2400" kern="1200" baseline="0"/>
                        <a:t> nguồn)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400"/>
                        <a:t>C</a:t>
                      </a:r>
                      <a:r>
                        <a:rPr lang="en-US" sz="2400"/>
                        <a:t>hép</a:t>
                      </a:r>
                      <a:r>
                        <a:rPr lang="vi-VN" sz="2400"/>
                        <a:t> chuỗi </a:t>
                      </a:r>
                      <a:r>
                        <a:rPr lang="en-US" sz="2400"/>
                        <a:t>nguồn</a:t>
                      </a:r>
                      <a:r>
                        <a:rPr lang="en-US" sz="2400" baseline="0"/>
                        <a:t> vào</a:t>
                      </a:r>
                      <a:r>
                        <a:rPr lang="vi-VN" sz="2400"/>
                        <a:t> chuỗi </a:t>
                      </a:r>
                      <a:r>
                        <a:rPr lang="en-US" sz="2400"/>
                        <a:t>đích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/>
                        <a:t>strncpy (đích, nguồn, n)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Chép n kí tự đầu tiên của chuỗi nguồn vào chuỗi đích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/>
                        <a:t>strcat (</a:t>
                      </a:r>
                      <a:r>
                        <a:rPr lang="en-US" sz="2400" kern="1200"/>
                        <a:t>đích,</a:t>
                      </a:r>
                      <a:r>
                        <a:rPr lang="en-US" sz="2400" kern="1200" baseline="0"/>
                        <a:t> nguồn</a:t>
                      </a:r>
                      <a:r>
                        <a:rPr lang="en-US" sz="2400"/>
                        <a:t>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Ghép chuỗi nguồn vào sau chuỗi đích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/>
                        <a:t>strncat (</a:t>
                      </a:r>
                      <a:r>
                        <a:rPr lang="en-US" sz="2400" kern="1200"/>
                        <a:t>đích,</a:t>
                      </a:r>
                      <a:r>
                        <a:rPr lang="en-US" sz="2400" kern="1200" baseline="0"/>
                        <a:t> nguồn, n</a:t>
                      </a:r>
                      <a:r>
                        <a:rPr lang="en-US" sz="2400"/>
                        <a:t>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Ghép n ký tự đầu tiên của chuỗi nguồn vào sau chuỗi đích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8483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#include &lt;string.h&gt;</a:t>
            </a:r>
          </a:p>
        </p:txBody>
      </p:sp>
    </p:spTree>
    <p:extLst>
      <p:ext uri="{BB962C8B-B14F-4D97-AF65-F5344CB8AC3E}">
        <p14:creationId xmlns:p14="http://schemas.microsoft.com/office/powerpoint/2010/main" val="102656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hàm </a:t>
            </a:r>
            <a:r>
              <a:rPr lang="en-US"/>
              <a:t>xử lý</a:t>
            </a:r>
            <a:r>
              <a:rPr lang="vi-VN"/>
              <a:t> chuỗi</a:t>
            </a:r>
            <a:r>
              <a:rPr lang="en-US"/>
              <a:t> thông dụng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68176"/>
              </p:ext>
            </p:extLst>
          </p:nvPr>
        </p:nvGraphicFramePr>
        <p:xfrm>
          <a:off x="275492" y="1066800"/>
          <a:ext cx="8568120" cy="5120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Công dụng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/>
                        <a:t>strchr (chuỗi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s, ký</a:t>
                      </a:r>
                      <a:r>
                        <a:rPr lang="en-US" sz="2400" baseline="0"/>
                        <a:t> tự </a:t>
                      </a:r>
                      <a:r>
                        <a:rPr lang="en-US" sz="2400"/>
                        <a:t>ch)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</a:t>
                      </a:r>
                      <a:r>
                        <a:rPr lang="vi-VN" sz="2400">
                          <a:solidFill>
                            <a:srgbClr val="FF0000"/>
                          </a:solidFill>
                        </a:rPr>
                        <a:t>địa chỉ vị trí xuất hiện đầu tiên</a:t>
                      </a:r>
                      <a:r>
                        <a:rPr lang="vi-VN" sz="2400"/>
                        <a:t> của k</a:t>
                      </a:r>
                      <a:r>
                        <a:rPr lang="en-US" sz="2400"/>
                        <a:t>ý</a:t>
                      </a:r>
                      <a:r>
                        <a:rPr lang="vi-VN" sz="2400"/>
                        <a:t> tự ch trong ch</a:t>
                      </a:r>
                      <a:r>
                        <a:rPr lang="en-US" sz="2400"/>
                        <a:t>uỗi</a:t>
                      </a:r>
                      <a:r>
                        <a:rPr lang="vi-VN" sz="2400"/>
                        <a:t> s</a:t>
                      </a:r>
                      <a:endParaRPr lang="en-US" sz="2400"/>
                    </a:p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giá trị</a:t>
                      </a:r>
                      <a:r>
                        <a:rPr lang="en-US" sz="2400"/>
                        <a:t> </a:t>
                      </a:r>
                      <a:r>
                        <a:rPr lang="vi-VN" sz="2400"/>
                        <a:t>NULL trong trường hợp không tìm thấy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/>
                        <a:t>strrchr (chuỗi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s, ký</a:t>
                      </a:r>
                      <a:r>
                        <a:rPr lang="en-US" sz="2400" baseline="0"/>
                        <a:t> tự </a:t>
                      </a:r>
                      <a:r>
                        <a:rPr lang="en-US" sz="2400"/>
                        <a:t>ch)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</a:t>
                      </a:r>
                      <a:r>
                        <a:rPr lang="vi-VN" sz="2400">
                          <a:solidFill>
                            <a:srgbClr val="FF0000"/>
                          </a:solidFill>
                        </a:rPr>
                        <a:t>địa chỉ vị trí xuất hiện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cuối cùng</a:t>
                      </a:r>
                      <a:r>
                        <a:rPr lang="vi-VN" sz="2400"/>
                        <a:t> của k</a:t>
                      </a:r>
                      <a:r>
                        <a:rPr lang="en-US" sz="2400"/>
                        <a:t>ý</a:t>
                      </a:r>
                      <a:r>
                        <a:rPr lang="vi-VN" sz="2400"/>
                        <a:t> tự ch trong ch</a:t>
                      </a:r>
                      <a:r>
                        <a:rPr lang="en-US" sz="2400"/>
                        <a:t>uỗi</a:t>
                      </a:r>
                      <a:r>
                        <a:rPr lang="vi-VN" sz="2400"/>
                        <a:t> s</a:t>
                      </a:r>
                      <a:endParaRPr lang="en-US" sz="2400"/>
                    </a:p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giá trị</a:t>
                      </a:r>
                      <a:r>
                        <a:rPr lang="en-US" sz="2400"/>
                        <a:t> </a:t>
                      </a:r>
                      <a:r>
                        <a:rPr lang="vi-VN" sz="2400"/>
                        <a:t>NULL trong trường hợp không tìm thấy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/>
                        <a:t>strstr (chuỗi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s, chuỗi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/>
                        <a:t>s1)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</a:t>
                      </a:r>
                      <a:r>
                        <a:rPr lang="vi-VN" sz="2400">
                          <a:solidFill>
                            <a:srgbClr val="FF0000"/>
                          </a:solidFill>
                        </a:rPr>
                        <a:t>địa chỉ vị trí xuất hiện </a:t>
                      </a: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đầu</a:t>
                      </a:r>
                      <a:r>
                        <a:rPr lang="en-US" sz="2400" baseline="0">
                          <a:solidFill>
                            <a:srgbClr val="FF0000"/>
                          </a:solidFill>
                        </a:rPr>
                        <a:t> tiên</a:t>
                      </a:r>
                      <a:r>
                        <a:rPr lang="vi-VN" sz="2400"/>
                        <a:t> của </a:t>
                      </a:r>
                      <a:r>
                        <a:rPr lang="en-US" sz="2400"/>
                        <a:t>chuỗi s1</a:t>
                      </a:r>
                      <a:r>
                        <a:rPr lang="vi-VN" sz="2400"/>
                        <a:t> trong ch</a:t>
                      </a:r>
                      <a:r>
                        <a:rPr lang="en-US" sz="2400"/>
                        <a:t>uỗi</a:t>
                      </a:r>
                      <a:r>
                        <a:rPr lang="vi-VN" sz="2400"/>
                        <a:t> s</a:t>
                      </a:r>
                      <a:endParaRPr lang="en-US" sz="2400"/>
                    </a:p>
                    <a:p>
                      <a:pPr marL="234950" indent="-2349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</a:t>
                      </a:r>
                      <a:r>
                        <a:rPr lang="vi-VN" sz="2400"/>
                        <a:t>rả về giá trị</a:t>
                      </a:r>
                      <a:r>
                        <a:rPr lang="en-US" sz="2400"/>
                        <a:t> </a:t>
                      </a:r>
                      <a:r>
                        <a:rPr lang="vi-VN" sz="2400"/>
                        <a:t>NULL trong trường hợp không tìm thấy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48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hàm </a:t>
            </a:r>
            <a:r>
              <a:rPr lang="en-US"/>
              <a:t>xử lý</a:t>
            </a:r>
            <a:r>
              <a:rPr lang="vi-VN"/>
              <a:t> chuỗi</a:t>
            </a:r>
            <a:r>
              <a:rPr lang="en-US"/>
              <a:t> thông dụng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70440"/>
              </p:ext>
            </p:extLst>
          </p:nvPr>
        </p:nvGraphicFramePr>
        <p:xfrm>
          <a:off x="152400" y="1066800"/>
          <a:ext cx="8763000" cy="4937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2400" dirty="0">
                          <a:solidFill>
                            <a:schemeClr val="tx1"/>
                          </a:solidFill>
                        </a:rPr>
                        <a:t>Công dụng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strcmp (chuỗi s1, chuỗi s2)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So sánh 2 chuỗi s1 và s2</a:t>
                      </a:r>
                    </a:p>
                    <a:p>
                      <a:r>
                        <a:rPr lang="en-US" sz="2400"/>
                        <a:t>Kết</a:t>
                      </a:r>
                      <a:r>
                        <a:rPr lang="en-US" sz="2400" baseline="0"/>
                        <a:t> quả trả về: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&lt;0: </a:t>
                      </a:r>
                      <a:r>
                        <a:rPr lang="vi-VN" sz="2400"/>
                        <a:t>nếu s1 </a:t>
                      </a:r>
                      <a:r>
                        <a:rPr lang="en-US" sz="2400"/>
                        <a:t>&lt;</a:t>
                      </a:r>
                      <a:r>
                        <a:rPr lang="vi-VN" sz="2400"/>
                        <a:t> s2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  </a:t>
                      </a:r>
                      <a:r>
                        <a:rPr lang="vi-VN" sz="2400"/>
                        <a:t>0</a:t>
                      </a:r>
                      <a:r>
                        <a:rPr lang="en-US" sz="2400"/>
                        <a:t>:</a:t>
                      </a:r>
                      <a:r>
                        <a:rPr lang="vi-VN" sz="2400"/>
                        <a:t> nếu</a:t>
                      </a:r>
                      <a:r>
                        <a:rPr lang="en-US" sz="2400"/>
                        <a:t> s1 = s2</a:t>
                      </a:r>
                      <a:endParaRPr lang="vi-VN" sz="24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&gt;0:</a:t>
                      </a:r>
                      <a:r>
                        <a:rPr lang="vi-VN" sz="2400"/>
                        <a:t> </a:t>
                      </a:r>
                      <a:r>
                        <a:rPr lang="en-US" sz="2400"/>
                        <a:t>nếu</a:t>
                      </a:r>
                      <a:r>
                        <a:rPr lang="en-US" sz="2400" baseline="0"/>
                        <a:t> </a:t>
                      </a:r>
                      <a:r>
                        <a:rPr lang="vi-VN" sz="2400"/>
                        <a:t>s1</a:t>
                      </a:r>
                      <a:r>
                        <a:rPr lang="en-US" sz="2400"/>
                        <a:t> &gt;</a:t>
                      </a:r>
                      <a:r>
                        <a:rPr lang="vi-VN" sz="2400"/>
                        <a:t> 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stricmp (chuỗi s1, chuỗi s2)</a:t>
                      </a:r>
                      <a:endParaRPr lang="en-US" sz="2400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So sánh 2 chuỗi s1 và s2 không</a:t>
                      </a:r>
                      <a:r>
                        <a:rPr lang="en-US" sz="2400" baseline="0"/>
                        <a:t> phân biệt chữ hoa chữ thường</a:t>
                      </a:r>
                      <a:endParaRPr lang="en-US" sz="2400"/>
                    </a:p>
                    <a:p>
                      <a:r>
                        <a:rPr lang="en-US" sz="2400"/>
                        <a:t>Kết</a:t>
                      </a:r>
                      <a:r>
                        <a:rPr lang="en-US" sz="2400" baseline="0"/>
                        <a:t> quả trả về giống hàm strcmp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strlwr (chuỗi)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  <a:r>
                        <a:rPr lang="vi-VN" sz="2400"/>
                        <a:t>huyển chuỗi về chữ thường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strupr (chuỗi)</a:t>
                      </a:r>
                      <a:endParaRPr lang="en-US" sz="240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  <a:r>
                        <a:rPr lang="vi-VN" sz="2400"/>
                        <a:t>huyển chuỗi về chữ </a:t>
                      </a:r>
                      <a:r>
                        <a:rPr lang="en-US" sz="2400"/>
                        <a:t>in</a:t>
                      </a:r>
                      <a:r>
                        <a:rPr lang="en-US" sz="2400" baseline="0"/>
                        <a:t> hoa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strrev (chuỗi)</a:t>
                      </a:r>
                      <a:endParaRPr lang="en-US" sz="2400" kern="120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Đ</a:t>
                      </a:r>
                      <a:r>
                        <a:rPr lang="vi-VN" sz="2400"/>
                        <a:t>ảo ngược chuỗi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Mảng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6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Cấu trúc (struct)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6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kiểu mới với </a:t>
            </a:r>
            <a:r>
              <a:rPr lang="vi-VN"/>
              <a:t>typedef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typedef cho phép người lập trình tạo ra tên mới cho một kiểu dữ liệu đã có.</a:t>
            </a:r>
          </a:p>
          <a:p>
            <a:pPr lvl="1"/>
            <a:r>
              <a:rPr lang="vi-VN"/>
              <a:t>Tên mới mang lại tính dễ hiểu hơn, trong ngữ cảnh của bài toán đang xét.</a:t>
            </a:r>
          </a:p>
          <a:p>
            <a:pPr lvl="1"/>
            <a:r>
              <a:rPr lang="vi-VN"/>
              <a:t>Tên mới giúp rút ngắn mã nguồn</a:t>
            </a:r>
          </a:p>
          <a:p>
            <a:r>
              <a:rPr lang="vi-VN" altLang="en-US"/>
              <a:t>Cú pháp</a:t>
            </a:r>
          </a:p>
          <a:p>
            <a:pPr marL="457200" lvl="1" indent="0">
              <a:buNone/>
            </a:pPr>
            <a:r>
              <a:rPr lang="en-US" altLang="en-US"/>
              <a:t>	</a:t>
            </a:r>
            <a:r>
              <a:rPr lang="vi-VN" altLang="en-US"/>
              <a:t>typedef  </a:t>
            </a:r>
            <a:r>
              <a:rPr lang="vi-VN" altLang="en-US">
                <a:solidFill>
                  <a:srgbClr val="0070C0"/>
                </a:solidFill>
              </a:rPr>
              <a:t>&lt;tên_</a:t>
            </a:r>
            <a:r>
              <a:rPr lang="en-US" altLang="en-US">
                <a:solidFill>
                  <a:srgbClr val="0070C0"/>
                </a:solidFill>
              </a:rPr>
              <a:t>kiểu_</a:t>
            </a:r>
            <a:r>
              <a:rPr lang="vi-VN" altLang="en-US">
                <a:solidFill>
                  <a:srgbClr val="0070C0"/>
                </a:solidFill>
              </a:rPr>
              <a:t>cũ&gt; </a:t>
            </a:r>
            <a:r>
              <a:rPr lang="vi-VN" altLang="en-US">
                <a:solidFill>
                  <a:srgbClr val="FF0000"/>
                </a:solidFill>
              </a:rPr>
              <a:t>&lt;tên_mới&gt;;</a:t>
            </a:r>
          </a:p>
          <a:p>
            <a:r>
              <a:rPr lang="fr-FR" altLang="en-US"/>
              <a:t>Ví dụ</a:t>
            </a:r>
          </a:p>
          <a:p>
            <a:pPr marL="0" indent="0">
              <a:buNone/>
            </a:pPr>
            <a:r>
              <a:rPr lang="fr-FR" altLang="en-US"/>
              <a:t>	typedef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unsigned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vi-VN">
                <a:solidFill>
                  <a:srgbClr val="0000FF"/>
                </a:solidFill>
                <a:latin typeface="Consolas" charset="0"/>
              </a:rPr>
              <a:t>char </a:t>
            </a:r>
            <a:r>
              <a:rPr lang="en-US">
                <a:solidFill>
                  <a:srgbClr val="FF0000"/>
                </a:solidFill>
                <a:latin typeface="Consolas" charset="0"/>
              </a:rPr>
              <a:t>BYTE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pPr marL="0" indent="0">
              <a:buNone/>
            </a:pPr>
            <a:r>
              <a:rPr lang="fr-FR"/>
              <a:t>	</a:t>
            </a:r>
            <a:r>
              <a:rPr lang="fr-FR">
                <a:solidFill>
                  <a:srgbClr val="FF0000"/>
                </a:solidFill>
              </a:rPr>
              <a:t>BYTE</a:t>
            </a:r>
            <a:r>
              <a:rPr lang="fr-FR"/>
              <a:t>  a, b;</a:t>
            </a:r>
            <a:endParaRPr lang="vi-VN"/>
          </a:p>
          <a:p>
            <a:endParaRPr lang="vi-VN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528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kiểu cấu trúc (struct)</a:t>
            </a:r>
          </a:p>
        </p:txBody>
      </p:sp>
      <p:sp>
        <p:nvSpPr>
          <p:cNvPr id="557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Là kiểu dữ liệu phức hợp, bao gồm </a:t>
            </a:r>
            <a:r>
              <a:rPr lang="vi-VN" altLang="en-US">
                <a:solidFill>
                  <a:srgbClr val="FF0000"/>
                </a:solidFill>
              </a:rPr>
              <a:t>nhiều thành phần </a:t>
            </a:r>
            <a:r>
              <a:rPr lang="vi-VN" altLang="en-US"/>
              <a:t>có thể thuộc các </a:t>
            </a:r>
            <a:r>
              <a:rPr lang="vi-VN" altLang="en-US">
                <a:solidFill>
                  <a:srgbClr val="FF0000"/>
                </a:solidFill>
              </a:rPr>
              <a:t>kiểu dữ liệu khác nhau</a:t>
            </a:r>
          </a:p>
          <a:p>
            <a:r>
              <a:rPr lang="vi-VN" altLang="en-US"/>
              <a:t>Các thành phần gọi là</a:t>
            </a:r>
            <a:r>
              <a:rPr lang="en-US" altLang="en-US"/>
              <a:t>:</a:t>
            </a:r>
            <a:r>
              <a:rPr lang="vi-VN" altLang="en-US"/>
              <a:t> </a:t>
            </a:r>
            <a:r>
              <a:rPr lang="vi-VN" altLang="en-US">
                <a:solidFill>
                  <a:srgbClr val="FF0000"/>
                </a:solidFill>
              </a:rPr>
              <a:t>trường</a:t>
            </a:r>
            <a:r>
              <a:rPr lang="vi-VN" altLang="en-US"/>
              <a:t> dữ liệu (</a:t>
            </a:r>
            <a:r>
              <a:rPr lang="vi-VN" altLang="en-US">
                <a:solidFill>
                  <a:srgbClr val="FF0000"/>
                </a:solidFill>
              </a:rPr>
              <a:t>field</a:t>
            </a:r>
            <a:r>
              <a:rPr lang="vi-VN" altLang="en-US"/>
              <a:t>)</a:t>
            </a:r>
            <a:endParaRPr lang="fr-FR" altLang="en-US"/>
          </a:p>
          <a:p>
            <a:r>
              <a:rPr lang="fr-FR" altLang="en-US"/>
              <a:t>Một biến thuộc kiểu cấu trúc được xem là một tập hợp nhiều biến đơn lẻ thành một biến duy nhất</a:t>
            </a:r>
          </a:p>
          <a:p>
            <a:r>
              <a:rPr lang="en-US"/>
              <a:t>T</a:t>
            </a:r>
            <a:r>
              <a:rPr lang="vi-VN"/>
              <a:t>ất cả các dữ liệu </a:t>
            </a:r>
            <a:r>
              <a:rPr lang="en-US"/>
              <a:t>trong một biến cấu trúc </a:t>
            </a:r>
            <a:r>
              <a:rPr lang="vi-VN"/>
              <a:t>có quan hệ với nhau </a:t>
            </a:r>
            <a:r>
              <a:rPr lang="en-US"/>
              <a:t>tạo </a:t>
            </a:r>
            <a:r>
              <a:rPr lang="vi-VN"/>
              <a:t>thành một khối</a:t>
            </a:r>
          </a:p>
          <a:p>
            <a:r>
              <a:rPr lang="vi-VN"/>
              <a:t>Luôn luôn cấp phát </a:t>
            </a:r>
            <a:r>
              <a:rPr lang="en-US"/>
              <a:t>cùng nhau, sắp xếp liên tục</a:t>
            </a:r>
            <a:r>
              <a:rPr lang="vi-VN"/>
              <a:t> trong bộ nhớ</a:t>
            </a:r>
            <a:r>
              <a:rPr lang="en-US"/>
              <a:t> và</a:t>
            </a:r>
            <a:r>
              <a:rPr lang="vi-VN"/>
              <a:t> được h</a:t>
            </a:r>
            <a:r>
              <a:rPr lang="en-US"/>
              <a:t>ủy</a:t>
            </a:r>
            <a:r>
              <a:rPr lang="vi-VN"/>
              <a:t> khỏi bộ nhớ</a:t>
            </a:r>
            <a:r>
              <a:rPr lang="en-US"/>
              <a:t> cùng lúc</a:t>
            </a:r>
            <a:endParaRPr lang="vi-VN"/>
          </a:p>
          <a:p>
            <a:r>
              <a:rPr lang="vi-VN"/>
              <a:t>Các mảnh dữ liệu thành phần có thể truy xuất độc lập, thông qua tên </a:t>
            </a:r>
            <a:r>
              <a:rPr lang="en-US"/>
              <a:t>field</a:t>
            </a:r>
            <a:r>
              <a:rPr lang="vi-VN"/>
              <a:t>.</a:t>
            </a:r>
          </a:p>
        </p:txBody>
      </p:sp>
      <p:sp>
        <p:nvSpPr>
          <p:cNvPr id="557059" name="Slide Number Placeholder 3"/>
          <p:cNvSpPr txBox="1">
            <a:spLocks noGrp="1"/>
          </p:cNvSpPr>
          <p:nvPr/>
        </p:nvSpPr>
        <p:spPr bwMode="auto">
          <a:xfrm>
            <a:off x="8458200" y="63246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9FEBD55-7F18-4EB5-B81A-E3CB541BF4AC}" type="slidenum">
              <a:rPr lang="en-US" altLang="en-US" sz="1400"/>
              <a:pPr eaLnBrk="1" hangingPunct="1">
                <a:spcBef>
                  <a:spcPct val="0"/>
                </a:spcBef>
              </a:pPr>
              <a:t>32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1015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Khai báo kiểu dữ liệu cấu trúc</a:t>
            </a:r>
          </a:p>
        </p:txBody>
      </p:sp>
      <p:sp>
        <p:nvSpPr>
          <p:cNvPr id="560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Khai báo </a:t>
            </a:r>
            <a:r>
              <a:rPr lang="fr-FR" altLang="en-US">
                <a:solidFill>
                  <a:srgbClr val="0432FF"/>
                </a:solidFill>
              </a:rPr>
              <a:t>kiểu </a:t>
            </a:r>
            <a:r>
              <a:rPr lang="vi-VN" altLang="en-US">
                <a:solidFill>
                  <a:srgbClr val="0432FF"/>
                </a:solidFill>
              </a:rPr>
              <a:t>cấu trúc</a:t>
            </a:r>
          </a:p>
          <a:p>
            <a:pPr marL="914400" indent="0">
              <a:buNone/>
            </a:pPr>
            <a:r>
              <a:rPr lang="vi-VN" altLang="en-US">
                <a:solidFill>
                  <a:srgbClr val="FF0000"/>
                </a:solidFill>
              </a:rPr>
              <a:t>struct</a:t>
            </a:r>
            <a:r>
              <a:rPr lang="vi-VN" altLang="en-US"/>
              <a:t>  </a:t>
            </a:r>
            <a:r>
              <a:rPr lang="en-US" altLang="en-US"/>
              <a:t>&lt;</a:t>
            </a:r>
            <a:r>
              <a:rPr lang="vi-VN" altLang="en-US"/>
              <a:t>tên</a:t>
            </a:r>
            <a:r>
              <a:rPr lang="en-US" altLang="en-US"/>
              <a:t> </a:t>
            </a:r>
            <a:r>
              <a:rPr lang="vi-VN" altLang="en-US"/>
              <a:t>cấu</a:t>
            </a:r>
            <a:r>
              <a:rPr lang="en-US" altLang="en-US"/>
              <a:t> </a:t>
            </a:r>
            <a:r>
              <a:rPr lang="vi-VN" altLang="en-US"/>
              <a:t>trúc</a:t>
            </a:r>
            <a:r>
              <a:rPr lang="en-US" altLang="en-US"/>
              <a:t>&gt; </a:t>
            </a:r>
            <a:r>
              <a:rPr lang="vi-VN" altLang="en-US"/>
              <a:t>{</a:t>
            </a:r>
            <a:endParaRPr lang="en-US" altLang="en-US"/>
          </a:p>
          <a:p>
            <a:pPr marL="914400" indent="0">
              <a:buNone/>
              <a:tabLst>
                <a:tab pos="1371600" algn="l"/>
              </a:tabLst>
            </a:pPr>
            <a:r>
              <a:rPr lang="en-US" altLang="en-US"/>
              <a:t>	</a:t>
            </a:r>
            <a:r>
              <a:rPr lang="vi-VN" altLang="en-US"/>
              <a:t>&lt;khai báo các trường &gt;</a:t>
            </a:r>
          </a:p>
          <a:p>
            <a:pPr marL="914400" indent="0">
              <a:buNone/>
            </a:pPr>
            <a:r>
              <a:rPr lang="vi-VN" altLang="en-US"/>
              <a:t>}</a:t>
            </a:r>
            <a:endParaRPr lang="en-US" altLang="en-US"/>
          </a:p>
          <a:p>
            <a:r>
              <a:rPr lang="vi-VN" altLang="en-US"/>
              <a:t>Ví dụ</a:t>
            </a:r>
          </a:p>
          <a:p>
            <a:pPr marL="976313" indent="0">
              <a:buNone/>
            </a:pPr>
            <a:r>
              <a:rPr lang="vi-VN" altLang="en-US">
                <a:solidFill>
                  <a:srgbClr val="FF0000"/>
                </a:solidFill>
              </a:rPr>
              <a:t>struct</a:t>
            </a:r>
            <a:r>
              <a:rPr lang="vi-VN" altLang="en-US"/>
              <a:t> </a:t>
            </a:r>
            <a:r>
              <a:rPr lang="vi-VN" altLang="en-US">
                <a:solidFill>
                  <a:srgbClr val="0070C0"/>
                </a:solidFill>
              </a:rPr>
              <a:t>sinhvien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vi-VN" altLang="en-US"/>
              <a:t>{</a:t>
            </a:r>
          </a:p>
          <a:p>
            <a:pPr marL="1371600" indent="0">
              <a:buNone/>
            </a:pPr>
            <a:r>
              <a:rPr lang="en-US" altLang="en-US"/>
              <a:t>c</a:t>
            </a:r>
            <a:r>
              <a:rPr lang="vi-VN" altLang="en-US"/>
              <a:t>har  m</a:t>
            </a:r>
            <a:r>
              <a:rPr lang="en-US" altLang="en-US"/>
              <a:t>ssv</a:t>
            </a:r>
            <a:r>
              <a:rPr lang="vi-VN" altLang="en-US"/>
              <a:t>[</a:t>
            </a:r>
            <a:r>
              <a:rPr lang="en-US" altLang="en-US"/>
              <a:t>8</a:t>
            </a:r>
            <a:r>
              <a:rPr lang="vi-VN" altLang="en-US"/>
              <a:t>];</a:t>
            </a:r>
          </a:p>
          <a:p>
            <a:pPr marL="1371600" indent="0">
              <a:buNone/>
            </a:pPr>
            <a:r>
              <a:rPr lang="vi-VN" altLang="en-US"/>
              <a:t>char </a:t>
            </a:r>
            <a:r>
              <a:rPr lang="en-US" altLang="en-US"/>
              <a:t> hot</a:t>
            </a:r>
            <a:r>
              <a:rPr lang="vi-VN" altLang="en-US"/>
              <a:t>en[30]; </a:t>
            </a:r>
          </a:p>
          <a:p>
            <a:pPr marL="1371600" indent="0">
              <a:buNone/>
            </a:pPr>
            <a:r>
              <a:rPr lang="vi-VN" altLang="en-US"/>
              <a:t>float </a:t>
            </a:r>
            <a:r>
              <a:rPr lang="en-US" altLang="en-US"/>
              <a:t> </a:t>
            </a:r>
            <a:r>
              <a:rPr lang="vi-VN" altLang="en-US"/>
              <a:t>d</a:t>
            </a:r>
            <a:r>
              <a:rPr lang="en-US" altLang="en-US"/>
              <a:t>tb</a:t>
            </a:r>
            <a:r>
              <a:rPr lang="vi-VN" altLang="en-US"/>
              <a:t>; </a:t>
            </a:r>
          </a:p>
          <a:p>
            <a:pPr marL="976313" indent="0">
              <a:buNone/>
            </a:pPr>
            <a:r>
              <a:rPr lang="vi-VN" altLang="en-US"/>
              <a:t>}</a:t>
            </a:r>
            <a:endParaRPr lang="vi-VN" altLang="en-US" sz="3200"/>
          </a:p>
        </p:txBody>
      </p:sp>
      <p:sp>
        <p:nvSpPr>
          <p:cNvPr id="560132" name="Slide Number Placeholder 3"/>
          <p:cNvSpPr txBox="1">
            <a:spLocks noGrp="1"/>
          </p:cNvSpPr>
          <p:nvPr/>
        </p:nvSpPr>
        <p:spPr bwMode="auto">
          <a:xfrm>
            <a:off x="8610600" y="6324600"/>
            <a:ext cx="457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F803141-5011-49F7-ADD0-A75A1BF4508D}" type="slidenum">
              <a:rPr lang="en-US" altLang="en-US" sz="1400"/>
              <a:pPr eaLnBrk="1" hangingPunct="1">
                <a:spcBef>
                  <a:spcPct val="0"/>
                </a:spcBef>
              </a:pPr>
              <a:t>33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181600" y="3505200"/>
            <a:ext cx="3200400" cy="1975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8738" lvl="1"/>
            <a:r>
              <a:rPr lang="en-US" altLang="en-US" sz="2200">
                <a:latin typeface="+mn-lt"/>
              </a:rPr>
              <a:t>Mỗi sinh viên cần lưu các thông tin:</a:t>
            </a:r>
          </a:p>
          <a:p>
            <a:pPr marL="401638" lvl="2" indent="-342900"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Mã số sinh viên</a:t>
            </a:r>
          </a:p>
          <a:p>
            <a:pPr marL="401638" lvl="2" indent="-342900"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Họ tên</a:t>
            </a:r>
          </a:p>
          <a:p>
            <a:pPr marL="401638" lvl="2" indent="-342900"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Điểm trung bình</a:t>
            </a:r>
            <a:endParaRPr lang="vi-VN" altLang="en-US" sz="2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26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Khai báo biến cấu trúc</a:t>
            </a:r>
          </a:p>
        </p:txBody>
      </p:sp>
      <p:sp>
        <p:nvSpPr>
          <p:cNvPr id="561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Cú pháp:</a:t>
            </a:r>
            <a:endParaRPr lang="vi-VN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vi-VN" altLang="en-US" b="1">
                <a:solidFill>
                  <a:srgbClr val="FF0000"/>
                </a:solidFill>
              </a:rPr>
              <a:t>struct</a:t>
            </a:r>
            <a:r>
              <a:rPr lang="vi-VN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</a:rPr>
              <a:t>&lt;</a:t>
            </a:r>
            <a:r>
              <a:rPr lang="vi-VN" altLang="en-US">
                <a:solidFill>
                  <a:srgbClr val="FF0000"/>
                </a:solidFill>
              </a:rPr>
              <a:t>tên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vi-VN" altLang="en-US">
                <a:solidFill>
                  <a:srgbClr val="FF0000"/>
                </a:solidFill>
              </a:rPr>
              <a:t>cấu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vi-VN" altLang="en-US">
                <a:solidFill>
                  <a:srgbClr val="FF0000"/>
                </a:solidFill>
              </a:rPr>
              <a:t>trúc</a:t>
            </a:r>
            <a:r>
              <a:rPr lang="en-US" altLang="en-US">
                <a:solidFill>
                  <a:srgbClr val="FF0000"/>
                </a:solidFill>
              </a:rPr>
              <a:t>&gt;</a:t>
            </a:r>
            <a:r>
              <a:rPr lang="vi-VN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0070C0"/>
                </a:solidFill>
              </a:rPr>
              <a:t>&lt;danh sách biến&gt;</a:t>
            </a:r>
            <a:r>
              <a:rPr lang="vi-VN" altLang="en-US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US"/>
              <a:t>	</a:t>
            </a:r>
            <a:r>
              <a:rPr lang="vi-VN" altLang="en-US"/>
              <a:t>Ví dụ:</a:t>
            </a:r>
          </a:p>
          <a:p>
            <a:pPr marL="457200" lvl="1" indent="0">
              <a:buNone/>
            </a:pPr>
            <a:r>
              <a:rPr lang="fr-FR" altLang="en-US"/>
              <a:t>	</a:t>
            </a:r>
            <a:r>
              <a:rPr lang="vi-VN" altLang="en-US">
                <a:solidFill>
                  <a:srgbClr val="FF0000"/>
                </a:solidFill>
              </a:rPr>
              <a:t>struct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vi-VN" altLang="en-US">
                <a:solidFill>
                  <a:srgbClr val="FF0000"/>
                </a:solidFill>
              </a:rPr>
              <a:t> sinhvien 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sv1</a:t>
            </a:r>
            <a:r>
              <a:rPr lang="vi-VN" altLang="en-US"/>
              <a:t>, </a:t>
            </a:r>
            <a:r>
              <a:rPr lang="en-US" altLang="en-US"/>
              <a:t>sv2</a:t>
            </a:r>
            <a:r>
              <a:rPr lang="vi-VN" altLang="en-US"/>
              <a:t>, </a:t>
            </a:r>
            <a:r>
              <a:rPr lang="en-US" altLang="en-US"/>
              <a:t>sv3</a:t>
            </a:r>
            <a:r>
              <a:rPr lang="vi-VN" altLang="en-US"/>
              <a:t>;</a:t>
            </a:r>
            <a:endParaRPr lang="en-US" altLang="en-US"/>
          </a:p>
          <a:p>
            <a:pPr marL="457200" lvl="1" indent="0">
              <a:buNone/>
            </a:pPr>
            <a:endParaRPr lang="vi-VN" altLang="en-US"/>
          </a:p>
          <a:p>
            <a:r>
              <a:rPr lang="vi-VN" altLang="en-US"/>
              <a:t>Kết hợp khai báo</a:t>
            </a:r>
            <a:r>
              <a:rPr lang="en-US" altLang="en-US"/>
              <a:t> biến với khai báo cấu trúc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US"/>
              <a:t>		</a:t>
            </a:r>
            <a:r>
              <a:rPr lang="vi-VN" altLang="en-US" b="1">
                <a:solidFill>
                  <a:srgbClr val="FF0000"/>
                </a:solidFill>
              </a:rPr>
              <a:t>struct </a:t>
            </a:r>
            <a:r>
              <a:rPr lang="en-US" altLang="en-US">
                <a:solidFill>
                  <a:srgbClr val="FF0000"/>
                </a:solidFill>
              </a:rPr>
              <a:t> &lt;</a:t>
            </a:r>
            <a:r>
              <a:rPr lang="vi-VN" altLang="en-US">
                <a:solidFill>
                  <a:srgbClr val="FF0000"/>
                </a:solidFill>
              </a:rPr>
              <a:t>tên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vi-VN" altLang="en-US">
                <a:solidFill>
                  <a:srgbClr val="FF0000"/>
                </a:solidFill>
              </a:rPr>
              <a:t>cấu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vi-VN" altLang="en-US">
                <a:solidFill>
                  <a:srgbClr val="FF0000"/>
                </a:solidFill>
              </a:rPr>
              <a:t>trúc</a:t>
            </a:r>
            <a:r>
              <a:rPr lang="en-US" altLang="en-US">
                <a:solidFill>
                  <a:srgbClr val="FF0000"/>
                </a:solidFill>
              </a:rPr>
              <a:t>&gt;</a:t>
            </a:r>
            <a:r>
              <a:rPr lang="vi-VN" altLang="en-US">
                <a:solidFill>
                  <a:srgbClr val="FF0000"/>
                </a:solidFill>
              </a:rPr>
              <a:t> </a:t>
            </a:r>
            <a:r>
              <a:rPr lang="vi-VN" altLang="en-US"/>
              <a:t>{</a:t>
            </a:r>
          </a:p>
          <a:p>
            <a:pPr marL="0" indent="0">
              <a:buNone/>
            </a:pPr>
            <a:r>
              <a:rPr lang="vi-VN" altLang="en-US"/>
              <a:t>	</a:t>
            </a:r>
            <a:r>
              <a:rPr lang="en-US" altLang="en-US"/>
              <a:t>	</a:t>
            </a:r>
            <a:r>
              <a:rPr lang="vi-VN" altLang="en-US"/>
              <a:t>&lt;khai báo các trường&gt;;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US"/>
              <a:t>		</a:t>
            </a:r>
            <a:r>
              <a:rPr lang="vi-VN" altLang="en-US"/>
              <a:t>} </a:t>
            </a:r>
            <a:r>
              <a:rPr lang="en-US" altLang="en-US">
                <a:solidFill>
                  <a:srgbClr val="0070C0"/>
                </a:solidFill>
              </a:rPr>
              <a:t>&lt;danh sách biến&gt;</a:t>
            </a:r>
            <a:r>
              <a:rPr lang="vi-VN" altLang="en-US"/>
              <a:t>;</a:t>
            </a:r>
          </a:p>
          <a:p>
            <a:endParaRPr lang="en-US" altLang="en-US"/>
          </a:p>
        </p:txBody>
      </p:sp>
      <p:sp>
        <p:nvSpPr>
          <p:cNvPr id="561155" name="Slide Number Placeholder 3"/>
          <p:cNvSpPr txBox="1">
            <a:spLocks noGrp="1"/>
          </p:cNvSpPr>
          <p:nvPr/>
        </p:nvSpPr>
        <p:spPr bwMode="auto">
          <a:xfrm>
            <a:off x="8458200" y="63246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E3637F-ADBB-4E2A-A367-68C00A1DB1D1}" type="slidenum">
              <a:rPr lang="en-US" altLang="en-US" sz="1400"/>
              <a:pPr eaLnBrk="1" hangingPunct="1">
                <a:spcBef>
                  <a:spcPct val="0"/>
                </a:spcBef>
              </a:pPr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6292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Gán giá trị khởi tạo khi khai báo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altLang="en-US" sz="2400"/>
              <a:t>struct sinhvien</a:t>
            </a:r>
            <a:r>
              <a:rPr lang="en-US" altLang="en-US" sz="2400"/>
              <a:t> </a:t>
            </a:r>
            <a:r>
              <a:rPr lang="vi-VN" altLang="en-US" sz="2400"/>
              <a:t>{</a:t>
            </a:r>
          </a:p>
          <a:p>
            <a:pPr marL="0" indent="0">
              <a:buNone/>
            </a:pPr>
            <a:r>
              <a:rPr lang="vi-VN" altLang="en-US" sz="2400"/>
              <a:t>	</a:t>
            </a:r>
            <a:r>
              <a:rPr lang="en-US" altLang="en-US" sz="2400"/>
              <a:t>c</a:t>
            </a:r>
            <a:r>
              <a:rPr lang="vi-VN" altLang="en-US" sz="2400"/>
              <a:t>har  m</a:t>
            </a:r>
            <a:r>
              <a:rPr lang="en-US" altLang="en-US" sz="2400"/>
              <a:t>ssv</a:t>
            </a:r>
            <a:r>
              <a:rPr lang="vi-VN" altLang="en-US" sz="2400"/>
              <a:t>[</a:t>
            </a:r>
            <a:r>
              <a:rPr lang="en-US" altLang="en-US" sz="2400"/>
              <a:t>8</a:t>
            </a:r>
            <a:r>
              <a:rPr lang="vi-VN" altLang="en-US" sz="2400"/>
              <a:t>];</a:t>
            </a:r>
          </a:p>
          <a:p>
            <a:pPr marL="0" indent="0">
              <a:buNone/>
            </a:pPr>
            <a:r>
              <a:rPr lang="vi-VN" altLang="en-US" sz="2400"/>
              <a:t>	char </a:t>
            </a:r>
            <a:r>
              <a:rPr lang="en-US" altLang="en-US" sz="2400"/>
              <a:t> hot</a:t>
            </a:r>
            <a:r>
              <a:rPr lang="vi-VN" altLang="en-US" sz="2400"/>
              <a:t>en[30]; </a:t>
            </a:r>
          </a:p>
          <a:p>
            <a:pPr marL="0" indent="0">
              <a:buNone/>
            </a:pPr>
            <a:r>
              <a:rPr lang="vi-VN" altLang="en-US" sz="2400"/>
              <a:t>	float </a:t>
            </a:r>
            <a:r>
              <a:rPr lang="en-US" altLang="en-US" sz="2400"/>
              <a:t> </a:t>
            </a:r>
            <a:r>
              <a:rPr lang="vi-VN" altLang="en-US" sz="2400"/>
              <a:t>d</a:t>
            </a:r>
            <a:r>
              <a:rPr lang="en-US" altLang="en-US" sz="2400"/>
              <a:t>tb</a:t>
            </a:r>
            <a:r>
              <a:rPr lang="vi-VN" altLang="en-US" sz="2400"/>
              <a:t>; </a:t>
            </a:r>
          </a:p>
          <a:p>
            <a:pPr marL="0" indent="0">
              <a:buNone/>
            </a:pPr>
            <a:r>
              <a:rPr lang="vi-VN" altLang="en-US" sz="2400"/>
              <a:t>}</a:t>
            </a:r>
            <a:r>
              <a:rPr lang="en-US" altLang="en-US" sz="2400"/>
              <a:t>;</a:t>
            </a:r>
            <a:endParaRPr lang="vi-VN" altLang="en-US" sz="2400"/>
          </a:p>
          <a:p>
            <a:pPr marL="0" indent="0">
              <a:buNone/>
            </a:pPr>
            <a:r>
              <a:rPr lang="en-US" sz="2400"/>
              <a:t>void main() {</a:t>
            </a:r>
          </a:p>
          <a:p>
            <a:pPr marL="0" indent="0">
              <a:buNone/>
            </a:pPr>
            <a:r>
              <a:rPr lang="en-US" sz="2400"/>
              <a:t>	struct sinhvien s1;</a:t>
            </a:r>
          </a:p>
          <a:p>
            <a:pPr marL="0" indent="0">
              <a:buNone/>
            </a:pPr>
            <a:r>
              <a:rPr lang="en-US" sz="2400"/>
              <a:t>	struct sinhvien s2 = { "001", "Nguyen Van An" };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/>
              <a:t> sinhvien </a:t>
            </a:r>
            <a:r>
              <a:rPr lang="en-US" sz="2400">
                <a:solidFill>
                  <a:srgbClr val="FF0000"/>
                </a:solidFill>
              </a:rPr>
              <a:t>s3</a:t>
            </a:r>
            <a:r>
              <a:rPr lang="en-US" sz="2400"/>
              <a:t> = </a:t>
            </a:r>
            <a:r>
              <a:rPr lang="en-US" sz="2400">
                <a:solidFill>
                  <a:srgbClr val="CC0000"/>
                </a:solidFill>
              </a:rPr>
              <a:t>{ "001", "Nguyen Van An", 9.5f };</a:t>
            </a:r>
          </a:p>
          <a:p>
            <a:pPr marL="0" indent="0">
              <a:buNone/>
            </a:pPr>
            <a:r>
              <a:rPr lang="en-US" sz="2400"/>
              <a:t>	printf("MSSV: %s\n", </a:t>
            </a:r>
            <a:r>
              <a:rPr lang="en-US" sz="2400">
                <a:solidFill>
                  <a:srgbClr val="FF0000"/>
                </a:solidFill>
              </a:rPr>
              <a:t>s3.mssv</a:t>
            </a:r>
            <a:r>
              <a:rPr lang="en-US" sz="2400"/>
              <a:t>);</a:t>
            </a:r>
          </a:p>
          <a:p>
            <a:pPr marL="0" indent="0">
              <a:buNone/>
            </a:pPr>
            <a:r>
              <a:rPr lang="en-US" sz="2400"/>
              <a:t>	printf("Ho Ten: %s\n", </a:t>
            </a:r>
            <a:r>
              <a:rPr lang="en-US" sz="2400">
                <a:solidFill>
                  <a:srgbClr val="FF0000"/>
                </a:solidFill>
              </a:rPr>
              <a:t>s3.hoten</a:t>
            </a:r>
            <a:r>
              <a:rPr lang="en-US" sz="2400"/>
              <a:t>);</a:t>
            </a:r>
          </a:p>
          <a:p>
            <a:pPr marL="0" indent="0">
              <a:buNone/>
            </a:pPr>
            <a:r>
              <a:rPr lang="de-DE" sz="240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521868"/>
            <a:ext cx="28841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vi-VN"/>
              <a:t>1: </a:t>
            </a:r>
            <a:r>
              <a:rPr lang="en-US"/>
              <a:t>k</a:t>
            </a:r>
            <a:r>
              <a:rPr lang="vi-VN"/>
              <a:t>hông </a:t>
            </a:r>
            <a:r>
              <a:rPr lang="vi-VN" dirty="0"/>
              <a:t>được khởi động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1708" y="3012865"/>
            <a:ext cx="34483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vi-VN" dirty="0"/>
              <a:t>2: được </a:t>
            </a:r>
            <a:r>
              <a:rPr lang="vi-VN"/>
              <a:t>khởi </a:t>
            </a:r>
            <a:r>
              <a:rPr lang="en-US"/>
              <a:t>tạo</a:t>
            </a:r>
            <a:r>
              <a:rPr lang="vi-VN"/>
              <a:t> </a:t>
            </a:r>
            <a:r>
              <a:rPr lang="vi-VN" dirty="0"/>
              <a:t>không đầy đủ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4931" y="3522236"/>
            <a:ext cx="27558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vi-VN" dirty="0"/>
              <a:t>3: được </a:t>
            </a:r>
            <a:r>
              <a:rPr lang="vi-VN"/>
              <a:t>khởi </a:t>
            </a:r>
            <a:r>
              <a:rPr lang="en-US"/>
              <a:t>tạo</a:t>
            </a:r>
            <a:r>
              <a:rPr lang="vi-VN"/>
              <a:t> </a:t>
            </a:r>
            <a:r>
              <a:rPr lang="vi-VN" dirty="0"/>
              <a:t>đầy đủ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933838" y="2879818"/>
            <a:ext cx="524139" cy="758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610100" y="3382197"/>
            <a:ext cx="833569" cy="649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8001000" y="3891568"/>
            <a:ext cx="1" cy="468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867400" y="5647669"/>
            <a:ext cx="304799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vi-VN" sz="1600" dirty="0"/>
              <a:t>xuất dữ liệu </a:t>
            </a:r>
            <a:r>
              <a:rPr lang="vi-VN" sz="1600"/>
              <a:t>thành phần</a:t>
            </a:r>
            <a:r>
              <a:rPr lang="en-US" sz="1600"/>
              <a:t>:</a:t>
            </a:r>
            <a:endParaRPr lang="vi-VN" sz="1600" dirty="0"/>
          </a:p>
          <a:p>
            <a:r>
              <a:rPr lang="vi-VN" sz="1600" b="1">
                <a:solidFill>
                  <a:srgbClr val="FF0000"/>
                </a:solidFill>
              </a:rPr>
              <a:t>&lt;</a:t>
            </a:r>
            <a:r>
              <a:rPr lang="vi-VN" sz="1600" b="1" dirty="0">
                <a:solidFill>
                  <a:srgbClr val="FF0000"/>
                </a:solidFill>
              </a:rPr>
              <a:t>tên biến&gt;.&lt;tên thành phần&gt;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cxnSpLocks/>
            <a:stCxn id="17" idx="1"/>
          </p:cNvCxnSpPr>
          <p:nvPr/>
        </p:nvCxnSpPr>
        <p:spPr bwMode="auto">
          <a:xfrm flipH="1" flipV="1">
            <a:off x="4953000" y="5647669"/>
            <a:ext cx="914400" cy="2923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918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hợp typedef với struct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 cách b</a:t>
            </a:r>
            <a:r>
              <a:rPr lang="vi-VN"/>
              <a:t>ỏ </a:t>
            </a:r>
            <a:r>
              <a:rPr lang="vi-VN" dirty="0"/>
              <a:t>từ khoá “struct” khi khai báo biến có </a:t>
            </a:r>
            <a:r>
              <a:rPr lang="vi-VN"/>
              <a:t>kiểu struct</a:t>
            </a:r>
            <a:r>
              <a:rPr lang="en-US"/>
              <a:t> mới với typedef</a:t>
            </a:r>
          </a:p>
          <a:p>
            <a:r>
              <a:rPr lang="en-US"/>
              <a:t>Ví dụ:</a:t>
            </a:r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pPr marL="339725" indent="0">
              <a:buNone/>
            </a:pPr>
            <a:r>
              <a:rPr lang="en-US" sz="200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sPoint3D {</a:t>
            </a:r>
          </a:p>
          <a:p>
            <a:pPr marL="339725" indent="0">
              <a:buNone/>
            </a:pPr>
            <a:r>
              <a:rPr lang="es-ES_tradnl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200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sz="200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pPr marL="339725" indent="0">
              <a:buNone/>
            </a:pPr>
            <a:r>
              <a:rPr lang="es-ES_tradnl" sz="2000">
                <a:solidFill>
                  <a:prstClr val="black"/>
                </a:solidFill>
                <a:latin typeface="Consolas" charset="0"/>
              </a:rPr>
              <a:t>} </a:t>
            </a:r>
            <a:r>
              <a:rPr lang="es-ES_tradnl" sz="2000">
                <a:solidFill>
                  <a:srgbClr val="FF0000"/>
                </a:solidFill>
                <a:latin typeface="Consolas" charset="0"/>
              </a:rPr>
              <a:t>Point3D</a:t>
            </a:r>
            <a:r>
              <a:rPr lang="es-ES_tradnl" sz="20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pPr marL="339725" indent="0">
              <a:buNone/>
            </a:pPr>
            <a:endParaRPr lang="es-ES_tradnl" sz="2000">
              <a:solidFill>
                <a:srgbClr val="0000FF"/>
              </a:solidFill>
              <a:latin typeface="Consolas" charset="0"/>
            </a:endParaRPr>
          </a:p>
          <a:p>
            <a:pPr marL="339725" indent="0">
              <a:buNone/>
            </a:pPr>
            <a:r>
              <a:rPr lang="es-ES_tradnl" sz="20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s-ES_tradnl" sz="20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pPr marL="339725" indent="0">
              <a:buNone/>
              <a:tabLst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en-US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sPoint3D p1 = {1.0f, 2.0f, 3.0f};</a:t>
            </a:r>
          </a:p>
          <a:p>
            <a:pPr marL="339725" indent="0">
              <a:buNone/>
              <a:tabLst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hr-HR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2000">
                <a:solidFill>
                  <a:srgbClr val="FF0000"/>
                </a:solidFill>
                <a:latin typeface="Consolas" charset="0"/>
              </a:rPr>
              <a:t>Point3D</a:t>
            </a:r>
            <a:r>
              <a:rPr lang="hr-HR" sz="2000">
                <a:solidFill>
                  <a:prstClr val="black"/>
                </a:solidFill>
                <a:latin typeface="Consolas" charset="0"/>
              </a:rPr>
              <a:t> p2 = {1.0f, 2.0f, 3.0f};</a:t>
            </a:r>
          </a:p>
          <a:p>
            <a:pPr marL="339725" indent="0">
              <a:buNone/>
              <a:tabLst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pt-BR" sz="200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sz="2000">
                <a:solidFill>
                  <a:srgbClr val="A31515"/>
                </a:solidFill>
                <a:latin typeface="Consolas" charset="0"/>
              </a:rPr>
              <a:t>"p1 = (%4.1f,%4.1f,%4.1f)\n"</a:t>
            </a:r>
            <a:r>
              <a:rPr lang="pt-BR" sz="2000">
                <a:solidFill>
                  <a:prstClr val="black"/>
                </a:solidFill>
                <a:latin typeface="Consolas" charset="0"/>
              </a:rPr>
              <a:t>, p1.x, p1.y, p1.z);</a:t>
            </a:r>
          </a:p>
          <a:p>
            <a:pPr marL="339725" indent="0">
              <a:buNone/>
              <a:tabLst>
                <a:tab pos="688975" algn="l"/>
                <a:tab pos="1033463" algn="l"/>
                <a:tab pos="1377950" algn="l"/>
                <a:tab pos="1709738" algn="l"/>
              </a:tabLst>
            </a:pPr>
            <a:r>
              <a:rPr lang="pt-BR" sz="200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sz="2000">
                <a:solidFill>
                  <a:srgbClr val="A31515"/>
                </a:solidFill>
                <a:latin typeface="Consolas" charset="0"/>
              </a:rPr>
              <a:t>"p2 = (%4.1f,%4.1f,%4.1f)\n"</a:t>
            </a:r>
            <a:r>
              <a:rPr lang="pt-BR" sz="2000">
                <a:solidFill>
                  <a:prstClr val="black"/>
                </a:solidFill>
                <a:latin typeface="Consolas" charset="0"/>
              </a:rPr>
              <a:t>, p2.x, p2.y, p2.z);</a:t>
            </a:r>
          </a:p>
          <a:p>
            <a:pPr marL="339725" indent="0">
              <a:buNone/>
            </a:pPr>
            <a:r>
              <a:rPr lang="de-DE" sz="2000">
                <a:solidFill>
                  <a:prstClr val="black"/>
                </a:solidFill>
                <a:latin typeface="Consolas" charset="0"/>
              </a:rPr>
              <a:t>}</a:t>
            </a:r>
            <a:endParaRPr lang="vi-VN" sz="2000" dirty="0"/>
          </a:p>
          <a:p>
            <a:pPr lvl="1"/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3011269"/>
            <a:ext cx="3048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/>
              <a:t>định nghĩa tên kiểu mới </a:t>
            </a:r>
            <a:r>
              <a:rPr lang="en-US"/>
              <a:t>là </a:t>
            </a:r>
            <a:r>
              <a:rPr lang="vi-VN" b="1"/>
              <a:t>Point3D</a:t>
            </a:r>
            <a:r>
              <a:rPr lang="vi-VN"/>
              <a:t> </a:t>
            </a:r>
            <a:r>
              <a:rPr lang="vi-VN" dirty="0"/>
              <a:t>thông qua </a:t>
            </a:r>
            <a:r>
              <a:rPr lang="vi-VN" dirty="0">
                <a:solidFill>
                  <a:srgbClr val="0432FF"/>
                </a:solidFill>
              </a:rPr>
              <a:t>typedef</a:t>
            </a:r>
            <a:endParaRPr lang="en-US" b="1" dirty="0">
              <a:solidFill>
                <a:srgbClr val="0432FF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2133600" y="3334434"/>
            <a:ext cx="2209800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5365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FB7-9F2D-4806-8CB7-5C9DF53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5415-5655-4DC5-B8B2-ADD7DA14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Cho một mảng n số nguyên với các giá trị đ</a:t>
            </a:r>
            <a:r>
              <a:rPr lang="vi-VN"/>
              <a:t>ư</a:t>
            </a:r>
            <a:r>
              <a:rPr lang="en-US"/>
              <a:t>ợc khởi tạo ngẫu nhiên từ 1 đến 10. Viết ch</a:t>
            </a:r>
            <a:r>
              <a:rPr lang="vi-VN"/>
              <a:t>ư</a:t>
            </a:r>
            <a:r>
              <a:rPr lang="en-US"/>
              <a:t>ơng trình in ra giá trị từng phần tử trong mảng và biểu đồ sao thể hiện giá trị của từng phần tử đó.</a:t>
            </a:r>
          </a:p>
          <a:p>
            <a:pPr marL="0" indent="0" algn="just">
              <a:buNone/>
            </a:pPr>
            <a:r>
              <a:rPr lang="en-US"/>
              <a:t>	Ví dụ: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8F6D3-0F60-450C-AC89-B00CC9D6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06734"/>
              </p:ext>
            </p:extLst>
          </p:nvPr>
        </p:nvGraphicFramePr>
        <p:xfrm>
          <a:off x="2743200" y="3099919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80569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8420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54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Phần tử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Giá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Biểu đồ sao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6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1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30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FB7-9F2D-4806-8CB7-5C9DF53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5415-5655-4DC5-B8B2-ADD7DA14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Với xí ngầu 6 mặt (t</a:t>
            </a:r>
            <a:r>
              <a:rPr lang="vi-VN"/>
              <a:t>ư</a:t>
            </a:r>
            <a:r>
              <a:rPr lang="en-US"/>
              <a:t>ơng ứng giá trị từ 1 đến 6). Viết ch</a:t>
            </a:r>
            <a:r>
              <a:rPr lang="vi-VN"/>
              <a:t>ư</a:t>
            </a:r>
            <a:r>
              <a:rPr lang="en-US"/>
              <a:t>ơng trình in ra giá trị tần xuất xuất hiện t</a:t>
            </a:r>
            <a:r>
              <a:rPr lang="vi-VN"/>
              <a:t>ư</a:t>
            </a:r>
            <a:r>
              <a:rPr lang="en-US"/>
              <a:t>ơng ứng với các mặt của xí ngầu khi lắc ngẫu nhiên xí ngầu 1000 lần.</a:t>
            </a:r>
          </a:p>
          <a:p>
            <a:pPr marL="0" indent="0" algn="just">
              <a:buNone/>
            </a:pPr>
            <a:r>
              <a:rPr lang="en-US"/>
              <a:t>	Ví dụ: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8F6D3-0F60-450C-AC89-B00CC9D6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18221"/>
              </p:ext>
            </p:extLst>
          </p:nvPr>
        </p:nvGraphicFramePr>
        <p:xfrm>
          <a:off x="2743200" y="3099919"/>
          <a:ext cx="51816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38056917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9842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Mặt xí ngầu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Tần suất xuất 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6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7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1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22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2FB7-9F2D-4806-8CB7-5C9DF53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5415-5655-4DC5-B8B2-ADD7DA14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Cho cấu trúc sinh viên nh</a:t>
            </a:r>
            <a:r>
              <a:rPr lang="vi-VN" sz="2000"/>
              <a:t>ư</a:t>
            </a:r>
            <a:r>
              <a:rPr lang="en-US" sz="2000"/>
              <a:t> sau: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vi-VN" sz="2000"/>
              <a:t>Giả sử có danh sách của N sinh viên.</a:t>
            </a:r>
          </a:p>
          <a:p>
            <a:pPr algn="just"/>
            <a:r>
              <a:rPr lang="vi-VN" sz="2000"/>
              <a:t>Chương trình khởi động danh sách với 3 cột điểm sinh ngẫu nhiên từ 0 đến 10. Mã số và tên của sinh viên chưa cần gán</a:t>
            </a:r>
            <a:r>
              <a:rPr lang="en-US" sz="2000"/>
              <a:t>.</a:t>
            </a:r>
            <a:endParaRPr lang="vi-VN" sz="2000"/>
          </a:p>
          <a:p>
            <a:pPr algn="just"/>
            <a:r>
              <a:rPr lang="en-US" sz="2000"/>
              <a:t>Viết ch</a:t>
            </a:r>
            <a:r>
              <a:rPr lang="vi-VN" sz="2000"/>
              <a:t>ư</a:t>
            </a:r>
            <a:r>
              <a:rPr lang="en-US" sz="2000"/>
              <a:t>ơng trình tìm</a:t>
            </a:r>
            <a:r>
              <a:rPr lang="vi-VN" sz="2000"/>
              <a:t> điểm trung bình lớn nhất và nhỏ nhất và in ra màn hình. Kết quả như hình sau</a:t>
            </a:r>
            <a:r>
              <a:rPr lang="en-US" sz="2000"/>
              <a:t>:</a:t>
            </a:r>
            <a:endParaRPr lang="vi-VN" sz="2000"/>
          </a:p>
          <a:p>
            <a:pPr algn="just"/>
            <a:endParaRPr lang="en-US" sz="2000"/>
          </a:p>
          <a:p>
            <a:pPr algn="just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5D36A-7AC9-4415-852D-91E470D9680C}"/>
              </a:ext>
            </a:extLst>
          </p:cNvPr>
          <p:cNvSpPr/>
          <p:nvPr/>
        </p:nvSpPr>
        <p:spPr>
          <a:xfrm>
            <a:off x="1371600" y="1447800"/>
            <a:ext cx="365760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charset="0"/>
              </a:rPr>
              <a:t>sStudent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charset="0"/>
              </a:rPr>
              <a:t>student_code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[10];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charset="0"/>
              </a:rPr>
              <a:t>student_name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[50];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 math, </a:t>
            </a:r>
            <a:r>
              <a:rPr lang="en-US" sz="1200" dirty="0" err="1">
                <a:solidFill>
                  <a:prstClr val="black"/>
                </a:solidFill>
                <a:latin typeface="Consolas" charset="0"/>
              </a:rPr>
              <a:t>english</a:t>
            </a:r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, physics;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charset="0"/>
              </a:rPr>
              <a:t>} Student;</a:t>
            </a:r>
          </a:p>
          <a:p>
            <a:endParaRPr lang="en-US" sz="1200" dirty="0">
              <a:solidFill>
                <a:prstClr val="black"/>
              </a:solidFill>
              <a:latin typeface="Consola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7544D-C1DD-463A-8C7B-44D185EEA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25" y="4419600"/>
            <a:ext cx="3964050" cy="16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2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1"/>
            <a:ext cx="8610600" cy="5334000"/>
          </a:xfrm>
        </p:spPr>
        <p:txBody>
          <a:bodyPr/>
          <a:lstStyle/>
          <a:p>
            <a:r>
              <a:rPr lang="vi-VN" sz="2400"/>
              <a:t>Mảng </a:t>
            </a:r>
            <a:r>
              <a:rPr lang="en-US" sz="2400"/>
              <a:t>(array) </a:t>
            </a:r>
            <a:r>
              <a:rPr lang="vi-VN" sz="2400"/>
              <a:t>là một dãy các phần tử nằm </a:t>
            </a:r>
            <a:r>
              <a:rPr lang="vi-VN" sz="2400">
                <a:solidFill>
                  <a:srgbClr val="FF0000"/>
                </a:solidFill>
              </a:rPr>
              <a:t>liền kề nhau trong bộ nhớ</a:t>
            </a:r>
            <a:r>
              <a:rPr lang="vi-VN" sz="2400"/>
              <a:t>.</a:t>
            </a:r>
            <a:r>
              <a:rPr lang="en-US" sz="2400"/>
              <a:t> Các phần tử này:</a:t>
            </a:r>
          </a:p>
          <a:p>
            <a:pPr lvl="1"/>
            <a:r>
              <a:rPr lang="en-US" sz="2400"/>
              <a:t>Có cùng một tên</a:t>
            </a:r>
          </a:p>
          <a:p>
            <a:pPr lvl="1"/>
            <a:r>
              <a:rPr lang="en-US" altLang="en-US" sz="2400"/>
              <a:t>Có cùng một kiểu gọi là kiểu cơ sở</a:t>
            </a:r>
          </a:p>
          <a:p>
            <a:r>
              <a:rPr lang="en-US" altLang="en-US" sz="2400"/>
              <a:t>Mỗi phần tử của mảng được truy xuất thông qua </a:t>
            </a:r>
            <a:r>
              <a:rPr lang="en-US" altLang="en-US" sz="2400">
                <a:solidFill>
                  <a:srgbClr val="FF0000"/>
                </a:solidFill>
              </a:rPr>
              <a:t>tên mảng </a:t>
            </a:r>
            <a:r>
              <a:rPr lang="en-US" altLang="en-US" sz="2400"/>
              <a:t>và </a:t>
            </a:r>
            <a:r>
              <a:rPr lang="en-US" altLang="en-US" sz="2400">
                <a:solidFill>
                  <a:srgbClr val="FF0000"/>
                </a:solidFill>
              </a:rPr>
              <a:t>chỉ số </a:t>
            </a:r>
            <a:r>
              <a:rPr lang="en-US" altLang="en-US" sz="2400"/>
              <a:t>của phần tử trong mảng</a:t>
            </a:r>
            <a:endParaRPr lang="vi-VN" sz="2400"/>
          </a:p>
          <a:p>
            <a:r>
              <a:rPr lang="vi-VN" sz="2400"/>
              <a:t>Phần tử đầu tiên </a:t>
            </a:r>
            <a:r>
              <a:rPr lang="vi-VN" sz="2400">
                <a:solidFill>
                  <a:srgbClr val="FF0000"/>
                </a:solidFill>
              </a:rPr>
              <a:t>LUÔN LUÔN CÓ chỉ số là 0</a:t>
            </a:r>
            <a:r>
              <a:rPr lang="en-US" sz="2400"/>
              <a:t>. </a:t>
            </a:r>
            <a:r>
              <a:rPr lang="vi-VN" sz="2400"/>
              <a:t>Các phần tử kế tiếp theo là 1,</a:t>
            </a:r>
            <a:r>
              <a:rPr lang="en-US" sz="2400"/>
              <a:t> </a:t>
            </a:r>
            <a:r>
              <a:rPr lang="vi-VN" sz="2400"/>
              <a:t>2, </a:t>
            </a:r>
            <a:r>
              <a:rPr lang="en-US" sz="2400"/>
              <a:t>…</a:t>
            </a:r>
          </a:p>
          <a:p>
            <a:r>
              <a:rPr lang="en-US" sz="2400"/>
              <a:t>Phần tử cuối cùng của một mảng có N phần tử có chỉ số là </a:t>
            </a:r>
            <a:r>
              <a:rPr lang="en-US" sz="2400">
                <a:solidFill>
                  <a:srgbClr val="FF0000"/>
                </a:solidFill>
              </a:rPr>
              <a:t>(N-1)</a:t>
            </a:r>
          </a:p>
          <a:p>
            <a:r>
              <a:rPr lang="en-US" sz="2400"/>
              <a:t>Đ</a:t>
            </a:r>
            <a:r>
              <a:rPr lang="vi-VN" sz="2400"/>
              <a:t>ịa chỉ của ô nhớ có chỉ số k</a:t>
            </a:r>
            <a:r>
              <a:rPr lang="en-US" sz="2400"/>
              <a:t>:</a:t>
            </a:r>
            <a:endParaRPr lang="vi-VN" sz="2400"/>
          </a:p>
          <a:p>
            <a:pPr lvl="1"/>
            <a:r>
              <a:rPr lang="vi-VN" sz="2400">
                <a:solidFill>
                  <a:srgbClr val="FF0000"/>
                </a:solidFill>
              </a:rPr>
              <a:t>Địa chỉ phần tử đầu tiên + k *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vi-VN" sz="2400">
                <a:solidFill>
                  <a:srgbClr val="FF0000"/>
                </a:solidFill>
              </a:rPr>
              <a:t>(kích thước phần tử)</a:t>
            </a:r>
          </a:p>
          <a:p>
            <a:pPr marL="349250" lvl="1" indent="0">
              <a:buNone/>
            </a:pPr>
            <a:r>
              <a:rPr lang="en-US" sz="2400"/>
              <a:t>=&gt; </a:t>
            </a:r>
            <a:r>
              <a:rPr lang="vi-VN" sz="2400"/>
              <a:t>dễ dàng </a:t>
            </a:r>
            <a:r>
              <a:rPr lang="en-US" sz="2400"/>
              <a:t>truy cập </a:t>
            </a:r>
            <a:r>
              <a:rPr lang="vi-VN" sz="2400"/>
              <a:t>một phần tử có chỉ số bất kỳ</a:t>
            </a:r>
          </a:p>
          <a:p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61365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Ví dụ</a:t>
            </a:r>
          </a:p>
        </p:txBody>
      </p:sp>
      <p:graphicFrame>
        <p:nvGraphicFramePr>
          <p:cNvPr id="796702" name="Group 3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66636114"/>
              </p:ext>
            </p:extLst>
          </p:nvPr>
        </p:nvGraphicFramePr>
        <p:xfrm>
          <a:off x="3841667" y="1828800"/>
          <a:ext cx="1106487" cy="3413504"/>
        </p:xfrm>
        <a:graphic>
          <a:graphicData uri="http://schemas.openxmlformats.org/drawingml/2006/table">
            <a:tbl>
              <a:tblPr/>
              <a:tblGrid>
                <a:gridCol w="11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6723" name="Group 5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45907932"/>
              </p:ext>
            </p:extLst>
          </p:nvPr>
        </p:nvGraphicFramePr>
        <p:xfrm>
          <a:off x="5184094" y="1794775"/>
          <a:ext cx="868362" cy="3413504"/>
        </p:xfrm>
        <a:graphic>
          <a:graphicData uri="http://schemas.openxmlformats.org/drawingml/2006/table">
            <a:tbl>
              <a:tblPr/>
              <a:tblGrid>
                <a:gridCol w="8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6675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08966403"/>
              </p:ext>
            </p:extLst>
          </p:nvPr>
        </p:nvGraphicFramePr>
        <p:xfrm>
          <a:off x="2770022" y="1838033"/>
          <a:ext cx="1106488" cy="3413504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342901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342905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342909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342913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342917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342921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342925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342929</a:t>
                      </a:r>
                    </a:p>
                  </a:txBody>
                  <a:tcPr marT="45704" marB="45704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98" name="Text Box 50"/>
          <p:cNvSpPr txBox="1">
            <a:spLocks noChangeArrowheads="1"/>
          </p:cNvSpPr>
          <p:nvPr/>
        </p:nvSpPr>
        <p:spPr bwMode="auto">
          <a:xfrm>
            <a:off x="2997993" y="98622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int x[8];  x[2] = 20;</a:t>
            </a:r>
          </a:p>
        </p:txBody>
      </p:sp>
      <p:sp>
        <p:nvSpPr>
          <p:cNvPr id="11308" name="Text Box 78"/>
          <p:cNvSpPr txBox="1">
            <a:spLocks noChangeArrowheads="1"/>
          </p:cNvSpPr>
          <p:nvPr/>
        </p:nvSpPr>
        <p:spPr bwMode="auto">
          <a:xfrm>
            <a:off x="1066800" y="1721155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Memory Addresses</a:t>
            </a:r>
          </a:p>
        </p:txBody>
      </p:sp>
      <p:sp>
        <p:nvSpPr>
          <p:cNvPr id="11309" name="Line 79"/>
          <p:cNvSpPr>
            <a:spLocks noChangeShapeType="1"/>
          </p:cNvSpPr>
          <p:nvPr/>
        </p:nvSpPr>
        <p:spPr bwMode="auto">
          <a:xfrm>
            <a:off x="1828800" y="2406955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Text Box 80"/>
          <p:cNvSpPr txBox="1">
            <a:spLocks noChangeArrowheads="1"/>
          </p:cNvSpPr>
          <p:nvPr/>
        </p:nvSpPr>
        <p:spPr bwMode="auto">
          <a:xfrm>
            <a:off x="6019800" y="1721155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Array Index/Subscript</a:t>
            </a:r>
          </a:p>
        </p:txBody>
      </p:sp>
      <p:sp>
        <p:nvSpPr>
          <p:cNvPr id="11311" name="Line 81"/>
          <p:cNvSpPr>
            <a:spLocks noChangeShapeType="1"/>
          </p:cNvSpPr>
          <p:nvPr/>
        </p:nvSpPr>
        <p:spPr bwMode="auto">
          <a:xfrm flipH="1">
            <a:off x="5486400" y="233075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Text Box 82"/>
          <p:cNvSpPr txBox="1">
            <a:spLocks noChangeArrowheads="1"/>
          </p:cNvSpPr>
          <p:nvPr/>
        </p:nvSpPr>
        <p:spPr bwMode="auto">
          <a:xfrm>
            <a:off x="6172200" y="3092755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Array Element</a:t>
            </a:r>
          </a:p>
        </p:txBody>
      </p:sp>
      <p:sp>
        <p:nvSpPr>
          <p:cNvPr id="11313" name="Line 83"/>
          <p:cNvSpPr>
            <a:spLocks noChangeShapeType="1"/>
          </p:cNvSpPr>
          <p:nvPr/>
        </p:nvSpPr>
        <p:spPr bwMode="auto">
          <a:xfrm flipH="1" flipV="1">
            <a:off x="4724400" y="2940355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Text Box 84"/>
          <p:cNvSpPr txBox="1">
            <a:spLocks noChangeArrowheads="1"/>
          </p:cNvSpPr>
          <p:nvPr/>
        </p:nvSpPr>
        <p:spPr bwMode="auto">
          <a:xfrm>
            <a:off x="2030260" y="5602884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Note: </a:t>
            </a:r>
            <a:r>
              <a:rPr lang="en-US" altLang="tr-TR" sz="1800" b="1">
                <a:solidFill>
                  <a:srgbClr val="FF0000"/>
                </a:solidFill>
                <a:latin typeface="Tahoma" panose="020B0604030504040204" pitchFamily="34" charset="0"/>
              </a:rPr>
              <a:t>Index </a:t>
            </a:r>
            <a:r>
              <a:rPr lang="en-US" altLang="tr-TR" sz="1800" b="1">
                <a:latin typeface="Tahoma" panose="020B0604030504040204" pitchFamily="34" charset="0"/>
              </a:rPr>
              <a:t>starts with 0, not with 1</a:t>
            </a:r>
          </a:p>
        </p:txBody>
      </p:sp>
    </p:spTree>
    <p:extLst>
      <p:ext uri="{BB962C8B-B14F-4D97-AF65-F5344CB8AC3E}">
        <p14:creationId xmlns:p14="http://schemas.microsoft.com/office/powerpoint/2010/main" val="25561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Mảng 1 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Cú pháp khai báo</a:t>
            </a:r>
            <a:endParaRPr lang="fr-FR" altLang="en-US" sz="2400"/>
          </a:p>
          <a:p>
            <a:pPr marL="0" indent="0" algn="ctr">
              <a:buNone/>
            </a:pPr>
            <a:r>
              <a:rPr lang="fr-FR" altLang="en-US" sz="2400">
                <a:solidFill>
                  <a:srgbClr val="0432FF"/>
                </a:solidFill>
              </a:rPr>
              <a:t>&lt;kiểu dữ liệu&gt;  </a:t>
            </a:r>
            <a:r>
              <a:rPr lang="fr-FR" altLang="en-US" sz="2400">
                <a:solidFill>
                  <a:srgbClr val="FF0000"/>
                </a:solidFill>
              </a:rPr>
              <a:t>&lt;tên mảng&gt;  </a:t>
            </a:r>
            <a:r>
              <a:rPr lang="fr-FR" altLang="en-US" sz="2400">
                <a:solidFill>
                  <a:srgbClr val="0432FF"/>
                </a:solidFill>
              </a:rPr>
              <a:t>[&lt;kích thước&gt;]</a:t>
            </a:r>
            <a:r>
              <a:rPr lang="fr-FR" altLang="en-US" sz="2400"/>
              <a:t>;</a:t>
            </a:r>
            <a:endParaRPr lang="pt-BR" sz="2400"/>
          </a:p>
          <a:p>
            <a:r>
              <a:rPr lang="pt-BR" sz="2400"/>
              <a:t>Ví dụ:</a:t>
            </a:r>
          </a:p>
          <a:p>
            <a:pPr marL="341313" indent="0">
              <a:buNone/>
            </a:pPr>
            <a:r>
              <a:rPr lang="pt-BR" sz="2000"/>
              <a:t>	int A[6];</a:t>
            </a:r>
          </a:p>
          <a:p>
            <a:pPr marL="341313" indent="0">
              <a:buNone/>
            </a:pPr>
            <a:r>
              <a:rPr lang="en-US" sz="2000"/>
              <a:t>	int B[6] = {10, 20, 30};</a:t>
            </a:r>
          </a:p>
          <a:p>
            <a:pPr marL="341313" indent="0">
              <a:buNone/>
            </a:pPr>
            <a:r>
              <a:rPr lang="en-US" sz="2000"/>
              <a:t>	int C[6] = {10, 20, 30, 40, 50, 60};</a:t>
            </a:r>
          </a:p>
          <a:p>
            <a:pPr marL="341313" indent="0">
              <a:buNone/>
            </a:pPr>
            <a:r>
              <a:rPr lang="en-US" sz="2000"/>
              <a:t>	int D[] = {1, 2, 3, 4, 5, 6};</a:t>
            </a:r>
            <a:endParaRPr lang="vi-VN" sz="2000"/>
          </a:p>
          <a:p>
            <a:pPr lvl="1"/>
            <a:r>
              <a:rPr lang="en-US" sz="2000"/>
              <a:t>M</a:t>
            </a:r>
            <a:r>
              <a:rPr lang="vi-VN" sz="2000"/>
              <a:t>ảng </a:t>
            </a:r>
            <a:r>
              <a:rPr lang="en-US" sz="2000"/>
              <a:t>A chứa </a:t>
            </a:r>
            <a:r>
              <a:rPr lang="vi-VN" sz="2000"/>
              <a:t>6 số nguyên</a:t>
            </a:r>
            <a:r>
              <a:rPr lang="en-US" sz="2000"/>
              <a:t> gi</a:t>
            </a:r>
            <a:r>
              <a:rPr lang="vi-VN" sz="2000"/>
              <a:t>á trị </a:t>
            </a:r>
            <a:r>
              <a:rPr lang="en-US" sz="2000"/>
              <a:t>các</a:t>
            </a:r>
            <a:r>
              <a:rPr lang="vi-VN" sz="2000"/>
              <a:t> phần tử chưa xác định</a:t>
            </a:r>
          </a:p>
          <a:p>
            <a:pPr lvl="1"/>
            <a:r>
              <a:rPr lang="en-US" sz="2000"/>
              <a:t>M</a:t>
            </a:r>
            <a:r>
              <a:rPr lang="vi-VN" sz="2000"/>
              <a:t>ảng </a:t>
            </a:r>
            <a:r>
              <a:rPr lang="en-US" sz="2000"/>
              <a:t>B chứa</a:t>
            </a:r>
            <a:r>
              <a:rPr lang="vi-VN" sz="2000"/>
              <a:t> 6 số nguyên</a:t>
            </a:r>
            <a:r>
              <a:rPr lang="en-US" sz="2000"/>
              <a:t>. </a:t>
            </a:r>
            <a:r>
              <a:rPr lang="vi-VN" sz="2000"/>
              <a:t>Giá trị 3 phần tử đầu là 10, 20, 30</a:t>
            </a:r>
            <a:r>
              <a:rPr lang="en-US" sz="2000"/>
              <a:t>; còn</a:t>
            </a:r>
            <a:r>
              <a:rPr lang="vi-VN" sz="2000"/>
              <a:t> 3 phần tử sau chưa xác định</a:t>
            </a:r>
          </a:p>
          <a:p>
            <a:pPr lvl="1"/>
            <a:r>
              <a:rPr lang="en-US" sz="2000"/>
              <a:t>M</a:t>
            </a:r>
            <a:r>
              <a:rPr lang="vi-VN" sz="2000"/>
              <a:t>ảng </a:t>
            </a:r>
            <a:r>
              <a:rPr lang="en-US" sz="2000"/>
              <a:t>C chứa</a:t>
            </a:r>
            <a:r>
              <a:rPr lang="vi-VN" sz="2000"/>
              <a:t> 6 số nguyên</a:t>
            </a:r>
            <a:r>
              <a:rPr lang="en-US" sz="2000"/>
              <a:t>. </a:t>
            </a:r>
            <a:r>
              <a:rPr lang="vi-VN" sz="2000"/>
              <a:t>Giá trị các phần tử lần lượt là: 10, 20, 30, 40, 50, và 60</a:t>
            </a:r>
            <a:endParaRPr lang="en-US" sz="2000"/>
          </a:p>
          <a:p>
            <a:pPr lvl="1"/>
            <a:r>
              <a:rPr lang="en-US" sz="2000"/>
              <a:t>Mảng D chứa 6 số nguyên. Giá trị các phần tử lần l</a:t>
            </a:r>
            <a:r>
              <a:rPr lang="vi-VN" sz="2000"/>
              <a:t>ư</a:t>
            </a:r>
            <a:r>
              <a:rPr lang="en-US" sz="2000"/>
              <a:t>ợt là: 1, 2, 3, 4, 5, và 6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506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Mảng </a:t>
            </a:r>
            <a:r>
              <a:rPr lang="vi-VN"/>
              <a:t>1 chiều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phần tử </a:t>
            </a:r>
            <a:r>
              <a:rPr lang="vi-VN"/>
              <a:t>của mảng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vi-VN">
                <a:solidFill>
                  <a:srgbClr val="FF0000"/>
                </a:solidFill>
              </a:rPr>
              <a:t>hải </a:t>
            </a:r>
            <a:r>
              <a:rPr lang="vi-VN" dirty="0">
                <a:solidFill>
                  <a:srgbClr val="FF0000"/>
                </a:solidFill>
              </a:rPr>
              <a:t>biết trước thời điểm </a:t>
            </a:r>
            <a:r>
              <a:rPr lang="vi-VN">
                <a:solidFill>
                  <a:srgbClr val="FF0000"/>
                </a:solidFill>
              </a:rPr>
              <a:t>biên dịch</a:t>
            </a:r>
            <a:r>
              <a:rPr lang="en-US"/>
              <a:t> và l</a:t>
            </a:r>
            <a:r>
              <a:rPr lang="vi-VN"/>
              <a:t>à </a:t>
            </a:r>
            <a:r>
              <a:rPr lang="vi-VN" dirty="0">
                <a:solidFill>
                  <a:srgbClr val="FF0000"/>
                </a:solidFill>
              </a:rPr>
              <a:t>hằng số không âm</a:t>
            </a:r>
            <a:r>
              <a:rPr lang="vi-VN" dirty="0"/>
              <a:t>.</a:t>
            </a:r>
          </a:p>
          <a:p>
            <a:r>
              <a:rPr lang="vi-VN" dirty="0"/>
              <a:t>Sử dụng macro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#</a:t>
            </a:r>
            <a:r>
              <a:rPr lang="vi-VN">
                <a:solidFill>
                  <a:srgbClr val="0432FF"/>
                </a:solidFill>
              </a:rPr>
              <a:t>define </a:t>
            </a:r>
            <a:r>
              <a:rPr lang="vi-VN"/>
              <a:t>MAX_SIZE</a:t>
            </a:r>
            <a:r>
              <a:rPr lang="en-US"/>
              <a:t> </a:t>
            </a:r>
            <a:endParaRPr lang="vi-VN" dirty="0"/>
          </a:p>
          <a:p>
            <a:r>
              <a:rPr lang="vi-VN" dirty="0"/>
              <a:t>Khai báo hằng số nguyên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onst int </a:t>
            </a:r>
            <a:r>
              <a:rPr lang="vi-VN" dirty="0"/>
              <a:t>max_size</a:t>
            </a:r>
          </a:p>
          <a:p>
            <a:pPr lvl="1"/>
            <a:endParaRPr lang="vi-VN" b="1" dirty="0">
              <a:solidFill>
                <a:srgbClr val="0432FF"/>
              </a:solidFill>
            </a:endParaRPr>
          </a:p>
          <a:p>
            <a:pPr lvl="1"/>
            <a:endParaRPr lang="vi-VN" b="1" dirty="0">
              <a:solidFill>
                <a:srgbClr val="0432FF"/>
              </a:solidFill>
            </a:endParaRPr>
          </a:p>
          <a:p>
            <a:pPr lvl="2"/>
            <a:endParaRPr lang="vi-VN" dirty="0"/>
          </a:p>
          <a:p>
            <a:pPr lvl="3"/>
            <a:endParaRPr lang="vi-VN" dirty="0"/>
          </a:p>
          <a:p>
            <a:pPr lvl="3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886200"/>
            <a:ext cx="5257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#</a:t>
            </a:r>
            <a:r>
              <a:rPr lang="vi-VN" sz="2400" dirty="0">
                <a:solidFill>
                  <a:srgbClr val="0000FF"/>
                </a:solidFill>
                <a:latin typeface="Consolas" charset="0"/>
              </a:rPr>
              <a:t>define </a:t>
            </a:r>
            <a:r>
              <a:rPr lang="vi-VN" sz="2400">
                <a:solidFill>
                  <a:prstClr val="black"/>
                </a:solidFill>
                <a:latin typeface="Consolas" charset="0"/>
              </a:rPr>
              <a:t>MAX_SIZE 6</a:t>
            </a:r>
            <a:endParaRPr lang="en-US" sz="24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main(){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charset="0"/>
              </a:rPr>
              <a:t>max_size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= 10;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pt-BR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 sz="2400" dirty="0">
                <a:solidFill>
                  <a:prstClr val="black"/>
                </a:solidFill>
                <a:latin typeface="Consolas" charset="0"/>
              </a:rPr>
              <a:t> a[</a:t>
            </a:r>
            <a:r>
              <a:rPr lang="vi-VN" sz="2400" dirty="0">
                <a:solidFill>
                  <a:prstClr val="black"/>
                </a:solidFill>
                <a:latin typeface="Consolas" charset="0"/>
              </a:rPr>
              <a:t>MAX_SIZE</a:t>
            </a:r>
            <a:r>
              <a:rPr lang="pt-BR" sz="2400" dirty="0">
                <a:solidFill>
                  <a:prstClr val="black"/>
                </a:solidFill>
                <a:latin typeface="Consolas" charset="0"/>
              </a:rPr>
              <a:t>];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 b[</a:t>
            </a:r>
            <a:r>
              <a:rPr lang="en-US" sz="2400" dirty="0" err="1">
                <a:solidFill>
                  <a:prstClr val="black"/>
                </a:solidFill>
                <a:latin typeface="Consolas" charset="0"/>
              </a:rPr>
              <a:t>max_size</a:t>
            </a:r>
            <a:r>
              <a:rPr lang="en-US" sz="2400" dirty="0">
                <a:solidFill>
                  <a:prstClr val="black"/>
                </a:solidFill>
                <a:latin typeface="Consolas" charset="0"/>
              </a:rPr>
              <a:t>];</a:t>
            </a:r>
          </a:p>
          <a:p>
            <a:r>
              <a:rPr lang="de-DE" sz="2400">
                <a:solidFill>
                  <a:prstClr val="black"/>
                </a:solidFill>
                <a:latin typeface="Consolas" charset="0"/>
              </a:rPr>
              <a:t>}</a:t>
            </a:r>
            <a:endParaRPr lang="de-DE" sz="2400" dirty="0">
              <a:solidFill>
                <a:prstClr val="black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Truy cập</a:t>
            </a:r>
            <a:r>
              <a:rPr lang="fr-FR" altLang="en-US"/>
              <a:t> đến thành phần của mảng</a:t>
            </a:r>
            <a:endParaRPr lang="en-US" altLang="en-US"/>
          </a:p>
        </p:txBody>
      </p:sp>
      <p:sp>
        <p:nvSpPr>
          <p:cNvPr id="1410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Truy cập phần tử </a:t>
            </a:r>
            <a:r>
              <a:rPr lang="fr-FR" altLang="en-US"/>
              <a:t>của mảng </a:t>
            </a:r>
            <a:r>
              <a:rPr lang="vi-VN" altLang="en-US"/>
              <a:t>thông qua tên mảng và chỉ số của phần tử trong mảng</a:t>
            </a:r>
            <a:endParaRPr lang="en-US" altLang="en-US"/>
          </a:p>
          <a:p>
            <a:pPr marL="6350" lvl="1" indent="0" algn="ctr">
              <a:buNone/>
            </a:pPr>
            <a:r>
              <a:rPr lang="en-US" altLang="en-US">
                <a:solidFill>
                  <a:srgbClr val="FF0000"/>
                </a:solidFill>
              </a:rPr>
              <a:t>&lt;tên mảng&gt; [&lt;chỉ số&gt;]</a:t>
            </a:r>
            <a:endParaRPr lang="vi-VN" altLang="en-US">
              <a:solidFill>
                <a:srgbClr val="FF0000"/>
              </a:solidFill>
            </a:endParaRPr>
          </a:p>
          <a:p>
            <a:r>
              <a:rPr lang="vi-VN" altLang="en-US"/>
              <a:t>Chú ý: chỉ số </a:t>
            </a:r>
            <a:r>
              <a:rPr lang="en-US" altLang="en-US"/>
              <a:t>mảng luôn </a:t>
            </a:r>
            <a:r>
              <a:rPr lang="vi-VN" altLang="en-US"/>
              <a:t>bắt đầu từ 0</a:t>
            </a:r>
            <a:endParaRPr lang="en-US" altLang="en-US"/>
          </a:p>
          <a:p>
            <a:r>
              <a:rPr lang="en-US" altLang="en-US"/>
              <a:t>Ví dụ</a:t>
            </a:r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vi-VN" altLang="en-US"/>
              <a:t>int a[</a:t>
            </a:r>
            <a:r>
              <a:rPr lang="fr-FR" altLang="en-US"/>
              <a:t>10</a:t>
            </a:r>
            <a:r>
              <a:rPr lang="vi-VN" altLang="en-US"/>
              <a:t>];</a:t>
            </a:r>
            <a:r>
              <a:rPr lang="fr-FR" altLang="en-US"/>
              <a:t> </a:t>
            </a:r>
          </a:p>
          <a:p>
            <a:pPr marL="0" indent="0">
              <a:buNone/>
            </a:pPr>
            <a:r>
              <a:rPr lang="fr-FR" altLang="en-US"/>
              <a:t>    là mảng nguyên có 10 phần tử t</a:t>
            </a:r>
            <a:r>
              <a:rPr lang="en-US" altLang="en-US"/>
              <a:t>ừ </a:t>
            </a:r>
            <a:r>
              <a:rPr lang="vi-VN" altLang="en-US"/>
              <a:t>a[0]</a:t>
            </a:r>
            <a:r>
              <a:rPr lang="en-US" altLang="en-US"/>
              <a:t> đến </a:t>
            </a:r>
            <a:r>
              <a:rPr lang="vi-VN" altLang="en-US"/>
              <a:t>a[</a:t>
            </a:r>
            <a:r>
              <a:rPr lang="fr-FR" altLang="en-US"/>
              <a:t>9</a:t>
            </a:r>
            <a:r>
              <a:rPr lang="en-US" altLang="en-US"/>
              <a:t>]</a:t>
            </a:r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8458200" y="632460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6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F223F0F-5B6E-4FBB-93EC-FFAAC84ACC90}" type="slidenum">
              <a:rPr lang="en-US" altLang="en-US" sz="140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2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int n;</a:t>
            </a:r>
          </a:p>
          <a:p>
            <a:pPr marL="0" indent="0">
              <a:buNone/>
            </a:pPr>
            <a:r>
              <a:rPr lang="pt-BR"/>
              <a:t>printf("Nhap n: ");</a:t>
            </a:r>
          </a:p>
          <a:p>
            <a:pPr marL="0" indent="0">
              <a:buNone/>
            </a:pPr>
            <a:r>
              <a:rPr lang="pt-BR"/>
              <a:t>scanf("%d", &amp;n);</a:t>
            </a:r>
          </a:p>
          <a:p>
            <a:pPr marL="0" indent="0">
              <a:buNone/>
            </a:pPr>
            <a:r>
              <a:rPr lang="pt-BR"/>
              <a:t>int A[n];</a:t>
            </a:r>
          </a:p>
          <a:p>
            <a:pPr marL="0" indent="0">
              <a:buNone/>
            </a:pPr>
            <a:r>
              <a:rPr lang="pt-BR"/>
              <a:t>printf("%d\n", </a:t>
            </a:r>
            <a:r>
              <a:rPr lang="pt-BR">
                <a:solidFill>
                  <a:srgbClr val="FF0000"/>
                </a:solidFill>
              </a:rPr>
              <a:t>sizeof(A)</a:t>
            </a:r>
            <a:r>
              <a:rPr lang="pt-BR"/>
              <a:t>);</a:t>
            </a:r>
          </a:p>
          <a:p>
            <a:pPr marL="0" indent="0">
              <a:buNone/>
            </a:pPr>
            <a:r>
              <a:rPr lang="pt-BR"/>
              <a:t>for(int i=0; i&lt;n; i++)</a:t>
            </a:r>
          </a:p>
          <a:p>
            <a:pPr marL="0" indent="0">
              <a:buNone/>
            </a:pPr>
            <a:r>
              <a:rPr lang="pt-BR"/>
              <a:t>    A[i]=2*i;</a:t>
            </a:r>
          </a:p>
          <a:p>
            <a:pPr marL="0" indent="0">
              <a:buNone/>
            </a:pPr>
            <a:r>
              <a:rPr lang="pt-BR"/>
              <a:t>for(int i=0; i&lt;n; i++)</a:t>
            </a:r>
          </a:p>
          <a:p>
            <a:pPr marL="0" indent="0">
              <a:buNone/>
            </a:pPr>
            <a:r>
              <a:rPr lang="pt-BR"/>
              <a:t>    printf("%d ", A[i]);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6069-1481-4B92-8C4C-CA911D4286DC}"/>
              </a:ext>
            </a:extLst>
          </p:cNvPr>
          <p:cNvSpPr txBox="1"/>
          <p:nvPr/>
        </p:nvSpPr>
        <p:spPr>
          <a:xfrm>
            <a:off x="5007322" y="2585427"/>
            <a:ext cx="290252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Nhap n: 5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sz="2800">
                <a:latin typeface="Consolas" panose="020B0609020204030204" pitchFamily="49" charset="0"/>
              </a:rPr>
              <a:t>0 2 4 6 8</a:t>
            </a:r>
          </a:p>
        </p:txBody>
      </p:sp>
    </p:spTree>
    <p:extLst>
      <p:ext uri="{BB962C8B-B14F-4D97-AF65-F5344CB8AC3E}">
        <p14:creationId xmlns:p14="http://schemas.microsoft.com/office/powerpoint/2010/main" val="25684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Ch05 - Cau truc lap</Template>
  <TotalTime>6129</TotalTime>
  <Words>2336</Words>
  <Application>Microsoft Office PowerPoint</Application>
  <PresentationFormat>On-screen Show (4:3)</PresentationFormat>
  <Paragraphs>507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Tahoma</vt:lpstr>
      <vt:lpstr>Times New Roman</vt:lpstr>
      <vt:lpstr>Wingdings</vt:lpstr>
      <vt:lpstr>15_Blends</vt:lpstr>
      <vt:lpstr>Chương 07 Sử dụng array – string - struct</vt:lpstr>
      <vt:lpstr>Chuẩn đầu ra</vt:lpstr>
      <vt:lpstr>Mảng (array)</vt:lpstr>
      <vt:lpstr>Khái niệm</vt:lpstr>
      <vt:lpstr>Ví dụ</vt:lpstr>
      <vt:lpstr>Mảng 1 chiều</vt:lpstr>
      <vt:lpstr>Mảng 1 chiều</vt:lpstr>
      <vt:lpstr>Truy cập đến thành phần của mảng</vt:lpstr>
      <vt:lpstr>Ví dụ</vt:lpstr>
      <vt:lpstr>Nhập dữ liệu cho mảng</vt:lpstr>
      <vt:lpstr>Tạo giá trị ngẫu nhiên (random)</vt:lpstr>
      <vt:lpstr>Duyệt mảng một chiều</vt:lpstr>
      <vt:lpstr>Gán giá trị cho phần tử mảng một chiều</vt:lpstr>
      <vt:lpstr>Mảng nhiều chiều</vt:lpstr>
      <vt:lpstr>Phương pháp lưu trữ mảng 2 chiều</vt:lpstr>
      <vt:lpstr>Tính địa chỉ phần tử mảng 2 chiều</vt:lpstr>
      <vt:lpstr>Khai báo và gán giá trị mảng 2 chiều</vt:lpstr>
      <vt:lpstr>Nhập ma trận</vt:lpstr>
      <vt:lpstr>Xuất ma trận ra màn hình</vt:lpstr>
      <vt:lpstr>Truyền một mảng vào hàm</vt:lpstr>
      <vt:lpstr>Truyền một mảng vào hàm</vt:lpstr>
      <vt:lpstr>Truyền phần tử của mảng vào hàm</vt:lpstr>
      <vt:lpstr>Chuỗi (string)</vt:lpstr>
      <vt:lpstr>Chuỗi trong C</vt:lpstr>
      <vt:lpstr>Khai báo chuỗi</vt:lpstr>
      <vt:lpstr>Các hàm thao tác với chuỗi</vt:lpstr>
      <vt:lpstr>Một số hàm xử lý chuỗi thông dụng</vt:lpstr>
      <vt:lpstr>Các hàm xử lý chuỗi thông dụng</vt:lpstr>
      <vt:lpstr>Các hàm xử lý chuỗi thông dụng</vt:lpstr>
      <vt:lpstr>Cấu trúc (struct)</vt:lpstr>
      <vt:lpstr>Định nghĩa kiểu mới với typedef</vt:lpstr>
      <vt:lpstr>kiểu cấu trúc (struct)</vt:lpstr>
      <vt:lpstr>Khai báo kiểu dữ liệu cấu trúc</vt:lpstr>
      <vt:lpstr>Khai báo biến cấu trúc</vt:lpstr>
      <vt:lpstr>Gán giá trị khởi tạo khi khai báo</vt:lpstr>
      <vt:lpstr>Kết hợp typedef với struct</vt:lpstr>
      <vt:lpstr>Bài tập 1</vt:lpstr>
      <vt:lpstr>Bài tập 2</vt:lpstr>
      <vt:lpstr>Bài tập 3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Quang Tran</cp:lastModifiedBy>
  <cp:revision>1175</cp:revision>
  <cp:lastPrinted>2019-02-10T13:57:01Z</cp:lastPrinted>
  <dcterms:created xsi:type="dcterms:W3CDTF">2010-12-08T09:26:28Z</dcterms:created>
  <dcterms:modified xsi:type="dcterms:W3CDTF">2019-10-23T05:30:26Z</dcterms:modified>
</cp:coreProperties>
</file>