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3" r:id="rId1"/>
  </p:sldMasterIdLst>
  <p:notesMasterIdLst>
    <p:notesMasterId r:id="rId31"/>
  </p:notesMasterIdLst>
  <p:handoutMasterIdLst>
    <p:handoutMasterId r:id="rId32"/>
  </p:handoutMasterIdLst>
  <p:sldIdLst>
    <p:sldId id="256" r:id="rId2"/>
    <p:sldId id="333" r:id="rId3"/>
    <p:sldId id="293" r:id="rId4"/>
    <p:sldId id="294" r:id="rId5"/>
    <p:sldId id="298" r:id="rId6"/>
    <p:sldId id="271" r:id="rId7"/>
    <p:sldId id="273" r:id="rId8"/>
    <p:sldId id="277" r:id="rId9"/>
    <p:sldId id="279" r:id="rId10"/>
    <p:sldId id="281" r:id="rId11"/>
    <p:sldId id="319" r:id="rId12"/>
    <p:sldId id="282" r:id="rId13"/>
    <p:sldId id="283" r:id="rId14"/>
    <p:sldId id="284" r:id="rId15"/>
    <p:sldId id="330" r:id="rId16"/>
    <p:sldId id="331" r:id="rId17"/>
    <p:sldId id="286" r:id="rId18"/>
    <p:sldId id="289" r:id="rId19"/>
    <p:sldId id="291" r:id="rId20"/>
    <p:sldId id="300" r:id="rId21"/>
    <p:sldId id="301" r:id="rId22"/>
    <p:sldId id="306" r:id="rId23"/>
    <p:sldId id="315" r:id="rId24"/>
    <p:sldId id="316" r:id="rId25"/>
    <p:sldId id="322" r:id="rId26"/>
    <p:sldId id="334" r:id="rId27"/>
    <p:sldId id="335" r:id="rId28"/>
    <p:sldId id="336" r:id="rId29"/>
    <p:sldId id="337" r:id="rId30"/>
  </p:sldIdLst>
  <p:sldSz cx="9144000" cy="6858000" type="screen4x3"/>
  <p:notesSz cx="7315200" cy="9601200"/>
  <p:custDataLst>
    <p:tags r:id="rId33"/>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2610" autoAdjust="0"/>
  </p:normalViewPr>
  <p:slideViewPr>
    <p:cSldViewPr>
      <p:cViewPr varScale="1">
        <p:scale>
          <a:sx n="81" d="100"/>
          <a:sy n="81" d="100"/>
        </p:scale>
        <p:origin x="1242" y="96"/>
      </p:cViewPr>
      <p:guideLst>
        <p:guide orient="horz" pos="2160"/>
        <p:guide pos="2880"/>
      </p:guideLst>
    </p:cSldViewPr>
  </p:slideViewPr>
  <p:outlineViewPr>
    <p:cViewPr>
      <p:scale>
        <a:sx n="25" d="100"/>
        <a:sy n="25" d="100"/>
      </p:scale>
      <p:origin x="30" y="0"/>
    </p:cViewPr>
  </p:outlineViewPr>
  <p:notesTextViewPr>
    <p:cViewPr>
      <p:scale>
        <a:sx n="100" d="100"/>
        <a:sy n="100" d="100"/>
      </p:scale>
      <p:origin x="0" y="-222"/>
    </p:cViewPr>
  </p:notesTextViewPr>
  <p:notesViewPr>
    <p:cSldViewPr>
      <p:cViewPr varScale="1">
        <p:scale>
          <a:sx n="59" d="100"/>
          <a:sy n="59" d="100"/>
        </p:scale>
        <p:origin x="26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3584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a:pPr>
                <a:defRPr/>
              </a:pPr>
              <a:t>1</a:t>
            </a:fld>
            <a:endParaRPr lang="en-US"/>
          </a:p>
        </p:txBody>
      </p:sp>
    </p:spTree>
    <p:extLst>
      <p:ext uri="{BB962C8B-B14F-4D97-AF65-F5344CB8AC3E}">
        <p14:creationId xmlns:p14="http://schemas.microsoft.com/office/powerpoint/2010/main" val="25345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t>Chương trình trong c khi thực thi sẽ dc load lên RAM sau đó mới tải dần vào cpu để xử lý. </a:t>
            </a:r>
          </a:p>
          <a:p>
            <a:r>
              <a:rPr lang="en-US" sz="1300"/>
              <a:t>Khi load lên ram sẽ nạp theo cấu trúc: 1 segment chứa code, 1 segment chứa data, 1 segment chứa heap, vùng nhớ trống rồi tới 1 segment chứa stack</a:t>
            </a:r>
          </a:p>
          <a:p>
            <a:r>
              <a:rPr lang="en-US" sz="1300"/>
              <a:t>====</a:t>
            </a:r>
          </a:p>
          <a:p>
            <a:r>
              <a:rPr lang="vi-VN"/>
              <a:t>Đối với 1 CPU 16 bit thì 1 segment = 64K vì thanh ghi CS = 16 bit nên chỉ có thể quản lý 2^16(64K) địa chỉ.</a:t>
            </a:r>
            <a:br>
              <a:rPr lang="vi-VN"/>
            </a:br>
            <a:r>
              <a:rPr lang="vi-VN"/>
              <a:t>Còn hiện nay CPU máy tính thường là 32 bit =&gt; CS có thể quản lý 2^32 (4G) địa chỉ.</a:t>
            </a:r>
            <a:endParaRPr lang="en-US"/>
          </a:p>
          <a:p>
            <a:r>
              <a:rPr lang="en-US"/>
              <a:t>vùng nhớ stack là có giới hạn còn heap là ko giới hạn</a:t>
            </a:r>
          </a:p>
          <a:p>
            <a:r>
              <a:rPr lang="en-US"/>
              <a:t>=====</a:t>
            </a:r>
          </a:p>
          <a:p>
            <a:pPr fontAlgn="t"/>
            <a:r>
              <a:rPr lang="vi-VN" sz="1300"/>
              <a:t>SMALL     code và data nằm trên một segment</a:t>
            </a:r>
          </a:p>
          <a:p>
            <a:pPr fontAlgn="t"/>
            <a:r>
              <a:rPr lang="vi-VN" sz="1300"/>
              <a:t>MEDIUM    code nhiều hơn một ssegment, data nằm trong một đoạn segment </a:t>
            </a:r>
          </a:p>
          <a:p>
            <a:pPr fontAlgn="t"/>
            <a:r>
              <a:rPr lang="vi-VN" sz="1300"/>
              <a:t>COMPACT   Data nhiều hơn một segment, code nằm trong một segment</a:t>
            </a:r>
          </a:p>
          <a:p>
            <a:pPr fontAlgn="t"/>
            <a:r>
              <a:rPr lang="vi-VN" sz="1300"/>
              <a:t>LARGE     code và data nhiều hơn một segment, array không quá 64kb</a:t>
            </a:r>
          </a:p>
          <a:p>
            <a:pPr fontAlgn="t"/>
            <a:r>
              <a:rPr lang="vi-VN" sz="1300" b="1"/>
              <a:t>HUGE      code và data nhiều hơn một segment, array lớn hơn 64kb</a:t>
            </a:r>
          </a:p>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3</a:t>
            </a:fld>
            <a:endParaRPr lang="en-US"/>
          </a:p>
        </p:txBody>
      </p:sp>
    </p:spTree>
    <p:extLst>
      <p:ext uri="{BB962C8B-B14F-4D97-AF65-F5344CB8AC3E}">
        <p14:creationId xmlns:p14="http://schemas.microsoft.com/office/powerpoint/2010/main" val="1694133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Code segment</a:t>
            </a:r>
          </a:p>
          <a:p>
            <a:r>
              <a:rPr lang="vi-VN"/>
              <a:t>Code segment (text segment) là nơi mà lưu trữ các mã lệnh đã được biên dịch của các chương trình máy tính. Những mã lệnh trong phân vùng này sẽ được chuyển đến CPU xử lý khi cần thiết. Code segment chỉ chịu sự chi phối của hệ điều hành, các tác nhân khác không thể can thiệp trực tiếp đến phân vùng này. Việc đưa các mã lệnh đã được biên dịch của chương trình lên phân vùng code segment là công việc đầu tiên mà hệ điều hành cần làm khi chúng ta chạy chương trình.</a:t>
            </a:r>
          </a:p>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4</a:t>
            </a:fld>
            <a:endParaRPr lang="en-US"/>
          </a:p>
        </p:txBody>
      </p:sp>
    </p:spTree>
    <p:extLst>
      <p:ext uri="{BB962C8B-B14F-4D97-AF65-F5344CB8AC3E}">
        <p14:creationId xmlns:p14="http://schemas.microsoft.com/office/powerpoint/2010/main" val="124634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Heap là một loại bộ nhớ được quản lý bởi OS, nó gồm nhiều block memory, mỗi block là 64kb bộ nhớ, liên kết với nhau theo kiểu link-list. Và nếu heap chỉ gồm có một block memory thì gọi là near heap hay còn gọi là default heap. Trong thực tế kích thước của near heap có khi nhỏ hơn nhiều, vì nó thường nằm chung segment với "default data" và stack . Đây chính là cái mà bạn gì đó ở trên đã thắc mắc đó, nhưng những cái củ nợ loằng ngoằng này thường được trình bày ở các giáo trình về Assembly.</a:t>
            </a:r>
            <a:br>
              <a:rPr lang="vi-VN"/>
            </a:br>
            <a:br>
              <a:rPr lang="vi-VN"/>
            </a:br>
            <a:r>
              <a:rPr lang="vi-VN"/>
              <a:t>Ngoài cái default heap thì nó còn một loại nữa là far heap, một chương trình chạy ở model LARGE hoặc HUGE thì ngoài việc nó có near heap, nó còn có far heap. Khi chương trình hoạt động, near heap không có đủ bộ nhớ cần thiết nó sẽ xin DOS cấp thêm bộ nhớ cho nó để tạo far heap. Một far heap gồm nhiều block memory, chương trình có thể xin cấp pháp nhiều block memory, nếu nó thấy cần thiết. Như vậy là câu hỏi thứ 2 của bạn cũng tỏ tỏ rồi ha?</a:t>
            </a:r>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5</a:t>
            </a:fld>
            <a:endParaRPr lang="en-US"/>
          </a:p>
        </p:txBody>
      </p:sp>
    </p:spTree>
    <p:extLst>
      <p:ext uri="{BB962C8B-B14F-4D97-AF65-F5344CB8AC3E}">
        <p14:creationId xmlns:p14="http://schemas.microsoft.com/office/powerpoint/2010/main" val="42288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rPr>
              <a:t>For a 32bit computer, the pointer size can be 4 bytes; </a:t>
            </a:r>
          </a:p>
          <a:p>
            <a:r>
              <a:rPr lang="en-US" b="0" i="0">
                <a:effectLst/>
              </a:rPr>
              <a:t>64bit computers can have 8 bytes. </a:t>
            </a:r>
          </a:p>
          <a:p>
            <a:r>
              <a:rPr lang="en-US" b="0" i="0">
                <a:effectLst/>
              </a:rPr>
              <a:t>Or, a 64bit computer running a 32bit OS will have 4 bytes. </a:t>
            </a:r>
          </a:p>
          <a:p>
            <a:r>
              <a:rPr lang="en-US" b="0" i="0">
                <a:effectLst/>
              </a:rPr>
              <a:t>Still, under a specific architecture, all types of pointers (void*, int*, char*, long* etc) will have same size (except function pointers).</a:t>
            </a:r>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6</a:t>
            </a:fld>
            <a:endParaRPr lang="en-US"/>
          </a:p>
        </p:txBody>
      </p:sp>
    </p:spTree>
    <p:extLst>
      <p:ext uri="{BB962C8B-B14F-4D97-AF65-F5344CB8AC3E}">
        <p14:creationId xmlns:p14="http://schemas.microsoft.com/office/powerpoint/2010/main" val="277800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 min(int a, int b) {</a:t>
            </a:r>
          </a:p>
          <a:p>
            <a:r>
              <a:rPr lang="en-US"/>
              <a:t>	if (a&lt;b) return a;</a:t>
            </a:r>
          </a:p>
          <a:p>
            <a:r>
              <a:rPr lang="en-US"/>
              <a:t>	else return b;</a:t>
            </a:r>
          </a:p>
          <a:p>
            <a:r>
              <a:rPr lang="en-US"/>
              <a:t>}</a:t>
            </a:r>
          </a:p>
          <a:p>
            <a:r>
              <a:rPr lang="en-US"/>
              <a:t>int max(int a, int b) {</a:t>
            </a:r>
          </a:p>
          <a:p>
            <a:r>
              <a:rPr lang="en-US"/>
              <a:t>	if (a&gt;b) return a;</a:t>
            </a:r>
          </a:p>
          <a:p>
            <a:r>
              <a:rPr lang="en-US"/>
              <a:t>	else return b;</a:t>
            </a:r>
          </a:p>
          <a:p>
            <a:r>
              <a:rPr lang="en-US"/>
              <a:t>}</a:t>
            </a:r>
          </a:p>
          <a:p>
            <a:r>
              <a:rPr lang="en-US"/>
              <a:t>int main() {</a:t>
            </a:r>
          </a:p>
          <a:p>
            <a:r>
              <a:rPr lang="en-US"/>
              <a:t>	int (*p)(int, int);</a:t>
            </a:r>
          </a:p>
          <a:p>
            <a:r>
              <a:rPr lang="en-US"/>
              <a:t>	p = min;</a:t>
            </a:r>
          </a:p>
          <a:p>
            <a:r>
              <a:rPr lang="en-US"/>
              <a:t>	printf("min(4,5) = %d\n", p(4,5));</a:t>
            </a:r>
          </a:p>
          <a:p>
            <a:r>
              <a:rPr lang="en-US"/>
              <a:t>	p = max;</a:t>
            </a:r>
          </a:p>
          <a:p>
            <a:r>
              <a:rPr lang="en-US"/>
              <a:t>	printf("max(4,5) = %d\n", p(4,5));</a:t>
            </a:r>
          </a:p>
          <a:p>
            <a:r>
              <a:rPr lang="en-US"/>
              <a:t>   getch();</a:t>
            </a:r>
          </a:p>
          <a:p>
            <a:r>
              <a:rPr lang="en-US"/>
              <a:t>   return 0;</a:t>
            </a:r>
          </a:p>
          <a:p>
            <a:r>
              <a:rPr lang="en-US"/>
              <a:t>}</a:t>
            </a:r>
          </a:p>
        </p:txBody>
      </p:sp>
      <p:sp>
        <p:nvSpPr>
          <p:cNvPr id="4" name="Slide Number Placeholder 3"/>
          <p:cNvSpPr>
            <a:spLocks noGrp="1"/>
          </p:cNvSpPr>
          <p:nvPr>
            <p:ph type="sldNum" sz="quarter" idx="10"/>
          </p:nvPr>
        </p:nvSpPr>
        <p:spPr/>
        <p:txBody>
          <a:bodyPr/>
          <a:lstStyle/>
          <a:p>
            <a:pPr>
              <a:defRPr/>
            </a:pPr>
            <a:fld id="{08A473A7-C3D2-489D-BF5C-7BF44E7D5C48}" type="slidenum">
              <a:rPr lang="en-US" smtClean="0"/>
              <a:pPr>
                <a:defRPr/>
              </a:pPr>
              <a:t>25</a:t>
            </a:fld>
            <a:endParaRPr lang="en-US"/>
          </a:p>
        </p:txBody>
      </p:sp>
    </p:spTree>
    <p:extLst>
      <p:ext uri="{BB962C8B-B14F-4D97-AF65-F5344CB8AC3E}">
        <p14:creationId xmlns:p14="http://schemas.microsoft.com/office/powerpoint/2010/main" val="176454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r>
              <a:rPr lang="en-US"/>
              <a:t>Click to edit Master title style</a:t>
            </a:r>
            <a:endParaRPr lang="en-US" dirty="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en-US"/>
              <a:t>Click to edit Master subtitle style</a:t>
            </a:r>
            <a:endParaRPr lang="en-US" dirty="0"/>
          </a:p>
        </p:txBody>
      </p:sp>
    </p:spTree>
    <p:extLst>
      <p:ext uri="{BB962C8B-B14F-4D97-AF65-F5344CB8AC3E}">
        <p14:creationId xmlns:p14="http://schemas.microsoft.com/office/powerpoint/2010/main" val="2143355964"/>
      </p:ext>
    </p:extLst>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3837450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5920425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84816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05564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348413"/>
            <a:ext cx="9144000" cy="50958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5" name="Straight Connector 10"/>
          <p:cNvCxnSpPr/>
          <p:nvPr/>
        </p:nvCxnSpPr>
        <p:spPr>
          <a:xfrm>
            <a:off x="0" y="6348413"/>
            <a:ext cx="9144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0" y="6441177"/>
            <a:ext cx="9144000" cy="338554"/>
            <a:chOff x="0" y="6441177"/>
            <a:chExt cx="9144000" cy="338554"/>
          </a:xfrm>
        </p:grpSpPr>
        <p:sp>
          <p:nvSpPr>
            <p:cNvPr id="10" name="TextBox 8"/>
            <p:cNvSpPr txBox="1"/>
            <p:nvPr/>
          </p:nvSpPr>
          <p:spPr>
            <a:xfrm>
              <a:off x="2695251" y="6441177"/>
              <a:ext cx="4482317"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cs typeface="Times New Roman" panose="02020603050405020304" pitchFamily="18" charset="0"/>
                </a:rPr>
                <a:t>Nhập môn về lập trình</a:t>
              </a:r>
              <a:r>
                <a:rPr lang="en-US" altLang="en-US" sz="1600" b="0" baseline="0">
                  <a:solidFill>
                    <a:schemeClr val="bg1"/>
                  </a:solidFill>
                  <a:latin typeface="+mn-lt"/>
                  <a:cs typeface="Times New Roman" panose="02020603050405020304" pitchFamily="18" charset="0"/>
                </a:rPr>
                <a:t> – Chương 01: Giới thiệu</a:t>
              </a:r>
              <a:endParaRPr lang="en-US" altLang="en-US" sz="1600" b="0">
                <a:solidFill>
                  <a:schemeClr val="bg1"/>
                </a:solidFill>
                <a:latin typeface="+mn-lt"/>
                <a:cs typeface="Times New Roman" panose="02020603050405020304" pitchFamily="18" charset="0"/>
              </a:endParaRPr>
            </a:p>
          </p:txBody>
        </p:sp>
        <p:sp>
          <p:nvSpPr>
            <p:cNvPr id="11" name="TextBox 11"/>
            <p:cNvSpPr txBox="1"/>
            <p:nvPr/>
          </p:nvSpPr>
          <p:spPr>
            <a:xfrm>
              <a:off x="8108649" y="6441177"/>
              <a:ext cx="984565"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rPr>
                <a:t>Slide </a:t>
              </a:r>
              <a:fld id="{29FC0498-C675-47B5-B589-8478E35404C1}" type="slidenum">
                <a:rPr lang="en-US" altLang="en-US" sz="1600" b="0">
                  <a:solidFill>
                    <a:schemeClr val="bg1"/>
                  </a:solidFill>
                  <a:latin typeface="+mn-lt"/>
                </a:rPr>
                <a:pPr eaLnBrk="1" hangingPunct="1"/>
                <a:t>‹#›</a:t>
              </a:fld>
              <a:endParaRPr lang="en-US" altLang="en-US" sz="1600" b="0">
                <a:solidFill>
                  <a:schemeClr val="bg1"/>
                </a:solidFill>
                <a:latin typeface="+mn-lt"/>
              </a:endParaRPr>
            </a:p>
          </p:txBody>
        </p:sp>
        <p:cxnSp>
          <p:nvCxnSpPr>
            <p:cNvPr id="12" name="Straight Connector 10"/>
            <p:cNvCxnSpPr/>
            <p:nvPr userDrawn="1"/>
          </p:nvCxnSpPr>
          <p:spPr>
            <a:xfrm>
              <a:off x="0" y="644117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8"/>
            <p:cNvSpPr txBox="1"/>
            <p:nvPr userDrawn="1"/>
          </p:nvSpPr>
          <p:spPr>
            <a:xfrm>
              <a:off x="0" y="6441177"/>
              <a:ext cx="1271887" cy="338554"/>
            </a:xfrm>
            <a:prstGeom prst="rect">
              <a:avLst/>
            </a:prstGeom>
            <a:noFill/>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600" b="0">
                  <a:solidFill>
                    <a:schemeClr val="bg1"/>
                  </a:solidFill>
                  <a:latin typeface="+mn-lt"/>
                  <a:cs typeface="Times New Roman" panose="02020603050405020304" pitchFamily="18" charset="0"/>
                </a:rPr>
                <a:t>Trần</a:t>
              </a:r>
              <a:r>
                <a:rPr lang="en-US" altLang="en-US" sz="1600" b="0" baseline="0">
                  <a:solidFill>
                    <a:schemeClr val="bg1"/>
                  </a:solidFill>
                  <a:latin typeface="+mn-lt"/>
                  <a:cs typeface="Times New Roman" panose="02020603050405020304" pitchFamily="18" charset="0"/>
                </a:rPr>
                <a:t> Quang</a:t>
              </a:r>
              <a:endParaRPr lang="en-US" altLang="en-US" sz="1600" b="0">
                <a:solidFill>
                  <a:schemeClr val="bg1"/>
                </a:solidFill>
                <a:latin typeface="+mn-lt"/>
                <a:cs typeface="Times New Roman" panose="02020603050405020304" pitchFamily="18" charset="0"/>
              </a:endParaRPr>
            </a:p>
          </p:txBody>
        </p:sp>
      </p:grpSp>
    </p:spTree>
    <p:extLst>
      <p:ext uri="{BB962C8B-B14F-4D97-AF65-F5344CB8AC3E}">
        <p14:creationId xmlns:p14="http://schemas.microsoft.com/office/powerpoint/2010/main" val="358498093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a:t>Click to edit Master title style</a:t>
            </a:r>
            <a:endParaRPr lang="en-US" dirty="0"/>
          </a:p>
        </p:txBody>
      </p:sp>
    </p:spTree>
    <p:extLst>
      <p:ext uri="{BB962C8B-B14F-4D97-AF65-F5344CB8AC3E}">
        <p14:creationId xmlns:p14="http://schemas.microsoft.com/office/powerpoint/2010/main" val="111827351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635753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7867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67217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29131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685800"/>
          </a:xfrm>
          <a:prstGeom prst="rect">
            <a:avLst/>
          </a:prstGeo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304800" y="928255"/>
            <a:ext cx="8610600" cy="5167745"/>
          </a:xfrm>
        </p:spPr>
        <p:txBody>
          <a:bodyPr/>
          <a:lstStyle>
            <a:lvl1pPr algn="l">
              <a:defRPr sz="2800">
                <a:latin typeface="+mn-lt"/>
                <a:cs typeface="Tahoma" pitchFamily="34" charset="0"/>
              </a:defRPr>
            </a:lvl1pPr>
            <a:lvl2pPr algn="l">
              <a:defRPr sz="2600">
                <a:latin typeface="+mn-lt"/>
                <a:cs typeface="Tahoma" pitchFamily="34" charset="0"/>
              </a:defRPr>
            </a:lvl2pPr>
            <a:lvl3pPr algn="l">
              <a:defRPr sz="2400">
                <a:latin typeface="+mn-lt"/>
                <a:cs typeface="Tahoma" pitchFamily="34" charset="0"/>
              </a:defRPr>
            </a:lvl3pPr>
            <a:lvl4pPr algn="l">
              <a:defRPr sz="2400">
                <a:latin typeface="+mn-lt"/>
                <a:cs typeface="Tahoma" pitchFamily="34" charset="0"/>
              </a:defRPr>
            </a:lvl4pPr>
            <a:lvl5pPr algn="l">
              <a:defRPr sz="2400">
                <a:latin typeface="+mn-lt"/>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004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152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a:t>Click to edit Master title style</a:t>
            </a:r>
            <a:endParaRPr lang="en-US" dirty="0"/>
          </a:p>
        </p:txBody>
      </p:sp>
    </p:spTree>
    <p:extLst>
      <p:ext uri="{BB962C8B-B14F-4D97-AF65-F5344CB8AC3E}">
        <p14:creationId xmlns:p14="http://schemas.microsoft.com/office/powerpoint/2010/main" val="240393589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009384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61517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96571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75214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0379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2189922"/>
          </a:xfrm>
          <a:prstGeom prst="rect">
            <a:avLst/>
          </a:prstGeom>
        </p:spPr>
        <p:txBody>
          <a:bodyPr anchor="ctr"/>
          <a:lstStyle>
            <a:lvl1pPr algn="ctr">
              <a:defRPr sz="3800" b="1" baseline="0"/>
            </a:lvl1pPr>
          </a:lstStyle>
          <a:p>
            <a:r>
              <a:rPr lang="en-US"/>
              <a:t>Click to edit Master title style</a:t>
            </a:r>
            <a:endParaRPr lang="en-US" dirty="0"/>
          </a:p>
        </p:txBody>
      </p:sp>
      <p:sp>
        <p:nvSpPr>
          <p:cNvPr id="2" name="TextBox 1">
            <a:extLst>
              <a:ext uri="{FF2B5EF4-FFF2-40B4-BE49-F238E27FC236}">
                <a16:creationId xmlns:a16="http://schemas.microsoft.com/office/drawing/2014/main" id="{105E086D-1445-4FE8-9BAA-216623B9EDC9}"/>
              </a:ext>
            </a:extLst>
          </p:cNvPr>
          <p:cNvSpPr txBox="1"/>
          <p:nvPr/>
        </p:nvSpPr>
        <p:spPr>
          <a:xfrm>
            <a:off x="457200" y="150125"/>
            <a:ext cx="8382000" cy="461665"/>
          </a:xfrm>
          <a:prstGeom prst="rect">
            <a:avLst/>
          </a:prstGeom>
          <a:noFill/>
        </p:spPr>
        <p:txBody>
          <a:bodyPr wrap="square" rtlCol="0">
            <a:spAutoFit/>
          </a:bodyPr>
          <a:lstStyle/>
          <a:p>
            <a:pPr algn="ctr"/>
            <a:r>
              <a:rPr lang="en-US" sz="2400" b="1">
                <a:solidFill>
                  <a:schemeClr val="tx2"/>
                </a:solidFill>
              </a:rPr>
              <a:t>MÔN: NHẬP MÔN VỀ LẬP TRÌNH</a:t>
            </a:r>
          </a:p>
        </p:txBody>
      </p:sp>
    </p:spTree>
    <p:extLst>
      <p:ext uri="{BB962C8B-B14F-4D97-AF65-F5344CB8AC3E}">
        <p14:creationId xmlns:p14="http://schemas.microsoft.com/office/powerpoint/2010/main" val="189935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254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1"/>
          </p:nvPr>
        </p:nvSpPr>
        <p:spPr>
          <a:xfrm>
            <a:off x="4800600" y="1143000"/>
            <a:ext cx="41148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918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04800" y="3733800"/>
            <a:ext cx="86106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854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3048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4724400" y="11430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3048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4724400" y="3733800"/>
            <a:ext cx="4191000" cy="2362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85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19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0" y="1166813"/>
            <a:ext cx="9144000" cy="18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97754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937851"/>
            <a:ext cx="8610600" cy="524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Box 9"/>
          <p:cNvSpPr txBox="1">
            <a:spLocks noChangeArrowheads="1"/>
          </p:cNvSpPr>
          <p:nvPr/>
        </p:nvSpPr>
        <p:spPr bwMode="auto">
          <a:xfrm>
            <a:off x="773724" y="6303753"/>
            <a:ext cx="2133600" cy="464743"/>
          </a:xfrm>
          <a:prstGeom prst="rect">
            <a:avLst/>
          </a:prstGeom>
          <a:noFill/>
          <a:ln w="9525">
            <a:noFill/>
            <a:miter lim="800000"/>
            <a:headEnd/>
            <a:tailEnd/>
          </a:ln>
          <a:effectLst/>
        </p:spPr>
        <p:txBody>
          <a:bodyPr wrap="square">
            <a:spAutoFit/>
          </a:bodyPr>
          <a:lstStyle/>
          <a:p>
            <a:pPr>
              <a:defRPr/>
            </a:pPr>
            <a:r>
              <a:rPr lang="en-US" sz="1100" b="1">
                <a:solidFill>
                  <a:schemeClr val="tx2"/>
                </a:solidFill>
              </a:rPr>
              <a:t>Đại học Bách Khoa TpHCM</a:t>
            </a:r>
            <a:endParaRPr lang="en-US" sz="1100" b="1" dirty="0">
              <a:solidFill>
                <a:schemeClr val="tx2"/>
              </a:solidFill>
            </a:endParaRPr>
          </a:p>
          <a:p>
            <a:pPr>
              <a:spcBef>
                <a:spcPct val="20000"/>
              </a:spcBef>
              <a:defRPr/>
            </a:pPr>
            <a:r>
              <a:rPr lang="en-US" sz="1100" b="1">
                <a:solidFill>
                  <a:schemeClr val="tx2"/>
                </a:solidFill>
              </a:rPr>
              <a:t>Khoa KH &amp; KT Máy Tính</a:t>
            </a:r>
            <a:endParaRPr lang="en-US" sz="1100" b="1" dirty="0">
              <a:solidFill>
                <a:schemeClr val="tx2"/>
              </a:solidFill>
            </a:endParaRPr>
          </a:p>
        </p:txBody>
      </p:sp>
      <p:sp>
        <p:nvSpPr>
          <p:cNvPr id="14" name="Text Box 10"/>
          <p:cNvSpPr txBox="1">
            <a:spLocks noChangeArrowheads="1"/>
          </p:cNvSpPr>
          <p:nvPr/>
        </p:nvSpPr>
        <p:spPr bwMode="auto">
          <a:xfrm>
            <a:off x="7162800" y="6303753"/>
            <a:ext cx="1875692" cy="430887"/>
          </a:xfrm>
          <a:prstGeom prst="rect">
            <a:avLst/>
          </a:prstGeom>
          <a:noFill/>
          <a:ln w="9525">
            <a:noFill/>
            <a:miter lim="800000"/>
            <a:headEnd/>
            <a:tailEnd/>
          </a:ln>
          <a:effectLst/>
        </p:spPr>
        <p:txBody>
          <a:bodyPr wrap="square">
            <a:spAutoFit/>
          </a:bodyPr>
          <a:lstStyle/>
          <a:p>
            <a:pPr algn="r">
              <a:defRPr/>
            </a:pPr>
            <a:r>
              <a:rPr lang="en-US" sz="1100" b="1">
                <a:solidFill>
                  <a:schemeClr val="tx2"/>
                </a:solidFill>
              </a:rPr>
              <a:t>Môn: Nhập môn </a:t>
            </a:r>
            <a:r>
              <a:rPr lang="en-US" sz="1100" b="1" baseline="0">
                <a:solidFill>
                  <a:schemeClr val="tx2"/>
                </a:solidFill>
              </a:rPr>
              <a:t>l</a:t>
            </a:r>
            <a:r>
              <a:rPr lang="vi-VN" sz="1100" b="1">
                <a:solidFill>
                  <a:schemeClr val="tx2"/>
                </a:solidFill>
              </a:rPr>
              <a:t>ập trình</a:t>
            </a:r>
            <a:endParaRPr lang="en-US" sz="1100" b="1" dirty="0">
              <a:solidFill>
                <a:schemeClr val="tx2"/>
              </a:solidFill>
            </a:endParaRPr>
          </a:p>
          <a:p>
            <a:pPr algn="r">
              <a:defRPr/>
            </a:pPr>
            <a:r>
              <a:rPr lang="en-US" sz="1100" b="1">
                <a:solidFill>
                  <a:schemeClr val="tx2"/>
                </a:solidFill>
              </a:rPr>
              <a:t>Slide </a:t>
            </a:r>
            <a:fld id="{7E361DEB-F8C4-493B-B5A8-8661C8DCD275}" type="slidenum">
              <a:rPr lang="en-US" sz="1100" b="1" smtClean="0">
                <a:solidFill>
                  <a:schemeClr val="tx2"/>
                </a:solidFill>
              </a:rPr>
              <a:pPr algn="r">
                <a:spcBef>
                  <a:spcPct val="20000"/>
                </a:spcBef>
                <a:defRPr/>
              </a:pPr>
              <a:t>‹#›</a:t>
            </a:fld>
            <a:endParaRPr lang="en-US" sz="1100" b="1" dirty="0">
              <a:solidFill>
                <a:schemeClr val="tx2"/>
              </a:solidFill>
            </a:endParaRPr>
          </a:p>
        </p:txBody>
      </p:sp>
      <p:sp>
        <p:nvSpPr>
          <p:cNvPr id="1030" name="Rectangle 9"/>
          <p:cNvSpPr>
            <a:spLocks noGrp="1" noChangeArrowheads="1"/>
          </p:cNvSpPr>
          <p:nvPr>
            <p:ph type="title"/>
          </p:nvPr>
        </p:nvSpPr>
        <p:spPr bwMode="auto">
          <a:xfrm>
            <a:off x="304800" y="76200"/>
            <a:ext cx="8610600" cy="69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1" name="Picture 10"/>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92466" y="6303753"/>
            <a:ext cx="475749" cy="478047"/>
          </a:xfrm>
          <a:prstGeom prst="rect">
            <a:avLst/>
          </a:prstGeom>
        </p:spPr>
      </p:pic>
      <p:sp>
        <p:nvSpPr>
          <p:cNvPr id="12" name="Text Box 9"/>
          <p:cNvSpPr txBox="1">
            <a:spLocks noChangeArrowheads="1"/>
          </p:cNvSpPr>
          <p:nvPr/>
        </p:nvSpPr>
        <p:spPr bwMode="auto">
          <a:xfrm>
            <a:off x="2907324" y="6303753"/>
            <a:ext cx="4255476" cy="276999"/>
          </a:xfrm>
          <a:prstGeom prst="rect">
            <a:avLst/>
          </a:prstGeom>
          <a:noFill/>
          <a:ln w="9525">
            <a:noFill/>
            <a:miter lim="800000"/>
            <a:headEnd/>
            <a:tailEnd/>
          </a:ln>
          <a:effectLst/>
        </p:spPr>
        <p:txBody>
          <a:bodyPr wrap="square">
            <a:spAutoFit/>
          </a:bodyPr>
          <a:lstStyle/>
          <a:p>
            <a:pPr algn="ctr">
              <a:defRPr/>
            </a:pPr>
            <a:r>
              <a:rPr lang="en-US" sz="1200" b="1">
                <a:solidFill>
                  <a:schemeClr val="tx2"/>
                </a:solidFill>
              </a:rPr>
              <a:t>Chương</a:t>
            </a:r>
            <a:r>
              <a:rPr lang="en-US" sz="1200" b="1" baseline="0">
                <a:solidFill>
                  <a:schemeClr val="tx2"/>
                </a:solidFill>
              </a:rPr>
              <a:t> 8: Con trỏ</a:t>
            </a:r>
            <a:endParaRPr lang="en-US" sz="1200" b="1" dirty="0">
              <a:solidFill>
                <a:schemeClr val="tx2"/>
              </a:solidFill>
            </a:endParaRPr>
          </a:p>
        </p:txBody>
      </p:sp>
      <p:cxnSp>
        <p:nvCxnSpPr>
          <p:cNvPr id="3" name="Straight Connector 2">
            <a:extLst>
              <a:ext uri="{FF2B5EF4-FFF2-40B4-BE49-F238E27FC236}">
                <a16:creationId xmlns:a16="http://schemas.microsoft.com/office/drawing/2014/main" id="{24CCF33B-1B3F-49AC-ACEC-E97C40E44A9B}"/>
              </a:ext>
            </a:extLst>
          </p:cNvPr>
          <p:cNvCxnSpPr>
            <a:cxnSpLocks/>
          </p:cNvCxnSpPr>
          <p:nvPr/>
        </p:nvCxnSpPr>
        <p:spPr bwMode="auto">
          <a:xfrm>
            <a:off x="0" y="6237079"/>
            <a:ext cx="9144000" cy="0"/>
          </a:xfrm>
          <a:prstGeom prst="line">
            <a:avLst/>
          </a:prstGeom>
          <a:solidFill>
            <a:schemeClr val="accent1"/>
          </a:solidFill>
          <a:ln w="12700" cap="flat" cmpd="dbl"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03434D4-41BD-499B-B3C8-DEF92833B73A}"/>
              </a:ext>
            </a:extLst>
          </p:cNvPr>
          <p:cNvCxnSpPr>
            <a:cxnSpLocks/>
          </p:cNvCxnSpPr>
          <p:nvPr/>
        </p:nvCxnSpPr>
        <p:spPr bwMode="auto">
          <a:xfrm>
            <a:off x="0" y="768264"/>
            <a:ext cx="9144000" cy="0"/>
          </a:xfrm>
          <a:prstGeom prst="line">
            <a:avLst/>
          </a:prstGeom>
          <a:solidFill>
            <a:schemeClr val="accent1"/>
          </a:solidFill>
          <a:ln w="12700" cap="flat" cmpd="dbl"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882298558"/>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 id="2147484115" r:id="rId12"/>
    <p:sldLayoutId id="2147484116" r:id="rId13"/>
    <p:sldLayoutId id="2147484117" r:id="rId14"/>
    <p:sldLayoutId id="2147484118" r:id="rId15"/>
    <p:sldLayoutId id="2147484119" r:id="rId16"/>
    <p:sldLayoutId id="2147484120" r:id="rId17"/>
    <p:sldLayoutId id="2147484121" r:id="rId18"/>
    <p:sldLayoutId id="2147484122" r:id="rId19"/>
    <p:sldLayoutId id="2147484123" r:id="rId20"/>
    <p:sldLayoutId id="2147484124" r:id="rId21"/>
    <p:sldLayoutId id="2147484125" r:id="rId22"/>
    <p:sldLayoutId id="2147484126" r:id="rId23"/>
    <p:sldLayoutId id="2147484127" r:id="rId24"/>
    <p:sldLayoutId id="2147484128" r:id="rId25"/>
    <p:sldLayoutId id="2147484129" r:id="rId26"/>
  </p:sldLayoutIdLst>
  <p:hf hdr="0" ftr="0" dt="0"/>
  <p:txStyles>
    <p:titleStyle>
      <a:lvl1pPr algn="ctr" rtl="0" eaLnBrk="1" fontAlgn="base" hangingPunct="1">
        <a:spcBef>
          <a:spcPct val="0"/>
        </a:spcBef>
        <a:spcAft>
          <a:spcPct val="0"/>
        </a:spcAft>
        <a:defRPr sz="3200" b="1">
          <a:solidFill>
            <a:schemeClr val="tx2"/>
          </a:solidFill>
          <a:latin typeface="Tahoma" pitchFamily="34" charset="0"/>
          <a:ea typeface="+mj-ea"/>
          <a:cs typeface="Tahoma" pitchFamily="34" charset="0"/>
        </a:defRPr>
      </a:lvl1pPr>
      <a:lvl2pPr algn="l" rtl="0" eaLnBrk="1" fontAlgn="base" hangingPunct="1">
        <a:spcBef>
          <a:spcPct val="0"/>
        </a:spcBef>
        <a:spcAft>
          <a:spcPct val="0"/>
        </a:spcAft>
        <a:defRPr sz="3000">
          <a:solidFill>
            <a:schemeClr val="tx2"/>
          </a:solidFill>
          <a:latin typeface="Tahoma" pitchFamily="34" charset="0"/>
          <a:cs typeface="Tahoma" pitchFamily="34" charset="0"/>
        </a:defRPr>
      </a:lvl2pPr>
      <a:lvl3pPr algn="l" rtl="0" eaLnBrk="1" fontAlgn="base" hangingPunct="1">
        <a:spcBef>
          <a:spcPct val="0"/>
        </a:spcBef>
        <a:spcAft>
          <a:spcPct val="0"/>
        </a:spcAft>
        <a:defRPr sz="3000">
          <a:solidFill>
            <a:schemeClr val="tx2"/>
          </a:solidFill>
          <a:latin typeface="Tahoma" pitchFamily="34" charset="0"/>
          <a:cs typeface="Tahoma" pitchFamily="34" charset="0"/>
        </a:defRPr>
      </a:lvl3pPr>
      <a:lvl4pPr algn="l" rtl="0" eaLnBrk="1" fontAlgn="base" hangingPunct="1">
        <a:spcBef>
          <a:spcPct val="0"/>
        </a:spcBef>
        <a:spcAft>
          <a:spcPct val="0"/>
        </a:spcAft>
        <a:defRPr sz="3000">
          <a:solidFill>
            <a:schemeClr val="tx2"/>
          </a:solidFill>
          <a:latin typeface="Tahoma" pitchFamily="34" charset="0"/>
          <a:cs typeface="Tahoma" pitchFamily="34" charset="0"/>
        </a:defRPr>
      </a:lvl4pPr>
      <a:lvl5pPr algn="l" rtl="0" eaLnBrk="1" fontAlgn="base" hangingPunct="1">
        <a:spcBef>
          <a:spcPct val="0"/>
        </a:spcBef>
        <a:spcAft>
          <a:spcPct val="0"/>
        </a:spcAft>
        <a:defRPr sz="3000">
          <a:solidFill>
            <a:schemeClr val="tx2"/>
          </a:solidFill>
          <a:latin typeface="Tahoma" pitchFamily="34" charset="0"/>
          <a:cs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400">
          <a:solidFill>
            <a:schemeClr val="tx1"/>
          </a:solidFill>
          <a:latin typeface="+mn-lt"/>
          <a:cs typeface="Tahoma" pitchFamily="34" charset="0"/>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cs typeface="Tahoma" pitchFamily="34" charset="0"/>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400">
          <a:solidFill>
            <a:schemeClr val="tx1"/>
          </a:solidFill>
          <a:latin typeface="+mn-lt"/>
          <a:cs typeface="Tahoma" pitchFamily="34" charset="0"/>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a:t>
            </a:r>
            <a:r>
              <a:rPr lang="vi-VN"/>
              <a:t>ương 0</a:t>
            </a:r>
            <a:r>
              <a:rPr lang="en-US"/>
              <a:t>8</a:t>
            </a:r>
            <a:br>
              <a:rPr lang="vi-VN"/>
            </a:br>
            <a:r>
              <a:rPr lang="vi-VN"/>
              <a:t>C</a:t>
            </a:r>
            <a:r>
              <a:rPr lang="en-US"/>
              <a:t>on trỏ (Pointer)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Các phép toán trên con trỏ</a:t>
            </a:r>
            <a:endParaRPr lang="en-US" dirty="0"/>
          </a:p>
        </p:txBody>
      </p:sp>
      <p:sp>
        <p:nvSpPr>
          <p:cNvPr id="3" name="Content Placeholder 2"/>
          <p:cNvSpPr>
            <a:spLocks noGrp="1"/>
          </p:cNvSpPr>
          <p:nvPr>
            <p:ph idx="1"/>
          </p:nvPr>
        </p:nvSpPr>
        <p:spPr/>
        <p:txBody>
          <a:bodyPr/>
          <a:lstStyle/>
          <a:p>
            <a:r>
              <a:rPr lang="vi-VN"/>
              <a:t>Tăng</a:t>
            </a:r>
            <a:r>
              <a:rPr lang="en-US"/>
              <a:t>,</a:t>
            </a:r>
            <a:r>
              <a:rPr lang="vi-VN"/>
              <a:t> </a:t>
            </a:r>
            <a:r>
              <a:rPr lang="en-US"/>
              <a:t>g</a:t>
            </a:r>
            <a:r>
              <a:rPr lang="vi-VN"/>
              <a:t>iảm: ++, --</a:t>
            </a:r>
          </a:p>
          <a:p>
            <a:r>
              <a:rPr lang="vi-VN"/>
              <a:t>Cộng</a:t>
            </a:r>
            <a:r>
              <a:rPr lang="en-US"/>
              <a:t>, </a:t>
            </a:r>
            <a:r>
              <a:rPr lang="vi-VN"/>
              <a:t>trừ: +, -</a:t>
            </a:r>
          </a:p>
          <a:p>
            <a:r>
              <a:rPr lang="vi-VN"/>
              <a:t>Cộng</a:t>
            </a:r>
            <a:r>
              <a:rPr lang="en-US"/>
              <a:t>,</a:t>
            </a:r>
            <a:r>
              <a:rPr lang="vi-VN"/>
              <a:t> trừ kết hợp gán: +=, -=</a:t>
            </a:r>
          </a:p>
          <a:p>
            <a:r>
              <a:rPr lang="vi-VN"/>
              <a:t>So s</a:t>
            </a:r>
            <a:r>
              <a:rPr lang="en-US"/>
              <a:t>á</a:t>
            </a:r>
            <a:r>
              <a:rPr lang="vi-VN"/>
              <a:t>nh: ==, != </a:t>
            </a:r>
            <a:endParaRPr lang="en-US"/>
          </a:p>
          <a:p>
            <a:endParaRPr lang="en-US"/>
          </a:p>
          <a:p>
            <a:r>
              <a:rPr lang="vi-VN"/>
              <a:t>Gọi p là con trỏ có kiểu T</a:t>
            </a:r>
            <a:r>
              <a:rPr lang="vi-VN" b="1">
                <a:solidFill>
                  <a:srgbClr val="0432FF"/>
                </a:solidFill>
              </a:rPr>
              <a:t>;</a:t>
            </a:r>
          </a:p>
          <a:p>
            <a:r>
              <a:rPr lang="vi-VN"/>
              <a:t>Các phép cộng</a:t>
            </a:r>
            <a:r>
              <a:rPr lang="en-US"/>
              <a:t>,</a:t>
            </a:r>
            <a:r>
              <a:rPr lang="vi-VN"/>
              <a:t> trừ: làm con trỏ p tăng hay giảm một bội số của kích thước kiểu T</a:t>
            </a:r>
          </a:p>
          <a:p>
            <a:endParaRPr lang="en-US"/>
          </a:p>
        </p:txBody>
      </p:sp>
    </p:spTree>
    <p:extLst>
      <p:ext uri="{BB962C8B-B14F-4D97-AF65-F5344CB8AC3E}">
        <p14:creationId xmlns:p14="http://schemas.microsoft.com/office/powerpoint/2010/main" val="63938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Các phép toán trên con trỏ</a:t>
            </a:r>
            <a:endParaRPr lang="en-US"/>
          </a:p>
        </p:txBody>
      </p:sp>
      <p:sp>
        <p:nvSpPr>
          <p:cNvPr id="4" name="Content Placeholder 3"/>
          <p:cNvSpPr>
            <a:spLocks noGrp="1"/>
          </p:cNvSpPr>
          <p:nvPr>
            <p:ph idx="1"/>
          </p:nvPr>
        </p:nvSpPr>
        <p:spPr/>
        <p:txBody>
          <a:bodyPr/>
          <a:lstStyle/>
          <a:p>
            <a:r>
              <a:rPr lang="en-US"/>
              <a:t>Ví dụ:</a:t>
            </a:r>
          </a:p>
          <a:p>
            <a:pPr marL="347663" indent="0">
              <a:buNone/>
            </a:pPr>
            <a:r>
              <a:rPr lang="en-US">
                <a:latin typeface="Consolas" panose="020B0609020204030204" pitchFamily="49" charset="0"/>
              </a:rPr>
              <a:t>int a = 100;</a:t>
            </a:r>
          </a:p>
          <a:p>
            <a:pPr marL="347663" indent="0">
              <a:buNone/>
            </a:pPr>
            <a:r>
              <a:rPr lang="en-US">
                <a:latin typeface="Consolas" panose="020B0609020204030204" pitchFamily="49" charset="0"/>
              </a:rPr>
              <a:t>int *p;</a:t>
            </a:r>
          </a:p>
          <a:p>
            <a:pPr marL="347663" indent="0">
              <a:buNone/>
            </a:pPr>
            <a:r>
              <a:rPr lang="en-US">
                <a:latin typeface="Consolas" panose="020B0609020204030204" pitchFamily="49" charset="0"/>
              </a:rPr>
              <a:t>p = &amp;a;</a:t>
            </a:r>
          </a:p>
          <a:p>
            <a:pPr marL="347663" indent="0">
              <a:buNone/>
            </a:pPr>
            <a:r>
              <a:rPr lang="en-US">
                <a:latin typeface="Consolas" panose="020B0609020204030204" pitchFamily="49" charset="0"/>
              </a:rPr>
              <a:t>printf("p  : %p\n", p);</a:t>
            </a:r>
          </a:p>
          <a:p>
            <a:pPr marL="347663" indent="0">
              <a:buNone/>
            </a:pPr>
            <a:r>
              <a:rPr lang="en-US">
                <a:latin typeface="Consolas" panose="020B0609020204030204" pitchFamily="49" charset="0"/>
              </a:rPr>
              <a:t>p++;</a:t>
            </a:r>
          </a:p>
          <a:p>
            <a:pPr marL="347663" indent="0">
              <a:buNone/>
            </a:pPr>
            <a:r>
              <a:rPr lang="en-US">
                <a:latin typeface="Consolas" panose="020B0609020204030204" pitchFamily="49" charset="0"/>
              </a:rPr>
              <a:t>printf("p  : %p\n", p);</a:t>
            </a:r>
          </a:p>
          <a:p>
            <a:endParaRPr lang="en-US"/>
          </a:p>
        </p:txBody>
      </p:sp>
      <p:sp>
        <p:nvSpPr>
          <p:cNvPr id="6" name="Rectangle 5">
            <a:extLst>
              <a:ext uri="{FF2B5EF4-FFF2-40B4-BE49-F238E27FC236}">
                <a16:creationId xmlns:a16="http://schemas.microsoft.com/office/drawing/2014/main" id="{3157E844-410A-4253-90B4-4248F2A3F402}"/>
              </a:ext>
            </a:extLst>
          </p:cNvPr>
          <p:cNvSpPr/>
          <p:nvPr/>
        </p:nvSpPr>
        <p:spPr bwMode="auto">
          <a:xfrm>
            <a:off x="5791200" y="3048000"/>
            <a:ext cx="2955758" cy="1219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tabLst>
                <a:tab pos="457200" algn="l"/>
              </a:tabLst>
            </a:pPr>
            <a:r>
              <a:rPr lang="en-US" sz="2800">
                <a:solidFill>
                  <a:schemeClr val="tx1"/>
                </a:solidFill>
                <a:latin typeface="Courier New" panose="02070309020205020404" pitchFamily="49" charset="0"/>
                <a:cs typeface="Courier New" panose="02070309020205020404" pitchFamily="49" charset="0"/>
              </a:rPr>
              <a:t>p	: 00AFF944</a:t>
            </a:r>
          </a:p>
          <a:p>
            <a:pPr>
              <a:tabLst>
                <a:tab pos="457200" algn="l"/>
              </a:tabLst>
            </a:pPr>
            <a:r>
              <a:rPr lang="en-US" sz="2800">
                <a:solidFill>
                  <a:schemeClr val="tx1"/>
                </a:solidFill>
                <a:latin typeface="Courier New" panose="02070309020205020404" pitchFamily="49" charset="0"/>
                <a:cs typeface="Courier New" panose="02070309020205020404" pitchFamily="49" charset="0"/>
              </a:rPr>
              <a:t>p	: 00AFF948</a:t>
            </a:r>
          </a:p>
        </p:txBody>
      </p:sp>
    </p:spTree>
    <p:extLst>
      <p:ext uri="{BB962C8B-B14F-4D97-AF65-F5344CB8AC3E}">
        <p14:creationId xmlns:p14="http://schemas.microsoft.com/office/powerpoint/2010/main" val="214710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Con trỏ và mảng</a:t>
            </a:r>
            <a:endParaRPr lang="en-US" dirty="0"/>
          </a:p>
        </p:txBody>
      </p:sp>
      <p:sp>
        <p:nvSpPr>
          <p:cNvPr id="3" name="Content Placeholder 2"/>
          <p:cNvSpPr>
            <a:spLocks noGrp="1"/>
          </p:cNvSpPr>
          <p:nvPr>
            <p:ph idx="1"/>
          </p:nvPr>
        </p:nvSpPr>
        <p:spPr/>
        <p:txBody>
          <a:bodyPr/>
          <a:lstStyle/>
          <a:p>
            <a:r>
              <a:rPr lang="vi-VN"/>
              <a:t>Con trỏ và mảng có nhiều điểm giống nhau</a:t>
            </a:r>
            <a:r>
              <a:rPr lang="en-US"/>
              <a:t>. </a:t>
            </a:r>
            <a:endParaRPr lang="vi-VN"/>
          </a:p>
          <a:p>
            <a:r>
              <a:rPr lang="vi-VN"/>
              <a:t>Con trỏ: giữ địa chỉ của </a:t>
            </a:r>
            <a:r>
              <a:rPr lang="en-US"/>
              <a:t>một </a:t>
            </a:r>
            <a:r>
              <a:rPr lang="vi-VN"/>
              <a:t>ô nhớ</a:t>
            </a:r>
          </a:p>
          <a:p>
            <a:r>
              <a:rPr lang="vi-VN"/>
              <a:t>Mảng: giữ địa chỉ của phần tử đầu tiên</a:t>
            </a:r>
            <a:r>
              <a:rPr lang="en-US"/>
              <a:t> của mảng </a:t>
            </a:r>
          </a:p>
          <a:p>
            <a:r>
              <a:rPr lang="en-US"/>
              <a:t>C</a:t>
            </a:r>
            <a:r>
              <a:rPr lang="vi-VN"/>
              <a:t>ó thể gán mảng vào con trỏ</a:t>
            </a:r>
            <a:r>
              <a:rPr lang="en-US"/>
              <a:t>, nhưng không thể</a:t>
            </a:r>
            <a:r>
              <a:rPr lang="vi-VN"/>
              <a:t> gán con trỏ vào mảng</a:t>
            </a:r>
            <a:endParaRPr lang="en-US"/>
          </a:p>
          <a:p>
            <a:r>
              <a:rPr lang="en-US"/>
              <a:t>Ứng dụng: </a:t>
            </a:r>
          </a:p>
          <a:p>
            <a:pPr lvl="1"/>
            <a:r>
              <a:rPr lang="en-US"/>
              <a:t>Dùng m</a:t>
            </a:r>
            <a:r>
              <a:rPr lang="vi-VN"/>
              <a:t>ảng</a:t>
            </a:r>
            <a:r>
              <a:rPr lang="en-US"/>
              <a:t> p</a:t>
            </a:r>
            <a:r>
              <a:rPr lang="vi-VN"/>
              <a:t>hải </a:t>
            </a:r>
            <a:r>
              <a:rPr lang="en-US"/>
              <a:t>xác định</a:t>
            </a:r>
            <a:r>
              <a:rPr lang="vi-VN"/>
              <a:t> trước số phần tử </a:t>
            </a:r>
            <a:r>
              <a:rPr lang="en-US"/>
              <a:t>(th</a:t>
            </a:r>
            <a:r>
              <a:rPr lang="vi-VN"/>
              <a:t>ư</a:t>
            </a:r>
            <a:r>
              <a:rPr lang="en-US"/>
              <a:t>ờng lớn) </a:t>
            </a:r>
            <a:r>
              <a:rPr lang="vi-VN"/>
              <a:t>tại thời điểm viết chương trình</a:t>
            </a:r>
            <a:r>
              <a:rPr lang="en-US"/>
              <a:t>; </a:t>
            </a:r>
            <a:r>
              <a:rPr lang="vi-VN"/>
              <a:t>Tuy nhiên</a:t>
            </a:r>
            <a:r>
              <a:rPr lang="en-US"/>
              <a:t> </a:t>
            </a:r>
            <a:r>
              <a:rPr lang="vi-VN"/>
              <a:t>có thể sẽ sử dụng ít hơn rất nhiều </a:t>
            </a:r>
            <a:r>
              <a:rPr lang="vi-VN">
                <a:sym typeface="Wingdings"/>
              </a:rPr>
              <a:t> lãng phí</a:t>
            </a:r>
          </a:p>
          <a:p>
            <a:pPr lvl="1"/>
            <a:r>
              <a:rPr lang="en-US"/>
              <a:t>C</a:t>
            </a:r>
            <a:r>
              <a:rPr lang="vi-VN"/>
              <a:t>ó thể dùng </a:t>
            </a:r>
            <a:r>
              <a:rPr lang="en-US"/>
              <a:t>con trỏ để tạo </a:t>
            </a:r>
            <a:r>
              <a:rPr lang="vi-VN"/>
              <a:t>mảng với số lượng phần tử chỉ cần biết lúc chương trình đang chạy</a:t>
            </a:r>
          </a:p>
        </p:txBody>
      </p:sp>
    </p:spTree>
    <p:extLst>
      <p:ext uri="{BB962C8B-B14F-4D97-AF65-F5344CB8AC3E}">
        <p14:creationId xmlns:p14="http://schemas.microsoft.com/office/powerpoint/2010/main" val="60604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Con trỏ và mảng</a:t>
            </a:r>
            <a:r>
              <a:rPr lang="en-US"/>
              <a:t> – ví dụ</a:t>
            </a:r>
            <a:endParaRPr lang="en-US" dirty="0"/>
          </a:p>
        </p:txBody>
      </p:sp>
      <p:sp>
        <p:nvSpPr>
          <p:cNvPr id="3" name="Content Placeholder 2"/>
          <p:cNvSpPr>
            <a:spLocks noGrp="1"/>
          </p:cNvSpPr>
          <p:nvPr>
            <p:ph idx="1"/>
          </p:nvPr>
        </p:nvSpPr>
        <p:spPr/>
        <p:txBody>
          <a:bodyPr/>
          <a:lstStyle/>
          <a:p>
            <a:pPr marL="228600" indent="0">
              <a:buNone/>
            </a:pPr>
            <a:r>
              <a:rPr lang="pt-BR">
                <a:latin typeface="Consolas" panose="020B0609020204030204" pitchFamily="49" charset="0"/>
              </a:rPr>
              <a:t>int a[3] = {1, 2, 3};</a:t>
            </a:r>
          </a:p>
          <a:p>
            <a:pPr marL="228600" indent="0">
              <a:buNone/>
            </a:pPr>
            <a:r>
              <a:rPr lang="en-US">
                <a:latin typeface="Consolas" panose="020B0609020204030204" pitchFamily="49" charset="0"/>
              </a:rPr>
              <a:t>int *p;</a:t>
            </a:r>
          </a:p>
          <a:p>
            <a:pPr marL="228600" indent="0">
              <a:buNone/>
            </a:pPr>
            <a:r>
              <a:rPr lang="en-US">
                <a:latin typeface="Consolas" panose="020B0609020204030204" pitchFamily="49" charset="0"/>
              </a:rPr>
              <a:t>p = a;</a:t>
            </a:r>
          </a:p>
          <a:p>
            <a:pPr marL="228600" indent="0">
              <a:buNone/>
            </a:pPr>
            <a:r>
              <a:rPr lang="pt-BR">
                <a:latin typeface="Consolas" panose="020B0609020204030204" pitchFamily="49" charset="0"/>
              </a:rPr>
              <a:t>printf ("a\t= %d\n", a);</a:t>
            </a:r>
          </a:p>
          <a:p>
            <a:pPr marL="228600" indent="0">
              <a:buNone/>
            </a:pPr>
            <a:r>
              <a:rPr lang="pt-BR">
                <a:latin typeface="Consolas" panose="020B0609020204030204" pitchFamily="49" charset="0"/>
              </a:rPr>
              <a:t>printf ("&amp;a[0]\t= %d\n", &amp;a[0]);</a:t>
            </a:r>
          </a:p>
          <a:p>
            <a:pPr marL="228600" indent="0">
              <a:buNone/>
            </a:pPr>
            <a:r>
              <a:rPr lang="fr-FR">
                <a:latin typeface="Consolas" panose="020B0609020204030204" pitchFamily="49" charset="0"/>
              </a:rPr>
              <a:t>printf ("p\t= %d\n", p);</a:t>
            </a:r>
          </a:p>
          <a:p>
            <a:pPr marL="228600" indent="0">
              <a:buNone/>
            </a:pPr>
            <a:r>
              <a:rPr lang="fr-FR">
                <a:latin typeface="Consolas" panose="020B0609020204030204" pitchFamily="49" charset="0"/>
              </a:rPr>
              <a:t>printf ("*p\t= %d\n", *p);</a:t>
            </a:r>
          </a:p>
          <a:p>
            <a:pPr marL="0" indent="0">
              <a:buNone/>
            </a:pPr>
            <a:endParaRPr lang="fr-FR"/>
          </a:p>
          <a:p>
            <a:endParaRPr lang="en-US"/>
          </a:p>
        </p:txBody>
      </p:sp>
      <p:sp>
        <p:nvSpPr>
          <p:cNvPr id="4" name="TextBox 3"/>
          <p:cNvSpPr txBox="1"/>
          <p:nvPr/>
        </p:nvSpPr>
        <p:spPr>
          <a:xfrm>
            <a:off x="4610100" y="1266735"/>
            <a:ext cx="4495800" cy="1200329"/>
          </a:xfrm>
          <a:prstGeom prst="rect">
            <a:avLst/>
          </a:prstGeom>
          <a:noFill/>
        </p:spPr>
        <p:txBody>
          <a:bodyPr wrap="square" rtlCol="0">
            <a:spAutoFit/>
          </a:bodyPr>
          <a:lstStyle/>
          <a:p>
            <a:r>
              <a:rPr lang="en-US" sz="2400"/>
              <a:t>G</a:t>
            </a:r>
            <a:r>
              <a:rPr lang="vi-VN" sz="2400"/>
              <a:t>án mảng vào con trỏ</a:t>
            </a:r>
          </a:p>
          <a:p>
            <a:r>
              <a:rPr lang="en-US" sz="2400">
                <a:sym typeface="Wingdings" panose="05000000000000000000" pitchFamily="2" charset="2"/>
              </a:rPr>
              <a:t> a</a:t>
            </a:r>
            <a:r>
              <a:rPr lang="vi-VN" sz="2400"/>
              <a:t> và p giữ cùng địa chỉ</a:t>
            </a:r>
            <a:r>
              <a:rPr lang="en-US" sz="2400"/>
              <a:t> là </a:t>
            </a:r>
            <a:r>
              <a:rPr lang="vi-VN" sz="2400"/>
              <a:t>địa chỉ </a:t>
            </a:r>
            <a:r>
              <a:rPr lang="en-US" sz="2400"/>
              <a:t>phần tử</a:t>
            </a:r>
            <a:r>
              <a:rPr lang="vi-VN" sz="2400"/>
              <a:t> đầu tiên </a:t>
            </a:r>
            <a:r>
              <a:rPr lang="en-US" sz="2400"/>
              <a:t>của</a:t>
            </a:r>
            <a:r>
              <a:rPr lang="vi-VN" sz="2400"/>
              <a:t> mảng</a:t>
            </a:r>
            <a:endParaRPr lang="en-US" sz="2400"/>
          </a:p>
        </p:txBody>
      </p:sp>
      <p:cxnSp>
        <p:nvCxnSpPr>
          <p:cNvPr id="6" name="Straight Arrow Connector 5"/>
          <p:cNvCxnSpPr>
            <a:cxnSpLocks/>
            <a:stCxn id="4" idx="1"/>
          </p:cNvCxnSpPr>
          <p:nvPr/>
        </p:nvCxnSpPr>
        <p:spPr bwMode="auto">
          <a:xfrm flipH="1">
            <a:off x="1882942" y="1866900"/>
            <a:ext cx="2727158" cy="371339"/>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9" name="Rectangle 8">
            <a:extLst>
              <a:ext uri="{FF2B5EF4-FFF2-40B4-BE49-F238E27FC236}">
                <a16:creationId xmlns:a16="http://schemas.microsoft.com/office/drawing/2014/main" id="{AE5A94AB-52DB-46F3-81CC-1A0931131BC8}"/>
              </a:ext>
            </a:extLst>
          </p:cNvPr>
          <p:cNvSpPr/>
          <p:nvPr/>
        </p:nvSpPr>
        <p:spPr bwMode="auto">
          <a:xfrm>
            <a:off x="2362200" y="4524464"/>
            <a:ext cx="4419600" cy="172393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tabLst>
                <a:tab pos="1263650" algn="l"/>
              </a:tabLst>
            </a:pPr>
            <a:r>
              <a:rPr lang="en-US" sz="2800">
                <a:solidFill>
                  <a:schemeClr val="tx1"/>
                </a:solidFill>
                <a:latin typeface="Courier New" panose="02070309020205020404" pitchFamily="49" charset="0"/>
                <a:cs typeface="Courier New" panose="02070309020205020404" pitchFamily="49" charset="0"/>
              </a:rPr>
              <a:t>a	= 272760576 &amp;a[0]	= 272760576</a:t>
            </a:r>
          </a:p>
          <a:p>
            <a:pPr>
              <a:tabLst>
                <a:tab pos="1263650" algn="l"/>
              </a:tabLst>
            </a:pPr>
            <a:r>
              <a:rPr lang="en-US" sz="2800">
                <a:solidFill>
                  <a:schemeClr val="tx1"/>
                </a:solidFill>
                <a:latin typeface="Courier New" panose="02070309020205020404" pitchFamily="49" charset="0"/>
                <a:cs typeface="Courier New" panose="02070309020205020404" pitchFamily="49" charset="0"/>
              </a:rPr>
              <a:t>p 	= 272760576</a:t>
            </a:r>
          </a:p>
          <a:p>
            <a:pPr>
              <a:tabLst>
                <a:tab pos="1263650" algn="l"/>
              </a:tabLst>
            </a:pPr>
            <a:r>
              <a:rPr lang="en-US" sz="2800">
                <a:solidFill>
                  <a:schemeClr val="tx1"/>
                </a:solidFill>
                <a:latin typeface="Courier New" panose="02070309020205020404" pitchFamily="49" charset="0"/>
                <a:cs typeface="Courier New" panose="02070309020205020404" pitchFamily="49" charset="0"/>
              </a:rPr>
              <a:t>*p	= 1</a:t>
            </a:r>
          </a:p>
        </p:txBody>
      </p:sp>
    </p:spTree>
    <p:extLst>
      <p:ext uri="{BB962C8B-B14F-4D97-AF65-F5344CB8AC3E}">
        <p14:creationId xmlns:p14="http://schemas.microsoft.com/office/powerpoint/2010/main" val="10697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Con trỏ và mảng</a:t>
            </a:r>
            <a:endParaRPr lang="en-US" dirty="0"/>
          </a:p>
        </p:txBody>
      </p:sp>
      <p:sp>
        <p:nvSpPr>
          <p:cNvPr id="3" name="Content Placeholder 2"/>
          <p:cNvSpPr>
            <a:spLocks noGrp="1"/>
          </p:cNvSpPr>
          <p:nvPr>
            <p:ph idx="1"/>
          </p:nvPr>
        </p:nvSpPr>
        <p:spPr/>
        <p:txBody>
          <a:bodyPr/>
          <a:lstStyle/>
          <a:p>
            <a:r>
              <a:rPr lang="vi-VN"/>
              <a:t>Con trỏ và mảng có cùng cách tru</a:t>
            </a:r>
            <a:r>
              <a:rPr lang="en-US"/>
              <a:t>y</a:t>
            </a:r>
            <a:r>
              <a:rPr lang="vi-VN"/>
              <a:t> cập các ô nhớ</a:t>
            </a:r>
          </a:p>
          <a:p>
            <a:pPr lvl="1"/>
            <a:r>
              <a:rPr lang="vi-VN"/>
              <a:t>Dùng toán tử [ ]</a:t>
            </a:r>
          </a:p>
          <a:p>
            <a:pPr lvl="1"/>
            <a:r>
              <a:rPr lang="vi-VN"/>
              <a:t>Dùng toán tử * và +</a:t>
            </a:r>
          </a:p>
          <a:p>
            <a:r>
              <a:rPr lang="en-US" sz="3000">
                <a:ea typeface="+mn-ea"/>
              </a:rPr>
              <a:t>Ví dụ:</a:t>
            </a:r>
            <a:endParaRPr lang="en-US" sz="3000"/>
          </a:p>
          <a:p>
            <a:pPr marL="396875" indent="0">
              <a:spcBef>
                <a:spcPts val="300"/>
              </a:spcBef>
              <a:buNone/>
            </a:pPr>
            <a:r>
              <a:rPr lang="pt-BR">
                <a:solidFill>
                  <a:prstClr val="black"/>
                </a:solidFill>
                <a:latin typeface="Consolas" charset="0"/>
              </a:rPr>
              <a:t>int a[4] = {6,7,</a:t>
            </a:r>
            <a:r>
              <a:rPr lang="pt-BR" b="1">
                <a:solidFill>
                  <a:srgbClr val="FF0000"/>
                </a:solidFill>
                <a:latin typeface="Consolas" charset="0"/>
              </a:rPr>
              <a:t>8</a:t>
            </a:r>
            <a:r>
              <a:rPr lang="pt-BR">
                <a:solidFill>
                  <a:prstClr val="black"/>
                </a:solidFill>
                <a:latin typeface="Consolas" charset="0"/>
              </a:rPr>
              <a:t>,9};</a:t>
            </a:r>
          </a:p>
          <a:p>
            <a:pPr marL="396875" indent="0">
              <a:spcBef>
                <a:spcPts val="300"/>
              </a:spcBef>
              <a:buNone/>
            </a:pPr>
            <a:r>
              <a:rPr lang="pt-BR">
                <a:solidFill>
                  <a:prstClr val="black"/>
                </a:solidFill>
                <a:latin typeface="Consolas" charset="0"/>
              </a:rPr>
              <a:t>int *p = a;</a:t>
            </a:r>
          </a:p>
          <a:p>
            <a:pPr marL="396875" indent="0">
              <a:spcBef>
                <a:spcPts val="300"/>
              </a:spcBef>
              <a:buNone/>
            </a:pPr>
            <a:r>
              <a:rPr lang="pt-BR">
                <a:solidFill>
                  <a:prstClr val="black"/>
                </a:solidFill>
                <a:latin typeface="Consolas" charset="0"/>
              </a:rPr>
              <a:t>int i = 2;</a:t>
            </a:r>
          </a:p>
          <a:p>
            <a:pPr marL="396875" indent="0">
              <a:spcBef>
                <a:spcPts val="300"/>
              </a:spcBef>
              <a:buNone/>
            </a:pPr>
            <a:r>
              <a:rPr lang="pt-BR">
                <a:solidFill>
                  <a:prstClr val="black"/>
                </a:solidFill>
                <a:latin typeface="Consolas" charset="0"/>
              </a:rPr>
              <a:t>printf("%d\n", a[i]);</a:t>
            </a:r>
          </a:p>
          <a:p>
            <a:pPr marL="396875" indent="0">
              <a:spcBef>
                <a:spcPts val="300"/>
              </a:spcBef>
              <a:buNone/>
            </a:pPr>
            <a:r>
              <a:rPr lang="pt-BR">
                <a:solidFill>
                  <a:prstClr val="black"/>
                </a:solidFill>
                <a:latin typeface="Consolas" charset="0"/>
              </a:rPr>
              <a:t>printf("%d\n", p[i]);</a:t>
            </a:r>
          </a:p>
          <a:p>
            <a:pPr marL="396875" indent="0">
              <a:spcBef>
                <a:spcPts val="300"/>
              </a:spcBef>
              <a:buNone/>
            </a:pPr>
            <a:r>
              <a:rPr lang="pt-BR">
                <a:solidFill>
                  <a:prstClr val="black"/>
                </a:solidFill>
                <a:latin typeface="Consolas" charset="0"/>
              </a:rPr>
              <a:t>printf("%d\n", *(a+i));</a:t>
            </a:r>
          </a:p>
          <a:p>
            <a:pPr marL="396875" indent="0">
              <a:spcBef>
                <a:spcPts val="300"/>
              </a:spcBef>
              <a:buNone/>
            </a:pPr>
            <a:r>
              <a:rPr lang="pt-BR">
                <a:solidFill>
                  <a:prstClr val="black"/>
                </a:solidFill>
                <a:latin typeface="Consolas" charset="0"/>
              </a:rPr>
              <a:t>printf("%d\n", *(p+i));</a:t>
            </a:r>
            <a:endParaRPr lang="vi-VN"/>
          </a:p>
          <a:p>
            <a:pPr lvl="1"/>
            <a:endParaRPr lang="vi-VN"/>
          </a:p>
        </p:txBody>
      </p:sp>
      <p:sp>
        <p:nvSpPr>
          <p:cNvPr id="7" name="Rectangle 6">
            <a:extLst>
              <a:ext uri="{FF2B5EF4-FFF2-40B4-BE49-F238E27FC236}">
                <a16:creationId xmlns:a16="http://schemas.microsoft.com/office/drawing/2014/main" id="{4B73E7D5-3C6B-4FF9-9C44-1CDB33C62D07}"/>
              </a:ext>
            </a:extLst>
          </p:cNvPr>
          <p:cNvSpPr/>
          <p:nvPr/>
        </p:nvSpPr>
        <p:spPr bwMode="auto">
          <a:xfrm>
            <a:off x="5943600" y="3512965"/>
            <a:ext cx="914400" cy="16884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tabLst>
                <a:tab pos="1263650" algn="l"/>
              </a:tabLst>
            </a:pPr>
            <a:r>
              <a:rPr lang="en-US" sz="2800">
                <a:solidFill>
                  <a:schemeClr val="tx1"/>
                </a:solidFill>
                <a:latin typeface="Courier New" panose="02070309020205020404" pitchFamily="49" charset="0"/>
                <a:cs typeface="Courier New" panose="02070309020205020404" pitchFamily="49" charset="0"/>
              </a:rPr>
              <a:t>8</a:t>
            </a:r>
          </a:p>
          <a:p>
            <a:pPr>
              <a:tabLst>
                <a:tab pos="1263650" algn="l"/>
              </a:tabLst>
            </a:pPr>
            <a:r>
              <a:rPr lang="en-US" sz="2800">
                <a:solidFill>
                  <a:schemeClr val="tx1"/>
                </a:solidFill>
                <a:latin typeface="Courier New" panose="02070309020205020404" pitchFamily="49" charset="0"/>
                <a:cs typeface="Courier New" panose="02070309020205020404" pitchFamily="49" charset="0"/>
              </a:rPr>
              <a:t>8</a:t>
            </a:r>
          </a:p>
          <a:p>
            <a:pPr>
              <a:tabLst>
                <a:tab pos="1263650" algn="l"/>
              </a:tabLst>
            </a:pPr>
            <a:r>
              <a:rPr lang="en-US" sz="2800">
                <a:solidFill>
                  <a:schemeClr val="tx1"/>
                </a:solidFill>
                <a:latin typeface="Courier New" panose="02070309020205020404" pitchFamily="49" charset="0"/>
                <a:cs typeface="Courier New" panose="02070309020205020404" pitchFamily="49" charset="0"/>
              </a:rPr>
              <a:t>8</a:t>
            </a:r>
          </a:p>
          <a:p>
            <a:pPr>
              <a:tabLst>
                <a:tab pos="1263650" algn="l"/>
              </a:tabLst>
            </a:pPr>
            <a:r>
              <a:rPr lang="en-US" sz="2800">
                <a:solidFill>
                  <a:schemeClr val="tx1"/>
                </a:solidFill>
                <a:latin typeface="Courier New" panose="02070309020205020404" pitchFamily="49" charset="0"/>
                <a:cs typeface="Courier New" panose="02070309020205020404" pitchFamily="49" charset="0"/>
              </a:rPr>
              <a:t>8</a:t>
            </a:r>
          </a:p>
        </p:txBody>
      </p:sp>
    </p:spTree>
    <p:extLst>
      <p:ext uri="{BB962C8B-B14F-4D97-AF65-F5344CB8AC3E}">
        <p14:creationId xmlns:p14="http://schemas.microsoft.com/office/powerpoint/2010/main" val="54094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Hàm và </a:t>
            </a:r>
            <a:r>
              <a:rPr lang="en-US"/>
              <a:t>tham số </a:t>
            </a:r>
            <a:r>
              <a:rPr lang="vi-VN"/>
              <a:t>mảng</a:t>
            </a:r>
            <a:endParaRPr lang="en-US"/>
          </a:p>
        </p:txBody>
      </p:sp>
      <p:sp>
        <p:nvSpPr>
          <p:cNvPr id="4" name="Content Placeholder 3"/>
          <p:cNvSpPr>
            <a:spLocks noGrp="1"/>
          </p:cNvSpPr>
          <p:nvPr>
            <p:ph idx="1"/>
          </p:nvPr>
        </p:nvSpPr>
        <p:spPr/>
        <p:txBody>
          <a:bodyPr/>
          <a:lstStyle/>
          <a:p>
            <a:r>
              <a:rPr lang="vi-VN"/>
              <a:t>Mảng và con trỏ đề</a:t>
            </a:r>
            <a:r>
              <a:rPr lang="en-US"/>
              <a:t>u</a:t>
            </a:r>
            <a:r>
              <a:rPr lang="vi-VN"/>
              <a:t> là những ô nhớ chứa địa chỉ</a:t>
            </a:r>
            <a:endParaRPr lang="en-US"/>
          </a:p>
          <a:p>
            <a:r>
              <a:rPr lang="vi-VN"/>
              <a:t>Sử dụng hàm để xử lý mảng</a:t>
            </a:r>
            <a:r>
              <a:rPr lang="en-US"/>
              <a:t>, thường truyền vào 2 tham số:</a:t>
            </a:r>
            <a:endParaRPr lang="vi-VN"/>
          </a:p>
          <a:p>
            <a:pPr lvl="1"/>
            <a:r>
              <a:rPr lang="vi-VN"/>
              <a:t>Mảng </a:t>
            </a:r>
            <a:r>
              <a:rPr lang="en-US"/>
              <a:t>các </a:t>
            </a:r>
            <a:r>
              <a:rPr lang="vi-VN"/>
              <a:t>giá trị</a:t>
            </a:r>
          </a:p>
          <a:p>
            <a:pPr lvl="2"/>
            <a:r>
              <a:rPr lang="vi-VN">
                <a:sym typeface="Wingdings"/>
              </a:rPr>
              <a:t>C luôn luôn truyền mảng vào hàm bằng </a:t>
            </a:r>
            <a:r>
              <a:rPr lang="en-US">
                <a:sym typeface="Wingdings"/>
              </a:rPr>
              <a:t>cách</a:t>
            </a:r>
            <a:r>
              <a:rPr lang="vi-VN">
                <a:sym typeface="Wingdings"/>
              </a:rPr>
              <a:t> truyền địa chỉ</a:t>
            </a:r>
            <a:endParaRPr lang="vi-VN"/>
          </a:p>
          <a:p>
            <a:pPr lvl="2"/>
            <a:r>
              <a:rPr lang="en-US">
                <a:sym typeface="Wingdings"/>
              </a:rPr>
              <a:t>T</a:t>
            </a:r>
            <a:r>
              <a:rPr lang="vi-VN">
                <a:sym typeface="Wingdings"/>
              </a:rPr>
              <a:t>ruyền địa chỉ của phần tử đầu tiên vào hàm</a:t>
            </a:r>
            <a:r>
              <a:rPr lang="en-US">
                <a:sym typeface="Wingdings"/>
              </a:rPr>
              <a:t>, hoặc </a:t>
            </a:r>
            <a:r>
              <a:rPr lang="vi-VN">
                <a:sym typeface="Wingdings"/>
              </a:rPr>
              <a:t>truyền con trỏ đến phần tử đầu tiên vào hàm</a:t>
            </a:r>
          </a:p>
          <a:p>
            <a:pPr lvl="1"/>
            <a:r>
              <a:rPr lang="vi-VN"/>
              <a:t>Số lượng phần tử của mảng</a:t>
            </a:r>
          </a:p>
          <a:p>
            <a:pPr lvl="1"/>
            <a:endParaRPr lang="vi-VN"/>
          </a:p>
          <a:p>
            <a:endParaRPr lang="vi-VN"/>
          </a:p>
          <a:p>
            <a:pPr lvl="2"/>
            <a:endParaRPr lang="vi-VN">
              <a:sym typeface="Wingdings"/>
            </a:endParaRPr>
          </a:p>
          <a:p>
            <a:pPr lvl="1"/>
            <a:endParaRPr lang="vi-VN">
              <a:sym typeface="Wingdings"/>
            </a:endParaRPr>
          </a:p>
          <a:p>
            <a:pPr lvl="1"/>
            <a:endParaRPr lang="en-US"/>
          </a:p>
        </p:txBody>
      </p:sp>
    </p:spTree>
    <p:extLst>
      <p:ext uri="{BB962C8B-B14F-4D97-AF65-F5344CB8AC3E}">
        <p14:creationId xmlns:p14="http://schemas.microsoft.com/office/powerpoint/2010/main" val="420394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Hàm và mảng, con trỏ</a:t>
            </a:r>
            <a:endParaRPr lang="en-US"/>
          </a:p>
        </p:txBody>
      </p:sp>
      <p:sp>
        <p:nvSpPr>
          <p:cNvPr id="4" name="Content Placeholder 3"/>
          <p:cNvSpPr>
            <a:spLocks noGrp="1"/>
          </p:cNvSpPr>
          <p:nvPr>
            <p:ph idx="1"/>
          </p:nvPr>
        </p:nvSpPr>
        <p:spPr/>
        <p:txBody>
          <a:bodyPr/>
          <a:lstStyle/>
          <a:p>
            <a:r>
              <a:rPr lang="vi-VN"/>
              <a:t>Cú pháp khai báo th</a:t>
            </a:r>
            <a:r>
              <a:rPr lang="en-US"/>
              <a:t>am</a:t>
            </a:r>
            <a:r>
              <a:rPr lang="vi-VN"/>
              <a:t> số</a:t>
            </a:r>
            <a:r>
              <a:rPr lang="en-US"/>
              <a:t> để truyền mảng</a:t>
            </a:r>
          </a:p>
          <a:p>
            <a:endParaRPr lang="en-US">
              <a:sym typeface="Wingdings"/>
            </a:endParaRPr>
          </a:p>
          <a:p>
            <a:endParaRPr lang="en-US">
              <a:sym typeface="Wingdings"/>
            </a:endParaRPr>
          </a:p>
          <a:p>
            <a:endParaRPr lang="en-US">
              <a:sym typeface="Wingdings"/>
            </a:endParaRPr>
          </a:p>
          <a:p>
            <a:r>
              <a:rPr lang="en-US">
                <a:sym typeface="Wingdings"/>
              </a:rPr>
              <a:t>Ví dụ:</a:t>
            </a:r>
          </a:p>
          <a:p>
            <a:pPr marL="457200" indent="0">
              <a:spcBef>
                <a:spcPts val="0"/>
              </a:spcBef>
              <a:buNone/>
            </a:pPr>
            <a:r>
              <a:rPr lang="en-US" sz="2400">
                <a:solidFill>
                  <a:srgbClr val="0000FF"/>
                </a:solidFill>
                <a:latin typeface="Consolas" charset="0"/>
              </a:rPr>
              <a:t>#define</a:t>
            </a:r>
            <a:r>
              <a:rPr lang="en-US" sz="2400">
                <a:solidFill>
                  <a:prstClr val="black"/>
                </a:solidFill>
                <a:latin typeface="Consolas" charset="0"/>
              </a:rPr>
              <a:t> MAX_SIZE  100</a:t>
            </a:r>
          </a:p>
          <a:p>
            <a:pPr marL="457200" indent="0">
              <a:spcBef>
                <a:spcPts val="0"/>
              </a:spcBef>
              <a:buNone/>
            </a:pPr>
            <a:r>
              <a:rPr lang="en-US" sz="2400">
                <a:solidFill>
                  <a:srgbClr val="0000FF"/>
                </a:solidFill>
                <a:latin typeface="Consolas" charset="0"/>
              </a:rPr>
              <a:t>int</a:t>
            </a:r>
            <a:r>
              <a:rPr lang="en-US" sz="2400">
                <a:solidFill>
                  <a:prstClr val="black"/>
                </a:solidFill>
                <a:latin typeface="Consolas" charset="0"/>
              </a:rPr>
              <a:t> main(){</a:t>
            </a:r>
          </a:p>
          <a:p>
            <a:pPr marL="457200" indent="0">
              <a:spcBef>
                <a:spcPts val="0"/>
              </a:spcBef>
              <a:buNone/>
            </a:pPr>
            <a:r>
              <a:rPr lang="en-US" sz="2400">
                <a:solidFill>
                  <a:prstClr val="black"/>
                </a:solidFill>
                <a:latin typeface="Consolas" charset="0"/>
              </a:rPr>
              <a:t>	</a:t>
            </a:r>
            <a:r>
              <a:rPr lang="en-US" sz="2400">
                <a:solidFill>
                  <a:srgbClr val="0000FF"/>
                </a:solidFill>
                <a:latin typeface="Consolas" charset="0"/>
              </a:rPr>
              <a:t>int</a:t>
            </a:r>
            <a:r>
              <a:rPr lang="en-US" sz="2400">
                <a:solidFill>
                  <a:prstClr val="black"/>
                </a:solidFill>
                <a:latin typeface="Consolas" charset="0"/>
              </a:rPr>
              <a:t> size = 5;</a:t>
            </a:r>
          </a:p>
          <a:p>
            <a:pPr marL="457200" indent="0">
              <a:spcBef>
                <a:spcPts val="0"/>
              </a:spcBef>
              <a:buNone/>
            </a:pPr>
            <a:r>
              <a:rPr lang="en-US" sz="2400">
                <a:solidFill>
                  <a:prstClr val="black"/>
                </a:solidFill>
                <a:latin typeface="Consolas" charset="0"/>
              </a:rPr>
              <a:t>	</a:t>
            </a:r>
            <a:r>
              <a:rPr lang="en-US" sz="2400">
                <a:solidFill>
                  <a:srgbClr val="0000FF"/>
                </a:solidFill>
                <a:latin typeface="Consolas" charset="0"/>
              </a:rPr>
              <a:t>int</a:t>
            </a:r>
            <a:r>
              <a:rPr lang="en-US" sz="2400">
                <a:solidFill>
                  <a:prstClr val="black"/>
                </a:solidFill>
                <a:latin typeface="Consolas" charset="0"/>
              </a:rPr>
              <a:t> a[MAX_SIZE];</a:t>
            </a:r>
          </a:p>
          <a:p>
            <a:pPr marL="457200" indent="0">
              <a:spcBef>
                <a:spcPts val="0"/>
              </a:spcBef>
              <a:buNone/>
            </a:pPr>
            <a:r>
              <a:rPr lang="en-US" sz="2400">
                <a:solidFill>
                  <a:prstClr val="black"/>
                </a:solidFill>
                <a:latin typeface="Consolas" charset="0"/>
              </a:rPr>
              <a:t>	</a:t>
            </a:r>
            <a:r>
              <a:rPr lang="en-US" sz="2400">
                <a:solidFill>
                  <a:srgbClr val="0000FF"/>
                </a:solidFill>
                <a:latin typeface="Consolas" charset="0"/>
              </a:rPr>
              <a:t>// Nhập giá trị cho mảng a;</a:t>
            </a:r>
            <a:endParaRPr lang="en-US" sz="2400">
              <a:solidFill>
                <a:prstClr val="black"/>
              </a:solidFill>
              <a:latin typeface="Consolas" charset="0"/>
            </a:endParaRPr>
          </a:p>
          <a:p>
            <a:pPr marL="457200" indent="0">
              <a:spcBef>
                <a:spcPts val="0"/>
              </a:spcBef>
              <a:buNone/>
            </a:pPr>
            <a:r>
              <a:rPr lang="en-US" sz="2400">
                <a:solidFill>
                  <a:prstClr val="black"/>
                </a:solidFill>
                <a:latin typeface="Consolas" charset="0"/>
              </a:rPr>
              <a:t>	print_array1(a, size);</a:t>
            </a:r>
          </a:p>
          <a:p>
            <a:pPr marL="457200" indent="0">
              <a:spcBef>
                <a:spcPts val="0"/>
              </a:spcBef>
              <a:buNone/>
            </a:pPr>
            <a:r>
              <a:rPr lang="de-DE" sz="2400">
                <a:solidFill>
                  <a:prstClr val="black"/>
                </a:solidFill>
                <a:latin typeface="Consolas" charset="0"/>
              </a:rPr>
              <a:t>}</a:t>
            </a:r>
            <a:endParaRPr lang="vi-VN" sz="2400">
              <a:sym typeface="Wingdings"/>
            </a:endParaRPr>
          </a:p>
          <a:p>
            <a:pPr lvl="2"/>
            <a:endParaRPr lang="vi-VN">
              <a:sym typeface="Wingdings"/>
            </a:endParaRPr>
          </a:p>
          <a:p>
            <a:pPr lvl="1"/>
            <a:endParaRPr lang="vi-VN">
              <a:sym typeface="Wingdings"/>
            </a:endParaRPr>
          </a:p>
          <a:p>
            <a:pPr lvl="1"/>
            <a:endParaRPr lang="en-US"/>
          </a:p>
        </p:txBody>
      </p:sp>
      <p:sp>
        <p:nvSpPr>
          <p:cNvPr id="3" name="Rectangle 2"/>
          <p:cNvSpPr/>
          <p:nvPr/>
        </p:nvSpPr>
        <p:spPr>
          <a:xfrm>
            <a:off x="457200" y="1371600"/>
            <a:ext cx="8613047" cy="1508105"/>
          </a:xfrm>
          <a:prstGeom prst="rect">
            <a:avLst/>
          </a:prstGeom>
          <a:noFill/>
          <a:ln>
            <a:solidFill>
              <a:schemeClr val="tx1"/>
            </a:solidFill>
          </a:ln>
        </p:spPr>
        <p:txBody>
          <a:bodyPr wrap="square">
            <a:spAutoFit/>
          </a:bodyPr>
          <a:lstStyle/>
          <a:p>
            <a:pPr>
              <a:spcBef>
                <a:spcPts val="600"/>
              </a:spcBef>
              <a:spcAft>
                <a:spcPts val="600"/>
              </a:spcAft>
            </a:pPr>
            <a:r>
              <a:rPr lang="en-US" sz="2400">
                <a:solidFill>
                  <a:srgbClr val="0000FF"/>
                </a:solidFill>
                <a:latin typeface="Consolas" charset="0"/>
              </a:rPr>
              <a:t>void</a:t>
            </a:r>
            <a:r>
              <a:rPr lang="en-US" sz="2400">
                <a:solidFill>
                  <a:prstClr val="black"/>
                </a:solidFill>
                <a:latin typeface="Consolas" charset="0"/>
              </a:rPr>
              <a:t> print_array1(</a:t>
            </a:r>
            <a:r>
              <a:rPr lang="en-US" sz="2400">
                <a:solidFill>
                  <a:srgbClr val="0000FF"/>
                </a:solidFill>
                <a:latin typeface="Consolas" charset="0"/>
              </a:rPr>
              <a:t>int</a:t>
            </a:r>
            <a:r>
              <a:rPr lang="en-US" sz="2400">
                <a:solidFill>
                  <a:prstClr val="black"/>
                </a:solidFill>
                <a:latin typeface="Consolas" charset="0"/>
              </a:rPr>
              <a:t> arr[MAX_SIZE], </a:t>
            </a:r>
            <a:r>
              <a:rPr lang="en-US" sz="2400">
                <a:solidFill>
                  <a:srgbClr val="0000FF"/>
                </a:solidFill>
                <a:latin typeface="Consolas" charset="0"/>
              </a:rPr>
              <a:t>int</a:t>
            </a:r>
            <a:r>
              <a:rPr lang="en-US" sz="2400">
                <a:solidFill>
                  <a:prstClr val="black"/>
                </a:solidFill>
                <a:latin typeface="Consolas" charset="0"/>
              </a:rPr>
              <a:t> size){…}</a:t>
            </a:r>
          </a:p>
          <a:p>
            <a:pPr>
              <a:spcBef>
                <a:spcPts val="600"/>
              </a:spcBef>
              <a:spcAft>
                <a:spcPts val="600"/>
              </a:spcAft>
            </a:pPr>
            <a:r>
              <a:rPr lang="en-US" sz="2400">
                <a:solidFill>
                  <a:srgbClr val="0000FF"/>
                </a:solidFill>
                <a:latin typeface="Consolas" charset="0"/>
              </a:rPr>
              <a:t>void</a:t>
            </a:r>
            <a:r>
              <a:rPr lang="en-US" sz="2400">
                <a:solidFill>
                  <a:prstClr val="black"/>
                </a:solidFill>
                <a:latin typeface="Consolas" charset="0"/>
              </a:rPr>
              <a:t> print_array2(</a:t>
            </a:r>
            <a:r>
              <a:rPr lang="en-US" sz="2400">
                <a:solidFill>
                  <a:srgbClr val="0000FF"/>
                </a:solidFill>
                <a:latin typeface="Consolas" charset="0"/>
              </a:rPr>
              <a:t>int</a:t>
            </a:r>
            <a:r>
              <a:rPr lang="en-US" sz="2400">
                <a:solidFill>
                  <a:prstClr val="black"/>
                </a:solidFill>
                <a:latin typeface="Consolas" charset="0"/>
              </a:rPr>
              <a:t> arr[], </a:t>
            </a:r>
            <a:r>
              <a:rPr lang="en-US" sz="2400">
                <a:solidFill>
                  <a:srgbClr val="0000FF"/>
                </a:solidFill>
                <a:latin typeface="Consolas" charset="0"/>
              </a:rPr>
              <a:t>int</a:t>
            </a:r>
            <a:r>
              <a:rPr lang="en-US" sz="2400">
                <a:solidFill>
                  <a:prstClr val="black"/>
                </a:solidFill>
                <a:latin typeface="Consolas" charset="0"/>
              </a:rPr>
              <a:t> size){…}</a:t>
            </a:r>
          </a:p>
          <a:p>
            <a:pPr>
              <a:spcBef>
                <a:spcPts val="600"/>
              </a:spcBef>
              <a:spcAft>
                <a:spcPts val="600"/>
              </a:spcAft>
            </a:pPr>
            <a:r>
              <a:rPr lang="en-US" sz="2400">
                <a:solidFill>
                  <a:srgbClr val="0000FF"/>
                </a:solidFill>
                <a:latin typeface="Consolas" charset="0"/>
              </a:rPr>
              <a:t>void</a:t>
            </a:r>
            <a:r>
              <a:rPr lang="en-US" sz="2400">
                <a:solidFill>
                  <a:prstClr val="black"/>
                </a:solidFill>
                <a:latin typeface="Consolas" charset="0"/>
              </a:rPr>
              <a:t> print_array3(</a:t>
            </a:r>
            <a:r>
              <a:rPr lang="en-US" sz="2400">
                <a:solidFill>
                  <a:srgbClr val="0000FF"/>
                </a:solidFill>
                <a:latin typeface="Consolas" charset="0"/>
              </a:rPr>
              <a:t>int</a:t>
            </a:r>
            <a:r>
              <a:rPr lang="en-US" sz="2400">
                <a:solidFill>
                  <a:prstClr val="black"/>
                </a:solidFill>
                <a:latin typeface="Consolas" charset="0"/>
              </a:rPr>
              <a:t> *</a:t>
            </a:r>
            <a:r>
              <a:rPr lang="vi-VN" sz="2400">
                <a:solidFill>
                  <a:prstClr val="black"/>
                </a:solidFill>
                <a:latin typeface="Consolas" charset="0"/>
              </a:rPr>
              <a:t>arr</a:t>
            </a:r>
            <a:r>
              <a:rPr lang="en-US" sz="2400">
                <a:solidFill>
                  <a:prstClr val="black"/>
                </a:solidFill>
                <a:latin typeface="Consolas" charset="0"/>
              </a:rPr>
              <a:t>, </a:t>
            </a:r>
            <a:r>
              <a:rPr lang="en-US" sz="2400">
                <a:solidFill>
                  <a:srgbClr val="0000FF"/>
                </a:solidFill>
                <a:latin typeface="Consolas" charset="0"/>
              </a:rPr>
              <a:t>int</a:t>
            </a:r>
            <a:r>
              <a:rPr lang="en-US" sz="2400">
                <a:solidFill>
                  <a:prstClr val="black"/>
                </a:solidFill>
                <a:latin typeface="Consolas" charset="0"/>
              </a:rPr>
              <a:t> size){…}</a:t>
            </a:r>
          </a:p>
        </p:txBody>
      </p:sp>
    </p:spTree>
    <p:extLst>
      <p:ext uri="{BB962C8B-B14F-4D97-AF65-F5344CB8AC3E}">
        <p14:creationId xmlns:p14="http://schemas.microsoft.com/office/powerpoint/2010/main" val="395376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Cấp phát bộ nhớ động</a:t>
            </a:r>
            <a:endParaRPr lang="en-US" dirty="0"/>
          </a:p>
        </p:txBody>
      </p:sp>
      <p:sp>
        <p:nvSpPr>
          <p:cNvPr id="3" name="Content Placeholder 2"/>
          <p:cNvSpPr>
            <a:spLocks noGrp="1"/>
          </p:cNvSpPr>
          <p:nvPr>
            <p:ph idx="1"/>
          </p:nvPr>
        </p:nvSpPr>
        <p:spPr/>
        <p:txBody>
          <a:bodyPr/>
          <a:lstStyle/>
          <a:p>
            <a:r>
              <a:rPr lang="vi-VN"/>
              <a:t>Con trỏ và mảng cũng có điểm khác nhau</a:t>
            </a:r>
            <a:r>
              <a:rPr lang="en-US"/>
              <a:t>:</a:t>
            </a:r>
          </a:p>
          <a:p>
            <a:pPr lvl="1"/>
            <a:r>
              <a:rPr lang="vi-VN"/>
              <a:t>Mảng: các phần tử của mảng nằm trên STACK </a:t>
            </a:r>
            <a:endParaRPr lang="en-US"/>
          </a:p>
          <a:p>
            <a:pPr lvl="1"/>
            <a:r>
              <a:rPr lang="vi-VN"/>
              <a:t>Con trỏ: </a:t>
            </a:r>
            <a:r>
              <a:rPr lang="en-US"/>
              <a:t>c</a:t>
            </a:r>
            <a:r>
              <a:rPr lang="vi-VN"/>
              <a:t>ác phần tử mảng </a:t>
            </a:r>
            <a:r>
              <a:rPr lang="en-US"/>
              <a:t>do </a:t>
            </a:r>
            <a:r>
              <a:rPr lang="vi-VN"/>
              <a:t>con trỏ chỉ đến có thể trên STACK </a:t>
            </a:r>
            <a:r>
              <a:rPr lang="en-US"/>
              <a:t>(mảng tĩnh) </a:t>
            </a:r>
            <a:r>
              <a:rPr lang="vi-VN"/>
              <a:t>hay HEAP</a:t>
            </a:r>
            <a:r>
              <a:rPr lang="en-US"/>
              <a:t> (mảng động)</a:t>
            </a:r>
          </a:p>
          <a:p>
            <a:r>
              <a:rPr lang="en-US"/>
              <a:t>N</a:t>
            </a:r>
            <a:r>
              <a:rPr lang="vi-VN"/>
              <a:t>gười lập trình </a:t>
            </a:r>
            <a:r>
              <a:rPr lang="en-US"/>
              <a:t>có thể </a:t>
            </a:r>
            <a:r>
              <a:rPr lang="vi-VN"/>
              <a:t>tạo ra mảng động</a:t>
            </a:r>
            <a:r>
              <a:rPr lang="en-US"/>
              <a:t>. </a:t>
            </a:r>
            <a:r>
              <a:rPr lang="vi-VN"/>
              <a:t>Mảng động sẽ được cấp phát trên HEAP</a:t>
            </a:r>
            <a:r>
              <a:rPr lang="en-US"/>
              <a:t>. Vùng nhớ </a:t>
            </a:r>
            <a:r>
              <a:rPr lang="vi-VN"/>
              <a:t>xin cấp phát </a:t>
            </a:r>
            <a:r>
              <a:rPr lang="en-US"/>
              <a:t>không tự động giải phóng, nên </a:t>
            </a:r>
            <a:r>
              <a:rPr lang="en-US">
                <a:solidFill>
                  <a:srgbClr val="FF0000"/>
                </a:solidFill>
              </a:rPr>
              <a:t>cần</a:t>
            </a:r>
            <a:r>
              <a:rPr lang="vi-VN">
                <a:solidFill>
                  <a:srgbClr val="FF0000"/>
                </a:solidFill>
              </a:rPr>
              <a:t> </a:t>
            </a:r>
            <a:r>
              <a:rPr lang="en-US">
                <a:solidFill>
                  <a:srgbClr val="FF0000"/>
                </a:solidFill>
              </a:rPr>
              <a:t>ra lệnh </a:t>
            </a:r>
            <a:r>
              <a:rPr lang="vi-VN">
                <a:solidFill>
                  <a:srgbClr val="FF0000"/>
                </a:solidFill>
              </a:rPr>
              <a:t>giải phóng vùng nhớ </a:t>
            </a:r>
            <a:r>
              <a:rPr lang="en-US">
                <a:solidFill>
                  <a:srgbClr val="FF0000"/>
                </a:solidFill>
              </a:rPr>
              <a:t>sau </a:t>
            </a:r>
            <a:r>
              <a:rPr lang="vi-VN">
                <a:solidFill>
                  <a:srgbClr val="FF0000"/>
                </a:solidFill>
              </a:rPr>
              <a:t>khi dùng xong</a:t>
            </a:r>
            <a:endParaRPr lang="en-US">
              <a:solidFill>
                <a:srgbClr val="FF0000"/>
              </a:solidFill>
            </a:endParaRPr>
          </a:p>
          <a:p>
            <a:r>
              <a:rPr lang="vi-VN"/>
              <a:t>Hàm xin </a:t>
            </a:r>
            <a:r>
              <a:rPr lang="en-US"/>
              <a:t>cấp phát </a:t>
            </a:r>
            <a:r>
              <a:rPr lang="vi-VN"/>
              <a:t>bộ nhớ</a:t>
            </a:r>
            <a:r>
              <a:rPr lang="en-US"/>
              <a:t> động: </a:t>
            </a:r>
            <a:r>
              <a:rPr lang="en-US" sz="2800"/>
              <a:t>m</a:t>
            </a:r>
            <a:r>
              <a:rPr lang="vi-VN" sz="2800"/>
              <a:t>alloc</a:t>
            </a:r>
            <a:r>
              <a:rPr lang="en-US" sz="2800"/>
              <a:t>(), c</a:t>
            </a:r>
            <a:r>
              <a:rPr lang="vi-VN" sz="2800"/>
              <a:t>alloc</a:t>
            </a:r>
            <a:r>
              <a:rPr lang="en-US" sz="2800"/>
              <a:t>(), r</a:t>
            </a:r>
            <a:r>
              <a:rPr lang="vi-VN" sz="2800"/>
              <a:t>ealloc</a:t>
            </a:r>
            <a:r>
              <a:rPr lang="en-US" sz="2800"/>
              <a:t>()</a:t>
            </a:r>
            <a:endParaRPr lang="vi-VN" sz="2800"/>
          </a:p>
          <a:p>
            <a:r>
              <a:rPr lang="vi-VN"/>
              <a:t>Hàm giải phóng bộ nhớ</a:t>
            </a:r>
            <a:r>
              <a:rPr lang="en-US"/>
              <a:t>: </a:t>
            </a:r>
            <a:r>
              <a:rPr lang="en-US" sz="2800"/>
              <a:t>f</a:t>
            </a:r>
            <a:r>
              <a:rPr lang="vi-VN" sz="2800"/>
              <a:t>ree</a:t>
            </a:r>
            <a:r>
              <a:rPr lang="en-US" sz="2800"/>
              <a:t>()</a:t>
            </a:r>
            <a:endParaRPr lang="en-US">
              <a:solidFill>
                <a:srgbClr val="FF0000"/>
              </a:solidFill>
            </a:endParaRPr>
          </a:p>
          <a:p>
            <a:endParaRPr lang="en-US"/>
          </a:p>
        </p:txBody>
      </p:sp>
    </p:spTree>
    <p:extLst>
      <p:ext uri="{BB962C8B-B14F-4D97-AF65-F5344CB8AC3E}">
        <p14:creationId xmlns:p14="http://schemas.microsoft.com/office/powerpoint/2010/main" val="72394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Hàm malloc ()</a:t>
            </a:r>
          </a:p>
        </p:txBody>
      </p:sp>
      <p:sp>
        <p:nvSpPr>
          <p:cNvPr id="4" name="Content Placeholder 3">
            <a:extLst>
              <a:ext uri="{FF2B5EF4-FFF2-40B4-BE49-F238E27FC236}">
                <a16:creationId xmlns:a16="http://schemas.microsoft.com/office/drawing/2014/main" id="{B7227B8E-0779-4827-B5CE-C31E987E6917}"/>
              </a:ext>
            </a:extLst>
          </p:cNvPr>
          <p:cNvSpPr>
            <a:spLocks noGrp="1"/>
          </p:cNvSpPr>
          <p:nvPr>
            <p:ph idx="1"/>
          </p:nvPr>
        </p:nvSpPr>
        <p:spPr/>
        <p:txBody>
          <a:bodyPr/>
          <a:lstStyle/>
          <a:p>
            <a:endParaRPr lang="pt-BR"/>
          </a:p>
          <a:p>
            <a:endParaRPr lang="pt-BR"/>
          </a:p>
          <a:p>
            <a:r>
              <a:rPr lang="pt-BR">
                <a:solidFill>
                  <a:srgbClr val="0432FF"/>
                </a:solidFill>
              </a:rPr>
              <a:t>num</a:t>
            </a:r>
            <a:r>
              <a:rPr lang="vi-VN">
                <a:solidFill>
                  <a:srgbClr val="0432FF"/>
                </a:solidFill>
              </a:rPr>
              <a:t>: </a:t>
            </a:r>
            <a:r>
              <a:rPr lang="en-US">
                <a:solidFill>
                  <a:srgbClr val="0432FF"/>
                </a:solidFill>
              </a:rPr>
              <a:t> </a:t>
            </a:r>
            <a:r>
              <a:rPr lang="vi-VN"/>
              <a:t>số </a:t>
            </a:r>
            <a:r>
              <a:rPr lang="en-US"/>
              <a:t>lượng phần tử xin cấp phát</a:t>
            </a:r>
            <a:endParaRPr lang="vi-VN"/>
          </a:p>
          <a:p>
            <a:pPr marL="349250" indent="0">
              <a:buNone/>
            </a:pPr>
            <a:r>
              <a:rPr lang="pt-BR">
                <a:solidFill>
                  <a:srgbClr val="0432FF"/>
                </a:solidFill>
              </a:rPr>
              <a:t>sizeof(int)</a:t>
            </a:r>
            <a:r>
              <a:rPr lang="vi-VN">
                <a:solidFill>
                  <a:srgbClr val="0432FF"/>
                </a:solidFill>
              </a:rPr>
              <a:t>: </a:t>
            </a:r>
            <a:r>
              <a:rPr lang="en-US">
                <a:solidFill>
                  <a:srgbClr val="0432FF"/>
                </a:solidFill>
              </a:rPr>
              <a:t> </a:t>
            </a:r>
            <a:r>
              <a:rPr lang="vi-VN"/>
              <a:t>kích thước của mỗi </a:t>
            </a:r>
            <a:r>
              <a:rPr lang="en-US"/>
              <a:t>phần tử</a:t>
            </a:r>
            <a:r>
              <a:rPr lang="vi-VN"/>
              <a:t>.</a:t>
            </a:r>
            <a:endParaRPr lang="en-US"/>
          </a:p>
          <a:p>
            <a:pPr marL="349250" indent="0">
              <a:buNone/>
            </a:pPr>
            <a:r>
              <a:rPr lang="pt-BR">
                <a:solidFill>
                  <a:srgbClr val="0432FF"/>
                </a:solidFill>
              </a:rPr>
              <a:t>num * sizeof(int)</a:t>
            </a:r>
            <a:r>
              <a:rPr lang="vi-VN">
                <a:solidFill>
                  <a:srgbClr val="0432FF"/>
                </a:solidFill>
                <a:sym typeface="Wingdings"/>
              </a:rPr>
              <a:t>: </a:t>
            </a:r>
            <a:r>
              <a:rPr lang="vi-VN">
                <a:sym typeface="Wingdings"/>
              </a:rPr>
              <a:t>số bytes cần thiết xin</a:t>
            </a:r>
            <a:r>
              <a:rPr lang="en-US">
                <a:sym typeface="Wingdings"/>
              </a:rPr>
              <a:t> cấp phát</a:t>
            </a:r>
          </a:p>
          <a:p>
            <a:r>
              <a:rPr lang="en-US">
                <a:sym typeface="Wingdings"/>
              </a:rPr>
              <a:t>Ví dụ:</a:t>
            </a:r>
          </a:p>
          <a:p>
            <a:pPr marL="685800" indent="0">
              <a:buNone/>
            </a:pPr>
            <a:r>
              <a:rPr lang="en-US"/>
              <a:t>int *p1;</a:t>
            </a:r>
          </a:p>
          <a:p>
            <a:pPr marL="685800" indent="0">
              <a:buNone/>
            </a:pPr>
            <a:r>
              <a:rPr lang="pt-BR"/>
              <a:t>int n = 100;</a:t>
            </a:r>
          </a:p>
          <a:p>
            <a:pPr marL="685800" indent="0">
              <a:buNone/>
            </a:pPr>
            <a:r>
              <a:rPr lang="pt-BR"/>
              <a:t>p1 = (int*) malloc (n * sizeof(int));</a:t>
            </a:r>
          </a:p>
          <a:p>
            <a:pPr marL="685800" indent="0">
              <a:buNone/>
            </a:pPr>
            <a:r>
              <a:rPr lang="en-US"/>
              <a:t>free(p1);</a:t>
            </a:r>
          </a:p>
        </p:txBody>
      </p:sp>
      <p:sp>
        <p:nvSpPr>
          <p:cNvPr id="7" name="Rectangle 6">
            <a:extLst>
              <a:ext uri="{FF2B5EF4-FFF2-40B4-BE49-F238E27FC236}">
                <a16:creationId xmlns:a16="http://schemas.microsoft.com/office/drawing/2014/main" id="{E973E090-07F2-4828-B1C7-6AF6F95F6FF6}"/>
              </a:ext>
            </a:extLst>
          </p:cNvPr>
          <p:cNvSpPr/>
          <p:nvPr/>
        </p:nvSpPr>
        <p:spPr bwMode="auto">
          <a:xfrm>
            <a:off x="328863" y="990600"/>
            <a:ext cx="8305800" cy="838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tabLst>
                <a:tab pos="1263650" algn="l"/>
              </a:tabLst>
            </a:pPr>
            <a:r>
              <a:rPr lang="pt-BR" sz="2800">
                <a:solidFill>
                  <a:prstClr val="black"/>
                </a:solidFill>
                <a:latin typeface="Consolas" charset="0"/>
              </a:rPr>
              <a:t>p1 = (</a:t>
            </a:r>
            <a:r>
              <a:rPr lang="pt-BR" sz="2800">
                <a:solidFill>
                  <a:srgbClr val="0000FF"/>
                </a:solidFill>
                <a:latin typeface="Consolas" charset="0"/>
              </a:rPr>
              <a:t>int</a:t>
            </a:r>
            <a:r>
              <a:rPr lang="pt-BR" sz="2800">
                <a:solidFill>
                  <a:prstClr val="black"/>
                </a:solidFill>
                <a:latin typeface="Consolas" charset="0"/>
              </a:rPr>
              <a:t>*) </a:t>
            </a:r>
            <a:r>
              <a:rPr lang="pt-BR" sz="2800" b="1">
                <a:solidFill>
                  <a:srgbClr val="FF0000"/>
                </a:solidFill>
                <a:latin typeface="Consolas" charset="0"/>
              </a:rPr>
              <a:t>malloc</a:t>
            </a:r>
            <a:r>
              <a:rPr lang="pt-BR" sz="2800">
                <a:solidFill>
                  <a:prstClr val="black"/>
                </a:solidFill>
                <a:latin typeface="Consolas" charset="0"/>
              </a:rPr>
              <a:t> (num * </a:t>
            </a:r>
            <a:r>
              <a:rPr lang="pt-BR" sz="2800">
                <a:solidFill>
                  <a:srgbClr val="0000FF"/>
                </a:solidFill>
                <a:latin typeface="Consolas" charset="0"/>
              </a:rPr>
              <a:t>sizeof</a:t>
            </a:r>
            <a:r>
              <a:rPr lang="pt-BR" sz="2800">
                <a:solidFill>
                  <a:prstClr val="black"/>
                </a:solidFill>
                <a:latin typeface="Consolas" charset="0"/>
              </a:rPr>
              <a:t>(</a:t>
            </a:r>
            <a:r>
              <a:rPr lang="pt-BR" sz="2800">
                <a:solidFill>
                  <a:srgbClr val="0000FF"/>
                </a:solidFill>
                <a:latin typeface="Consolas" charset="0"/>
              </a:rPr>
              <a:t>int</a:t>
            </a:r>
            <a:r>
              <a:rPr lang="pt-BR" sz="2800">
                <a:solidFill>
                  <a:prstClr val="black"/>
                </a:solidFill>
                <a:latin typeface="Consolas" charset="0"/>
              </a:rPr>
              <a:t>));</a:t>
            </a:r>
          </a:p>
        </p:txBody>
      </p:sp>
    </p:spTree>
    <p:extLst>
      <p:ext uri="{BB962C8B-B14F-4D97-AF65-F5344CB8AC3E}">
        <p14:creationId xmlns:p14="http://schemas.microsoft.com/office/powerpoint/2010/main" val="1161411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F9522C-53B5-4C87-904B-32A61DB9AD9E}"/>
              </a:ext>
            </a:extLst>
          </p:cNvPr>
          <p:cNvSpPr>
            <a:spLocks noGrp="1"/>
          </p:cNvSpPr>
          <p:nvPr>
            <p:ph type="title"/>
          </p:nvPr>
        </p:nvSpPr>
        <p:spPr/>
        <p:txBody>
          <a:bodyPr/>
          <a:lstStyle/>
          <a:p>
            <a:r>
              <a:rPr lang="en-US"/>
              <a:t>Hàm malloc ()</a:t>
            </a:r>
          </a:p>
        </p:txBody>
      </p:sp>
      <p:sp>
        <p:nvSpPr>
          <p:cNvPr id="2" name="Content Placeholder 1"/>
          <p:cNvSpPr>
            <a:spLocks noGrp="1"/>
          </p:cNvSpPr>
          <p:nvPr>
            <p:ph idx="1"/>
          </p:nvPr>
        </p:nvSpPr>
        <p:spPr/>
        <p:txBody>
          <a:bodyPr/>
          <a:lstStyle/>
          <a:p>
            <a:r>
              <a:rPr lang="vi-VN"/>
              <a:t>Hàm malloc trả về NULL nếu không </a:t>
            </a:r>
            <a:r>
              <a:rPr lang="en-US"/>
              <a:t>cấp phát </a:t>
            </a:r>
            <a:r>
              <a:rPr lang="vi-VN"/>
              <a:t>được</a:t>
            </a:r>
            <a:r>
              <a:rPr lang="en-US"/>
              <a:t> vùng nhớ.</a:t>
            </a:r>
            <a:r>
              <a:rPr lang="vi-VN"/>
              <a:t> Do đó, </a:t>
            </a:r>
            <a:r>
              <a:rPr lang="en-US"/>
              <a:t>nên </a:t>
            </a:r>
            <a:r>
              <a:rPr lang="vi-VN"/>
              <a:t>kiểm tra </a:t>
            </a:r>
            <a:r>
              <a:rPr lang="en-US"/>
              <a:t>bằng lệnh if trước khi xử lý tiếp.</a:t>
            </a:r>
          </a:p>
          <a:p>
            <a:r>
              <a:rPr lang="en-US"/>
              <a:t>Ví dụ:</a:t>
            </a:r>
            <a:endParaRPr lang="pt-BR"/>
          </a:p>
          <a:p>
            <a:pPr marL="457200" indent="0">
              <a:spcBef>
                <a:spcPts val="300"/>
              </a:spcBef>
              <a:buNone/>
            </a:pPr>
            <a:r>
              <a:rPr lang="pt-BR" sz="2600"/>
              <a:t>int n = 100;</a:t>
            </a:r>
          </a:p>
          <a:p>
            <a:pPr marL="457200" indent="0">
              <a:spcBef>
                <a:spcPts val="300"/>
              </a:spcBef>
              <a:buNone/>
            </a:pPr>
            <a:r>
              <a:rPr lang="pt-BR" sz="2600"/>
              <a:t>int *p1 = (int*) malloc (n * sizeof(int));</a:t>
            </a:r>
          </a:p>
          <a:p>
            <a:pPr marL="457200" indent="0">
              <a:spcBef>
                <a:spcPts val="300"/>
              </a:spcBef>
              <a:buNone/>
            </a:pPr>
            <a:r>
              <a:rPr lang="en-US" sz="2600"/>
              <a:t>if (p1 == NULL) {</a:t>
            </a:r>
          </a:p>
          <a:p>
            <a:pPr marL="457200" indent="0">
              <a:spcBef>
                <a:spcPts val="300"/>
              </a:spcBef>
              <a:buNone/>
            </a:pPr>
            <a:r>
              <a:rPr lang="en-US" sz="2600"/>
              <a:t>	printf ("Khong cap phat duoc!\n");  </a:t>
            </a:r>
            <a:r>
              <a:rPr lang="is-IS" sz="2600"/>
              <a:t>exit(1);	</a:t>
            </a:r>
          </a:p>
          <a:p>
            <a:pPr marL="457200" indent="0">
              <a:spcBef>
                <a:spcPts val="300"/>
              </a:spcBef>
              <a:buNone/>
            </a:pPr>
            <a:r>
              <a:rPr lang="is-IS" sz="2600"/>
              <a:t>} </a:t>
            </a:r>
            <a:r>
              <a:rPr lang="en-US" sz="2600"/>
              <a:t>else {</a:t>
            </a:r>
          </a:p>
          <a:p>
            <a:pPr marL="457200" indent="0">
              <a:spcBef>
                <a:spcPts val="300"/>
              </a:spcBef>
              <a:buNone/>
            </a:pPr>
            <a:r>
              <a:rPr lang="en-US" sz="2600"/>
              <a:t>	// Tiếp tục xử lý</a:t>
            </a:r>
          </a:p>
          <a:p>
            <a:pPr marL="457200" indent="0">
              <a:spcBef>
                <a:spcPts val="300"/>
              </a:spcBef>
              <a:buNone/>
            </a:pPr>
            <a:r>
              <a:rPr lang="en-US" sz="2600"/>
              <a:t>	free(p1);</a:t>
            </a:r>
          </a:p>
          <a:p>
            <a:pPr marL="457200" indent="0">
              <a:spcBef>
                <a:spcPts val="300"/>
              </a:spcBef>
              <a:buNone/>
            </a:pPr>
            <a:r>
              <a:rPr lang="en-US" sz="2600"/>
              <a:t>}</a:t>
            </a:r>
          </a:p>
          <a:p>
            <a:endParaRPr lang="en-US"/>
          </a:p>
        </p:txBody>
      </p:sp>
    </p:spTree>
    <p:extLst>
      <p:ext uri="{BB962C8B-B14F-4D97-AF65-F5344CB8AC3E}">
        <p14:creationId xmlns:p14="http://schemas.microsoft.com/office/powerpoint/2010/main" val="131200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5C12-D68C-43B0-ABEE-1A857EAD2244}"/>
              </a:ext>
            </a:extLst>
          </p:cNvPr>
          <p:cNvSpPr>
            <a:spLocks noGrp="1"/>
          </p:cNvSpPr>
          <p:nvPr>
            <p:ph type="title"/>
          </p:nvPr>
        </p:nvSpPr>
        <p:spPr/>
        <p:txBody>
          <a:bodyPr/>
          <a:lstStyle/>
          <a:p>
            <a:r>
              <a:rPr lang="en-US"/>
              <a:t>Chuẩn đầu ra</a:t>
            </a:r>
          </a:p>
        </p:txBody>
      </p:sp>
      <p:sp>
        <p:nvSpPr>
          <p:cNvPr id="3" name="Content Placeholder 2">
            <a:extLst>
              <a:ext uri="{FF2B5EF4-FFF2-40B4-BE49-F238E27FC236}">
                <a16:creationId xmlns:a16="http://schemas.microsoft.com/office/drawing/2014/main" id="{4F15CA30-CA84-4C84-AF13-3F9B1123D339}"/>
              </a:ext>
            </a:extLst>
          </p:cNvPr>
          <p:cNvSpPr>
            <a:spLocks noGrp="1"/>
          </p:cNvSpPr>
          <p:nvPr>
            <p:ph idx="1"/>
          </p:nvPr>
        </p:nvSpPr>
        <p:spPr/>
        <p:txBody>
          <a:bodyPr/>
          <a:lstStyle/>
          <a:p>
            <a:pPr algn="just"/>
            <a:r>
              <a:rPr lang="vi-VN" b="1"/>
              <a:t>L.O.6.1 </a:t>
            </a:r>
            <a:r>
              <a:rPr lang="vi-VN"/>
              <a:t>– Khai báo được con trỏ.</a:t>
            </a:r>
          </a:p>
          <a:p>
            <a:pPr algn="just"/>
            <a:r>
              <a:rPr lang="vi-VN" b="1"/>
              <a:t>L.O.6.2 </a:t>
            </a:r>
            <a:r>
              <a:rPr lang="vi-VN"/>
              <a:t>– Truy xuất được dữ liệu qua con trỏ.</a:t>
            </a:r>
          </a:p>
          <a:p>
            <a:pPr algn="just"/>
            <a:r>
              <a:rPr lang="vi-VN" b="1"/>
              <a:t>L.O.6.3 </a:t>
            </a:r>
            <a:r>
              <a:rPr lang="vi-VN"/>
              <a:t>– Giải thích được cách cấp phát bộ nhớ động.</a:t>
            </a:r>
          </a:p>
          <a:p>
            <a:pPr algn="just"/>
            <a:r>
              <a:rPr lang="vi-VN" b="1"/>
              <a:t>L.O.6.4 </a:t>
            </a:r>
            <a:r>
              <a:rPr lang="vi-VN"/>
              <a:t>– Sử dụng được các phép toán trên con trỏ.</a:t>
            </a:r>
          </a:p>
          <a:p>
            <a:pPr algn="just"/>
            <a:r>
              <a:rPr lang="vi-VN" b="1"/>
              <a:t>L.O.6.5 </a:t>
            </a:r>
            <a:r>
              <a:rPr lang="vi-VN"/>
              <a:t>– Sử dụng được con trỏ của con trỏ khác.</a:t>
            </a:r>
          </a:p>
          <a:p>
            <a:pPr algn="just"/>
            <a:r>
              <a:rPr lang="vi-VN" b="1"/>
              <a:t>L.O.6.6 </a:t>
            </a:r>
            <a:r>
              <a:rPr lang="vi-VN"/>
              <a:t>– Dùng được con trỏ với kiểu cấu trúc.</a:t>
            </a:r>
          </a:p>
          <a:p>
            <a:pPr algn="just"/>
            <a:r>
              <a:rPr lang="vi-VN" b="1"/>
              <a:t>L.O.6.7 </a:t>
            </a:r>
            <a:r>
              <a:rPr lang="vi-VN"/>
              <a:t>– Hiểu được sự liên quan giữa con trỏ và mảng.</a:t>
            </a:r>
            <a:endParaRPr lang="en-US"/>
          </a:p>
        </p:txBody>
      </p:sp>
    </p:spTree>
    <p:extLst>
      <p:ext uri="{BB962C8B-B14F-4D97-AF65-F5344CB8AC3E}">
        <p14:creationId xmlns:p14="http://schemas.microsoft.com/office/powerpoint/2010/main" val="412729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Con trỏ và cấu trúc</a:t>
            </a:r>
            <a:endParaRPr lang="en-US" dirty="0"/>
          </a:p>
        </p:txBody>
      </p:sp>
      <p:sp>
        <p:nvSpPr>
          <p:cNvPr id="2" name="Rectangle 1"/>
          <p:cNvSpPr/>
          <p:nvPr/>
        </p:nvSpPr>
        <p:spPr>
          <a:xfrm>
            <a:off x="304800" y="1282868"/>
            <a:ext cx="3733800" cy="1015663"/>
          </a:xfrm>
          <a:prstGeom prst="rect">
            <a:avLst/>
          </a:prstGeom>
          <a:noFill/>
          <a:ln>
            <a:solidFill>
              <a:schemeClr val="tx1"/>
            </a:solidFill>
          </a:ln>
        </p:spPr>
        <p:txBody>
          <a:bodyPr wrap="square">
            <a:spAutoFit/>
          </a:bodyPr>
          <a:lstStyle/>
          <a:p>
            <a:r>
              <a:rPr lang="en-US" sz="2000">
                <a:solidFill>
                  <a:srgbClr val="0000FF"/>
                </a:solidFill>
                <a:latin typeface="Consolas" charset="0"/>
              </a:rPr>
              <a:t>typedef</a:t>
            </a:r>
            <a:r>
              <a:rPr lang="en-US" sz="2000">
                <a:solidFill>
                  <a:prstClr val="black"/>
                </a:solidFill>
                <a:latin typeface="Consolas" charset="0"/>
              </a:rPr>
              <a:t> </a:t>
            </a:r>
            <a:r>
              <a:rPr lang="en-US" sz="2000">
                <a:solidFill>
                  <a:srgbClr val="0000FF"/>
                </a:solidFill>
                <a:latin typeface="Consolas" charset="0"/>
              </a:rPr>
              <a:t>struct</a:t>
            </a:r>
            <a:r>
              <a:rPr lang="en-US" sz="2000">
                <a:solidFill>
                  <a:prstClr val="black"/>
                </a:solidFill>
                <a:latin typeface="Consolas" charset="0"/>
              </a:rPr>
              <a:t>{</a:t>
            </a:r>
          </a:p>
          <a:p>
            <a:pPr>
              <a:tabLst>
                <a:tab pos="457200" algn="l"/>
              </a:tabLst>
            </a:pPr>
            <a:r>
              <a:rPr lang="es-ES_tradnl" sz="2000">
                <a:solidFill>
                  <a:prstClr val="black"/>
                </a:solidFill>
                <a:latin typeface="Consolas" charset="0"/>
              </a:rPr>
              <a:t>	</a:t>
            </a:r>
            <a:r>
              <a:rPr lang="es-ES_tradnl" sz="2000">
                <a:solidFill>
                  <a:srgbClr val="0000FF"/>
                </a:solidFill>
                <a:latin typeface="Consolas" charset="0"/>
              </a:rPr>
              <a:t>float</a:t>
            </a:r>
            <a:r>
              <a:rPr lang="es-ES_tradnl" sz="2000">
                <a:solidFill>
                  <a:prstClr val="black"/>
                </a:solidFill>
                <a:latin typeface="Consolas" charset="0"/>
              </a:rPr>
              <a:t> x, y, z;</a:t>
            </a:r>
          </a:p>
          <a:p>
            <a:r>
              <a:rPr lang="es-ES_tradnl" sz="2000">
                <a:solidFill>
                  <a:prstClr val="black"/>
                </a:solidFill>
                <a:latin typeface="Consolas" charset="0"/>
              </a:rPr>
              <a:t>} Point3D;</a:t>
            </a:r>
          </a:p>
        </p:txBody>
      </p:sp>
      <p:sp>
        <p:nvSpPr>
          <p:cNvPr id="4" name="Rectangle 3"/>
          <p:cNvSpPr/>
          <p:nvPr/>
        </p:nvSpPr>
        <p:spPr>
          <a:xfrm>
            <a:off x="320842" y="2666999"/>
            <a:ext cx="8594558" cy="1631216"/>
          </a:xfrm>
          <a:prstGeom prst="rect">
            <a:avLst/>
          </a:prstGeom>
          <a:noFill/>
          <a:ln>
            <a:solidFill>
              <a:schemeClr val="tx1"/>
            </a:solidFill>
          </a:ln>
        </p:spPr>
        <p:txBody>
          <a:bodyPr wrap="square">
            <a:spAutoFit/>
          </a:bodyPr>
          <a:lstStyle/>
          <a:p>
            <a:r>
              <a:rPr lang="en-US" sz="2000">
                <a:latin typeface="Consolas" charset="0"/>
              </a:rPr>
              <a:t>Point3D *p_ptr = (Point3D*)malloc(</a:t>
            </a:r>
            <a:r>
              <a:rPr lang="en-US" sz="2000">
                <a:solidFill>
                  <a:srgbClr val="0000FF"/>
                </a:solidFill>
                <a:latin typeface="Consolas" charset="0"/>
              </a:rPr>
              <a:t>sizeof</a:t>
            </a:r>
            <a:r>
              <a:rPr lang="en-US" sz="2000">
                <a:solidFill>
                  <a:prstClr val="black"/>
                </a:solidFill>
                <a:latin typeface="Consolas" charset="0"/>
              </a:rPr>
              <a:t>(Point3D));</a:t>
            </a:r>
          </a:p>
          <a:p>
            <a:endParaRPr lang="en-US" sz="2000">
              <a:solidFill>
                <a:prstClr val="black"/>
              </a:solidFill>
              <a:latin typeface="Consolas" charset="0"/>
            </a:endParaRPr>
          </a:p>
          <a:p>
            <a:r>
              <a:rPr lang="en-US" sz="2000" b="1">
                <a:solidFill>
                  <a:srgbClr val="0432FF"/>
                </a:solidFill>
                <a:latin typeface="Consolas" charset="0"/>
              </a:rPr>
              <a:t>//</a:t>
            </a:r>
            <a:r>
              <a:rPr lang="vi-VN" sz="2000" b="1">
                <a:solidFill>
                  <a:srgbClr val="0432FF"/>
                </a:solidFill>
              </a:rPr>
              <a:t> (4) </a:t>
            </a:r>
            <a:r>
              <a:rPr lang="en-US" sz="2000" b="1">
                <a:solidFill>
                  <a:srgbClr val="0432FF"/>
                </a:solidFill>
                <a:latin typeface="Consolas" charset="0"/>
              </a:rPr>
              <a:t>S</a:t>
            </a:r>
            <a:r>
              <a:rPr lang="vi-VN" sz="2000" b="1">
                <a:solidFill>
                  <a:srgbClr val="0432FF"/>
                </a:solidFill>
                <a:latin typeface="Consolas" charset="0"/>
              </a:rPr>
              <a:t>ử dụng</a:t>
            </a:r>
            <a:endParaRPr lang="en-US" sz="2000" b="1">
              <a:solidFill>
                <a:srgbClr val="0432FF"/>
              </a:solidFill>
              <a:latin typeface="Consolas" charset="0"/>
            </a:endParaRPr>
          </a:p>
          <a:p>
            <a:endParaRPr lang="en-US" sz="2000">
              <a:solidFill>
                <a:prstClr val="black"/>
              </a:solidFill>
              <a:latin typeface="Consolas" charset="0"/>
            </a:endParaRPr>
          </a:p>
          <a:p>
            <a:r>
              <a:rPr lang="en-US" sz="2000"/>
              <a:t>free(p_ptr);</a:t>
            </a:r>
          </a:p>
        </p:txBody>
      </p:sp>
      <p:sp>
        <p:nvSpPr>
          <p:cNvPr id="5" name="TextBox 4"/>
          <p:cNvSpPr txBox="1"/>
          <p:nvPr/>
        </p:nvSpPr>
        <p:spPr>
          <a:xfrm>
            <a:off x="4474023" y="1590644"/>
            <a:ext cx="4583306" cy="400110"/>
          </a:xfrm>
          <a:prstGeom prst="rect">
            <a:avLst/>
          </a:prstGeom>
          <a:noFill/>
        </p:spPr>
        <p:txBody>
          <a:bodyPr wrap="none" rtlCol="0">
            <a:spAutoFit/>
          </a:bodyPr>
          <a:lstStyle/>
          <a:p>
            <a:r>
              <a:rPr lang="vi-VN" sz="2000" b="1">
                <a:solidFill>
                  <a:srgbClr val="0432FF"/>
                </a:solidFill>
              </a:rPr>
              <a:t>(1) </a:t>
            </a:r>
            <a:r>
              <a:rPr lang="vi-VN" sz="2000"/>
              <a:t>Định nghĩa kiểu cấu trúc: </a:t>
            </a:r>
            <a:r>
              <a:rPr lang="vi-VN" sz="2000" b="1">
                <a:solidFill>
                  <a:srgbClr val="0432FF"/>
                </a:solidFill>
                <a:latin typeface="Consolas" charset="0"/>
                <a:ea typeface="Consolas" charset="0"/>
                <a:cs typeface="Consolas" charset="0"/>
              </a:rPr>
              <a:t>Point3D</a:t>
            </a:r>
            <a:endParaRPr lang="en-US" sz="2000" b="1">
              <a:solidFill>
                <a:srgbClr val="0432FF"/>
              </a:solidFill>
              <a:latin typeface="Consolas" charset="0"/>
              <a:ea typeface="Consolas" charset="0"/>
              <a:cs typeface="Consolas" charset="0"/>
            </a:endParaRPr>
          </a:p>
        </p:txBody>
      </p:sp>
      <p:cxnSp>
        <p:nvCxnSpPr>
          <p:cNvPr id="7" name="Straight Arrow Connector 6"/>
          <p:cNvCxnSpPr>
            <a:stCxn id="5" idx="1"/>
            <a:endCxn id="2" idx="3"/>
          </p:cNvCxnSpPr>
          <p:nvPr/>
        </p:nvCxnSpPr>
        <p:spPr bwMode="auto">
          <a:xfrm flipH="1">
            <a:off x="4038600" y="1790699"/>
            <a:ext cx="435423"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p:cNvSpPr txBox="1"/>
          <p:nvPr/>
        </p:nvSpPr>
        <p:spPr>
          <a:xfrm>
            <a:off x="1680250" y="4620463"/>
            <a:ext cx="4259499" cy="400110"/>
          </a:xfrm>
          <a:prstGeom prst="rect">
            <a:avLst/>
          </a:prstGeom>
          <a:noFill/>
        </p:spPr>
        <p:txBody>
          <a:bodyPr wrap="none" rtlCol="0">
            <a:spAutoFit/>
          </a:bodyPr>
          <a:lstStyle/>
          <a:p>
            <a:r>
              <a:rPr lang="vi-VN" sz="2000" b="1">
                <a:solidFill>
                  <a:srgbClr val="0432FF"/>
                </a:solidFill>
              </a:rPr>
              <a:t>(2) </a:t>
            </a:r>
            <a:r>
              <a:rPr lang="vi-VN" sz="2000"/>
              <a:t>Khai báo con trỏ đến một mảng</a:t>
            </a:r>
            <a:endParaRPr lang="en-US" sz="2000"/>
          </a:p>
        </p:txBody>
      </p:sp>
      <p:cxnSp>
        <p:nvCxnSpPr>
          <p:cNvPr id="10" name="Straight Arrow Connector 9"/>
          <p:cNvCxnSpPr/>
          <p:nvPr/>
        </p:nvCxnSpPr>
        <p:spPr bwMode="auto">
          <a:xfrm flipH="1" flipV="1">
            <a:off x="2171700" y="2998839"/>
            <a:ext cx="1257300" cy="1667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3810000" y="5066793"/>
            <a:ext cx="5189621" cy="1015663"/>
          </a:xfrm>
          <a:prstGeom prst="rect">
            <a:avLst/>
          </a:prstGeom>
          <a:noFill/>
        </p:spPr>
        <p:txBody>
          <a:bodyPr wrap="square" rtlCol="0">
            <a:spAutoFit/>
          </a:bodyPr>
          <a:lstStyle/>
          <a:p>
            <a:r>
              <a:rPr lang="vi-VN" sz="2000" b="1">
                <a:solidFill>
                  <a:srgbClr val="0432FF"/>
                </a:solidFill>
              </a:rPr>
              <a:t>(3) </a:t>
            </a:r>
            <a:r>
              <a:rPr lang="vi-VN" sz="2000"/>
              <a:t>Xin cấp phát bộ nhớ trên HEAP,</a:t>
            </a:r>
          </a:p>
          <a:p>
            <a:r>
              <a:rPr lang="en-US" sz="2000" b="1">
                <a:solidFill>
                  <a:srgbClr val="0432FF"/>
                </a:solidFill>
                <a:latin typeface="Consolas" charset="0"/>
              </a:rPr>
              <a:t>p_ptr</a:t>
            </a:r>
            <a:r>
              <a:rPr lang="vi-VN" sz="2000"/>
              <a:t>: giữ địa chỉ của ô nhớ đầu tiên trong vùng được cấp</a:t>
            </a:r>
            <a:endParaRPr lang="en-US" sz="2000"/>
          </a:p>
        </p:txBody>
      </p:sp>
      <p:cxnSp>
        <p:nvCxnSpPr>
          <p:cNvPr id="13" name="Straight Arrow Connector 12"/>
          <p:cNvCxnSpPr>
            <a:stCxn id="12" idx="0"/>
          </p:cNvCxnSpPr>
          <p:nvPr/>
        </p:nvCxnSpPr>
        <p:spPr bwMode="auto">
          <a:xfrm flipH="1" flipV="1">
            <a:off x="4753183" y="3001925"/>
            <a:ext cx="1651628" cy="2064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685800" y="5638800"/>
            <a:ext cx="2730235" cy="369332"/>
          </a:xfrm>
          <a:prstGeom prst="rect">
            <a:avLst/>
          </a:prstGeom>
          <a:noFill/>
        </p:spPr>
        <p:txBody>
          <a:bodyPr wrap="none" rtlCol="0">
            <a:spAutoFit/>
          </a:bodyPr>
          <a:lstStyle/>
          <a:p>
            <a:r>
              <a:rPr lang="vi-VN" b="1">
                <a:solidFill>
                  <a:srgbClr val="0432FF"/>
                </a:solidFill>
              </a:rPr>
              <a:t>(5) </a:t>
            </a:r>
            <a:r>
              <a:rPr lang="vi-VN"/>
              <a:t>Giải phóng vùng nhớ</a:t>
            </a:r>
            <a:endParaRPr lang="en-US"/>
          </a:p>
        </p:txBody>
      </p:sp>
      <p:cxnSp>
        <p:nvCxnSpPr>
          <p:cNvPr id="17" name="Straight Arrow Connector 16"/>
          <p:cNvCxnSpPr>
            <a:stCxn id="15" idx="0"/>
          </p:cNvCxnSpPr>
          <p:nvPr/>
        </p:nvCxnSpPr>
        <p:spPr bwMode="auto">
          <a:xfrm flipH="1" flipV="1">
            <a:off x="838203" y="4298216"/>
            <a:ext cx="1212715" cy="13405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9570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Con trỏ và </a:t>
            </a:r>
            <a:r>
              <a:rPr lang="vi-VN"/>
              <a:t>cấu trúc</a:t>
            </a:r>
            <a:endParaRPr lang="en-US" sz="2400" b="1" dirty="0">
              <a:solidFill>
                <a:srgbClr val="0432FF"/>
              </a:solidFill>
            </a:endParaRPr>
          </a:p>
        </p:txBody>
      </p:sp>
      <p:sp>
        <p:nvSpPr>
          <p:cNvPr id="3" name="Rectangle 2"/>
          <p:cNvSpPr/>
          <p:nvPr/>
        </p:nvSpPr>
        <p:spPr>
          <a:xfrm>
            <a:off x="228600" y="1905000"/>
            <a:ext cx="8763000" cy="1015663"/>
          </a:xfrm>
          <a:prstGeom prst="rect">
            <a:avLst/>
          </a:prstGeom>
          <a:noFill/>
          <a:ln>
            <a:solidFill>
              <a:schemeClr val="tx1"/>
            </a:solidFill>
          </a:ln>
        </p:spPr>
        <p:txBody>
          <a:bodyPr wrap="square">
            <a:spAutoFit/>
          </a:bodyPr>
          <a:lstStyle/>
          <a:p>
            <a:r>
              <a:rPr lang="nb-NO" sz="2000">
                <a:latin typeface="Consolas" charset="0"/>
              </a:rPr>
              <a:t>(*p_ptr).x = 4.5f; (*p_ptr).y = 5.5f; (*p_ptr).z = 6.5f; </a:t>
            </a:r>
          </a:p>
          <a:p>
            <a:endParaRPr lang="ro-RO" sz="2000">
              <a:latin typeface="Consolas" charset="0"/>
            </a:endParaRPr>
          </a:p>
          <a:p>
            <a:r>
              <a:rPr lang="ro-RO" sz="2000">
                <a:latin typeface="Consolas" charset="0"/>
              </a:rPr>
              <a:t>p_ptr-&gt;x = 7.5f; p_ptr-&gt;y = 8.5f; p_ptr-&gt;z = 9.5f; </a:t>
            </a:r>
          </a:p>
        </p:txBody>
      </p:sp>
      <p:sp>
        <p:nvSpPr>
          <p:cNvPr id="6" name="TextBox 5"/>
          <p:cNvSpPr txBox="1"/>
          <p:nvPr/>
        </p:nvSpPr>
        <p:spPr>
          <a:xfrm>
            <a:off x="1066800" y="1219200"/>
            <a:ext cx="6390211" cy="461665"/>
          </a:xfrm>
          <a:prstGeom prst="rect">
            <a:avLst/>
          </a:prstGeom>
          <a:noFill/>
        </p:spPr>
        <p:txBody>
          <a:bodyPr wrap="none" rtlCol="0">
            <a:spAutoFit/>
          </a:bodyPr>
          <a:lstStyle/>
          <a:p>
            <a:r>
              <a:rPr lang="vi-VN" sz="2400">
                <a:solidFill>
                  <a:srgbClr val="0432FF"/>
                </a:solidFill>
              </a:rPr>
              <a:t>Truy cập biến thành viên cấu trúc qua con trỏ</a:t>
            </a:r>
            <a:endParaRPr lang="vi-VN" sz="2400"/>
          </a:p>
        </p:txBody>
      </p:sp>
      <p:sp>
        <p:nvSpPr>
          <p:cNvPr id="9" name="Rectangle 8"/>
          <p:cNvSpPr/>
          <p:nvPr/>
        </p:nvSpPr>
        <p:spPr>
          <a:xfrm>
            <a:off x="114300" y="3352800"/>
            <a:ext cx="8877300" cy="2015936"/>
          </a:xfrm>
          <a:prstGeom prst="rect">
            <a:avLst/>
          </a:prstGeom>
        </p:spPr>
        <p:txBody>
          <a:bodyPr wrap="square">
            <a:spAutoFit/>
          </a:bodyPr>
          <a:lstStyle/>
          <a:p>
            <a:pPr marL="1714500" indent="-1714500">
              <a:spcBef>
                <a:spcPts val="600"/>
              </a:spcBef>
              <a:tabLst>
                <a:tab pos="1485900" algn="l"/>
              </a:tabLst>
            </a:pPr>
            <a:r>
              <a:rPr lang="nb-NO" sz="2200" b="1">
                <a:solidFill>
                  <a:srgbClr val="0432FF"/>
                </a:solidFill>
                <a:latin typeface="Consolas" charset="0"/>
              </a:rPr>
              <a:t>p_ptr : </a:t>
            </a:r>
            <a:r>
              <a:rPr lang="vi-VN" sz="2200">
                <a:latin typeface="Consolas" charset="0"/>
              </a:rPr>
              <a:t>biến</a:t>
            </a:r>
            <a:r>
              <a:rPr lang="en-US" sz="2200">
                <a:latin typeface="Consolas" charset="0"/>
              </a:rPr>
              <a:t> con trỏ</a:t>
            </a:r>
            <a:r>
              <a:rPr lang="vi-VN" sz="2200">
                <a:latin typeface="Consolas" charset="0"/>
              </a:rPr>
              <a:t> chứa địa chỉ một cấu trúc Point3D</a:t>
            </a:r>
          </a:p>
          <a:p>
            <a:pPr marL="1714500" indent="-1714500">
              <a:spcBef>
                <a:spcPts val="600"/>
              </a:spcBef>
              <a:tabLst>
                <a:tab pos="1485900" algn="l"/>
              </a:tabLst>
            </a:pPr>
            <a:r>
              <a:rPr lang="nb-NO" sz="2200" b="1">
                <a:solidFill>
                  <a:srgbClr val="0432FF"/>
                </a:solidFill>
                <a:latin typeface="Consolas" charset="0"/>
              </a:rPr>
              <a:t>(*p_ptr) 	: </a:t>
            </a:r>
            <a:r>
              <a:rPr lang="en-US" sz="2200">
                <a:latin typeface="Consolas" charset="0"/>
              </a:rPr>
              <a:t>Vù</a:t>
            </a:r>
            <a:r>
              <a:rPr lang="vi-VN" sz="2200">
                <a:latin typeface="Consolas" charset="0"/>
              </a:rPr>
              <a:t>ng nhớ của cấu trúc Point3D</a:t>
            </a:r>
          </a:p>
          <a:p>
            <a:pPr marL="1714500" indent="-1714500">
              <a:spcBef>
                <a:spcPts val="600"/>
              </a:spcBef>
              <a:tabLst>
                <a:tab pos="1485900" algn="l"/>
              </a:tabLst>
            </a:pPr>
            <a:r>
              <a:rPr lang="nb-NO" sz="2200" b="1">
                <a:solidFill>
                  <a:srgbClr val="0432FF"/>
                </a:solidFill>
                <a:latin typeface="Consolas" charset="0"/>
              </a:rPr>
              <a:t>(*p_ptr).</a:t>
            </a:r>
            <a:r>
              <a:rPr lang="vi-VN" sz="2200" b="1">
                <a:solidFill>
                  <a:srgbClr val="0432FF"/>
                </a:solidFill>
                <a:latin typeface="Consolas" charset="0"/>
              </a:rPr>
              <a:t>x :</a:t>
            </a:r>
            <a:r>
              <a:rPr lang="vi-VN" sz="2200">
                <a:latin typeface="Consolas" charset="0"/>
              </a:rPr>
              <a:t> </a:t>
            </a:r>
            <a:r>
              <a:rPr lang="en-US" sz="2200">
                <a:latin typeface="Consolas" charset="0"/>
              </a:rPr>
              <a:t>V</a:t>
            </a:r>
            <a:r>
              <a:rPr lang="vi-VN" sz="2200">
                <a:latin typeface="Consolas" charset="0"/>
              </a:rPr>
              <a:t>ùng nhớ chứa biến x của cấu trúc Point3D</a:t>
            </a:r>
          </a:p>
          <a:p>
            <a:pPr marL="1714500" indent="-1714500">
              <a:spcBef>
                <a:spcPts val="600"/>
              </a:spcBef>
              <a:tabLst>
                <a:tab pos="1485900" algn="l"/>
              </a:tabLst>
            </a:pPr>
            <a:r>
              <a:rPr lang="ro-RO" sz="2200" b="1">
                <a:solidFill>
                  <a:srgbClr val="0432FF"/>
                </a:solidFill>
                <a:latin typeface="Consolas" charset="0"/>
              </a:rPr>
              <a:t>p_ptr</a:t>
            </a:r>
            <a:r>
              <a:rPr lang="en-US" sz="2200" b="1">
                <a:solidFill>
                  <a:srgbClr val="0432FF"/>
                </a:solidFill>
                <a:latin typeface="Consolas" charset="0"/>
              </a:rPr>
              <a:t> </a:t>
            </a:r>
            <a:r>
              <a:rPr lang="ro-RO" sz="2200" b="1">
                <a:solidFill>
                  <a:srgbClr val="FF0000"/>
                </a:solidFill>
                <a:latin typeface="Consolas" charset="0"/>
              </a:rPr>
              <a:t>-&gt;</a:t>
            </a:r>
            <a:r>
              <a:rPr lang="en-US" sz="2200" b="1">
                <a:solidFill>
                  <a:srgbClr val="FF0000"/>
                </a:solidFill>
                <a:latin typeface="Consolas" charset="0"/>
              </a:rPr>
              <a:t> </a:t>
            </a:r>
            <a:r>
              <a:rPr lang="ro-RO" sz="2200" b="1">
                <a:solidFill>
                  <a:srgbClr val="0432FF"/>
                </a:solidFill>
                <a:latin typeface="Consolas" charset="0"/>
              </a:rPr>
              <a:t>x : </a:t>
            </a:r>
            <a:r>
              <a:rPr lang="en-US" sz="2200">
                <a:latin typeface="Consolas" charset="0"/>
              </a:rPr>
              <a:t>V</a:t>
            </a:r>
            <a:r>
              <a:rPr lang="vi-VN" sz="2200">
                <a:latin typeface="Consolas" charset="0"/>
              </a:rPr>
              <a:t>ùng nhớ chứa biến x của cấu trúc Point3D, truy cập qua toán tử </a:t>
            </a:r>
            <a:r>
              <a:rPr lang="vi-VN" sz="2200" b="1">
                <a:solidFill>
                  <a:srgbClr val="FF0000"/>
                </a:solidFill>
                <a:latin typeface="Consolas" charset="0"/>
              </a:rPr>
              <a:t>-&gt;</a:t>
            </a:r>
            <a:r>
              <a:rPr lang="vi-VN" sz="2200" b="1">
                <a:solidFill>
                  <a:srgbClr val="0432FF"/>
                </a:solidFill>
                <a:latin typeface="Consolas" charset="0"/>
              </a:rPr>
              <a:t> </a:t>
            </a:r>
            <a:r>
              <a:rPr lang="vi-VN" sz="2200">
                <a:latin typeface="Consolas" charset="0"/>
              </a:rPr>
              <a:t>từ con trỏ </a:t>
            </a:r>
            <a:r>
              <a:rPr lang="vi-VN" sz="2200" b="1">
                <a:solidFill>
                  <a:srgbClr val="0432FF"/>
                </a:solidFill>
                <a:latin typeface="Consolas" charset="0"/>
              </a:rPr>
              <a:t>p_ptr</a:t>
            </a:r>
          </a:p>
        </p:txBody>
      </p:sp>
    </p:spTree>
    <p:extLst>
      <p:ext uri="{BB962C8B-B14F-4D97-AF65-F5344CB8AC3E}">
        <p14:creationId xmlns:p14="http://schemas.microsoft.com/office/powerpoint/2010/main" val="711970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Con trỏ và const</a:t>
            </a:r>
            <a:endParaRPr lang="en-US" sz="2400" b="1" dirty="0">
              <a:solidFill>
                <a:srgbClr val="0432FF"/>
              </a:solidFill>
              <a:latin typeface="Consolas" charset="0"/>
              <a:ea typeface="Consolas" charset="0"/>
              <a:cs typeface="Consolas" charset="0"/>
            </a:endParaRPr>
          </a:p>
        </p:txBody>
      </p:sp>
      <p:sp>
        <p:nvSpPr>
          <p:cNvPr id="6" name="Rectangle 5"/>
          <p:cNvSpPr/>
          <p:nvPr/>
        </p:nvSpPr>
        <p:spPr>
          <a:xfrm>
            <a:off x="1000957" y="1491419"/>
            <a:ext cx="4276981" cy="1569660"/>
          </a:xfrm>
          <a:prstGeom prst="rect">
            <a:avLst/>
          </a:prstGeom>
          <a:noFill/>
          <a:ln>
            <a:solidFill>
              <a:schemeClr val="tx1"/>
            </a:solidFill>
          </a:ln>
        </p:spPr>
        <p:txBody>
          <a:bodyPr wrap="square">
            <a:spAutoFit/>
          </a:bodyPr>
          <a:lstStyle/>
          <a:p>
            <a:r>
              <a:rPr lang="hu-HU" sz="2400">
                <a:solidFill>
                  <a:srgbClr val="0000FF"/>
                </a:solidFill>
                <a:latin typeface="Consolas" charset="0"/>
              </a:rPr>
              <a:t>int</a:t>
            </a:r>
            <a:r>
              <a:rPr lang="hu-HU" sz="2400">
                <a:solidFill>
                  <a:prstClr val="black"/>
                </a:solidFill>
                <a:latin typeface="Consolas" charset="0"/>
              </a:rPr>
              <a:t> a = 20;</a:t>
            </a:r>
          </a:p>
          <a:p>
            <a:r>
              <a:rPr lang="en-US" sz="2400">
                <a:solidFill>
                  <a:srgbClr val="0000FF"/>
                </a:solidFill>
                <a:latin typeface="Consolas" charset="0"/>
              </a:rPr>
              <a:t>const</a:t>
            </a:r>
            <a:r>
              <a:rPr lang="en-US" sz="2400">
                <a:solidFill>
                  <a:prstClr val="black"/>
                </a:solidFill>
                <a:latin typeface="Consolas" charset="0"/>
              </a:rPr>
              <a:t> </a:t>
            </a:r>
            <a:r>
              <a:rPr lang="en-US" sz="2400">
                <a:solidFill>
                  <a:srgbClr val="0000FF"/>
                </a:solidFill>
                <a:latin typeface="Consolas" charset="0"/>
              </a:rPr>
              <a:t>int</a:t>
            </a:r>
            <a:r>
              <a:rPr lang="en-US" sz="2400">
                <a:solidFill>
                  <a:prstClr val="black"/>
                </a:solidFill>
                <a:latin typeface="Consolas" charset="0"/>
              </a:rPr>
              <a:t> *p;</a:t>
            </a:r>
          </a:p>
          <a:p>
            <a:r>
              <a:rPr lang="en-US" sz="2400">
                <a:solidFill>
                  <a:prstClr val="black"/>
                </a:solidFill>
                <a:latin typeface="Consolas" charset="0"/>
              </a:rPr>
              <a:t>p = &amp;</a:t>
            </a:r>
            <a:r>
              <a:rPr lang="vi-VN" sz="2400">
                <a:solidFill>
                  <a:prstClr val="black"/>
                </a:solidFill>
                <a:latin typeface="Consolas" charset="0"/>
              </a:rPr>
              <a:t>a</a:t>
            </a:r>
            <a:r>
              <a:rPr lang="en-US" sz="2400">
                <a:solidFill>
                  <a:prstClr val="black"/>
                </a:solidFill>
                <a:latin typeface="Consolas" charset="0"/>
              </a:rPr>
              <a:t>;</a:t>
            </a:r>
          </a:p>
          <a:p>
            <a:r>
              <a:rPr lang="en-US" sz="2400">
                <a:solidFill>
                  <a:prstClr val="black"/>
                </a:solidFill>
                <a:latin typeface="Consolas" charset="0"/>
              </a:rPr>
              <a:t>*p = 30;	</a:t>
            </a:r>
            <a:r>
              <a:rPr lang="en-US" sz="2400">
                <a:solidFill>
                  <a:prstClr val="black"/>
                </a:solidFill>
                <a:latin typeface="Consolas" charset="0"/>
                <a:sym typeface="Wingdings" panose="05000000000000000000" pitchFamily="2" charset="2"/>
              </a:rPr>
              <a:t> Lỗi</a:t>
            </a:r>
            <a:endParaRPr lang="en-US" sz="2400">
              <a:solidFill>
                <a:prstClr val="black"/>
              </a:solidFill>
              <a:latin typeface="Consolas" charset="0"/>
            </a:endParaRPr>
          </a:p>
        </p:txBody>
      </p:sp>
      <p:sp>
        <p:nvSpPr>
          <p:cNvPr id="7" name="TextBox 6"/>
          <p:cNvSpPr txBox="1"/>
          <p:nvPr/>
        </p:nvSpPr>
        <p:spPr>
          <a:xfrm>
            <a:off x="5410200" y="1470036"/>
            <a:ext cx="3441032" cy="1785104"/>
          </a:xfrm>
          <a:prstGeom prst="rect">
            <a:avLst/>
          </a:prstGeom>
          <a:noFill/>
        </p:spPr>
        <p:txBody>
          <a:bodyPr wrap="square" rtlCol="0">
            <a:spAutoFit/>
          </a:bodyPr>
          <a:lstStyle/>
          <a:p>
            <a:r>
              <a:rPr lang="vi-VN" sz="2200" b="1">
                <a:solidFill>
                  <a:srgbClr val="0432FF"/>
                </a:solidFill>
                <a:latin typeface="Consolas" charset="0"/>
              </a:rPr>
              <a:t>p</a:t>
            </a:r>
            <a:r>
              <a:rPr lang="en-US" sz="2200">
                <a:solidFill>
                  <a:prstClr val="black"/>
                </a:solidFill>
                <a:latin typeface="Consolas" charset="0"/>
              </a:rPr>
              <a:t>: </a:t>
            </a:r>
            <a:r>
              <a:rPr lang="vi-VN" sz="2200">
                <a:solidFill>
                  <a:prstClr val="black"/>
                </a:solidFill>
                <a:latin typeface="Consolas" charset="0"/>
              </a:rPr>
              <a:t>thay đổi được</a:t>
            </a:r>
          </a:p>
          <a:p>
            <a:endParaRPr lang="vi-VN" sz="2200"/>
          </a:p>
          <a:p>
            <a:r>
              <a:rPr lang="vi-VN" sz="2200"/>
              <a:t>Giá trị mà </a:t>
            </a:r>
            <a:r>
              <a:rPr lang="vi-VN" sz="2200" b="1">
                <a:solidFill>
                  <a:srgbClr val="0432FF"/>
                </a:solidFill>
                <a:latin typeface="Consolas" charset="0"/>
              </a:rPr>
              <a:t>p</a:t>
            </a:r>
            <a:r>
              <a:rPr lang="en-US" sz="2200" b="1">
                <a:solidFill>
                  <a:srgbClr val="0432FF"/>
                </a:solidFill>
                <a:latin typeface="Consolas" charset="0"/>
              </a:rPr>
              <a:t> </a:t>
            </a:r>
            <a:r>
              <a:rPr lang="en-US" sz="2200"/>
              <a:t>trỏ </a:t>
            </a:r>
            <a:r>
              <a:rPr lang="vi-VN" sz="2200"/>
              <a:t>đến không thể thay đổi được</a:t>
            </a:r>
            <a:endParaRPr lang="en-US" sz="2200"/>
          </a:p>
          <a:p>
            <a:r>
              <a:rPr lang="en-US" sz="2200"/>
              <a:t>thông qua *p</a:t>
            </a:r>
          </a:p>
        </p:txBody>
      </p:sp>
      <p:cxnSp>
        <p:nvCxnSpPr>
          <p:cNvPr id="10" name="Straight Arrow Connector 9"/>
          <p:cNvCxnSpPr>
            <a:cxnSpLocks/>
          </p:cNvCxnSpPr>
          <p:nvPr/>
        </p:nvCxnSpPr>
        <p:spPr bwMode="auto">
          <a:xfrm flipV="1">
            <a:off x="4038600" y="2590799"/>
            <a:ext cx="1371600" cy="228601"/>
          </a:xfrm>
          <a:prstGeom prst="straightConnector1">
            <a:avLst/>
          </a:prstGeom>
          <a:solidFill>
            <a:schemeClr val="accent1"/>
          </a:solidFill>
          <a:ln w="57150" cap="flat" cmpd="sng" algn="ctr">
            <a:solidFill>
              <a:srgbClr val="00B050"/>
            </a:solidFill>
            <a:prstDash val="solid"/>
            <a:round/>
            <a:headEnd type="none" w="med" len="med"/>
            <a:tailEnd type="triangle"/>
          </a:ln>
          <a:effectLst/>
        </p:spPr>
      </p:cxnSp>
      <p:sp>
        <p:nvSpPr>
          <p:cNvPr id="12" name="Rectangle 11"/>
          <p:cNvSpPr/>
          <p:nvPr/>
        </p:nvSpPr>
        <p:spPr bwMode="auto">
          <a:xfrm>
            <a:off x="3505200" y="3844230"/>
            <a:ext cx="2286000" cy="511076"/>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14" name="Rectangle 13"/>
          <p:cNvSpPr/>
          <p:nvPr/>
        </p:nvSpPr>
        <p:spPr bwMode="auto">
          <a:xfrm>
            <a:off x="3505200" y="5422106"/>
            <a:ext cx="2286000" cy="511076"/>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cxnSp>
        <p:nvCxnSpPr>
          <p:cNvPr id="15" name="Straight Connector 14"/>
          <p:cNvCxnSpPr/>
          <p:nvPr/>
        </p:nvCxnSpPr>
        <p:spPr bwMode="auto">
          <a:xfrm>
            <a:off x="4648200" y="5715000"/>
            <a:ext cx="1752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7" name="Straight Connector 16"/>
          <p:cNvCxnSpPr/>
          <p:nvPr/>
        </p:nvCxnSpPr>
        <p:spPr bwMode="auto">
          <a:xfrm flipV="1">
            <a:off x="6400800" y="4038600"/>
            <a:ext cx="0" cy="16764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9" name="Straight Arrow Connector 18"/>
          <p:cNvCxnSpPr/>
          <p:nvPr/>
        </p:nvCxnSpPr>
        <p:spPr bwMode="auto">
          <a:xfrm flipH="1">
            <a:off x="5791200" y="4038600"/>
            <a:ext cx="6096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20" name="TextBox 19"/>
          <p:cNvSpPr txBox="1"/>
          <p:nvPr/>
        </p:nvSpPr>
        <p:spPr>
          <a:xfrm>
            <a:off x="2584881" y="5530334"/>
            <a:ext cx="437940" cy="369332"/>
          </a:xfrm>
          <a:prstGeom prst="rect">
            <a:avLst/>
          </a:prstGeom>
          <a:noFill/>
        </p:spPr>
        <p:txBody>
          <a:bodyPr wrap="none" rtlCol="0">
            <a:spAutoFit/>
          </a:bodyPr>
          <a:lstStyle/>
          <a:p>
            <a:r>
              <a:rPr lang="en-US">
                <a:solidFill>
                  <a:srgbClr val="0432FF"/>
                </a:solidFill>
                <a:latin typeface="Consolas" charset="0"/>
                <a:ea typeface="Consolas" charset="0"/>
                <a:cs typeface="Consolas" charset="0"/>
              </a:rPr>
              <a:t>p:</a:t>
            </a:r>
          </a:p>
        </p:txBody>
      </p:sp>
      <p:sp>
        <p:nvSpPr>
          <p:cNvPr id="22" name="TextBox 21"/>
          <p:cNvSpPr txBox="1"/>
          <p:nvPr/>
        </p:nvSpPr>
        <p:spPr>
          <a:xfrm>
            <a:off x="1000958" y="3915102"/>
            <a:ext cx="2084225" cy="369332"/>
          </a:xfrm>
          <a:prstGeom prst="rect">
            <a:avLst/>
          </a:prstGeom>
          <a:noFill/>
        </p:spPr>
        <p:txBody>
          <a:bodyPr wrap="none" rtlCol="0">
            <a:spAutoFit/>
          </a:bodyPr>
          <a:lstStyle/>
          <a:p>
            <a:r>
              <a:rPr lang="vi-VN">
                <a:solidFill>
                  <a:srgbClr val="0432FF"/>
                </a:solidFill>
                <a:latin typeface="Consolas" charset="0"/>
                <a:ea typeface="Consolas" charset="0"/>
                <a:cs typeface="Consolas" charset="0"/>
              </a:rPr>
              <a:t>Ô nhớ p chỉ đến</a:t>
            </a:r>
            <a:endParaRPr lang="en-US">
              <a:solidFill>
                <a:srgbClr val="0432FF"/>
              </a:solidFill>
              <a:latin typeface="Consolas" charset="0"/>
              <a:ea typeface="Consolas" charset="0"/>
              <a:cs typeface="Consolas" charset="0"/>
            </a:endParaRPr>
          </a:p>
        </p:txBody>
      </p:sp>
      <p:sp>
        <p:nvSpPr>
          <p:cNvPr id="21" name="TextBox 20"/>
          <p:cNvSpPr txBox="1"/>
          <p:nvPr/>
        </p:nvSpPr>
        <p:spPr>
          <a:xfrm>
            <a:off x="565097" y="4495799"/>
            <a:ext cx="4477508" cy="369332"/>
          </a:xfrm>
          <a:prstGeom prst="rect">
            <a:avLst/>
          </a:prstGeom>
          <a:noFill/>
        </p:spPr>
        <p:txBody>
          <a:bodyPr wrap="none" rtlCol="0">
            <a:spAutoFit/>
          </a:bodyPr>
          <a:lstStyle/>
          <a:p>
            <a:r>
              <a:rPr lang="en-US" b="1">
                <a:solidFill>
                  <a:srgbClr val="FF0000"/>
                </a:solidFill>
              </a:rPr>
              <a:t>(</a:t>
            </a:r>
            <a:r>
              <a:rPr lang="vi-VN" b="1">
                <a:solidFill>
                  <a:srgbClr val="FF0000"/>
                </a:solidFill>
              </a:rPr>
              <a:t>Không thể thay đổi được thông qua p)</a:t>
            </a:r>
            <a:endParaRPr lang="en-US" b="1">
              <a:solidFill>
                <a:srgbClr val="FF0000"/>
              </a:solidFill>
            </a:endParaRPr>
          </a:p>
        </p:txBody>
      </p:sp>
    </p:spTree>
    <p:extLst>
      <p:ext uri="{BB962C8B-B14F-4D97-AF65-F5344CB8AC3E}">
        <p14:creationId xmlns:p14="http://schemas.microsoft.com/office/powerpoint/2010/main" val="179232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Con trỏ đến con trỏ</a:t>
            </a:r>
            <a:endParaRPr lang="en-US" sz="1600" b="1" dirty="0">
              <a:solidFill>
                <a:srgbClr val="0432FF"/>
              </a:solidFill>
              <a:latin typeface="Consolas" charset="0"/>
              <a:ea typeface="Consolas" charset="0"/>
              <a:cs typeface="Consolas" charset="0"/>
            </a:endParaRPr>
          </a:p>
        </p:txBody>
      </p:sp>
      <p:grpSp>
        <p:nvGrpSpPr>
          <p:cNvPr id="2" name="Group 1"/>
          <p:cNvGrpSpPr/>
          <p:nvPr/>
        </p:nvGrpSpPr>
        <p:grpSpPr>
          <a:xfrm>
            <a:off x="152400" y="1207444"/>
            <a:ext cx="8795084" cy="4580124"/>
            <a:chOff x="-32084" y="1207444"/>
            <a:chExt cx="8795084" cy="4580124"/>
          </a:xfrm>
        </p:grpSpPr>
        <p:sp>
          <p:nvSpPr>
            <p:cNvPr id="6" name="Rectangle 5"/>
            <p:cNvSpPr/>
            <p:nvPr/>
          </p:nvSpPr>
          <p:spPr bwMode="auto">
            <a:xfrm>
              <a:off x="3320716" y="1219200"/>
              <a:ext cx="2286000" cy="511076"/>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vi-VN" sz="1800" b="1" i="0" u="none" strike="noStrike" cap="none" normalizeH="0" baseline="0">
                  <a:ln>
                    <a:noFill/>
                  </a:ln>
                  <a:solidFill>
                    <a:srgbClr val="C00000"/>
                  </a:solidFill>
                  <a:effectLst/>
                  <a:latin typeface="Tahoma" pitchFamily="34" charset="0"/>
                </a:rPr>
                <a:t>10</a:t>
              </a:r>
              <a:endParaRPr kumimoji="0" lang="en-US" sz="1800" b="1" i="0" u="none" strike="noStrike" cap="none" normalizeH="0" baseline="0">
                <a:ln>
                  <a:noFill/>
                </a:ln>
                <a:solidFill>
                  <a:srgbClr val="C00000"/>
                </a:solidFill>
                <a:effectLst/>
                <a:latin typeface="Tahoma" pitchFamily="34" charset="0"/>
              </a:endParaRPr>
            </a:p>
          </p:txBody>
        </p:sp>
        <p:sp>
          <p:nvSpPr>
            <p:cNvPr id="7" name="Rectangle 6"/>
            <p:cNvSpPr/>
            <p:nvPr/>
          </p:nvSpPr>
          <p:spPr bwMode="auto">
            <a:xfrm>
              <a:off x="3320716" y="2394228"/>
              <a:ext cx="2286000" cy="511076"/>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nvGrpSpPr>
            <p:cNvPr id="8" name="Group 7"/>
            <p:cNvGrpSpPr/>
            <p:nvPr/>
          </p:nvGrpSpPr>
          <p:grpSpPr>
            <a:xfrm>
              <a:off x="4463716" y="1413570"/>
              <a:ext cx="1752600" cy="1253430"/>
              <a:chOff x="4648200" y="4038600"/>
              <a:chExt cx="1752600" cy="1676400"/>
            </a:xfrm>
          </p:grpSpPr>
          <p:cxnSp>
            <p:nvCxnSpPr>
              <p:cNvPr id="9" name="Straight Connector 8"/>
              <p:cNvCxnSpPr/>
              <p:nvPr/>
            </p:nvCxnSpPr>
            <p:spPr bwMode="auto">
              <a:xfrm>
                <a:off x="4648200" y="5715000"/>
                <a:ext cx="1752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0" name="Straight Connector 9"/>
              <p:cNvCxnSpPr/>
              <p:nvPr/>
            </p:nvCxnSpPr>
            <p:spPr bwMode="auto">
              <a:xfrm flipV="1">
                <a:off x="6400800" y="4038600"/>
                <a:ext cx="0" cy="16764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1" name="Straight Arrow Connector 10"/>
              <p:cNvCxnSpPr/>
              <p:nvPr/>
            </p:nvCxnSpPr>
            <p:spPr bwMode="auto">
              <a:xfrm flipH="1">
                <a:off x="5791200" y="4038600"/>
                <a:ext cx="6096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sp>
          <p:nvSpPr>
            <p:cNvPr id="12" name="TextBox 11"/>
            <p:cNvSpPr txBox="1"/>
            <p:nvPr/>
          </p:nvSpPr>
          <p:spPr>
            <a:xfrm>
              <a:off x="817508" y="2418933"/>
              <a:ext cx="2393604" cy="461665"/>
            </a:xfrm>
            <a:prstGeom prst="rect">
              <a:avLst/>
            </a:prstGeom>
            <a:noFill/>
          </p:spPr>
          <p:txBody>
            <a:bodyPr wrap="none" rtlCol="0">
              <a:spAutoFit/>
            </a:bodyPr>
            <a:lstStyle/>
            <a:p>
              <a:r>
                <a:rPr lang="en-US" sz="2400">
                  <a:solidFill>
                    <a:srgbClr val="0432FF"/>
                  </a:solidFill>
                  <a:latin typeface="Consolas" charset="0"/>
                  <a:ea typeface="Consolas" charset="0"/>
                  <a:cs typeface="Consolas" charset="0"/>
                </a:rPr>
                <a:t>i</a:t>
              </a:r>
              <a:r>
                <a:rPr lang="vi-VN" sz="2400">
                  <a:solidFill>
                    <a:srgbClr val="0432FF"/>
                  </a:solidFill>
                  <a:latin typeface="Consolas" charset="0"/>
                  <a:ea typeface="Consolas" charset="0"/>
                  <a:cs typeface="Consolas" charset="0"/>
                </a:rPr>
                <a:t>nt</a:t>
              </a:r>
              <a:r>
                <a:rPr lang="en-US" sz="2400">
                  <a:solidFill>
                    <a:srgbClr val="0432FF"/>
                  </a:solidFill>
                  <a:latin typeface="Consolas" charset="0"/>
                  <a:ea typeface="Consolas" charset="0"/>
                  <a:cs typeface="Consolas" charset="0"/>
                </a:rPr>
                <a:t> </a:t>
              </a:r>
              <a:r>
                <a:rPr lang="vi-VN" sz="2400">
                  <a:solidFill>
                    <a:srgbClr val="0432FF"/>
                  </a:solidFill>
                  <a:latin typeface="Consolas" charset="0"/>
                  <a:ea typeface="Consolas" charset="0"/>
                  <a:cs typeface="Consolas" charset="0"/>
                </a:rPr>
                <a:t>*px = &amp;x;</a:t>
              </a:r>
              <a:endParaRPr lang="en-US" sz="2400">
                <a:solidFill>
                  <a:srgbClr val="0432FF"/>
                </a:solidFill>
                <a:latin typeface="Consolas" charset="0"/>
                <a:ea typeface="Consolas" charset="0"/>
                <a:cs typeface="Consolas" charset="0"/>
              </a:endParaRPr>
            </a:p>
          </p:txBody>
        </p:sp>
        <p:sp>
          <p:nvSpPr>
            <p:cNvPr id="13" name="TextBox 12"/>
            <p:cNvSpPr txBox="1"/>
            <p:nvPr/>
          </p:nvSpPr>
          <p:spPr>
            <a:xfrm>
              <a:off x="2006936" y="1243905"/>
              <a:ext cx="1204176" cy="461665"/>
            </a:xfrm>
            <a:prstGeom prst="rect">
              <a:avLst/>
            </a:prstGeom>
            <a:noFill/>
          </p:spPr>
          <p:txBody>
            <a:bodyPr wrap="none" rtlCol="0">
              <a:spAutoFit/>
            </a:bodyPr>
            <a:lstStyle/>
            <a:p>
              <a:r>
                <a:rPr lang="vi-VN" sz="2400">
                  <a:solidFill>
                    <a:srgbClr val="0432FF"/>
                  </a:solidFill>
                  <a:latin typeface="Consolas" charset="0"/>
                  <a:ea typeface="Consolas" charset="0"/>
                  <a:cs typeface="Consolas" charset="0"/>
                </a:rPr>
                <a:t>int x;</a:t>
              </a:r>
              <a:endParaRPr lang="en-US" sz="2400">
                <a:solidFill>
                  <a:srgbClr val="0432FF"/>
                </a:solidFill>
                <a:latin typeface="Consolas" charset="0"/>
                <a:ea typeface="Consolas" charset="0"/>
                <a:cs typeface="Consolas" charset="0"/>
              </a:endParaRPr>
            </a:p>
          </p:txBody>
        </p:sp>
        <p:grpSp>
          <p:nvGrpSpPr>
            <p:cNvPr id="14" name="Group 13"/>
            <p:cNvGrpSpPr/>
            <p:nvPr/>
          </p:nvGrpSpPr>
          <p:grpSpPr>
            <a:xfrm>
              <a:off x="4463716" y="2861370"/>
              <a:ext cx="1752600" cy="1253430"/>
              <a:chOff x="4648200" y="4038600"/>
              <a:chExt cx="1752600" cy="1676400"/>
            </a:xfrm>
          </p:grpSpPr>
          <p:cxnSp>
            <p:nvCxnSpPr>
              <p:cNvPr id="15" name="Straight Connector 14"/>
              <p:cNvCxnSpPr/>
              <p:nvPr/>
            </p:nvCxnSpPr>
            <p:spPr bwMode="auto">
              <a:xfrm>
                <a:off x="4648200" y="5715000"/>
                <a:ext cx="1752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6" name="Straight Connector 15"/>
              <p:cNvCxnSpPr/>
              <p:nvPr/>
            </p:nvCxnSpPr>
            <p:spPr bwMode="auto">
              <a:xfrm flipV="1">
                <a:off x="6400800" y="4038600"/>
                <a:ext cx="0" cy="16764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7" name="Straight Arrow Connector 16"/>
              <p:cNvCxnSpPr/>
              <p:nvPr/>
            </p:nvCxnSpPr>
            <p:spPr bwMode="auto">
              <a:xfrm flipH="1">
                <a:off x="5791200" y="4038600"/>
                <a:ext cx="6096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sp>
          <p:nvSpPr>
            <p:cNvPr id="18" name="Rectangle 17"/>
            <p:cNvSpPr/>
            <p:nvPr/>
          </p:nvSpPr>
          <p:spPr bwMode="auto">
            <a:xfrm>
              <a:off x="3320716" y="3859262"/>
              <a:ext cx="2286000" cy="511076"/>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grpSp>
          <p:nvGrpSpPr>
            <p:cNvPr id="19" name="Group 18"/>
            <p:cNvGrpSpPr/>
            <p:nvPr/>
          </p:nvGrpSpPr>
          <p:grpSpPr>
            <a:xfrm>
              <a:off x="4459705" y="4267200"/>
              <a:ext cx="1752600" cy="1253430"/>
              <a:chOff x="4648200" y="4038600"/>
              <a:chExt cx="1752600" cy="1676400"/>
            </a:xfrm>
          </p:grpSpPr>
          <p:cxnSp>
            <p:nvCxnSpPr>
              <p:cNvPr id="20" name="Straight Connector 19"/>
              <p:cNvCxnSpPr/>
              <p:nvPr/>
            </p:nvCxnSpPr>
            <p:spPr bwMode="auto">
              <a:xfrm>
                <a:off x="4648200" y="5715000"/>
                <a:ext cx="1752600"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1" name="Straight Connector 20"/>
              <p:cNvCxnSpPr/>
              <p:nvPr/>
            </p:nvCxnSpPr>
            <p:spPr bwMode="auto">
              <a:xfrm flipV="1">
                <a:off x="6400800" y="4038600"/>
                <a:ext cx="0" cy="16764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2" name="Straight Arrow Connector 21"/>
              <p:cNvCxnSpPr/>
              <p:nvPr/>
            </p:nvCxnSpPr>
            <p:spPr bwMode="auto">
              <a:xfrm flipH="1">
                <a:off x="5791200" y="4038600"/>
                <a:ext cx="6096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sp>
          <p:nvSpPr>
            <p:cNvPr id="23" name="Rectangle 22"/>
            <p:cNvSpPr/>
            <p:nvPr/>
          </p:nvSpPr>
          <p:spPr bwMode="auto">
            <a:xfrm>
              <a:off x="3320716" y="5265092"/>
              <a:ext cx="2286000" cy="511076"/>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endParaRPr>
            </a:p>
          </p:txBody>
        </p:sp>
        <p:sp>
          <p:nvSpPr>
            <p:cNvPr id="25" name="TextBox 24"/>
            <p:cNvSpPr txBox="1"/>
            <p:nvPr/>
          </p:nvSpPr>
          <p:spPr>
            <a:xfrm>
              <a:off x="307753" y="3805535"/>
              <a:ext cx="2903359" cy="461665"/>
            </a:xfrm>
            <a:prstGeom prst="rect">
              <a:avLst/>
            </a:prstGeom>
            <a:noFill/>
          </p:spPr>
          <p:txBody>
            <a:bodyPr wrap="none" rtlCol="0">
              <a:spAutoFit/>
            </a:bodyPr>
            <a:lstStyle/>
            <a:p>
              <a:r>
                <a:rPr lang="en-US" sz="2400">
                  <a:solidFill>
                    <a:srgbClr val="0432FF"/>
                  </a:solidFill>
                  <a:latin typeface="Consolas" charset="0"/>
                  <a:ea typeface="Consolas" charset="0"/>
                  <a:cs typeface="Consolas" charset="0"/>
                </a:rPr>
                <a:t>i</a:t>
              </a:r>
              <a:r>
                <a:rPr lang="vi-VN" sz="2400">
                  <a:solidFill>
                    <a:srgbClr val="0432FF"/>
                  </a:solidFill>
                  <a:latin typeface="Consolas" charset="0"/>
                  <a:ea typeface="Consolas" charset="0"/>
                  <a:cs typeface="Consolas" charset="0"/>
                </a:rPr>
                <a:t>nt</a:t>
              </a:r>
              <a:r>
                <a:rPr lang="en-US" sz="2400">
                  <a:solidFill>
                    <a:srgbClr val="0432FF"/>
                  </a:solidFill>
                  <a:latin typeface="Consolas" charset="0"/>
                  <a:ea typeface="Consolas" charset="0"/>
                  <a:cs typeface="Consolas" charset="0"/>
                </a:rPr>
                <a:t> </a:t>
              </a:r>
              <a:r>
                <a:rPr lang="vi-VN" sz="2400">
                  <a:solidFill>
                    <a:srgbClr val="0432FF"/>
                  </a:solidFill>
                  <a:latin typeface="Consolas" charset="0"/>
                  <a:ea typeface="Consolas" charset="0"/>
                  <a:cs typeface="Consolas" charset="0"/>
                </a:rPr>
                <a:t>**ppx = &amp;px;</a:t>
              </a:r>
              <a:endParaRPr lang="en-US" sz="2400">
                <a:solidFill>
                  <a:srgbClr val="0432FF"/>
                </a:solidFill>
                <a:latin typeface="Consolas" charset="0"/>
                <a:ea typeface="Consolas" charset="0"/>
                <a:cs typeface="Consolas" charset="0"/>
              </a:endParaRPr>
            </a:p>
          </p:txBody>
        </p:sp>
        <p:sp>
          <p:nvSpPr>
            <p:cNvPr id="26" name="TextBox 25"/>
            <p:cNvSpPr txBox="1"/>
            <p:nvPr/>
          </p:nvSpPr>
          <p:spPr>
            <a:xfrm>
              <a:off x="-32084" y="5325903"/>
              <a:ext cx="3243196" cy="461665"/>
            </a:xfrm>
            <a:prstGeom prst="rect">
              <a:avLst/>
            </a:prstGeom>
            <a:noFill/>
          </p:spPr>
          <p:txBody>
            <a:bodyPr wrap="none" rtlCol="0">
              <a:spAutoFit/>
            </a:bodyPr>
            <a:lstStyle/>
            <a:p>
              <a:r>
                <a:rPr lang="en-US" sz="2400">
                  <a:solidFill>
                    <a:srgbClr val="0432FF"/>
                  </a:solidFill>
                  <a:latin typeface="Consolas" charset="0"/>
                  <a:ea typeface="Consolas" charset="0"/>
                  <a:cs typeface="Consolas" charset="0"/>
                </a:rPr>
                <a:t>i</a:t>
              </a:r>
              <a:r>
                <a:rPr lang="vi-VN" sz="2400">
                  <a:solidFill>
                    <a:srgbClr val="0432FF"/>
                  </a:solidFill>
                  <a:latin typeface="Consolas" charset="0"/>
                  <a:ea typeface="Consolas" charset="0"/>
                  <a:cs typeface="Consolas" charset="0"/>
                </a:rPr>
                <a:t>nt</a:t>
              </a:r>
              <a:r>
                <a:rPr lang="en-US" sz="2400">
                  <a:solidFill>
                    <a:srgbClr val="0432FF"/>
                  </a:solidFill>
                  <a:latin typeface="Consolas" charset="0"/>
                  <a:ea typeface="Consolas" charset="0"/>
                  <a:cs typeface="Consolas" charset="0"/>
                </a:rPr>
                <a:t> </a:t>
              </a:r>
              <a:r>
                <a:rPr lang="vi-VN" sz="2400">
                  <a:solidFill>
                    <a:srgbClr val="0432FF"/>
                  </a:solidFill>
                  <a:latin typeface="Consolas" charset="0"/>
                  <a:ea typeface="Consolas" charset="0"/>
                  <a:cs typeface="Consolas" charset="0"/>
                </a:rPr>
                <a:t>***ppx = &amp;ppx;</a:t>
              </a:r>
              <a:endParaRPr lang="en-US" sz="2400">
                <a:solidFill>
                  <a:srgbClr val="0432FF"/>
                </a:solidFill>
                <a:latin typeface="Consolas" charset="0"/>
                <a:ea typeface="Consolas" charset="0"/>
                <a:cs typeface="Consolas" charset="0"/>
              </a:endParaRPr>
            </a:p>
          </p:txBody>
        </p:sp>
        <p:sp>
          <p:nvSpPr>
            <p:cNvPr id="24" name="TextBox 23"/>
            <p:cNvSpPr txBox="1"/>
            <p:nvPr/>
          </p:nvSpPr>
          <p:spPr>
            <a:xfrm>
              <a:off x="6369396" y="1207444"/>
              <a:ext cx="1374094" cy="461665"/>
            </a:xfrm>
            <a:prstGeom prst="rect">
              <a:avLst/>
            </a:prstGeom>
            <a:noFill/>
          </p:spPr>
          <p:txBody>
            <a:bodyPr wrap="none" rtlCol="0">
              <a:spAutoFit/>
            </a:bodyPr>
            <a:lstStyle/>
            <a:p>
              <a:r>
                <a:rPr lang="vi-VN" sz="2400">
                  <a:solidFill>
                    <a:srgbClr val="0432FF"/>
                  </a:solidFill>
                  <a:latin typeface="Consolas" charset="0"/>
                  <a:ea typeface="Consolas" charset="0"/>
                  <a:cs typeface="Consolas" charset="0"/>
                </a:rPr>
                <a:t>x = 10;</a:t>
              </a:r>
              <a:endParaRPr lang="en-US" sz="2400">
                <a:solidFill>
                  <a:srgbClr val="0432FF"/>
                </a:solidFill>
                <a:latin typeface="Consolas" charset="0"/>
                <a:ea typeface="Consolas" charset="0"/>
                <a:cs typeface="Consolas" charset="0"/>
              </a:endParaRPr>
            </a:p>
          </p:txBody>
        </p:sp>
        <p:sp>
          <p:nvSpPr>
            <p:cNvPr id="27" name="TextBox 26"/>
            <p:cNvSpPr txBox="1"/>
            <p:nvPr/>
          </p:nvSpPr>
          <p:spPr>
            <a:xfrm>
              <a:off x="6369396" y="2503778"/>
              <a:ext cx="1713931" cy="461665"/>
            </a:xfrm>
            <a:prstGeom prst="rect">
              <a:avLst/>
            </a:prstGeom>
            <a:noFill/>
          </p:spPr>
          <p:txBody>
            <a:bodyPr wrap="none" rtlCol="0">
              <a:spAutoFit/>
            </a:bodyPr>
            <a:lstStyle/>
            <a:p>
              <a:r>
                <a:rPr lang="vi-VN" sz="2400">
                  <a:solidFill>
                    <a:srgbClr val="0432FF"/>
                  </a:solidFill>
                  <a:latin typeface="Consolas" charset="0"/>
                  <a:ea typeface="Consolas" charset="0"/>
                  <a:cs typeface="Consolas" charset="0"/>
                </a:rPr>
                <a:t>*px = 10;</a:t>
              </a:r>
              <a:endParaRPr lang="en-US" sz="2400">
                <a:solidFill>
                  <a:srgbClr val="0432FF"/>
                </a:solidFill>
                <a:latin typeface="Consolas" charset="0"/>
                <a:ea typeface="Consolas" charset="0"/>
                <a:cs typeface="Consolas" charset="0"/>
              </a:endParaRPr>
            </a:p>
          </p:txBody>
        </p:sp>
        <p:sp>
          <p:nvSpPr>
            <p:cNvPr id="28" name="TextBox 27"/>
            <p:cNvSpPr txBox="1"/>
            <p:nvPr/>
          </p:nvSpPr>
          <p:spPr>
            <a:xfrm>
              <a:off x="6369396" y="3960168"/>
              <a:ext cx="2053767" cy="461665"/>
            </a:xfrm>
            <a:prstGeom prst="rect">
              <a:avLst/>
            </a:prstGeom>
            <a:noFill/>
          </p:spPr>
          <p:txBody>
            <a:bodyPr wrap="none" rtlCol="0">
              <a:spAutoFit/>
            </a:bodyPr>
            <a:lstStyle/>
            <a:p>
              <a:r>
                <a:rPr lang="vi-VN" sz="2400">
                  <a:solidFill>
                    <a:srgbClr val="0432FF"/>
                  </a:solidFill>
                  <a:latin typeface="Consolas" charset="0"/>
                  <a:ea typeface="Consolas" charset="0"/>
                  <a:cs typeface="Consolas" charset="0"/>
                </a:rPr>
                <a:t>**ppx = 10;</a:t>
              </a:r>
              <a:endParaRPr lang="en-US" sz="2400">
                <a:solidFill>
                  <a:srgbClr val="0432FF"/>
                </a:solidFill>
                <a:latin typeface="Consolas" charset="0"/>
                <a:ea typeface="Consolas" charset="0"/>
                <a:cs typeface="Consolas" charset="0"/>
              </a:endParaRPr>
            </a:p>
          </p:txBody>
        </p:sp>
        <p:sp>
          <p:nvSpPr>
            <p:cNvPr id="29" name="TextBox 28"/>
            <p:cNvSpPr txBox="1"/>
            <p:nvPr/>
          </p:nvSpPr>
          <p:spPr>
            <a:xfrm>
              <a:off x="6369396" y="5325903"/>
              <a:ext cx="2393604" cy="461665"/>
            </a:xfrm>
            <a:prstGeom prst="rect">
              <a:avLst/>
            </a:prstGeom>
            <a:noFill/>
          </p:spPr>
          <p:txBody>
            <a:bodyPr wrap="none" rtlCol="0">
              <a:spAutoFit/>
            </a:bodyPr>
            <a:lstStyle/>
            <a:p>
              <a:r>
                <a:rPr lang="vi-VN" sz="2400">
                  <a:solidFill>
                    <a:srgbClr val="0432FF"/>
                  </a:solidFill>
                  <a:latin typeface="Consolas" charset="0"/>
                  <a:ea typeface="Consolas" charset="0"/>
                  <a:cs typeface="Consolas" charset="0"/>
                </a:rPr>
                <a:t>***pppx = 10;</a:t>
              </a:r>
              <a:endParaRPr lang="en-US" sz="2400">
                <a:solidFill>
                  <a:srgbClr val="0432FF"/>
                </a:solidFill>
                <a:latin typeface="Consolas" charset="0"/>
                <a:ea typeface="Consolas" charset="0"/>
                <a:cs typeface="Consolas" charset="0"/>
              </a:endParaRPr>
            </a:p>
          </p:txBody>
        </p:sp>
      </p:grpSp>
    </p:spTree>
    <p:extLst>
      <p:ext uri="{BB962C8B-B14F-4D97-AF65-F5344CB8AC3E}">
        <p14:creationId xmlns:p14="http://schemas.microsoft.com/office/powerpoint/2010/main" val="221428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Con trỏ void</a:t>
            </a:r>
            <a:endParaRPr lang="en-US" dirty="0"/>
          </a:p>
        </p:txBody>
      </p:sp>
      <p:sp>
        <p:nvSpPr>
          <p:cNvPr id="2" name="Content Placeholder 1"/>
          <p:cNvSpPr>
            <a:spLocks noGrp="1"/>
          </p:cNvSpPr>
          <p:nvPr>
            <p:ph idx="1"/>
          </p:nvPr>
        </p:nvSpPr>
        <p:spPr/>
        <p:txBody>
          <a:bodyPr/>
          <a:lstStyle/>
          <a:p>
            <a:r>
              <a:rPr lang="en-US">
                <a:solidFill>
                  <a:srgbClr val="FF0000"/>
                </a:solidFill>
              </a:rPr>
              <a:t>v</a:t>
            </a:r>
            <a:r>
              <a:rPr lang="vi-VN">
                <a:solidFill>
                  <a:srgbClr val="FF0000"/>
                </a:solidFill>
              </a:rPr>
              <a:t>oid *ptr</a:t>
            </a:r>
            <a:r>
              <a:rPr lang="vi-VN"/>
              <a:t>: là con trỏ chưa định kiểu</a:t>
            </a:r>
          </a:p>
          <a:p>
            <a:r>
              <a:rPr lang="vi-VN"/>
              <a:t>Có thể được ép kiểu về kiểu mong muốn</a:t>
            </a:r>
          </a:p>
          <a:p>
            <a:r>
              <a:rPr lang="vi-VN"/>
              <a:t>Con trỏ void giúp chương trình uyển chuyển,</a:t>
            </a:r>
          </a:p>
          <a:p>
            <a:r>
              <a:rPr lang="vi-VN"/>
              <a:t>Nhưng rủi ro đi kèm: bộ biên dịch không thể kiểm tra tương thích kiểu tại thời điểm biên dịch</a:t>
            </a:r>
            <a:endParaRPr lang="en-US"/>
          </a:p>
        </p:txBody>
      </p:sp>
    </p:spTree>
    <p:extLst>
      <p:ext uri="{BB962C8B-B14F-4D97-AF65-F5344CB8AC3E}">
        <p14:creationId xmlns:p14="http://schemas.microsoft.com/office/powerpoint/2010/main" val="1758318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 trỏ hàm</a:t>
            </a:r>
          </a:p>
        </p:txBody>
      </p:sp>
      <p:sp>
        <p:nvSpPr>
          <p:cNvPr id="3" name="Content Placeholder 2"/>
          <p:cNvSpPr>
            <a:spLocks noGrp="1"/>
          </p:cNvSpPr>
          <p:nvPr>
            <p:ph idx="1"/>
          </p:nvPr>
        </p:nvSpPr>
        <p:spPr/>
        <p:txBody>
          <a:bodyPr/>
          <a:lstStyle/>
          <a:p>
            <a:pPr marL="0" indent="0">
              <a:buNone/>
            </a:pPr>
            <a:r>
              <a:rPr lang="en-US">
                <a:latin typeface="Consolas" panose="020B0609020204030204" pitchFamily="49" charset="0"/>
              </a:rPr>
              <a:t>int </a:t>
            </a:r>
            <a:r>
              <a:rPr lang="en-US" b="1">
                <a:solidFill>
                  <a:srgbClr val="0432FF"/>
                </a:solidFill>
                <a:latin typeface="Consolas" panose="020B0609020204030204" pitchFamily="49" charset="0"/>
              </a:rPr>
              <a:t>min</a:t>
            </a:r>
            <a:r>
              <a:rPr lang="en-US">
                <a:latin typeface="Consolas" panose="020B0609020204030204" pitchFamily="49" charset="0"/>
              </a:rPr>
              <a:t>(int a, int b) {</a:t>
            </a:r>
          </a:p>
          <a:p>
            <a:pPr marL="0" indent="0">
              <a:buNone/>
            </a:pPr>
            <a:r>
              <a:rPr lang="en-US">
                <a:latin typeface="Consolas" panose="020B0609020204030204" pitchFamily="49" charset="0"/>
              </a:rPr>
              <a:t>	if (a&lt;b) return a;</a:t>
            </a:r>
          </a:p>
          <a:p>
            <a:pPr marL="0" indent="0">
              <a:buNone/>
            </a:pPr>
            <a:r>
              <a:rPr lang="en-US">
                <a:latin typeface="Consolas" panose="020B0609020204030204" pitchFamily="49" charset="0"/>
              </a:rPr>
              <a:t>	else return b;</a:t>
            </a:r>
          </a:p>
          <a:p>
            <a:pPr marL="0" indent="0">
              <a:buNone/>
            </a:pPr>
            <a:r>
              <a:rPr lang="en-US">
                <a:latin typeface="Consolas" panose="020B0609020204030204" pitchFamily="49" charset="0"/>
              </a:rPr>
              <a:t>}</a:t>
            </a:r>
          </a:p>
          <a:p>
            <a:pPr marL="0" indent="0">
              <a:buNone/>
            </a:pPr>
            <a:r>
              <a:rPr lang="en-US">
                <a:latin typeface="Consolas" panose="020B0609020204030204" pitchFamily="49" charset="0"/>
              </a:rPr>
              <a:t>void main() {</a:t>
            </a:r>
          </a:p>
          <a:p>
            <a:pPr marL="0" indent="0">
              <a:buNone/>
            </a:pPr>
            <a:r>
              <a:rPr lang="en-US">
                <a:latin typeface="Consolas" panose="020B0609020204030204" pitchFamily="49" charset="0"/>
              </a:rPr>
              <a:t>	</a:t>
            </a:r>
            <a:r>
              <a:rPr lang="en-US">
                <a:solidFill>
                  <a:srgbClr val="FF0000"/>
                </a:solidFill>
                <a:latin typeface="Consolas" panose="020B0609020204030204" pitchFamily="49" charset="0"/>
              </a:rPr>
              <a:t>int (*p)(int, int);</a:t>
            </a:r>
          </a:p>
          <a:p>
            <a:pPr marL="0" indent="0">
              <a:buNone/>
            </a:pPr>
            <a:r>
              <a:rPr lang="en-US">
                <a:latin typeface="Consolas" panose="020B0609020204030204" pitchFamily="49" charset="0"/>
              </a:rPr>
              <a:t>	</a:t>
            </a:r>
            <a:r>
              <a:rPr lang="en-US">
                <a:solidFill>
                  <a:srgbClr val="FF0000"/>
                </a:solidFill>
                <a:latin typeface="Consolas" panose="020B0609020204030204" pitchFamily="49" charset="0"/>
              </a:rPr>
              <a:t>p = </a:t>
            </a:r>
            <a:r>
              <a:rPr lang="en-US" b="1">
                <a:solidFill>
                  <a:srgbClr val="0432FF"/>
                </a:solidFill>
                <a:latin typeface="Consolas" panose="020B0609020204030204" pitchFamily="49" charset="0"/>
              </a:rPr>
              <a:t>min</a:t>
            </a:r>
            <a:r>
              <a:rPr lang="en-US">
                <a:latin typeface="Consolas" panose="020B0609020204030204" pitchFamily="49" charset="0"/>
              </a:rPr>
              <a:t>;</a:t>
            </a:r>
          </a:p>
          <a:p>
            <a:pPr marL="0" indent="0">
              <a:buNone/>
            </a:pPr>
            <a:r>
              <a:rPr lang="en-US">
                <a:latin typeface="Consolas" panose="020B0609020204030204" pitchFamily="49" charset="0"/>
              </a:rPr>
              <a:t>	printf("min(4,5) = %d", </a:t>
            </a:r>
            <a:r>
              <a:rPr lang="en-US">
                <a:solidFill>
                  <a:srgbClr val="FF0000"/>
                </a:solidFill>
                <a:latin typeface="Consolas" panose="020B0609020204030204" pitchFamily="49" charset="0"/>
              </a:rPr>
              <a:t>p(4,5)</a:t>
            </a:r>
            <a:r>
              <a:rPr lang="en-US">
                <a:latin typeface="Consolas" panose="020B0609020204030204" pitchFamily="49" charset="0"/>
              </a:rPr>
              <a:t>);</a:t>
            </a:r>
          </a:p>
          <a:p>
            <a:pPr marL="0" indent="0">
              <a:buNone/>
            </a:pPr>
            <a:r>
              <a:rPr lang="en-US">
                <a:latin typeface="Consolas" panose="020B0609020204030204" pitchFamily="49" charset="0"/>
              </a:rPr>
              <a:t>	getch();</a:t>
            </a:r>
          </a:p>
          <a:p>
            <a:pPr marL="0" indent="0">
              <a:buNone/>
            </a:pPr>
            <a:r>
              <a:rPr lang="en-US">
                <a:latin typeface="Consolas" panose="020B0609020204030204" pitchFamily="49" charset="0"/>
              </a:rPr>
              <a:t>}</a:t>
            </a:r>
          </a:p>
        </p:txBody>
      </p:sp>
    </p:spTree>
    <p:extLst>
      <p:ext uri="{BB962C8B-B14F-4D97-AF65-F5344CB8AC3E}">
        <p14:creationId xmlns:p14="http://schemas.microsoft.com/office/powerpoint/2010/main" val="3151461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0A2E-5D3D-4E32-A420-4249F82B6ED9}"/>
              </a:ext>
            </a:extLst>
          </p:cNvPr>
          <p:cNvSpPr>
            <a:spLocks noGrp="1"/>
          </p:cNvSpPr>
          <p:nvPr>
            <p:ph type="title"/>
          </p:nvPr>
        </p:nvSpPr>
        <p:spPr/>
        <p:txBody>
          <a:bodyPr/>
          <a:lstStyle/>
          <a:p>
            <a:r>
              <a:rPr lang="en-US"/>
              <a:t>Bài tập 1</a:t>
            </a:r>
          </a:p>
        </p:txBody>
      </p:sp>
      <p:sp>
        <p:nvSpPr>
          <p:cNvPr id="3" name="Content Placeholder 2">
            <a:extLst>
              <a:ext uri="{FF2B5EF4-FFF2-40B4-BE49-F238E27FC236}">
                <a16:creationId xmlns:a16="http://schemas.microsoft.com/office/drawing/2014/main" id="{E57C6797-C59A-4FA8-ABF2-8C1777272147}"/>
              </a:ext>
            </a:extLst>
          </p:cNvPr>
          <p:cNvSpPr>
            <a:spLocks noGrp="1"/>
          </p:cNvSpPr>
          <p:nvPr>
            <p:ph idx="1"/>
          </p:nvPr>
        </p:nvSpPr>
        <p:spPr/>
        <p:txBody>
          <a:bodyPr/>
          <a:lstStyle/>
          <a:p>
            <a:r>
              <a:rPr lang="en-US" sz="2400"/>
              <a:t>Cho đoạn ch</a:t>
            </a:r>
            <a:r>
              <a:rPr lang="vi-VN" sz="2400"/>
              <a:t>ư</a:t>
            </a:r>
            <a:r>
              <a:rPr lang="en-US" sz="2400"/>
              <a:t>ơng trình sau:</a:t>
            </a:r>
          </a:p>
          <a:p>
            <a:pPr marL="400050" lvl="1" indent="0">
              <a:buNone/>
            </a:pPr>
            <a:r>
              <a:rPr lang="en-US" sz="2000" b="1"/>
              <a:t>int </a:t>
            </a:r>
            <a:r>
              <a:rPr lang="en-US" sz="2000"/>
              <a:t>*zPtr; </a:t>
            </a:r>
          </a:p>
          <a:p>
            <a:pPr marL="400050" lvl="1" indent="0">
              <a:buNone/>
            </a:pPr>
            <a:r>
              <a:rPr lang="en-US" sz="2000" b="1"/>
              <a:t>int </a:t>
            </a:r>
            <a:r>
              <a:rPr lang="en-US" sz="2000"/>
              <a:t>*aPtr = </a:t>
            </a:r>
            <a:r>
              <a:rPr lang="en-US" sz="2000" b="1"/>
              <a:t>NULL;</a:t>
            </a:r>
            <a:br>
              <a:rPr lang="en-US" sz="2000" b="1"/>
            </a:br>
            <a:r>
              <a:rPr lang="en-US" sz="2000" b="1"/>
              <a:t>void </a:t>
            </a:r>
            <a:r>
              <a:rPr lang="en-US" sz="2000"/>
              <a:t>*sPtr = </a:t>
            </a:r>
            <a:r>
              <a:rPr lang="en-US" sz="2000" b="1"/>
              <a:t>NULL;</a:t>
            </a:r>
            <a:br>
              <a:rPr lang="en-US" sz="2000" b="1"/>
            </a:br>
            <a:r>
              <a:rPr lang="en-US" sz="2000" b="1"/>
              <a:t>int </a:t>
            </a:r>
            <a:r>
              <a:rPr lang="en-US" sz="2000"/>
              <a:t>number, i;</a:t>
            </a:r>
            <a:br>
              <a:rPr lang="en-US" sz="2000"/>
            </a:br>
            <a:r>
              <a:rPr lang="en-US" sz="2000" b="1"/>
              <a:t>int </a:t>
            </a:r>
            <a:r>
              <a:rPr lang="en-US" sz="2000"/>
              <a:t>z[ </a:t>
            </a:r>
            <a:r>
              <a:rPr lang="en-US" sz="2000" b="1"/>
              <a:t>5 </a:t>
            </a:r>
            <a:r>
              <a:rPr lang="en-US" sz="2000"/>
              <a:t>] = { </a:t>
            </a:r>
            <a:r>
              <a:rPr lang="en-US" sz="2000" b="1"/>
              <a:t>1</a:t>
            </a:r>
            <a:r>
              <a:rPr lang="en-US" sz="2000"/>
              <a:t>, </a:t>
            </a:r>
            <a:r>
              <a:rPr lang="en-US" sz="2000" b="1"/>
              <a:t>2</a:t>
            </a:r>
            <a:r>
              <a:rPr lang="en-US" sz="2000"/>
              <a:t>, </a:t>
            </a:r>
            <a:r>
              <a:rPr lang="en-US" sz="2000" b="1"/>
              <a:t>3</a:t>
            </a:r>
            <a:r>
              <a:rPr lang="en-US" sz="2000"/>
              <a:t>, </a:t>
            </a:r>
            <a:r>
              <a:rPr lang="en-US" sz="2000" b="1"/>
              <a:t>4</a:t>
            </a:r>
            <a:r>
              <a:rPr lang="en-US" sz="2000"/>
              <a:t>, </a:t>
            </a:r>
            <a:r>
              <a:rPr lang="en-US" sz="2000" b="1"/>
              <a:t>5 </a:t>
            </a:r>
            <a:r>
              <a:rPr lang="en-US" sz="2000"/>
              <a:t>};</a:t>
            </a:r>
            <a:br>
              <a:rPr lang="en-US" sz="2000"/>
            </a:br>
            <a:r>
              <a:rPr lang="en-US" sz="2000"/>
              <a:t>sPtr = z;</a:t>
            </a:r>
            <a:br>
              <a:rPr lang="en-US" sz="2000"/>
            </a:br>
            <a:endParaRPr lang="en-US" sz="2000"/>
          </a:p>
        </p:txBody>
      </p:sp>
      <p:sp>
        <p:nvSpPr>
          <p:cNvPr id="4" name="Rectangle 3">
            <a:extLst>
              <a:ext uri="{FF2B5EF4-FFF2-40B4-BE49-F238E27FC236}">
                <a16:creationId xmlns:a16="http://schemas.microsoft.com/office/drawing/2014/main" id="{4FE76537-C238-48A4-8540-49FB58701408}"/>
              </a:ext>
            </a:extLst>
          </p:cNvPr>
          <p:cNvSpPr/>
          <p:nvPr/>
        </p:nvSpPr>
        <p:spPr>
          <a:xfrm>
            <a:off x="4495800" y="3124200"/>
            <a:ext cx="5410200" cy="3323987"/>
          </a:xfrm>
          <a:prstGeom prst="rect">
            <a:avLst/>
          </a:prstGeom>
        </p:spPr>
        <p:txBody>
          <a:bodyPr wrap="square">
            <a:spAutoFit/>
          </a:bodyPr>
          <a:lstStyle/>
          <a:p>
            <a:r>
              <a:rPr lang="en-US"/>
              <a:t>Hãy tìm lỗi sai trong các tr</a:t>
            </a:r>
            <a:r>
              <a:rPr lang="vi-VN"/>
              <a:t>ư</a:t>
            </a:r>
            <a:r>
              <a:rPr lang="en-US"/>
              <a:t>ờng hợp sau:</a:t>
            </a:r>
          </a:p>
          <a:p>
            <a:pPr marL="400050" lvl="1" indent="0">
              <a:buNone/>
            </a:pPr>
            <a:r>
              <a:rPr lang="en-US" sz="1600"/>
              <a:t>a) ++zPtr;</a:t>
            </a:r>
            <a:br>
              <a:rPr lang="en-US" sz="1600"/>
            </a:br>
            <a:r>
              <a:rPr lang="en-US" sz="1600"/>
              <a:t>b) // Giả sử sau khi zPtr đã đ</a:t>
            </a:r>
            <a:r>
              <a:rPr lang="vi-VN" sz="1600"/>
              <a:t>ư</a:t>
            </a:r>
            <a:r>
              <a:rPr lang="en-US" sz="1600"/>
              <a:t>ợc khởi tạo</a:t>
            </a:r>
            <a:br>
              <a:rPr lang="en-US" sz="1600"/>
            </a:br>
            <a:r>
              <a:rPr lang="en-US" sz="1600"/>
              <a:t>	number = zPtr;</a:t>
            </a:r>
            <a:br>
              <a:rPr lang="en-US" sz="1600"/>
            </a:br>
            <a:r>
              <a:rPr lang="en-US" sz="1600"/>
              <a:t>c) // Giả sử sau khi zPtr đã đ</a:t>
            </a:r>
            <a:r>
              <a:rPr lang="vi-VN" sz="1600"/>
              <a:t>ư</a:t>
            </a:r>
            <a:r>
              <a:rPr lang="en-US" sz="1600"/>
              <a:t>ợc khởi tạo</a:t>
            </a:r>
            <a:br>
              <a:rPr lang="en-US" sz="1600"/>
            </a:br>
            <a:r>
              <a:rPr lang="en-US" sz="1600"/>
              <a:t>	number = *zPtr[ 2 ];</a:t>
            </a:r>
            <a:br>
              <a:rPr lang="en-US" sz="1600"/>
            </a:br>
            <a:r>
              <a:rPr lang="en-US" sz="1600"/>
              <a:t>d) // Giả sử sau khi zPtr đã đ</a:t>
            </a:r>
            <a:r>
              <a:rPr lang="vi-VN" sz="1600"/>
              <a:t>ư</a:t>
            </a:r>
            <a:r>
              <a:rPr lang="en-US" sz="1600"/>
              <a:t>ợc khởi tạo</a:t>
            </a:r>
            <a:br>
              <a:rPr lang="en-US" sz="1600"/>
            </a:br>
            <a:r>
              <a:rPr lang="en-US" sz="1600"/>
              <a:t>	</a:t>
            </a:r>
            <a:r>
              <a:rPr lang="en-US" sz="1600" b="1"/>
              <a:t>for </a:t>
            </a:r>
            <a:r>
              <a:rPr lang="en-US" sz="1600"/>
              <a:t>( i = </a:t>
            </a:r>
            <a:r>
              <a:rPr lang="en-US" sz="1600" b="1"/>
              <a:t>0</a:t>
            </a:r>
            <a:r>
              <a:rPr lang="en-US" sz="1600"/>
              <a:t>; i &lt;= </a:t>
            </a:r>
            <a:r>
              <a:rPr lang="en-US" sz="1600" b="1"/>
              <a:t>5</a:t>
            </a:r>
            <a:r>
              <a:rPr lang="en-US" sz="1600"/>
              <a:t>; ++i ) {</a:t>
            </a:r>
            <a:br>
              <a:rPr lang="en-US" sz="1600"/>
            </a:br>
            <a:r>
              <a:rPr lang="en-US" sz="1600"/>
              <a:t>		printf( </a:t>
            </a:r>
            <a:r>
              <a:rPr lang="en-US" sz="1600" b="1"/>
              <a:t>"%d "</a:t>
            </a:r>
            <a:r>
              <a:rPr lang="en-US" sz="1600"/>
              <a:t>, zPtr[ i ] );</a:t>
            </a:r>
            <a:br>
              <a:rPr lang="en-US" sz="1600"/>
            </a:br>
            <a:r>
              <a:rPr lang="en-US" sz="1600"/>
              <a:t>	}</a:t>
            </a:r>
            <a:br>
              <a:rPr lang="en-US" sz="1600"/>
            </a:br>
            <a:r>
              <a:rPr lang="en-US" sz="1600"/>
              <a:t>e) number = *sPtr;</a:t>
            </a:r>
            <a:br>
              <a:rPr lang="en-US" sz="1600"/>
            </a:br>
            <a:r>
              <a:rPr lang="en-US" sz="1600"/>
              <a:t>f) ++z; </a:t>
            </a:r>
            <a:br>
              <a:rPr lang="en-US" sz="1600"/>
            </a:br>
            <a:endParaRPr lang="en-US" sz="1600"/>
          </a:p>
        </p:txBody>
      </p:sp>
    </p:spTree>
    <p:extLst>
      <p:ext uri="{BB962C8B-B14F-4D97-AF65-F5344CB8AC3E}">
        <p14:creationId xmlns:p14="http://schemas.microsoft.com/office/powerpoint/2010/main" val="3757210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CC2D-CDA1-46B3-9F4A-EBEB6F20E040}"/>
              </a:ext>
            </a:extLst>
          </p:cNvPr>
          <p:cNvSpPr>
            <a:spLocks noGrp="1"/>
          </p:cNvSpPr>
          <p:nvPr>
            <p:ph type="title"/>
          </p:nvPr>
        </p:nvSpPr>
        <p:spPr/>
        <p:txBody>
          <a:bodyPr/>
          <a:lstStyle/>
          <a:p>
            <a:r>
              <a:rPr lang="en-US"/>
              <a:t>Bài tập 2</a:t>
            </a:r>
          </a:p>
        </p:txBody>
      </p:sp>
      <p:sp>
        <p:nvSpPr>
          <p:cNvPr id="3" name="Content Placeholder 2">
            <a:extLst>
              <a:ext uri="{FF2B5EF4-FFF2-40B4-BE49-F238E27FC236}">
                <a16:creationId xmlns:a16="http://schemas.microsoft.com/office/drawing/2014/main" id="{DE01329A-16B2-4EDD-9599-0C4B1510D3CD}"/>
              </a:ext>
            </a:extLst>
          </p:cNvPr>
          <p:cNvSpPr>
            <a:spLocks noGrp="1"/>
          </p:cNvSpPr>
          <p:nvPr>
            <p:ph idx="1"/>
          </p:nvPr>
        </p:nvSpPr>
        <p:spPr/>
        <p:txBody>
          <a:bodyPr/>
          <a:lstStyle/>
          <a:p>
            <a:r>
              <a:rPr lang="en-US"/>
              <a:t>Viết ch</a:t>
            </a:r>
            <a:r>
              <a:rPr lang="vi-VN"/>
              <a:t>ư</a:t>
            </a:r>
            <a:r>
              <a:rPr lang="en-US"/>
              <a:t>ơng trình thỏa các yêu cầu sau:</a:t>
            </a:r>
          </a:p>
          <a:p>
            <a:pPr lvl="1"/>
            <a:r>
              <a:rPr lang="en-US"/>
              <a:t>Nhập một mảng có kích th</a:t>
            </a:r>
            <a:r>
              <a:rPr lang="vi-VN"/>
              <a:t>ư</a:t>
            </a:r>
            <a:r>
              <a:rPr lang="en-US"/>
              <a:t>ớc N. </a:t>
            </a:r>
          </a:p>
          <a:p>
            <a:pPr lvl="1"/>
            <a:r>
              <a:rPr lang="en-US"/>
              <a:t>Khởi tạo các giá trị trong mảng bằng chỉ số mảng nhân cho 2.</a:t>
            </a:r>
          </a:p>
          <a:p>
            <a:pPr lvl="1"/>
            <a:r>
              <a:rPr lang="en-US"/>
              <a:t>Sử dụng con trỏ để d</a:t>
            </a:r>
            <a:r>
              <a:rPr lang="vi-VN"/>
              <a:t>uyệt và in mảng theo chiều đảo ngược</a:t>
            </a:r>
            <a:r>
              <a:rPr lang="en-US"/>
              <a:t>.</a:t>
            </a:r>
          </a:p>
        </p:txBody>
      </p:sp>
      <p:pic>
        <p:nvPicPr>
          <p:cNvPr id="4" name="Picture 3">
            <a:extLst>
              <a:ext uri="{FF2B5EF4-FFF2-40B4-BE49-F238E27FC236}">
                <a16:creationId xmlns:a16="http://schemas.microsoft.com/office/drawing/2014/main" id="{9C257054-728B-480F-B04A-82EB28F612CC}"/>
              </a:ext>
            </a:extLst>
          </p:cNvPr>
          <p:cNvPicPr>
            <a:picLocks noChangeAspect="1"/>
          </p:cNvPicPr>
          <p:nvPr/>
        </p:nvPicPr>
        <p:blipFill>
          <a:blip r:embed="rId2"/>
          <a:stretch>
            <a:fillRect/>
          </a:stretch>
        </p:blipFill>
        <p:spPr>
          <a:xfrm>
            <a:off x="3581400" y="3406114"/>
            <a:ext cx="4572000" cy="2671011"/>
          </a:xfrm>
          <a:prstGeom prst="rect">
            <a:avLst/>
          </a:prstGeom>
        </p:spPr>
      </p:pic>
    </p:spTree>
    <p:extLst>
      <p:ext uri="{BB962C8B-B14F-4D97-AF65-F5344CB8AC3E}">
        <p14:creationId xmlns:p14="http://schemas.microsoft.com/office/powerpoint/2010/main" val="1108918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3C1E-ABC7-4B70-9A7B-8FACF268F608}"/>
              </a:ext>
            </a:extLst>
          </p:cNvPr>
          <p:cNvSpPr>
            <a:spLocks noGrp="1"/>
          </p:cNvSpPr>
          <p:nvPr>
            <p:ph type="title"/>
          </p:nvPr>
        </p:nvSpPr>
        <p:spPr/>
        <p:txBody>
          <a:bodyPr/>
          <a:lstStyle/>
          <a:p>
            <a:r>
              <a:rPr lang="en-US"/>
              <a:t>Bài tập 3</a:t>
            </a:r>
          </a:p>
        </p:txBody>
      </p:sp>
      <p:sp>
        <p:nvSpPr>
          <p:cNvPr id="3" name="Content Placeholder 2">
            <a:extLst>
              <a:ext uri="{FF2B5EF4-FFF2-40B4-BE49-F238E27FC236}">
                <a16:creationId xmlns:a16="http://schemas.microsoft.com/office/drawing/2014/main" id="{5E246B97-EEE8-4064-8771-CD724963C224}"/>
              </a:ext>
            </a:extLst>
          </p:cNvPr>
          <p:cNvSpPr>
            <a:spLocks noGrp="1"/>
          </p:cNvSpPr>
          <p:nvPr>
            <p:ph idx="1"/>
          </p:nvPr>
        </p:nvSpPr>
        <p:spPr/>
        <p:txBody>
          <a:bodyPr/>
          <a:lstStyle/>
          <a:p>
            <a:pPr algn="just"/>
            <a:r>
              <a:rPr lang="en-US" sz="2000"/>
              <a:t>Cho cấu trúc sinh viên nh</a:t>
            </a:r>
            <a:r>
              <a:rPr lang="vi-VN" sz="2000"/>
              <a:t>ư</a:t>
            </a:r>
            <a:r>
              <a:rPr lang="en-US" sz="2000"/>
              <a:t> sau:</a:t>
            </a:r>
          </a:p>
          <a:p>
            <a:pPr algn="just"/>
            <a:endParaRPr lang="en-US" sz="2000"/>
          </a:p>
          <a:p>
            <a:pPr algn="just"/>
            <a:endParaRPr lang="en-US" sz="2000"/>
          </a:p>
          <a:p>
            <a:pPr algn="just"/>
            <a:endParaRPr lang="en-US" sz="2000"/>
          </a:p>
          <a:p>
            <a:pPr algn="just"/>
            <a:endParaRPr lang="en-US" sz="2000"/>
          </a:p>
          <a:p>
            <a:pPr algn="just"/>
            <a:r>
              <a:rPr lang="vi-VN" sz="2000"/>
              <a:t>Giả sử có danh sách của N sinh viên.</a:t>
            </a:r>
          </a:p>
          <a:p>
            <a:pPr algn="just"/>
            <a:r>
              <a:rPr lang="vi-VN" sz="2000"/>
              <a:t>Chương trình khởi động danh sách với 3 cột điểm sinh ngẫu nhiên từ 0 đến 10. Mã số và tên của sinh viên chưa cần gán</a:t>
            </a:r>
            <a:r>
              <a:rPr lang="en-US" sz="2000"/>
              <a:t>.</a:t>
            </a:r>
            <a:endParaRPr lang="vi-VN" sz="2000"/>
          </a:p>
          <a:p>
            <a:pPr algn="just"/>
            <a:r>
              <a:rPr lang="en-US" sz="2000"/>
              <a:t>Viết ch</a:t>
            </a:r>
            <a:r>
              <a:rPr lang="vi-VN" sz="2000"/>
              <a:t>ư</a:t>
            </a:r>
            <a:r>
              <a:rPr lang="en-US" sz="2000"/>
              <a:t>ơng trình </a:t>
            </a:r>
            <a:r>
              <a:rPr lang="en-US" sz="2000" b="1">
                <a:solidFill>
                  <a:srgbClr val="FF0000"/>
                </a:solidFill>
              </a:rPr>
              <a:t>sử dụng con trỏ</a:t>
            </a:r>
            <a:r>
              <a:rPr lang="en-US" sz="2000">
                <a:solidFill>
                  <a:srgbClr val="FF0000"/>
                </a:solidFill>
              </a:rPr>
              <a:t> </a:t>
            </a:r>
            <a:r>
              <a:rPr lang="en-US" sz="2000"/>
              <a:t>tìm</a:t>
            </a:r>
            <a:r>
              <a:rPr lang="vi-VN" sz="2000"/>
              <a:t> điểm trung bình lớn nhất và nhỏ nhất và in ra màn hình. Kết quả như hình sau</a:t>
            </a:r>
            <a:r>
              <a:rPr lang="en-US" sz="2000"/>
              <a:t>:</a:t>
            </a:r>
            <a:endParaRPr lang="vi-VN" sz="2000"/>
          </a:p>
          <a:p>
            <a:endParaRPr lang="en-US" sz="2000"/>
          </a:p>
        </p:txBody>
      </p:sp>
      <p:sp>
        <p:nvSpPr>
          <p:cNvPr id="4" name="Rectangle 3">
            <a:extLst>
              <a:ext uri="{FF2B5EF4-FFF2-40B4-BE49-F238E27FC236}">
                <a16:creationId xmlns:a16="http://schemas.microsoft.com/office/drawing/2014/main" id="{E0D8E0D5-ED6A-403B-A55B-374F17D7C141}"/>
              </a:ext>
            </a:extLst>
          </p:cNvPr>
          <p:cNvSpPr/>
          <p:nvPr/>
        </p:nvSpPr>
        <p:spPr>
          <a:xfrm>
            <a:off x="1371600" y="1447800"/>
            <a:ext cx="3657600" cy="1200329"/>
          </a:xfrm>
          <a:prstGeom prst="rect">
            <a:avLst/>
          </a:prstGeom>
          <a:solidFill>
            <a:schemeClr val="bg2">
              <a:lumMod val="10000"/>
              <a:lumOff val="90000"/>
            </a:schemeClr>
          </a:solidFill>
        </p:spPr>
        <p:txBody>
          <a:bodyPr wrap="square">
            <a:spAutoFit/>
          </a:bodyPr>
          <a:lstStyle/>
          <a:p>
            <a:r>
              <a:rPr lang="en-US" sz="1200" dirty="0" err="1">
                <a:solidFill>
                  <a:srgbClr val="0000FF"/>
                </a:solidFill>
                <a:latin typeface="Consolas" charset="0"/>
              </a:rPr>
              <a:t>typedef</a:t>
            </a:r>
            <a:r>
              <a:rPr lang="en-US" sz="1200" dirty="0">
                <a:solidFill>
                  <a:prstClr val="black"/>
                </a:solidFill>
                <a:latin typeface="Consolas" charset="0"/>
              </a:rPr>
              <a:t> </a:t>
            </a:r>
            <a:r>
              <a:rPr lang="en-US" sz="1200" dirty="0" err="1">
                <a:solidFill>
                  <a:srgbClr val="0000FF"/>
                </a:solidFill>
                <a:latin typeface="Consolas" charset="0"/>
              </a:rPr>
              <a:t>struct</a:t>
            </a:r>
            <a:r>
              <a:rPr lang="en-US" sz="1200" dirty="0">
                <a:solidFill>
                  <a:prstClr val="black"/>
                </a:solidFill>
                <a:latin typeface="Consolas" charset="0"/>
              </a:rPr>
              <a:t> </a:t>
            </a:r>
            <a:r>
              <a:rPr lang="en-US" sz="1200" dirty="0" err="1">
                <a:solidFill>
                  <a:prstClr val="black"/>
                </a:solidFill>
                <a:latin typeface="Consolas" charset="0"/>
              </a:rPr>
              <a:t>sStudent</a:t>
            </a:r>
            <a:r>
              <a:rPr lang="en-US" sz="1200" dirty="0">
                <a:solidFill>
                  <a:prstClr val="black"/>
                </a:solidFill>
                <a:latin typeface="Consolas" charset="0"/>
              </a:rPr>
              <a:t>{</a:t>
            </a:r>
          </a:p>
          <a:p>
            <a:r>
              <a:rPr lang="en-US" sz="1200" dirty="0">
                <a:solidFill>
                  <a:prstClr val="black"/>
                </a:solidFill>
                <a:latin typeface="Consolas" charset="0"/>
              </a:rPr>
              <a:t>	</a:t>
            </a:r>
            <a:r>
              <a:rPr lang="en-US" sz="1200" dirty="0">
                <a:solidFill>
                  <a:srgbClr val="0000FF"/>
                </a:solidFill>
                <a:latin typeface="Consolas" charset="0"/>
              </a:rPr>
              <a:t>char</a:t>
            </a:r>
            <a:r>
              <a:rPr lang="en-US" sz="1200" dirty="0">
                <a:solidFill>
                  <a:prstClr val="black"/>
                </a:solidFill>
                <a:latin typeface="Consolas" charset="0"/>
              </a:rPr>
              <a:t> </a:t>
            </a:r>
            <a:r>
              <a:rPr lang="en-US" sz="1200" dirty="0" err="1">
                <a:solidFill>
                  <a:prstClr val="black"/>
                </a:solidFill>
                <a:latin typeface="Consolas" charset="0"/>
              </a:rPr>
              <a:t>student_code</a:t>
            </a:r>
            <a:r>
              <a:rPr lang="en-US" sz="1200" dirty="0">
                <a:solidFill>
                  <a:prstClr val="black"/>
                </a:solidFill>
                <a:latin typeface="Consolas" charset="0"/>
              </a:rPr>
              <a:t>[10];</a:t>
            </a:r>
          </a:p>
          <a:p>
            <a:r>
              <a:rPr lang="en-US" sz="1200" dirty="0">
                <a:solidFill>
                  <a:prstClr val="black"/>
                </a:solidFill>
                <a:latin typeface="Consolas" charset="0"/>
              </a:rPr>
              <a:t>	</a:t>
            </a:r>
            <a:r>
              <a:rPr lang="en-US" sz="1200" dirty="0">
                <a:solidFill>
                  <a:srgbClr val="0000FF"/>
                </a:solidFill>
                <a:latin typeface="Consolas" charset="0"/>
              </a:rPr>
              <a:t>char</a:t>
            </a:r>
            <a:r>
              <a:rPr lang="en-US" sz="1200" dirty="0">
                <a:solidFill>
                  <a:prstClr val="black"/>
                </a:solidFill>
                <a:latin typeface="Consolas" charset="0"/>
              </a:rPr>
              <a:t> </a:t>
            </a:r>
            <a:r>
              <a:rPr lang="en-US" sz="1200" dirty="0" err="1">
                <a:solidFill>
                  <a:prstClr val="black"/>
                </a:solidFill>
                <a:latin typeface="Consolas" charset="0"/>
              </a:rPr>
              <a:t>student_name</a:t>
            </a:r>
            <a:r>
              <a:rPr lang="en-US" sz="1200" dirty="0">
                <a:solidFill>
                  <a:prstClr val="black"/>
                </a:solidFill>
                <a:latin typeface="Consolas" charset="0"/>
              </a:rPr>
              <a:t>[50];</a:t>
            </a:r>
          </a:p>
          <a:p>
            <a:r>
              <a:rPr lang="en-US" sz="1200" dirty="0">
                <a:solidFill>
                  <a:prstClr val="black"/>
                </a:solidFill>
                <a:latin typeface="Consolas" charset="0"/>
              </a:rPr>
              <a:t>	</a:t>
            </a:r>
            <a:r>
              <a:rPr lang="en-US" sz="1200" dirty="0">
                <a:solidFill>
                  <a:srgbClr val="0000FF"/>
                </a:solidFill>
                <a:latin typeface="Consolas" charset="0"/>
              </a:rPr>
              <a:t>float</a:t>
            </a:r>
            <a:r>
              <a:rPr lang="en-US" sz="1200" dirty="0">
                <a:solidFill>
                  <a:prstClr val="black"/>
                </a:solidFill>
                <a:latin typeface="Consolas" charset="0"/>
              </a:rPr>
              <a:t> math, </a:t>
            </a:r>
            <a:r>
              <a:rPr lang="en-US" sz="1200" dirty="0" err="1">
                <a:solidFill>
                  <a:prstClr val="black"/>
                </a:solidFill>
                <a:latin typeface="Consolas" charset="0"/>
              </a:rPr>
              <a:t>english</a:t>
            </a:r>
            <a:r>
              <a:rPr lang="en-US" sz="1200" dirty="0">
                <a:solidFill>
                  <a:prstClr val="black"/>
                </a:solidFill>
                <a:latin typeface="Consolas" charset="0"/>
              </a:rPr>
              <a:t>, physics;</a:t>
            </a:r>
          </a:p>
          <a:p>
            <a:r>
              <a:rPr lang="en-US" sz="1200" dirty="0">
                <a:solidFill>
                  <a:prstClr val="black"/>
                </a:solidFill>
                <a:latin typeface="Consolas" charset="0"/>
              </a:rPr>
              <a:t>} Student;</a:t>
            </a:r>
          </a:p>
          <a:p>
            <a:endParaRPr lang="en-US" sz="1200" dirty="0">
              <a:solidFill>
                <a:prstClr val="black"/>
              </a:solidFill>
              <a:latin typeface="Consolas" charset="0"/>
            </a:endParaRPr>
          </a:p>
        </p:txBody>
      </p:sp>
      <p:pic>
        <p:nvPicPr>
          <p:cNvPr id="5" name="Picture 4">
            <a:extLst>
              <a:ext uri="{FF2B5EF4-FFF2-40B4-BE49-F238E27FC236}">
                <a16:creationId xmlns:a16="http://schemas.microsoft.com/office/drawing/2014/main" id="{5F18DD49-6FA7-4120-AA05-89CE6658B0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9125" y="4502092"/>
            <a:ext cx="3964050" cy="1670108"/>
          </a:xfrm>
          <a:prstGeom prst="rect">
            <a:avLst/>
          </a:prstGeom>
        </p:spPr>
      </p:pic>
    </p:spTree>
    <p:extLst>
      <p:ext uri="{BB962C8B-B14F-4D97-AF65-F5344CB8AC3E}">
        <p14:creationId xmlns:p14="http://schemas.microsoft.com/office/powerpoint/2010/main" val="2222940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602E-57F4-4D26-98DA-7D36F3ED8A75}"/>
              </a:ext>
            </a:extLst>
          </p:cNvPr>
          <p:cNvSpPr>
            <a:spLocks noGrp="1"/>
          </p:cNvSpPr>
          <p:nvPr>
            <p:ph type="title"/>
          </p:nvPr>
        </p:nvSpPr>
        <p:spPr/>
        <p:txBody>
          <a:bodyPr/>
          <a:lstStyle/>
          <a:p>
            <a:r>
              <a:rPr lang="en-US"/>
              <a:t>Bài tập 4</a:t>
            </a:r>
          </a:p>
        </p:txBody>
      </p:sp>
      <p:sp>
        <p:nvSpPr>
          <p:cNvPr id="3" name="Content Placeholder 2">
            <a:extLst>
              <a:ext uri="{FF2B5EF4-FFF2-40B4-BE49-F238E27FC236}">
                <a16:creationId xmlns:a16="http://schemas.microsoft.com/office/drawing/2014/main" id="{E2B2565D-2DD8-4133-BD58-CB37A8CB6B84}"/>
              </a:ext>
            </a:extLst>
          </p:cNvPr>
          <p:cNvSpPr>
            <a:spLocks noGrp="1"/>
          </p:cNvSpPr>
          <p:nvPr>
            <p:ph idx="1"/>
          </p:nvPr>
        </p:nvSpPr>
        <p:spPr/>
        <p:txBody>
          <a:bodyPr/>
          <a:lstStyle/>
          <a:p>
            <a:pPr algn="just"/>
            <a:r>
              <a:rPr lang="en-US"/>
              <a:t>Viết ch</a:t>
            </a:r>
            <a:r>
              <a:rPr lang="vi-VN"/>
              <a:t>ư</a:t>
            </a:r>
            <a:r>
              <a:rPr lang="en-US"/>
              <a:t>ơng trình cho ng</a:t>
            </a:r>
            <a:r>
              <a:rPr lang="vi-VN"/>
              <a:t>ư</a:t>
            </a:r>
            <a:r>
              <a:rPr lang="en-US"/>
              <a:t>ời dùng nhập các phần tử số nguyên vào hai mảng (kích th</a:t>
            </a:r>
            <a:r>
              <a:rPr lang="vi-VN"/>
              <a:t>ư</a:t>
            </a:r>
            <a:r>
              <a:rPr lang="en-US"/>
              <a:t>ớc mảng không biết tr</a:t>
            </a:r>
            <a:r>
              <a:rPr lang="vi-VN"/>
              <a:t>ư</a:t>
            </a:r>
            <a:r>
              <a:rPr lang="en-US"/>
              <a:t>ớc), sau đó trộn hai mảng này thành 1 mảng thứ ba với các phần tử đã đ</a:t>
            </a:r>
            <a:r>
              <a:rPr lang="vi-VN"/>
              <a:t>ư</a:t>
            </a:r>
            <a:r>
              <a:rPr lang="en-US"/>
              <a:t>ợc sắp theo thứ tự tăng dần.</a:t>
            </a:r>
          </a:p>
        </p:txBody>
      </p:sp>
    </p:spTree>
    <p:extLst>
      <p:ext uri="{BB962C8B-B14F-4D97-AF65-F5344CB8AC3E}">
        <p14:creationId xmlns:p14="http://schemas.microsoft.com/office/powerpoint/2010/main" val="400790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76200"/>
            <a:ext cx="8001000" cy="660982"/>
          </a:xfrm>
        </p:spPr>
        <p:txBody>
          <a:bodyPr/>
          <a:lstStyle/>
          <a:p>
            <a:r>
              <a:rPr lang="vi-VN" dirty="0"/>
              <a:t>Tổ chức bộ nhớ </a:t>
            </a:r>
            <a:r>
              <a:rPr lang="vi-VN"/>
              <a:t>thực thi</a:t>
            </a:r>
            <a:r>
              <a:rPr lang="en-US"/>
              <a:t> ch</a:t>
            </a:r>
            <a:r>
              <a:rPr lang="vi-VN"/>
              <a:t>ư</a:t>
            </a:r>
            <a:r>
              <a:rPr lang="en-US"/>
              <a:t>ơng trình</a:t>
            </a:r>
            <a:endParaRPr lang="vi-VN" dirty="0"/>
          </a:p>
        </p:txBody>
      </p:sp>
      <p:sp>
        <p:nvSpPr>
          <p:cNvPr id="2" name="Content Placeholder 1"/>
          <p:cNvSpPr>
            <a:spLocks noGrp="1"/>
          </p:cNvSpPr>
          <p:nvPr>
            <p:ph sz="quarter" idx="10"/>
          </p:nvPr>
        </p:nvSpPr>
        <p:spPr>
          <a:xfrm>
            <a:off x="271397" y="2362200"/>
            <a:ext cx="3538603" cy="1524000"/>
          </a:xfrm>
        </p:spPr>
        <p:txBody>
          <a:bodyPr/>
          <a:lstStyle/>
          <a:p>
            <a:pPr marL="0" indent="0">
              <a:buNone/>
            </a:pPr>
            <a:r>
              <a:rPr lang="en-US"/>
              <a:t>Tổ chức của bộ nhớ k</a:t>
            </a:r>
            <a:r>
              <a:rPr lang="vi-VN"/>
              <a:t>hi </a:t>
            </a:r>
            <a:r>
              <a:rPr lang="vi-VN" dirty="0"/>
              <a:t>chương </a:t>
            </a:r>
            <a:r>
              <a:rPr lang="vi-VN"/>
              <a:t>trình </a:t>
            </a:r>
            <a:r>
              <a:rPr lang="en-US"/>
              <a:t>nạp vào </a:t>
            </a:r>
            <a:r>
              <a:rPr lang="vi-VN"/>
              <a:t>để thực thi</a:t>
            </a:r>
            <a:endParaRPr lang="vi-VN"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7857" r="8929"/>
          <a:stretch/>
        </p:blipFill>
        <p:spPr>
          <a:xfrm>
            <a:off x="3810001" y="948518"/>
            <a:ext cx="5082654" cy="5147481"/>
          </a:xfrm>
          <a:prstGeom prst="rect">
            <a:avLst/>
          </a:prstGeom>
        </p:spPr>
      </p:pic>
    </p:spTree>
    <p:extLst>
      <p:ext uri="{BB962C8B-B14F-4D97-AF65-F5344CB8AC3E}">
        <p14:creationId xmlns:p14="http://schemas.microsoft.com/office/powerpoint/2010/main" val="343432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Tổ chức bộ nhớ thực thi</a:t>
            </a:r>
            <a:endParaRPr lang="vi-VN" dirty="0"/>
          </a:p>
        </p:txBody>
      </p:sp>
      <p:sp>
        <p:nvSpPr>
          <p:cNvPr id="2" name="Content Placeholder 1"/>
          <p:cNvSpPr>
            <a:spLocks noGrp="1"/>
          </p:cNvSpPr>
          <p:nvPr>
            <p:ph idx="1"/>
          </p:nvPr>
        </p:nvSpPr>
        <p:spPr>
          <a:xfrm>
            <a:off x="304800" y="928255"/>
            <a:ext cx="5334000" cy="5167745"/>
          </a:xfrm>
        </p:spPr>
        <p:txBody>
          <a:bodyPr/>
          <a:lstStyle/>
          <a:p>
            <a:pPr algn="just"/>
            <a:r>
              <a:rPr lang="vi-VN" sz="2400"/>
              <a:t>Vùng </a:t>
            </a:r>
            <a:r>
              <a:rPr lang="en-US" sz="2400"/>
              <a:t>TEXT (</a:t>
            </a:r>
            <a:r>
              <a:rPr lang="vi-VN" sz="2400"/>
              <a:t>Code segment</a:t>
            </a:r>
            <a:r>
              <a:rPr lang="en-US" sz="2400"/>
              <a:t>)</a:t>
            </a:r>
            <a:endParaRPr lang="vi-VN" sz="2400"/>
          </a:p>
          <a:p>
            <a:pPr lvl="1" algn="just"/>
            <a:r>
              <a:rPr lang="vi-VN" sz="2400"/>
              <a:t>Chứa mã </a:t>
            </a:r>
            <a:r>
              <a:rPr lang="en-US" sz="2400"/>
              <a:t>lệnh đã được biên dịch</a:t>
            </a:r>
            <a:r>
              <a:rPr lang="vi-VN" sz="2400"/>
              <a:t> của chương trình</a:t>
            </a:r>
          </a:p>
          <a:p>
            <a:pPr lvl="1" algn="just"/>
            <a:r>
              <a:rPr lang="vi-VN" sz="2400"/>
              <a:t>Vùng này chỉ đọc</a:t>
            </a:r>
            <a:r>
              <a:rPr lang="en-US" sz="2400"/>
              <a:t>, không thể can thiệp đến phân vùng này</a:t>
            </a:r>
          </a:p>
          <a:p>
            <a:pPr algn="just"/>
            <a:r>
              <a:rPr lang="vi-VN" sz="2400"/>
              <a:t>Vùng D</a:t>
            </a:r>
            <a:r>
              <a:rPr lang="en-US" sz="2400"/>
              <a:t>ATA</a:t>
            </a:r>
            <a:endParaRPr lang="vi-VN" sz="2400"/>
          </a:p>
          <a:p>
            <a:pPr lvl="1" algn="just"/>
            <a:r>
              <a:rPr lang="en-US" sz="2400"/>
              <a:t>Initialized data: dùng để lưu và khởi tạo giá trị cho các biến kiểu static, biến toàn cục</a:t>
            </a:r>
          </a:p>
          <a:p>
            <a:pPr lvl="1" algn="just"/>
            <a:r>
              <a:rPr lang="en-US" sz="2400"/>
              <a:t>Uninitialzed data: </a:t>
            </a:r>
            <a:r>
              <a:rPr lang="vi-VN" sz="2400"/>
              <a:t>cũng dùng để lưu các biến kiểu static, biến toàn cục nhưng chưa được khởi tạo giá trị cụ thể</a:t>
            </a:r>
            <a:endParaRPr lang="en-US" sz="2400"/>
          </a:p>
          <a:p>
            <a:pPr algn="just"/>
            <a:endParaRPr lang="vi-VN" sz="2400" dirty="0"/>
          </a:p>
        </p:txBody>
      </p:sp>
      <p:pic>
        <p:nvPicPr>
          <p:cNvPr id="4" name="Picture 3">
            <a:extLst>
              <a:ext uri="{FF2B5EF4-FFF2-40B4-BE49-F238E27FC236}">
                <a16:creationId xmlns:a16="http://schemas.microsoft.com/office/drawing/2014/main" id="{0707295A-16AF-406B-9B8B-0DB998B6C4B0}"/>
              </a:ext>
            </a:extLst>
          </p:cNvPr>
          <p:cNvPicPr>
            <a:picLocks noChangeAspect="1"/>
          </p:cNvPicPr>
          <p:nvPr/>
        </p:nvPicPr>
        <p:blipFill rotWithShape="1">
          <a:blip r:embed="rId3">
            <a:extLst>
              <a:ext uri="{28A0092B-C50C-407E-A947-70E740481C1C}">
                <a14:useLocalDpi xmlns:a14="http://schemas.microsoft.com/office/drawing/2010/main" val="0"/>
              </a:ext>
            </a:extLst>
          </a:blip>
          <a:srcRect l="17857" r="8929"/>
          <a:stretch/>
        </p:blipFill>
        <p:spPr>
          <a:xfrm>
            <a:off x="5867400" y="2057400"/>
            <a:ext cx="3160093" cy="3200399"/>
          </a:xfrm>
          <a:prstGeom prst="rect">
            <a:avLst/>
          </a:prstGeom>
        </p:spPr>
      </p:pic>
    </p:spTree>
    <p:extLst>
      <p:ext uri="{BB962C8B-B14F-4D97-AF65-F5344CB8AC3E}">
        <p14:creationId xmlns:p14="http://schemas.microsoft.com/office/powerpoint/2010/main" val="19612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Tổ chức bộ nhớ thực thi</a:t>
            </a:r>
            <a:endParaRPr lang="vi-VN" dirty="0"/>
          </a:p>
        </p:txBody>
      </p:sp>
      <p:sp>
        <p:nvSpPr>
          <p:cNvPr id="2" name="Content Placeholder 1"/>
          <p:cNvSpPr>
            <a:spLocks noGrp="1"/>
          </p:cNvSpPr>
          <p:nvPr>
            <p:ph idx="1"/>
          </p:nvPr>
        </p:nvSpPr>
        <p:spPr>
          <a:xfrm>
            <a:off x="304800" y="928255"/>
            <a:ext cx="5486400" cy="5167745"/>
          </a:xfrm>
        </p:spPr>
        <p:txBody>
          <a:bodyPr/>
          <a:lstStyle/>
          <a:p>
            <a:pPr algn="just"/>
            <a:r>
              <a:rPr lang="vi-VN" sz="2000"/>
              <a:t>Vùng HEAP</a:t>
            </a:r>
          </a:p>
          <a:p>
            <a:pPr lvl="1" algn="just"/>
            <a:r>
              <a:rPr lang="vi-VN" sz="2000"/>
              <a:t>Chứa bộ nhớ xin cấp phát động bởi người lập trình</a:t>
            </a:r>
          </a:p>
          <a:p>
            <a:pPr lvl="1" algn="just"/>
            <a:r>
              <a:rPr lang="en-US" sz="2000"/>
              <a:t>B</a:t>
            </a:r>
            <a:r>
              <a:rPr lang="vi-VN" sz="2000"/>
              <a:t>ộ nhớ được cấp phát trên Heap sẽ không tự giải phóng cho đến khi toàn bộ chương trình đang chạy kết thúc</a:t>
            </a:r>
            <a:endParaRPr lang="en-US" sz="2000"/>
          </a:p>
          <a:p>
            <a:pPr algn="just"/>
            <a:r>
              <a:rPr lang="vi-VN" sz="2000"/>
              <a:t>Vùng STACK</a:t>
            </a:r>
          </a:p>
          <a:p>
            <a:pPr lvl="1" algn="just"/>
            <a:r>
              <a:rPr lang="en-US" sz="2000"/>
              <a:t>D</a:t>
            </a:r>
            <a:r>
              <a:rPr lang="vi-VN" sz="2000"/>
              <a:t>ùng để cấp phát bộ nhớ cho tham số của các hàm </a:t>
            </a:r>
            <a:endParaRPr lang="en-US" sz="2000"/>
          </a:p>
          <a:p>
            <a:pPr lvl="1" algn="just"/>
            <a:r>
              <a:rPr lang="vi-VN" sz="2000"/>
              <a:t>Chứa</a:t>
            </a:r>
            <a:r>
              <a:rPr lang="en-US" sz="2000"/>
              <a:t> c</a:t>
            </a:r>
            <a:r>
              <a:rPr lang="vi-VN" sz="2000"/>
              <a:t>ác biến cục bộ khai báo trong chương trình</a:t>
            </a:r>
          </a:p>
          <a:p>
            <a:pPr lvl="1" algn="just"/>
            <a:r>
              <a:rPr lang="vi-VN" sz="2000"/>
              <a:t>Thông tin </a:t>
            </a:r>
            <a:r>
              <a:rPr lang="en-US" sz="2000"/>
              <a:t>các </a:t>
            </a:r>
            <a:r>
              <a:rPr lang="vi-VN" sz="2000"/>
              <a:t>lần gọi hàm</a:t>
            </a:r>
            <a:endParaRPr lang="en-US" sz="2000"/>
          </a:p>
          <a:p>
            <a:pPr lvl="1" algn="just"/>
            <a:r>
              <a:rPr lang="vi-VN" sz="2000"/>
              <a:t>Phân vùng Stack có kích thước khá hạn chế</a:t>
            </a:r>
            <a:r>
              <a:rPr lang="en-US" sz="2000"/>
              <a:t>, có thể  dẫn đến </a:t>
            </a:r>
            <a:r>
              <a:rPr lang="vi-VN" sz="2000"/>
              <a:t>hiện tượng tràn bộ nhớ (Stack overflow)</a:t>
            </a:r>
            <a:endParaRPr lang="en-US" sz="2000"/>
          </a:p>
        </p:txBody>
      </p:sp>
      <p:pic>
        <p:nvPicPr>
          <p:cNvPr id="4" name="Picture 3">
            <a:extLst>
              <a:ext uri="{FF2B5EF4-FFF2-40B4-BE49-F238E27FC236}">
                <a16:creationId xmlns:a16="http://schemas.microsoft.com/office/drawing/2014/main" id="{166472F6-43D6-4C90-B4AE-2F878F3FD215}"/>
              </a:ext>
            </a:extLst>
          </p:cNvPr>
          <p:cNvPicPr>
            <a:picLocks noChangeAspect="1"/>
          </p:cNvPicPr>
          <p:nvPr/>
        </p:nvPicPr>
        <p:blipFill rotWithShape="1">
          <a:blip r:embed="rId3">
            <a:extLst>
              <a:ext uri="{28A0092B-C50C-407E-A947-70E740481C1C}">
                <a14:useLocalDpi xmlns:a14="http://schemas.microsoft.com/office/drawing/2010/main" val="0"/>
              </a:ext>
            </a:extLst>
          </a:blip>
          <a:srcRect l="17857" r="8929"/>
          <a:stretch/>
        </p:blipFill>
        <p:spPr>
          <a:xfrm>
            <a:off x="5867400" y="2057400"/>
            <a:ext cx="3160093" cy="3200399"/>
          </a:xfrm>
          <a:prstGeom prst="rect">
            <a:avLst/>
          </a:prstGeom>
        </p:spPr>
      </p:pic>
    </p:spTree>
    <p:extLst>
      <p:ext uri="{BB962C8B-B14F-4D97-AF65-F5344CB8AC3E}">
        <p14:creationId xmlns:p14="http://schemas.microsoft.com/office/powerpoint/2010/main" val="339945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Khái niệm về </a:t>
            </a:r>
            <a:r>
              <a:rPr lang="vi-VN"/>
              <a:t>con </a:t>
            </a:r>
            <a:r>
              <a:rPr lang="vi-VN" dirty="0"/>
              <a:t>trỏ</a:t>
            </a:r>
            <a:endParaRPr lang="en-US" dirty="0"/>
          </a:p>
        </p:txBody>
      </p:sp>
      <p:sp>
        <p:nvSpPr>
          <p:cNvPr id="5" name="Rectangle 4"/>
          <p:cNvSpPr/>
          <p:nvPr/>
        </p:nvSpPr>
        <p:spPr bwMode="auto">
          <a:xfrm>
            <a:off x="405063" y="2036049"/>
            <a:ext cx="2895600" cy="6858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vi-VN" sz="2400" b="1">
                <a:solidFill>
                  <a:schemeClr val="tx1"/>
                </a:solidFill>
              </a:rPr>
              <a:t>0x1234 FFFF</a:t>
            </a:r>
          </a:p>
        </p:txBody>
      </p:sp>
      <p:sp>
        <p:nvSpPr>
          <p:cNvPr id="4" name="TextBox 3"/>
          <p:cNvSpPr txBox="1"/>
          <p:nvPr/>
        </p:nvSpPr>
        <p:spPr>
          <a:xfrm>
            <a:off x="304800" y="2894180"/>
            <a:ext cx="3376863" cy="1569660"/>
          </a:xfrm>
          <a:prstGeom prst="rect">
            <a:avLst/>
          </a:prstGeom>
          <a:noFill/>
        </p:spPr>
        <p:txBody>
          <a:bodyPr wrap="square" rtlCol="0">
            <a:spAutoFit/>
          </a:bodyPr>
          <a:lstStyle/>
          <a:p>
            <a:pPr algn="ctr"/>
            <a:r>
              <a:rPr lang="en-US" sz="2400">
                <a:solidFill>
                  <a:srgbClr val="FF0000"/>
                </a:solidFill>
              </a:rPr>
              <a:t>int *p;</a:t>
            </a:r>
          </a:p>
          <a:p>
            <a:pPr algn="ctr"/>
            <a:r>
              <a:rPr lang="en-US" sz="2400">
                <a:solidFill>
                  <a:srgbClr val="FF0000"/>
                </a:solidFill>
              </a:rPr>
              <a:t>p = &amp;a</a:t>
            </a:r>
          </a:p>
          <a:p>
            <a:pPr algn="ctr"/>
            <a:r>
              <a:rPr lang="vi-VN" sz="2400"/>
              <a:t>Biến p</a:t>
            </a:r>
            <a:r>
              <a:rPr lang="en-US" sz="2400"/>
              <a:t> </a:t>
            </a:r>
            <a:r>
              <a:rPr lang="vi-VN" sz="2400"/>
              <a:t>là con trỏ</a:t>
            </a:r>
            <a:r>
              <a:rPr lang="en-US" sz="2400"/>
              <a:t> </a:t>
            </a:r>
          </a:p>
          <a:p>
            <a:pPr algn="ctr"/>
            <a:r>
              <a:rPr lang="en-US" sz="2400"/>
              <a:t>c</a:t>
            </a:r>
            <a:r>
              <a:rPr lang="vi-VN" sz="2400"/>
              <a:t>hứa địa chỉ của biến </a:t>
            </a:r>
            <a:r>
              <a:rPr lang="en-US" sz="2400"/>
              <a:t>a</a:t>
            </a:r>
            <a:endParaRPr lang="vi-VN" sz="2400"/>
          </a:p>
        </p:txBody>
      </p:sp>
      <p:sp>
        <p:nvSpPr>
          <p:cNvPr id="8" name="TextBox 7"/>
          <p:cNvSpPr txBox="1"/>
          <p:nvPr/>
        </p:nvSpPr>
        <p:spPr>
          <a:xfrm>
            <a:off x="5069305" y="3078845"/>
            <a:ext cx="3810000" cy="1200329"/>
          </a:xfrm>
          <a:prstGeom prst="rect">
            <a:avLst/>
          </a:prstGeom>
          <a:noFill/>
        </p:spPr>
        <p:txBody>
          <a:bodyPr wrap="square" rtlCol="0">
            <a:spAutoFit/>
          </a:bodyPr>
          <a:lstStyle/>
          <a:p>
            <a:pPr algn="ctr"/>
            <a:r>
              <a:rPr lang="en-US" sz="2400">
                <a:solidFill>
                  <a:srgbClr val="FF0000"/>
                </a:solidFill>
              </a:rPr>
              <a:t>int a = 10;</a:t>
            </a:r>
          </a:p>
          <a:p>
            <a:pPr algn="ctr"/>
            <a:r>
              <a:rPr lang="en-US" sz="2400"/>
              <a:t>Giả sử b</a:t>
            </a:r>
            <a:r>
              <a:rPr lang="vi-VN" sz="2400"/>
              <a:t>iến a</a:t>
            </a:r>
            <a:r>
              <a:rPr lang="en-US" sz="2400"/>
              <a:t> </a:t>
            </a:r>
            <a:r>
              <a:rPr lang="vi-VN" sz="2400"/>
              <a:t>có địa chỉ là</a:t>
            </a:r>
            <a:endParaRPr lang="en-US" sz="2400"/>
          </a:p>
          <a:p>
            <a:pPr algn="ctr"/>
            <a:r>
              <a:rPr lang="vi-VN" sz="2400"/>
              <a:t>0x1234 FFFF</a:t>
            </a:r>
          </a:p>
        </p:txBody>
      </p:sp>
      <p:cxnSp>
        <p:nvCxnSpPr>
          <p:cNvPr id="6" name="Straight Arrow Connector 5"/>
          <p:cNvCxnSpPr>
            <a:cxnSpLocks/>
            <a:endCxn id="9" idx="1"/>
          </p:cNvCxnSpPr>
          <p:nvPr/>
        </p:nvCxnSpPr>
        <p:spPr bwMode="auto">
          <a:xfrm flipV="1">
            <a:off x="3300663" y="2378949"/>
            <a:ext cx="2257926" cy="15212"/>
          </a:xfrm>
          <a:prstGeom prst="straightConnector1">
            <a:avLst/>
          </a:prstGeom>
          <a:solidFill>
            <a:schemeClr val="accent1"/>
          </a:solidFill>
          <a:ln w="57150" cap="flat" cmpd="sng" algn="ctr">
            <a:solidFill>
              <a:srgbClr val="C00000"/>
            </a:solidFill>
            <a:prstDash val="solid"/>
            <a:round/>
            <a:headEnd type="none" w="med" len="med"/>
            <a:tailEnd type="triangle"/>
          </a:ln>
          <a:effectLst/>
        </p:spPr>
      </p:cxnSp>
      <p:sp>
        <p:nvSpPr>
          <p:cNvPr id="9" name="Rectangle 8"/>
          <p:cNvSpPr/>
          <p:nvPr/>
        </p:nvSpPr>
        <p:spPr bwMode="auto">
          <a:xfrm>
            <a:off x="5558589" y="2036049"/>
            <a:ext cx="2895600" cy="6858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2400" b="1">
                <a:solidFill>
                  <a:schemeClr val="tx1"/>
                </a:solidFill>
              </a:rPr>
              <a:t>10</a:t>
            </a:r>
            <a:endParaRPr lang="vi-VN" sz="2400" b="1">
              <a:solidFill>
                <a:schemeClr val="tx1"/>
              </a:solidFill>
            </a:endParaRPr>
          </a:p>
        </p:txBody>
      </p:sp>
      <p:sp>
        <p:nvSpPr>
          <p:cNvPr id="10" name="Rectangle 9">
            <a:extLst>
              <a:ext uri="{FF2B5EF4-FFF2-40B4-BE49-F238E27FC236}">
                <a16:creationId xmlns:a16="http://schemas.microsoft.com/office/drawing/2014/main" id="{54F7B22E-B250-4A7F-B242-F4DCFCBD2EB0}"/>
              </a:ext>
            </a:extLst>
          </p:cNvPr>
          <p:cNvSpPr/>
          <p:nvPr/>
        </p:nvSpPr>
        <p:spPr bwMode="auto">
          <a:xfrm>
            <a:off x="6623383" y="1455837"/>
            <a:ext cx="766011" cy="449163"/>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2400" b="1">
                <a:solidFill>
                  <a:schemeClr val="tx1"/>
                </a:solidFill>
              </a:rPr>
              <a:t>a</a:t>
            </a:r>
            <a:endParaRPr lang="vi-VN" sz="2400" b="1">
              <a:solidFill>
                <a:schemeClr val="tx1"/>
              </a:solidFill>
            </a:endParaRPr>
          </a:p>
        </p:txBody>
      </p:sp>
      <p:sp>
        <p:nvSpPr>
          <p:cNvPr id="11" name="Rectangle 10">
            <a:extLst>
              <a:ext uri="{FF2B5EF4-FFF2-40B4-BE49-F238E27FC236}">
                <a16:creationId xmlns:a16="http://schemas.microsoft.com/office/drawing/2014/main" id="{227C7D56-E162-4022-A6BD-DD20FDCC786B}"/>
              </a:ext>
            </a:extLst>
          </p:cNvPr>
          <p:cNvSpPr/>
          <p:nvPr/>
        </p:nvSpPr>
        <p:spPr bwMode="auto">
          <a:xfrm>
            <a:off x="1469857" y="1449768"/>
            <a:ext cx="766011" cy="449163"/>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2400" b="1">
                <a:solidFill>
                  <a:schemeClr val="tx1"/>
                </a:solidFill>
              </a:rPr>
              <a:t>p</a:t>
            </a:r>
            <a:endParaRPr lang="vi-VN" sz="2400" b="1">
              <a:solidFill>
                <a:schemeClr val="tx1"/>
              </a:solidFill>
            </a:endParaRPr>
          </a:p>
        </p:txBody>
      </p:sp>
    </p:spTree>
    <p:extLst>
      <p:ext uri="{BB962C8B-B14F-4D97-AF65-F5344CB8AC3E}">
        <p14:creationId xmlns:p14="http://schemas.microsoft.com/office/powerpoint/2010/main" val="80264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Toán tử &amp;</a:t>
            </a:r>
            <a:endParaRPr lang="en-US" dirty="0"/>
          </a:p>
        </p:txBody>
      </p:sp>
      <p:sp>
        <p:nvSpPr>
          <p:cNvPr id="6" name="Content Placeholder 5"/>
          <p:cNvSpPr>
            <a:spLocks noGrp="1"/>
          </p:cNvSpPr>
          <p:nvPr>
            <p:ph idx="1"/>
          </p:nvPr>
        </p:nvSpPr>
        <p:spPr/>
        <p:txBody>
          <a:bodyPr/>
          <a:lstStyle/>
          <a:p>
            <a:r>
              <a:rPr lang="en-US"/>
              <a:t>Dùng để lấy địa </a:t>
            </a:r>
            <a:r>
              <a:rPr lang="vi-VN"/>
              <a:t>chỉ của một biến</a:t>
            </a:r>
            <a:endParaRPr lang="en-US"/>
          </a:p>
          <a:p>
            <a:r>
              <a:rPr lang="en-US"/>
              <a:t>Ví dụ:</a:t>
            </a:r>
          </a:p>
          <a:p>
            <a:pPr marL="739775" indent="0">
              <a:buNone/>
            </a:pPr>
            <a:r>
              <a:rPr lang="en-US">
                <a:solidFill>
                  <a:srgbClr val="0000FF"/>
                </a:solidFill>
                <a:latin typeface="Consolas" charset="0"/>
              </a:rPr>
              <a:t>int</a:t>
            </a:r>
            <a:r>
              <a:rPr lang="en-US">
                <a:solidFill>
                  <a:prstClr val="black"/>
                </a:solidFill>
                <a:latin typeface="Consolas" charset="0"/>
              </a:rPr>
              <a:t> a = 100;</a:t>
            </a:r>
          </a:p>
          <a:p>
            <a:pPr marL="739775" indent="0">
              <a:buNone/>
            </a:pPr>
            <a:r>
              <a:rPr lang="fr-FR">
                <a:latin typeface="Consolas" charset="0"/>
              </a:rPr>
              <a:t>printf("%d\n", a);</a:t>
            </a:r>
          </a:p>
          <a:p>
            <a:pPr marL="739775" indent="0">
              <a:buNone/>
            </a:pPr>
            <a:r>
              <a:rPr lang="de-DE">
                <a:latin typeface="Consolas" charset="0"/>
              </a:rPr>
              <a:t>printf("</a:t>
            </a:r>
            <a:r>
              <a:rPr lang="de-DE" b="1">
                <a:solidFill>
                  <a:srgbClr val="FF0000"/>
                </a:solidFill>
                <a:latin typeface="Consolas" charset="0"/>
              </a:rPr>
              <a:t>%p</a:t>
            </a:r>
            <a:r>
              <a:rPr lang="de-DE">
                <a:latin typeface="Consolas" charset="0"/>
              </a:rPr>
              <a:t>\n", </a:t>
            </a:r>
            <a:r>
              <a:rPr lang="de-DE">
                <a:solidFill>
                  <a:srgbClr val="FF0000"/>
                </a:solidFill>
                <a:latin typeface="Consolas" charset="0"/>
              </a:rPr>
              <a:t>&amp;a</a:t>
            </a:r>
            <a:r>
              <a:rPr lang="de-DE">
                <a:latin typeface="Consolas" charset="0"/>
              </a:rPr>
              <a:t>);</a:t>
            </a:r>
          </a:p>
          <a:p>
            <a:pPr marL="0" indent="0">
              <a:buNone/>
            </a:pPr>
            <a:endParaRPr lang="en-US"/>
          </a:p>
          <a:p>
            <a:endParaRPr lang="en-US"/>
          </a:p>
        </p:txBody>
      </p:sp>
      <p:sp>
        <p:nvSpPr>
          <p:cNvPr id="5" name="Rectangle 4">
            <a:extLst>
              <a:ext uri="{FF2B5EF4-FFF2-40B4-BE49-F238E27FC236}">
                <a16:creationId xmlns:a16="http://schemas.microsoft.com/office/drawing/2014/main" id="{8D287D5B-C9A4-4D49-8DD7-484EDFC121AC}"/>
              </a:ext>
            </a:extLst>
          </p:cNvPr>
          <p:cNvSpPr/>
          <p:nvPr/>
        </p:nvSpPr>
        <p:spPr bwMode="auto">
          <a:xfrm>
            <a:off x="5791200" y="2362200"/>
            <a:ext cx="2514600" cy="96799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r>
              <a:rPr lang="en-US" sz="2800">
                <a:solidFill>
                  <a:schemeClr val="tx1"/>
                </a:solidFill>
                <a:latin typeface="Courier New" panose="02070309020205020404" pitchFamily="49" charset="0"/>
                <a:cs typeface="Courier New" panose="02070309020205020404" pitchFamily="49" charset="0"/>
              </a:rPr>
              <a:t>100</a:t>
            </a:r>
          </a:p>
          <a:p>
            <a:r>
              <a:rPr lang="en-US" sz="2800">
                <a:solidFill>
                  <a:schemeClr val="tx1"/>
                </a:solidFill>
                <a:latin typeface="Courier New" panose="02070309020205020404" pitchFamily="49" charset="0"/>
                <a:cs typeface="Courier New" panose="02070309020205020404" pitchFamily="49" charset="0"/>
              </a:rPr>
              <a:t>0073FBC0</a:t>
            </a:r>
            <a:endParaRPr lang="vi-VN" sz="280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67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a:t>Khai báo con trỏ</a:t>
            </a:r>
            <a:endParaRPr lang="en-US" dirty="0"/>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Ví dụ:</a:t>
            </a:r>
          </a:p>
          <a:p>
            <a:pPr marL="0" indent="0">
              <a:buNone/>
              <a:tabLst>
                <a:tab pos="1371600" algn="l"/>
              </a:tabLst>
            </a:pPr>
            <a:r>
              <a:rPr lang="hu-HU"/>
              <a:t>int a;</a:t>
            </a:r>
            <a:r>
              <a:rPr lang="en-US"/>
              <a:t>	// </a:t>
            </a:r>
            <a:r>
              <a:rPr lang="en-US" sz="2600"/>
              <a:t>biến </a:t>
            </a:r>
            <a:r>
              <a:rPr lang="vi-VN" sz="2600"/>
              <a:t>số nguyên</a:t>
            </a:r>
            <a:endParaRPr lang="hu-HU" sz="2600"/>
          </a:p>
          <a:p>
            <a:pPr marL="0" indent="0">
              <a:buNone/>
              <a:tabLst>
                <a:tab pos="1371600" algn="l"/>
              </a:tabLst>
            </a:pPr>
            <a:r>
              <a:rPr lang="en-US"/>
              <a:t>int *p</a:t>
            </a:r>
            <a:r>
              <a:rPr lang="vi-VN"/>
              <a:t>1</a:t>
            </a:r>
            <a:r>
              <a:rPr lang="en-US"/>
              <a:t>;	// </a:t>
            </a:r>
            <a:r>
              <a:rPr lang="vi-VN" sz="2600"/>
              <a:t>con trỏ đến số nguyên, giá trị chưa xác định</a:t>
            </a:r>
            <a:endParaRPr lang="en-US" sz="2600"/>
          </a:p>
          <a:p>
            <a:pPr marL="0" indent="0">
              <a:buNone/>
            </a:pPr>
            <a:r>
              <a:rPr lang="en-US"/>
              <a:t>int *p2 = 0; 	  // </a:t>
            </a:r>
            <a:r>
              <a:rPr lang="vi-VN" sz="2600"/>
              <a:t>con trỏ đến số nguyên, giá trị là NULL</a:t>
            </a:r>
          </a:p>
          <a:p>
            <a:pPr marL="2346325" indent="-2346325">
              <a:buNone/>
            </a:pPr>
            <a:r>
              <a:rPr lang="nl-NL"/>
              <a:t>int *p3 = &amp;a; // </a:t>
            </a:r>
            <a:r>
              <a:rPr lang="vi-VN" sz="2600"/>
              <a:t>con trỏ đến số nguyên, giá trị là địa chỉ của </a:t>
            </a:r>
            <a:r>
              <a:rPr lang="en-US" sz="2600"/>
              <a:t>biến </a:t>
            </a:r>
            <a:r>
              <a:rPr lang="vi-VN" sz="2600"/>
              <a:t>a</a:t>
            </a:r>
          </a:p>
          <a:p>
            <a:pPr marL="0" indent="0">
              <a:buNone/>
            </a:pPr>
            <a:endParaRPr lang="en-US"/>
          </a:p>
          <a:p>
            <a:pPr marL="0" indent="0">
              <a:buNone/>
            </a:pPr>
            <a:endParaRPr lang="en-US"/>
          </a:p>
        </p:txBody>
      </p:sp>
      <p:sp>
        <p:nvSpPr>
          <p:cNvPr id="5" name="Rectangle 4">
            <a:extLst>
              <a:ext uri="{FF2B5EF4-FFF2-40B4-BE49-F238E27FC236}">
                <a16:creationId xmlns:a16="http://schemas.microsoft.com/office/drawing/2014/main" id="{C2168920-50B1-41A0-929D-D8E1E310C8A4}"/>
              </a:ext>
            </a:extLst>
          </p:cNvPr>
          <p:cNvSpPr/>
          <p:nvPr/>
        </p:nvSpPr>
        <p:spPr bwMode="auto">
          <a:xfrm>
            <a:off x="685800" y="1056408"/>
            <a:ext cx="7086600" cy="1524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indent="0">
              <a:buNone/>
            </a:pPr>
            <a:r>
              <a:rPr lang="vi-VN" sz="2800"/>
              <a:t>&lt;Tên kiểu&gt; </a:t>
            </a:r>
            <a:r>
              <a:rPr lang="en-US" sz="2800"/>
              <a:t> </a:t>
            </a:r>
            <a:r>
              <a:rPr lang="vi-VN" sz="2800">
                <a:solidFill>
                  <a:srgbClr val="FF0000"/>
                </a:solidFill>
              </a:rPr>
              <a:t>*</a:t>
            </a:r>
            <a:r>
              <a:rPr lang="vi-VN" sz="2800"/>
              <a:t>&lt;tên biến&gt;;</a:t>
            </a:r>
          </a:p>
          <a:p>
            <a:pPr marL="0" indent="0">
              <a:buNone/>
            </a:pPr>
            <a:r>
              <a:rPr lang="vi-VN" sz="2800"/>
              <a:t>&lt;Tên kiểu&gt; </a:t>
            </a:r>
            <a:r>
              <a:rPr lang="en-US" sz="2800"/>
              <a:t> </a:t>
            </a:r>
            <a:r>
              <a:rPr lang="vi-VN" sz="2800">
                <a:solidFill>
                  <a:srgbClr val="FF0000"/>
                </a:solidFill>
              </a:rPr>
              <a:t>*</a:t>
            </a:r>
            <a:r>
              <a:rPr lang="vi-VN" sz="2800"/>
              <a:t>&lt;tên biến&gt; = 0;</a:t>
            </a:r>
            <a:r>
              <a:rPr lang="en-US" sz="2800"/>
              <a:t>       //NULL</a:t>
            </a:r>
            <a:endParaRPr lang="vi-VN" sz="2800"/>
          </a:p>
          <a:p>
            <a:pPr marL="0" indent="0">
              <a:buNone/>
            </a:pPr>
            <a:r>
              <a:rPr lang="vi-VN" sz="2800"/>
              <a:t>&lt;Tên kiểu&gt; </a:t>
            </a:r>
            <a:r>
              <a:rPr lang="en-US" sz="2800"/>
              <a:t> </a:t>
            </a:r>
            <a:r>
              <a:rPr lang="vi-VN" sz="2800">
                <a:solidFill>
                  <a:srgbClr val="FF0000"/>
                </a:solidFill>
              </a:rPr>
              <a:t>*</a:t>
            </a:r>
            <a:r>
              <a:rPr lang="vi-VN" sz="2800"/>
              <a:t>&lt;tên biến&gt; = </a:t>
            </a:r>
            <a:r>
              <a:rPr lang="vi-VN" sz="2800">
                <a:solidFill>
                  <a:srgbClr val="FF0000"/>
                </a:solidFill>
              </a:rPr>
              <a:t>&amp;</a:t>
            </a:r>
            <a:r>
              <a:rPr lang="vi-VN" sz="2800"/>
              <a:t>&lt;tên biến </a:t>
            </a:r>
            <a:r>
              <a:rPr lang="en-US" sz="2800"/>
              <a:t>b</a:t>
            </a:r>
            <a:r>
              <a:rPr lang="vi-VN" sz="2800"/>
              <a:t>&gt;;</a:t>
            </a:r>
            <a:endParaRPr lang="en-US" sz="2800"/>
          </a:p>
        </p:txBody>
      </p:sp>
    </p:spTree>
    <p:extLst>
      <p:ext uri="{BB962C8B-B14F-4D97-AF65-F5344CB8AC3E}">
        <p14:creationId xmlns:p14="http://schemas.microsoft.com/office/powerpoint/2010/main" val="1580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a:t>Toán tử *</a:t>
            </a:r>
            <a:endParaRPr lang="en-US" sz="2400" dirty="0">
              <a:solidFill>
                <a:srgbClr val="0432FF"/>
              </a:solidFill>
            </a:endParaRPr>
          </a:p>
        </p:txBody>
      </p:sp>
      <p:sp>
        <p:nvSpPr>
          <p:cNvPr id="2" name="Content Placeholder 1"/>
          <p:cNvSpPr>
            <a:spLocks noGrp="1"/>
          </p:cNvSpPr>
          <p:nvPr>
            <p:ph idx="1"/>
          </p:nvPr>
        </p:nvSpPr>
        <p:spPr/>
        <p:txBody>
          <a:bodyPr/>
          <a:lstStyle/>
          <a:p>
            <a:r>
              <a:rPr lang="vi-VN"/>
              <a:t>Toán tử * lấy giá trị (tham khảo) tại một địa chỉ</a:t>
            </a:r>
            <a:endParaRPr lang="en-US"/>
          </a:p>
          <a:p>
            <a:r>
              <a:rPr lang="en-US"/>
              <a:t>Ví dụ:</a:t>
            </a:r>
          </a:p>
          <a:p>
            <a:pPr marL="347663" indent="0">
              <a:buNone/>
            </a:pPr>
            <a:r>
              <a:rPr lang="en-US">
                <a:latin typeface="Consolas" panose="020B0609020204030204" pitchFamily="49" charset="0"/>
              </a:rPr>
              <a:t>int a = 100;</a:t>
            </a:r>
          </a:p>
          <a:p>
            <a:pPr marL="347663" indent="0">
              <a:buNone/>
            </a:pPr>
            <a:r>
              <a:rPr lang="en-US">
                <a:latin typeface="Consolas" panose="020B0609020204030204" pitchFamily="49" charset="0"/>
              </a:rPr>
              <a:t>int *p;</a:t>
            </a:r>
          </a:p>
          <a:p>
            <a:pPr marL="347663" indent="0">
              <a:buNone/>
            </a:pPr>
            <a:r>
              <a:rPr lang="en-US">
                <a:latin typeface="Consolas" panose="020B0609020204030204" pitchFamily="49" charset="0"/>
              </a:rPr>
              <a:t>p = &amp;a;</a:t>
            </a:r>
          </a:p>
          <a:p>
            <a:pPr marL="347663" indent="0">
              <a:buNone/>
            </a:pPr>
            <a:r>
              <a:rPr lang="en-US">
                <a:latin typeface="Consolas" panose="020B0609020204030204" pitchFamily="49" charset="0"/>
              </a:rPr>
              <a:t>printf("a  : %d\n", a);</a:t>
            </a:r>
          </a:p>
          <a:p>
            <a:pPr marL="347663" indent="0">
              <a:buNone/>
            </a:pPr>
            <a:r>
              <a:rPr lang="en-US">
                <a:latin typeface="Consolas" panose="020B0609020204030204" pitchFamily="49" charset="0"/>
              </a:rPr>
              <a:t>printf("&amp;a : %p\n", &amp;a);</a:t>
            </a:r>
          </a:p>
          <a:p>
            <a:pPr marL="347663" indent="0">
              <a:buNone/>
            </a:pPr>
            <a:r>
              <a:rPr lang="en-US">
                <a:latin typeface="Consolas" panose="020B0609020204030204" pitchFamily="49" charset="0"/>
              </a:rPr>
              <a:t>printf("p  : %p\n", p);</a:t>
            </a:r>
          </a:p>
          <a:p>
            <a:pPr marL="347663" indent="0">
              <a:buNone/>
            </a:pPr>
            <a:r>
              <a:rPr lang="en-US">
                <a:latin typeface="Consolas" panose="020B0609020204030204" pitchFamily="49" charset="0"/>
              </a:rPr>
              <a:t>printf("*p : %d\n", *p);</a:t>
            </a:r>
          </a:p>
          <a:p>
            <a:pPr marL="347663" indent="0">
              <a:buNone/>
            </a:pPr>
            <a:r>
              <a:rPr lang="en-US">
                <a:latin typeface="Consolas" panose="020B0609020204030204" pitchFamily="49" charset="0"/>
              </a:rPr>
              <a:t>printf("*&amp;a: %d\n", *&amp;a);</a:t>
            </a:r>
          </a:p>
        </p:txBody>
      </p:sp>
      <p:sp>
        <p:nvSpPr>
          <p:cNvPr id="5" name="Rectangle 4">
            <a:extLst>
              <a:ext uri="{FF2B5EF4-FFF2-40B4-BE49-F238E27FC236}">
                <a16:creationId xmlns:a16="http://schemas.microsoft.com/office/drawing/2014/main" id="{D26027D5-F945-43A1-B780-C905F9EFC269}"/>
              </a:ext>
            </a:extLst>
          </p:cNvPr>
          <p:cNvSpPr/>
          <p:nvPr/>
        </p:nvSpPr>
        <p:spPr bwMode="auto">
          <a:xfrm>
            <a:off x="5486400" y="1524000"/>
            <a:ext cx="3429000" cy="240280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tabLst>
                <a:tab pos="914400" algn="l"/>
              </a:tabLst>
            </a:pPr>
            <a:r>
              <a:rPr lang="en-US" sz="2800">
                <a:solidFill>
                  <a:schemeClr val="tx1"/>
                </a:solidFill>
                <a:latin typeface="Courier New" panose="02070309020205020404" pitchFamily="49" charset="0"/>
                <a:cs typeface="Courier New" panose="02070309020205020404" pitchFamily="49" charset="0"/>
              </a:rPr>
              <a:t>a	: 100</a:t>
            </a:r>
          </a:p>
          <a:p>
            <a:pPr>
              <a:tabLst>
                <a:tab pos="914400" algn="l"/>
              </a:tabLst>
            </a:pPr>
            <a:r>
              <a:rPr lang="en-US" sz="2800">
                <a:solidFill>
                  <a:schemeClr val="tx1"/>
                </a:solidFill>
                <a:latin typeface="Courier New" panose="02070309020205020404" pitchFamily="49" charset="0"/>
                <a:cs typeface="Courier New" panose="02070309020205020404" pitchFamily="49" charset="0"/>
              </a:rPr>
              <a:t>&amp;a	: 0113F89C</a:t>
            </a:r>
          </a:p>
          <a:p>
            <a:pPr>
              <a:tabLst>
                <a:tab pos="914400" algn="l"/>
              </a:tabLst>
            </a:pPr>
            <a:r>
              <a:rPr lang="en-US" sz="2800">
                <a:solidFill>
                  <a:schemeClr val="tx1"/>
                </a:solidFill>
                <a:latin typeface="Courier New" panose="02070309020205020404" pitchFamily="49" charset="0"/>
                <a:cs typeface="Courier New" panose="02070309020205020404" pitchFamily="49" charset="0"/>
              </a:rPr>
              <a:t>p	: 0113F89C</a:t>
            </a:r>
          </a:p>
          <a:p>
            <a:pPr>
              <a:tabLst>
                <a:tab pos="914400" algn="l"/>
              </a:tabLst>
            </a:pPr>
            <a:r>
              <a:rPr lang="en-US" sz="2800">
                <a:solidFill>
                  <a:schemeClr val="tx1"/>
                </a:solidFill>
                <a:latin typeface="Courier New" panose="02070309020205020404" pitchFamily="49" charset="0"/>
                <a:cs typeface="Courier New" panose="02070309020205020404" pitchFamily="49" charset="0"/>
              </a:rPr>
              <a:t>*p	: 100</a:t>
            </a:r>
          </a:p>
          <a:p>
            <a:pPr>
              <a:tabLst>
                <a:tab pos="914400" algn="l"/>
              </a:tabLst>
            </a:pPr>
            <a:r>
              <a:rPr lang="en-US" sz="2800">
                <a:solidFill>
                  <a:schemeClr val="tx1"/>
                </a:solidFill>
                <a:latin typeface="Courier New" panose="02070309020205020404" pitchFamily="49" charset="0"/>
                <a:cs typeface="Courier New" panose="02070309020205020404" pitchFamily="49" charset="0"/>
              </a:rPr>
              <a:t>*&amp;a	: 100</a:t>
            </a:r>
            <a:endParaRPr lang="vi-VN" sz="280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3503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Ch05 - Cau truc lap</Template>
  <TotalTime>4135</TotalTime>
  <Words>3153</Words>
  <Application>Microsoft Office PowerPoint</Application>
  <PresentationFormat>On-screen Show (4:3)</PresentationFormat>
  <Paragraphs>317</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Consolas</vt:lpstr>
      <vt:lpstr>Courier New</vt:lpstr>
      <vt:lpstr>Tahoma</vt:lpstr>
      <vt:lpstr>Wingdings</vt:lpstr>
      <vt:lpstr>15_Blends</vt:lpstr>
      <vt:lpstr>Chương 08 Con trỏ (Pointer)</vt:lpstr>
      <vt:lpstr>Chuẩn đầu ra</vt:lpstr>
      <vt:lpstr>Tổ chức bộ nhớ thực thi chương trình</vt:lpstr>
      <vt:lpstr>Tổ chức bộ nhớ thực thi</vt:lpstr>
      <vt:lpstr>Tổ chức bộ nhớ thực thi</vt:lpstr>
      <vt:lpstr>Khái niệm về con trỏ</vt:lpstr>
      <vt:lpstr>Toán tử &amp;</vt:lpstr>
      <vt:lpstr>Khai báo con trỏ</vt:lpstr>
      <vt:lpstr>Toán tử *</vt:lpstr>
      <vt:lpstr>Các phép toán trên con trỏ</vt:lpstr>
      <vt:lpstr>Các phép toán trên con trỏ</vt:lpstr>
      <vt:lpstr>Con trỏ và mảng</vt:lpstr>
      <vt:lpstr>Con trỏ và mảng – ví dụ</vt:lpstr>
      <vt:lpstr>Con trỏ và mảng</vt:lpstr>
      <vt:lpstr>Hàm và tham số mảng</vt:lpstr>
      <vt:lpstr>Hàm và mảng, con trỏ</vt:lpstr>
      <vt:lpstr>Cấp phát bộ nhớ động</vt:lpstr>
      <vt:lpstr>Hàm malloc ()</vt:lpstr>
      <vt:lpstr>Hàm malloc ()</vt:lpstr>
      <vt:lpstr>Con trỏ và cấu trúc</vt:lpstr>
      <vt:lpstr>Con trỏ và cấu trúc</vt:lpstr>
      <vt:lpstr>Con trỏ và const</vt:lpstr>
      <vt:lpstr>Con trỏ đến con trỏ</vt:lpstr>
      <vt:lpstr>Con trỏ void</vt:lpstr>
      <vt:lpstr>Con trỏ hàm</vt:lpstr>
      <vt:lpstr>Bài tập 1</vt:lpstr>
      <vt:lpstr>Bài tập 2</vt:lpstr>
      <vt:lpstr>Bài tập 3</vt:lpstr>
      <vt:lpstr>Bài tập 4</vt:lpstr>
    </vt:vector>
  </TitlesOfParts>
  <Company>Dai hoc Bach Khoa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Quang Tran</cp:lastModifiedBy>
  <cp:revision>928</cp:revision>
  <cp:lastPrinted>2018-04-08T07:08:45Z</cp:lastPrinted>
  <dcterms:created xsi:type="dcterms:W3CDTF">2010-12-08T09:26:28Z</dcterms:created>
  <dcterms:modified xsi:type="dcterms:W3CDTF">2020-08-09T14:54:14Z</dcterms:modified>
</cp:coreProperties>
</file>