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6" r:id="rId3"/>
    <p:sldId id="269" r:id="rId4"/>
    <p:sldId id="355" r:id="rId5"/>
    <p:sldId id="272" r:id="rId6"/>
    <p:sldId id="328" r:id="rId7"/>
    <p:sldId id="326" r:id="rId8"/>
    <p:sldId id="282" r:id="rId9"/>
    <p:sldId id="327" r:id="rId10"/>
    <p:sldId id="330" r:id="rId11"/>
    <p:sldId id="331" r:id="rId12"/>
    <p:sldId id="275" r:id="rId13"/>
    <p:sldId id="332" r:id="rId14"/>
    <p:sldId id="352" r:id="rId15"/>
    <p:sldId id="335" r:id="rId16"/>
    <p:sldId id="338" r:id="rId17"/>
    <p:sldId id="339" r:id="rId18"/>
    <p:sldId id="340" r:id="rId19"/>
    <p:sldId id="341" r:id="rId20"/>
    <p:sldId id="343" r:id="rId21"/>
    <p:sldId id="342" r:id="rId22"/>
    <p:sldId id="345" r:id="rId23"/>
    <p:sldId id="346" r:id="rId24"/>
    <p:sldId id="354" r:id="rId25"/>
    <p:sldId id="349" r:id="rId26"/>
    <p:sldId id="348" r:id="rId27"/>
    <p:sldId id="353" r:id="rId28"/>
    <p:sldId id="351" r:id="rId29"/>
    <p:sldId id="357" r:id="rId30"/>
    <p:sldId id="358" r:id="rId31"/>
    <p:sldId id="359" r:id="rId32"/>
    <p:sldId id="360" r:id="rId33"/>
  </p:sldIdLst>
  <p:sldSz cx="9144000" cy="6858000" type="screen4x3"/>
  <p:notesSz cx="7104063" cy="10234613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6" autoAdjust="0"/>
    <p:restoredTop sz="93239" autoAdjust="0"/>
  </p:normalViewPr>
  <p:slideViewPr>
    <p:cSldViewPr>
      <p:cViewPr varScale="1">
        <p:scale>
          <a:sx n="81" d="100"/>
          <a:sy n="81" d="100"/>
        </p:scale>
        <p:origin x="1290" y="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6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8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0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1" hangingPunct="1">
              <a:defRPr/>
            </a:pPr>
            <a:r>
              <a:rPr lang="vi-VN" i="1">
                <a:latin typeface="Calibri" panose="020F0502020204030204" pitchFamily="34" charset="0"/>
                <a:cs typeface="Arial" panose="020B0604020202020204" pitchFamily="34" charset="0"/>
              </a:rPr>
              <a:t>Chú ý:</a:t>
            </a:r>
            <a:r>
              <a:rPr lang="vi-VN"/>
              <a:t> Khi ghi xuống file bằng hàm fwrite( ) thì khi đọc, chúng ta sử dụng hàm fread( 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1" hangingPunct="1">
              <a:defRPr/>
            </a:pPr>
            <a:r>
              <a:rPr lang="vi-VN" i="1">
                <a:latin typeface="Calibri" panose="020F0502020204030204" pitchFamily="34" charset="0"/>
                <a:cs typeface="Arial" panose="020B0604020202020204" pitchFamily="34" charset="0"/>
              </a:rPr>
              <a:t>Chú ý:</a:t>
            </a:r>
            <a:r>
              <a:rPr lang="vi-VN"/>
              <a:t> Khi ghi xuống file bằng hàm fwrite( ) thì khi đọc, chúng ta sử dụng hàm fread( 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 - open for reading </a:t>
            </a:r>
          </a:p>
          <a:p>
            <a:r>
              <a:rPr lang="en-US"/>
              <a:t>w - open for writing (file need not exist) </a:t>
            </a:r>
          </a:p>
          <a:p>
            <a:r>
              <a:rPr lang="en-US"/>
              <a:t>a - open for appending (file need not exist) </a:t>
            </a:r>
          </a:p>
          <a:p>
            <a:r>
              <a:rPr lang="en-US"/>
              <a:t>r+ - open for reading and writing, start at beginning </a:t>
            </a:r>
          </a:p>
          <a:p>
            <a:r>
              <a:rPr lang="en-US"/>
              <a:t>w+ - open for reading and writing (overwrite file) </a:t>
            </a:r>
          </a:p>
          <a:p>
            <a:r>
              <a:rPr lang="en-US"/>
              <a:t>a+ - open for reading and writing (append if file exists)</a:t>
            </a:r>
          </a:p>
          <a:p>
            <a:endParaRPr lang="en-US"/>
          </a:p>
          <a:p>
            <a:r>
              <a:rPr lang="en-US"/>
              <a:t>FILE *fp; </a:t>
            </a:r>
          </a:p>
          <a:p>
            <a:r>
              <a:rPr lang="en-US"/>
              <a:t>fp=fopen("c:\\test.txt", "r");</a:t>
            </a:r>
          </a:p>
        </p:txBody>
      </p:sp>
    </p:spTree>
    <p:extLst>
      <p:ext uri="{BB962C8B-B14F-4D97-AF65-F5344CB8AC3E}">
        <p14:creationId xmlns:p14="http://schemas.microsoft.com/office/powerpoint/2010/main" val="174507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gretc(FILE *fp);</a:t>
            </a:r>
          </a:p>
        </p:txBody>
      </p:sp>
    </p:spTree>
    <p:extLst>
      <p:ext uri="{BB962C8B-B14F-4D97-AF65-F5344CB8AC3E}">
        <p14:creationId xmlns:p14="http://schemas.microsoft.com/office/powerpoint/2010/main" val="194296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5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2189922"/>
          </a:xfrm>
          <a:prstGeom prst="rect">
            <a:avLst/>
          </a:prstGeom>
        </p:spPr>
        <p:txBody>
          <a:bodyPr anchor="ctr"/>
          <a:lstStyle>
            <a:lvl1pPr algn="ctr">
              <a:defRPr sz="3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086D-1445-4FE8-9BAA-216623B9EDC9}"/>
              </a:ext>
            </a:extLst>
          </p:cNvPr>
          <p:cNvSpPr txBox="1"/>
          <p:nvPr/>
        </p:nvSpPr>
        <p:spPr>
          <a:xfrm>
            <a:off x="457200" y="15012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MÔN: NHẬP MÔN VỀ LẬP TRÌNH</a:t>
            </a:r>
          </a:p>
        </p:txBody>
      </p:sp>
    </p:spTree>
    <p:extLst>
      <p:ext uri="{BB962C8B-B14F-4D97-AF65-F5344CB8AC3E}">
        <p14:creationId xmlns:p14="http://schemas.microsoft.com/office/powerpoint/2010/main" val="19211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706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8741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067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904"/>
            <a:ext cx="8610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8610600" cy="5167745"/>
          </a:xfrm>
        </p:spPr>
        <p:txBody>
          <a:bodyPr/>
          <a:lstStyle>
            <a:lvl1pPr algn="l">
              <a:defRPr sz="2800">
                <a:latin typeface="+mn-lt"/>
                <a:cs typeface="Tahoma" pitchFamily="34" charset="0"/>
              </a:defRPr>
            </a:lvl1pPr>
            <a:lvl2pPr algn="l">
              <a:defRPr sz="2600">
                <a:latin typeface="+mn-lt"/>
                <a:cs typeface="Tahoma" pitchFamily="34" charset="0"/>
              </a:defRPr>
            </a:lvl2pPr>
            <a:lvl3pPr algn="l">
              <a:defRPr sz="2400">
                <a:latin typeface="+mn-lt"/>
                <a:cs typeface="Tahoma" pitchFamily="34" charset="0"/>
              </a:defRPr>
            </a:lvl3pPr>
            <a:lvl4pPr algn="l">
              <a:defRPr sz="2400">
                <a:latin typeface="+mn-lt"/>
                <a:cs typeface="Tahoma" pitchFamily="34" charset="0"/>
              </a:defRPr>
            </a:lvl4pPr>
            <a:lvl5pPr algn="l">
              <a:defRPr sz="240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3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6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966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833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04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13"/>
            <a:ext cx="9144000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6085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37851"/>
            <a:ext cx="8610600" cy="524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724" y="6303753"/>
            <a:ext cx="213360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</a:rPr>
              <a:t>Đại học Bách Khoa TpHCM</a:t>
            </a:r>
            <a:endParaRPr lang="en-US" sz="11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chemeClr val="tx2"/>
                </a:solidFill>
              </a:rPr>
              <a:t>Khoa KH &amp; KT Máy Tính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2800" y="6303753"/>
            <a:ext cx="1875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Môn: Nhập môn </a:t>
            </a:r>
            <a:r>
              <a:rPr lang="en-US" sz="1100" b="1" baseline="0">
                <a:solidFill>
                  <a:schemeClr val="tx2"/>
                </a:solidFill>
              </a:rPr>
              <a:t>l</a:t>
            </a:r>
            <a:r>
              <a:rPr lang="vi-VN" sz="1100" b="1">
                <a:solidFill>
                  <a:schemeClr val="tx2"/>
                </a:solidFill>
              </a:rPr>
              <a:t>ập trình</a:t>
            </a:r>
            <a:endParaRPr lang="en-US" sz="11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Slide </a:t>
            </a:r>
            <a:fld id="{7E361DEB-F8C4-493B-B5A8-8661C8DCD275}" type="slidenum">
              <a:rPr lang="en-US" sz="1100" b="1" smtClean="0">
                <a:solidFill>
                  <a:schemeClr val="tx2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0944"/>
            <a:ext cx="8610600" cy="6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6303753"/>
            <a:ext cx="475749" cy="47804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07324" y="6303753"/>
            <a:ext cx="42554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tx2"/>
                </a:solidFill>
              </a:rPr>
              <a:t>Chương</a:t>
            </a:r>
            <a:r>
              <a:rPr lang="en-US" sz="1200" b="1" baseline="0">
                <a:solidFill>
                  <a:schemeClr val="tx2"/>
                </a:solidFill>
              </a:rPr>
              <a:t> 9: Tập tin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CF33B-1B3F-49AC-ACEC-E97C40E44A9B}"/>
              </a:ext>
            </a:extLst>
          </p:cNvPr>
          <p:cNvCxnSpPr>
            <a:cxnSpLocks/>
          </p:cNvCxnSpPr>
          <p:nvPr/>
        </p:nvCxnSpPr>
        <p:spPr bwMode="auto">
          <a:xfrm>
            <a:off x="0" y="6237079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434D4-41BD-499B-B3C8-DEF92833B73A}"/>
              </a:ext>
            </a:extLst>
          </p:cNvPr>
          <p:cNvCxnSpPr>
            <a:cxnSpLocks/>
          </p:cNvCxnSpPr>
          <p:nvPr/>
        </p:nvCxnSpPr>
        <p:spPr bwMode="auto">
          <a:xfrm>
            <a:off x="0" y="768264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422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5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8" r:id="rId10"/>
    <p:sldLayoutId id="2147484119" r:id="rId11"/>
    <p:sldLayoutId id="214748412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</a:t>
            </a:r>
            <a:r>
              <a:rPr lang="vi-VN"/>
              <a:t>ương 9</a:t>
            </a:r>
            <a:br>
              <a:rPr lang="vi-VN"/>
            </a:br>
            <a:r>
              <a:rPr lang="en-US"/>
              <a:t>Tập tin (file)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1 ký tự từ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>
                <a:solidFill>
                  <a:srgbClr val="0432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>
                <a:latin typeface="Consolas" panose="020B0609020204030204" pitchFamily="49" charset="0"/>
              </a:rPr>
              <a:t> (FILE *fp);</a:t>
            </a:r>
          </a:p>
          <a:p>
            <a:r>
              <a:rPr lang="en-US"/>
              <a:t>Ví dụ: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</a:rPr>
              <a:t>	char c;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</a:rPr>
              <a:t>	FILE *fp;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</a:rPr>
              <a:t>	fp = fopen ("c:\\temp\\vidu.txt", "r");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</a:rPr>
              <a:t>	c = fgetc (fp);</a:t>
            </a:r>
          </a:p>
        </p:txBody>
      </p:sp>
    </p:spTree>
    <p:extLst>
      <p:ext uri="{BB962C8B-B14F-4D97-AF65-F5344CB8AC3E}">
        <p14:creationId xmlns:p14="http://schemas.microsoft.com/office/powerpoint/2010/main" val="388561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kiểm tra cuối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feof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(FILE *fp)</a:t>
            </a:r>
          </a:p>
          <a:p>
            <a:pPr marL="346075" indent="0">
              <a:buNone/>
            </a:pPr>
            <a:r>
              <a:rPr lang="en-US"/>
              <a:t>Hàm trả về giá trị khác 0 nếu đọc ký tự EOF ở cuối file, trái lại hàm cho giá trị 0.</a:t>
            </a:r>
          </a:p>
          <a:p>
            <a:r>
              <a:rPr lang="en-US"/>
              <a:t>Ví dụ: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char c;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FILE *fp;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fp = fopen("c:\\temp\\vidu.txt", "r");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!feof(fp)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c = fgetc(fp);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printf("%c", c);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9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Đọc </a:t>
            </a:r>
            <a:r>
              <a:rPr lang="en-US"/>
              <a:t>dữ liệu</a:t>
            </a:r>
            <a:r>
              <a:rPr lang="vi-VN"/>
              <a:t> trong tập tin vào </a:t>
            </a:r>
            <a:r>
              <a:rPr lang="en-US"/>
              <a:t>mảng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6081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Gi</a:t>
            </a:r>
            <a:r>
              <a:rPr lang="vi-VN"/>
              <a:t>ả sử buffer đủ lớn chứa toàn bộ dữ liệu từ tập tin</a:t>
            </a:r>
            <a:endParaRPr lang="en-US" sz="240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600">
                <a:latin typeface="Consolas" panose="020B0609020204030204" pitchFamily="49" charset="0"/>
              </a:rPr>
              <a:t>	char buffer[100];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de-DE" sz="2600">
                <a:latin typeface="Consolas" panose="020B0609020204030204" pitchFamily="49" charset="0"/>
              </a:rPr>
              <a:t>	int i = 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de-DE" sz="2600">
                <a:latin typeface="Consolas" panose="020B0609020204030204" pitchFamily="49" charset="0"/>
              </a:rPr>
              <a:t>	int ch = fgetc(fp);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de-DE" sz="2600">
                <a:latin typeface="Consolas" panose="020B0609020204030204" pitchFamily="49" charset="0"/>
              </a:rPr>
              <a:t>	while(ch != EOF){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de-DE" sz="2600">
                <a:latin typeface="Consolas" panose="020B0609020204030204" pitchFamily="49" charset="0"/>
              </a:rPr>
              <a:t>		buffer[i] = ch;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de-DE" sz="2600">
                <a:latin typeface="Consolas" panose="020B0609020204030204" pitchFamily="49" charset="0"/>
              </a:rPr>
              <a:t>		ch = fgetc(fp);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de-DE" sz="2600">
                <a:latin typeface="Consolas" panose="020B0609020204030204" pitchFamily="49" charset="0"/>
              </a:rPr>
              <a:t>		i++;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de-DE" sz="260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600">
                <a:latin typeface="Consolas" panose="020B0609020204030204" pitchFamily="49" charset="0"/>
              </a:rPr>
              <a:t>	buffer[i] = '\0';</a:t>
            </a:r>
          </a:p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29200" y="1928606"/>
            <a:ext cx="3581400" cy="3481593"/>
            <a:chOff x="304800" y="1213366"/>
            <a:chExt cx="4953000" cy="4753386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409254" y="1981200"/>
              <a:ext cx="2590800" cy="457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200" i="0" u="none" strike="noStrike" cap="none" normalizeH="0" baseline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CH = Đọc một ký tự</a:t>
              </a:r>
              <a:endParaRPr kumimoji="0" lang="en-US" sz="1200" i="0" u="none" strike="noStrike" cap="none" normalizeH="0" baseline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523108" y="2918752"/>
              <a:ext cx="2362200" cy="685800"/>
              <a:chOff x="2247900" y="3200400"/>
              <a:chExt cx="2362200" cy="685800"/>
            </a:xfrm>
          </p:grpSpPr>
          <p:sp>
            <p:nvSpPr>
              <p:cNvPr id="35" name="Diamond 34"/>
              <p:cNvSpPr/>
              <p:nvPr/>
            </p:nvSpPr>
            <p:spPr bwMode="auto">
              <a:xfrm>
                <a:off x="2247900" y="3200400"/>
                <a:ext cx="2362200" cy="685800"/>
              </a:xfrm>
              <a:prstGeom prst="diamond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742307" y="3358633"/>
                <a:ext cx="1474553" cy="417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vi-VN" sz="1200">
                    <a:solidFill>
                      <a:srgbClr val="0432FF"/>
                    </a:solidFill>
                  </a:rPr>
                  <a:t>CH &lt;&gt; EOF</a:t>
                </a:r>
                <a:endParaRPr lang="en-US" sz="1200">
                  <a:solidFill>
                    <a:srgbClr val="0432FF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 bwMode="auto">
            <a:xfrm>
              <a:off x="1408362" y="4084904"/>
              <a:ext cx="2590800" cy="70074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200" i="0" u="none" strike="noStrike" cap="none" normalizeH="0" baseline="0">
                  <a:ln>
                    <a:noFill/>
                  </a:ln>
                  <a:solidFill>
                    <a:srgbClr val="0432FF"/>
                  </a:solidFill>
                  <a:effectLst/>
                </a:rPr>
                <a:t>Đưa CH vào bộ đệm</a:t>
              </a:r>
            </a:p>
            <a:p>
              <a:pPr algn="ctr"/>
              <a:r>
                <a:rPr lang="vi-VN" sz="1200">
                  <a:solidFill>
                    <a:srgbClr val="0432FF"/>
                  </a:solidFill>
                </a:rPr>
                <a:t>CH = Đọc một ký tự</a:t>
              </a:r>
              <a:endParaRPr lang="en-US" sz="1200">
                <a:solidFill>
                  <a:srgbClr val="0432FF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>
                <a:ln>
                  <a:noFill/>
                </a:ln>
                <a:solidFill>
                  <a:srgbClr val="0432FF"/>
                </a:solidFill>
                <a:effectLst/>
              </a:endParaRPr>
            </a:p>
          </p:txBody>
        </p:sp>
        <p:cxnSp>
          <p:nvCxnSpPr>
            <p:cNvPr id="16" name="Straight Arrow Connector 15"/>
            <p:cNvCxnSpPr>
              <a:stCxn id="12" idx="2"/>
            </p:cNvCxnSpPr>
            <p:nvPr/>
          </p:nvCxnSpPr>
          <p:spPr bwMode="auto">
            <a:xfrm flipH="1">
              <a:off x="2704208" y="2438400"/>
              <a:ext cx="446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28" idx="2"/>
            </p:cNvCxnSpPr>
            <p:nvPr/>
          </p:nvCxnSpPr>
          <p:spPr bwMode="auto">
            <a:xfrm flipH="1">
              <a:off x="2703762" y="3604552"/>
              <a:ext cx="446" cy="4803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28" idx="3"/>
            </p:cNvCxnSpPr>
            <p:nvPr/>
          </p:nvCxnSpPr>
          <p:spPr bwMode="auto">
            <a:xfrm>
              <a:off x="3885308" y="3261652"/>
              <a:ext cx="72479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704208" y="1213366"/>
              <a:ext cx="446" cy="7678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2703762" y="4759220"/>
              <a:ext cx="446" cy="4803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762000" y="5239572"/>
              <a:ext cx="194176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762000" y="2667000"/>
              <a:ext cx="0" cy="25725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V="1">
              <a:off x="762000" y="2641661"/>
              <a:ext cx="1844334" cy="1385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Oval 27"/>
            <p:cNvSpPr/>
            <p:nvPr/>
          </p:nvSpPr>
          <p:spPr bwMode="auto">
            <a:xfrm>
              <a:off x="2627562" y="2579316"/>
              <a:ext cx="152400" cy="15240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610100" y="3261652"/>
              <a:ext cx="0" cy="222474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2703762" y="5488954"/>
              <a:ext cx="194176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2703316" y="5486400"/>
              <a:ext cx="446" cy="4803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>
              <a:off x="304800" y="1597283"/>
              <a:ext cx="4953000" cy="412929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49884" y="2929144"/>
              <a:ext cx="831762" cy="417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vi-VN" sz="1200" b="1">
                  <a:solidFill>
                    <a:srgbClr val="0432FF"/>
                  </a:solidFill>
                </a:rPr>
                <a:t>false</a:t>
              </a:r>
              <a:endParaRPr lang="en-US" sz="1200" b="1">
                <a:solidFill>
                  <a:srgbClr val="0432F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77117" y="3706821"/>
              <a:ext cx="761683" cy="417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vi-VN" sz="1200" b="1">
                  <a:solidFill>
                    <a:srgbClr val="0432FF"/>
                  </a:solidFill>
                </a:rPr>
                <a:t>true</a:t>
              </a:r>
              <a:endParaRPr lang="en-US" sz="1200" b="1">
                <a:solidFill>
                  <a:srgbClr val="0432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5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Ghi 1 ký tự vào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fputc </a:t>
            </a:r>
            <a:r>
              <a:rPr lang="en-US">
                <a:latin typeface="Consolas" panose="020B0609020204030204" pitchFamily="49" charset="0"/>
              </a:rPr>
              <a:t>(char c, FILE *fp);</a:t>
            </a:r>
          </a:p>
          <a:p>
            <a:r>
              <a:rPr lang="en-US"/>
              <a:t>Ví dụ: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</a:rPr>
              <a:t> 	FILE *fp;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</a:rPr>
              <a:t>	fp = fopen ("E:\\tmp\\vidu2.txt",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"w"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</a:rPr>
              <a:t>	fputc ('A', fp);</a:t>
            </a:r>
          </a:p>
        </p:txBody>
      </p:sp>
    </p:spTree>
    <p:extLst>
      <p:ext uri="{BB962C8B-B14F-4D97-AF65-F5344CB8AC3E}">
        <p14:creationId xmlns:p14="http://schemas.microsoft.com/office/powerpoint/2010/main" val="269070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1 chuỗi từ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38200"/>
            <a:ext cx="8915400" cy="5181600"/>
          </a:xfrm>
        </p:spPr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/>
              <a:t>char *</a:t>
            </a:r>
            <a:r>
              <a:rPr lang="en-US">
                <a:solidFill>
                  <a:srgbClr val="FF0000"/>
                </a:solidFill>
              </a:rPr>
              <a:t>fgets </a:t>
            </a:r>
            <a:r>
              <a:rPr lang="en-US"/>
              <a:t>(</a:t>
            </a:r>
            <a:r>
              <a:rPr lang="en-US">
                <a:solidFill>
                  <a:srgbClr val="0432FF"/>
                </a:solidFill>
              </a:rPr>
              <a:t>char *str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int n</a:t>
            </a:r>
            <a:r>
              <a:rPr lang="en-US"/>
              <a:t>, </a:t>
            </a:r>
            <a:r>
              <a:rPr lang="en-US">
                <a:solidFill>
                  <a:srgbClr val="0432FF"/>
                </a:solidFill>
              </a:rPr>
              <a:t>FILE *fp</a:t>
            </a:r>
            <a:r>
              <a:rPr lang="en-US"/>
              <a:t>);</a:t>
            </a:r>
          </a:p>
          <a:p>
            <a:pPr lvl="1"/>
            <a:r>
              <a:rPr lang="en-US"/>
              <a:t>Dùng để đọc 1 chuỗi từ file vào biến str, n là số ký tự tối đa sẽ đọc (bao gồm ký tự null cuối cùng)</a:t>
            </a:r>
          </a:p>
          <a:p>
            <a:pPr lvl="1"/>
            <a:r>
              <a:rPr lang="vi-VN"/>
              <a:t>Hàm trả về con trỏ tới </a:t>
            </a:r>
            <a:r>
              <a:rPr lang="en-US"/>
              <a:t>chuỗi</a:t>
            </a:r>
            <a:r>
              <a:rPr lang="vi-VN"/>
              <a:t> đọc được nếu thành công</a:t>
            </a:r>
          </a:p>
          <a:p>
            <a:pPr lvl="1"/>
            <a:r>
              <a:rPr lang="vi-VN"/>
              <a:t>Hàm trả về NULL nếu xảy ra lỗi hoặc gặp cuối file</a:t>
            </a:r>
            <a:endParaRPr lang="vi-VN" sz="2000"/>
          </a:p>
          <a:p>
            <a:r>
              <a:rPr lang="en-US"/>
              <a:t>Ví dụ:</a:t>
            </a:r>
          </a:p>
          <a:p>
            <a:pPr marL="457200" lvl="1" indent="0">
              <a:buNone/>
              <a:tabLst>
                <a:tab pos="914400" algn="l"/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char s[100];</a:t>
            </a:r>
          </a:p>
          <a:p>
            <a:pPr marL="457200" lvl="1" indent="0">
              <a:buNone/>
              <a:tabLst>
                <a:tab pos="914400" algn="l"/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fp = fopen("T1.txt", "r");</a:t>
            </a:r>
          </a:p>
          <a:p>
            <a:pPr marL="457200" lvl="1" indent="0">
              <a:buNone/>
              <a:tabLst>
                <a:tab pos="914400" algn="l"/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fgets(s, 3, fp);</a:t>
            </a:r>
          </a:p>
          <a:p>
            <a:pPr marL="457200" lvl="1" indent="0">
              <a:buNone/>
              <a:tabLst>
                <a:tab pos="914400" algn="l"/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puts(s);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56D58-B572-42DE-A799-AF7AE3041E40}"/>
              </a:ext>
            </a:extLst>
          </p:cNvPr>
          <p:cNvSpPr txBox="1"/>
          <p:nvPr/>
        </p:nvSpPr>
        <p:spPr>
          <a:xfrm>
            <a:off x="6019800" y="4724400"/>
            <a:ext cx="1371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390242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Ghi 1 chuỗi vào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181600"/>
          </a:xfrm>
        </p:spPr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/>
              <a:t>int </a:t>
            </a:r>
            <a:r>
              <a:rPr lang="en-US">
                <a:solidFill>
                  <a:srgbClr val="FF0000"/>
                </a:solidFill>
              </a:rPr>
              <a:t>fputs</a:t>
            </a:r>
            <a:r>
              <a:rPr lang="en-US"/>
              <a:t>(const char *str, FILE *fp);</a:t>
            </a:r>
          </a:p>
          <a:p>
            <a:pPr lvl="1"/>
            <a:r>
              <a:rPr lang="en-US"/>
              <a:t>Dùng để ghi một chuỗi vào file</a:t>
            </a:r>
          </a:p>
          <a:p>
            <a:pPr lvl="1"/>
            <a:r>
              <a:rPr lang="en-US"/>
              <a:t>Hàm trả về giá trị không âm nếu ghi thành công</a:t>
            </a:r>
          </a:p>
          <a:p>
            <a:r>
              <a:rPr lang="en-US"/>
              <a:t>Ví dụ:</a:t>
            </a:r>
          </a:p>
          <a:p>
            <a:pPr marL="457200" indent="0">
              <a:buNone/>
              <a:tabLst>
                <a:tab pos="914400" algn="l"/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char s[100];</a:t>
            </a:r>
          </a:p>
          <a:p>
            <a:pPr marL="457200" indent="0">
              <a:buNone/>
              <a:tabLst>
                <a:tab pos="914400" algn="l"/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fp = fopen("T1.txt", "w");</a:t>
            </a:r>
          </a:p>
          <a:p>
            <a:pPr marL="457200" indent="0">
              <a:buNone/>
              <a:tabLst>
                <a:tab pos="914400" algn="l"/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printf("Nhap vao 1 chuoi: "); gets(s);</a:t>
            </a:r>
          </a:p>
          <a:p>
            <a:pPr marL="457200" indent="0">
              <a:buNone/>
              <a:tabLst>
                <a:tab pos="914400" algn="l"/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fputs(s, fp);</a:t>
            </a:r>
          </a:p>
        </p:txBody>
      </p:sp>
    </p:spTree>
    <p:extLst>
      <p:ext uri="{BB962C8B-B14F-4D97-AF65-F5344CB8AC3E}">
        <p14:creationId xmlns:p14="http://schemas.microsoft.com/office/powerpoint/2010/main" val="222262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Hàm fscanf( )</a:t>
            </a:r>
          </a:p>
        </p:txBody>
      </p:sp>
      <p:sp>
        <p:nvSpPr>
          <p:cNvPr id="2160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Hàm thư viện đọc dữ liệu từ tập tin theo định dạng:</a:t>
            </a:r>
          </a:p>
          <a:p>
            <a:pPr marL="0" indent="0" algn="ctr">
              <a:buNone/>
            </a:pPr>
            <a:r>
              <a:rPr lang="en-US" altLang="en-US">
                <a:solidFill>
                  <a:srgbClr val="FF0000"/>
                </a:solidFill>
              </a:rPr>
              <a:t>fscanf</a:t>
            </a:r>
            <a:r>
              <a:rPr lang="en-US" altLang="en-US"/>
              <a:t> ( </a:t>
            </a:r>
            <a:r>
              <a:rPr lang="en-US" altLang="en-US">
                <a:solidFill>
                  <a:srgbClr val="0432FF"/>
                </a:solidFill>
              </a:rPr>
              <a:t>&lt;file_ptr&gt;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&lt;format&gt;</a:t>
            </a:r>
            <a:r>
              <a:rPr lang="en-US" altLang="en-US"/>
              <a:t>, </a:t>
            </a:r>
            <a:r>
              <a:rPr lang="en-US" altLang="en-US">
                <a:solidFill>
                  <a:srgbClr val="0432FF"/>
                </a:solidFill>
              </a:rPr>
              <a:t>&lt;argument, …&gt;</a:t>
            </a:r>
            <a:r>
              <a:rPr lang="en-US" altLang="en-US"/>
              <a:t> ); </a:t>
            </a:r>
          </a:p>
          <a:p>
            <a:pPr>
              <a:spcBef>
                <a:spcPts val="1800"/>
              </a:spcBef>
            </a:pPr>
            <a:r>
              <a:rPr lang="en-US" altLang="en-US"/>
              <a:t>Việc sử dụng hàm fscanf() tương tự như hàm scanf(), chỉ khác ở chỗ thay vì nhập từ bàn phím sẽ được đọc vào từ tập tin.</a:t>
            </a:r>
          </a:p>
          <a:p>
            <a:r>
              <a:rPr lang="en-US" altLang="en-US"/>
              <a:t>Ví dụ:	</a:t>
            </a:r>
          </a:p>
          <a:p>
            <a:pPr marL="0" indent="0">
              <a:buNone/>
            </a:pPr>
            <a:r>
              <a:rPr lang="en-US" altLang="en-US" noProof="1"/>
              <a:t>	</a:t>
            </a:r>
            <a:r>
              <a:rPr lang="en-US" altLang="en-US" noProof="1">
                <a:latin typeface="Consolas" panose="020B0609020204030204" pitchFamily="49" charset="0"/>
              </a:rPr>
              <a:t>f</a:t>
            </a:r>
            <a:r>
              <a:rPr lang="en-US" altLang="en-US">
                <a:latin typeface="Consolas" panose="020B0609020204030204" pitchFamily="49" charset="0"/>
              </a:rPr>
              <a:t>scanf </a:t>
            </a:r>
            <a:r>
              <a:rPr lang="en-US" altLang="en-US" noProof="1">
                <a:latin typeface="Consolas" panose="020B0609020204030204" pitchFamily="49" charset="0"/>
              </a:rPr>
              <a:t>(fp, "%d</a:t>
            </a:r>
            <a:r>
              <a:rPr lang="en-US" altLang="en-US">
                <a:latin typeface="Consolas" panose="020B0609020204030204" pitchFamily="49" charset="0"/>
              </a:rPr>
              <a:t>", &amp;n</a:t>
            </a:r>
            <a:r>
              <a:rPr lang="en-US" altLang="en-US" noProof="1">
                <a:latin typeface="Consolas" panose="020B0609020204030204" pitchFamily="49" charset="0"/>
              </a:rPr>
              <a:t>);</a:t>
            </a:r>
            <a:endParaRPr lang="en-US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6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Hàm fprintf ( )</a:t>
            </a:r>
          </a:p>
        </p:txBody>
      </p:sp>
      <p:sp>
        <p:nvSpPr>
          <p:cNvPr id="2119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Hàm thư viện ghi tập tin theo định dạng: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en-US"/>
              <a:t>int </a:t>
            </a:r>
            <a:r>
              <a:rPr lang="en-US" altLang="en-US">
                <a:solidFill>
                  <a:srgbClr val="FF0000"/>
                </a:solidFill>
              </a:rPr>
              <a:t>fprintf</a:t>
            </a:r>
            <a:r>
              <a:rPr lang="en-US" altLang="en-US"/>
              <a:t> (&lt;file_ptr&gt;, &lt;format&gt;, &lt;argument, …&gt; );</a:t>
            </a:r>
          </a:p>
          <a:p>
            <a:pPr>
              <a:spcBef>
                <a:spcPts val="1800"/>
              </a:spcBef>
            </a:pPr>
            <a:r>
              <a:rPr lang="en-US" altLang="en-US"/>
              <a:t>Việc sử dụng hàm fprintf() tương tự như hàm printf(), chỉ khác ở chỗ thay vì in ra màn hình sẽ được ghi lên tập tin.</a:t>
            </a:r>
          </a:p>
          <a:p>
            <a:r>
              <a:rPr lang="en-US" altLang="en-US"/>
              <a:t>Ví dụ:</a:t>
            </a:r>
          </a:p>
          <a:p>
            <a:pPr marL="457200" indent="0">
              <a:buNone/>
            </a:pPr>
            <a:r>
              <a:rPr lang="en-US" altLang="en-US" noProof="1"/>
              <a:t>fprintf (fp, "%d%s%.0g\n", 10, "!= ", gt(10));</a:t>
            </a:r>
            <a:endParaRPr lang="en-US" altLang="en-US"/>
          </a:p>
          <a:p>
            <a:pPr marL="457200" indent="0">
              <a:buNone/>
            </a:pPr>
            <a:r>
              <a:rPr lang="en-US" altLang="en-US" noProof="1"/>
              <a:t>fprintf (</a:t>
            </a:r>
            <a:r>
              <a:rPr lang="en-US" altLang="en-US"/>
              <a:t>fp</a:t>
            </a:r>
            <a:r>
              <a:rPr lang="en-US" altLang="en-US" noProof="1"/>
              <a:t>, "%s%</a:t>
            </a:r>
            <a:r>
              <a:rPr lang="en-US" altLang="en-US"/>
              <a:t>d</a:t>
            </a:r>
            <a:r>
              <a:rPr lang="en-US" altLang="en-US" noProof="1"/>
              <a:t>\n", </a:t>
            </a:r>
            <a:r>
              <a:rPr lang="en-US" altLang="en-US"/>
              <a:t>"S</a:t>
            </a:r>
            <a:r>
              <a:rPr lang="en-US" altLang="en-US" noProof="1"/>
              <a:t>= ", </a:t>
            </a:r>
            <a:r>
              <a:rPr lang="en-US" altLang="en-US"/>
              <a:t>x*2+3</a:t>
            </a:r>
            <a:r>
              <a:rPr lang="en-US" altLang="en-US" noProof="1"/>
              <a:t>);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6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 chuyển con trỏ đến 1 vị trí mới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/>
              <a:t>		int </a:t>
            </a:r>
            <a:r>
              <a:rPr lang="en-US">
                <a:solidFill>
                  <a:srgbClr val="FF0000"/>
                </a:solidFill>
              </a:rPr>
              <a:t>fseek</a:t>
            </a:r>
            <a:r>
              <a:rPr lang="en-US"/>
              <a:t> (FILE *fp,  long sb,  int xp);</a:t>
            </a:r>
          </a:p>
          <a:p>
            <a:pPr marL="0" indent="0">
              <a:buNone/>
            </a:pPr>
            <a:r>
              <a:rPr lang="vi-VN"/>
              <a:t>Trong đó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sb là số byte cần di chuyển.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xp cho biết vị trí xuất phát mà việc dịch chuyển được bắt đầu từ đó. xp có thể nhận các giá trị sau:</a:t>
            </a:r>
          </a:p>
          <a:p>
            <a:pPr lvl="1"/>
            <a:r>
              <a:rPr lang="vi-VN" sz="2800"/>
              <a:t>SEEK_SET hay </a:t>
            </a:r>
            <a:r>
              <a:rPr lang="vi-VN" sz="2800">
                <a:solidFill>
                  <a:srgbClr val="FF0000"/>
                </a:solidFill>
              </a:rPr>
              <a:t>0</a:t>
            </a:r>
            <a:r>
              <a:rPr lang="vi-VN" sz="2800"/>
              <a:t> : Xuất phát </a:t>
            </a:r>
            <a:r>
              <a:rPr lang="vi-VN" sz="2800">
                <a:solidFill>
                  <a:srgbClr val="FF0000"/>
                </a:solidFill>
              </a:rPr>
              <a:t>từ đầu </a:t>
            </a:r>
            <a:r>
              <a:rPr lang="en-US" sz="2800">
                <a:solidFill>
                  <a:srgbClr val="FF0000"/>
                </a:solidFill>
              </a:rPr>
              <a:t>file</a:t>
            </a:r>
            <a:r>
              <a:rPr lang="vi-VN" sz="2800"/>
              <a:t>.</a:t>
            </a:r>
          </a:p>
          <a:p>
            <a:pPr lvl="1"/>
            <a:r>
              <a:rPr lang="vi-VN" sz="2800"/>
              <a:t>SEEK_CUR hay </a:t>
            </a:r>
            <a:r>
              <a:rPr lang="vi-VN" sz="2800">
                <a:solidFill>
                  <a:srgbClr val="FF0000"/>
                </a:solidFill>
              </a:rPr>
              <a:t>1</a:t>
            </a:r>
            <a:r>
              <a:rPr lang="vi-VN" sz="2800"/>
              <a:t>: Xuất phát </a:t>
            </a:r>
            <a:r>
              <a:rPr lang="vi-VN" sz="2800">
                <a:solidFill>
                  <a:srgbClr val="FF0000"/>
                </a:solidFill>
              </a:rPr>
              <a:t>từ vị trí hiện tại </a:t>
            </a:r>
            <a:r>
              <a:rPr lang="vi-VN" sz="2800"/>
              <a:t>của con trỏ chỉ</a:t>
            </a:r>
            <a:r>
              <a:rPr lang="en-US" sz="2800"/>
              <a:t> vị trí</a:t>
            </a:r>
            <a:r>
              <a:rPr lang="vi-VN" sz="2800"/>
              <a:t>.</a:t>
            </a:r>
          </a:p>
          <a:p>
            <a:pPr lvl="1"/>
            <a:r>
              <a:rPr lang="vi-VN" sz="2800"/>
              <a:t>SEEK_END hay </a:t>
            </a:r>
            <a:r>
              <a:rPr lang="vi-VN" sz="2800">
                <a:solidFill>
                  <a:srgbClr val="FF0000"/>
                </a:solidFill>
              </a:rPr>
              <a:t>2</a:t>
            </a:r>
            <a:r>
              <a:rPr lang="vi-VN" sz="2800"/>
              <a:t> : Xuất phát </a:t>
            </a:r>
            <a:r>
              <a:rPr lang="vi-VN" sz="2800">
                <a:solidFill>
                  <a:srgbClr val="FF0000"/>
                </a:solidFill>
              </a:rPr>
              <a:t>từ cuối </a:t>
            </a:r>
            <a:r>
              <a:rPr lang="en-US" sz="2800">
                <a:solidFill>
                  <a:srgbClr val="FF0000"/>
                </a:solidFill>
              </a:rPr>
              <a:t>file</a:t>
            </a:r>
            <a:r>
              <a:rPr lang="vi-VN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16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 chuyển con trỏ đến 1 vị trí mới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fseek(fp, 1, SEEK_SET);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a = fgetc(fp);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printf("%c ", a);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fseek(fp, 3, SEEK_CUR);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a = fgetc(fp);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printf("%c ", a);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fseek(fp, -1, SEEK_END);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a = fgetc(fp);</a:t>
            </a:r>
          </a:p>
          <a:p>
            <a:pPr marL="34925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printf("%c ", 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50326-96C1-4B3B-B224-AA4A7F32B249}"/>
              </a:ext>
            </a:extLst>
          </p:cNvPr>
          <p:cNvSpPr txBox="1"/>
          <p:nvPr/>
        </p:nvSpPr>
        <p:spPr>
          <a:xfrm>
            <a:off x="5181600" y="1905000"/>
            <a:ext cx="3886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Giả sử nội dung file T1.txt:</a:t>
            </a:r>
          </a:p>
          <a:p>
            <a:r>
              <a:rPr lang="en-US" sz="2400"/>
              <a:t>BACH KHOA TPHCM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C3824-34F0-47E5-95C1-E3AE540A05CB}"/>
              </a:ext>
            </a:extLst>
          </p:cNvPr>
          <p:cNvSpPr txBox="1"/>
          <p:nvPr/>
        </p:nvSpPr>
        <p:spPr>
          <a:xfrm>
            <a:off x="6362700" y="2948555"/>
            <a:ext cx="1524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Kết quả:</a:t>
            </a:r>
          </a:p>
          <a:p>
            <a:r>
              <a:rPr lang="en-US" sz="2400"/>
              <a:t>A</a:t>
            </a:r>
          </a:p>
          <a:p>
            <a:r>
              <a:rPr lang="en-US" sz="2400"/>
              <a:t>K</a:t>
            </a:r>
          </a:p>
          <a:p>
            <a:r>
              <a:rPr lang="en-US" sz="24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0693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F61-E12D-4824-974F-5CE76191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Chuẩn đầu 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A808-ED51-47A1-B77B-4498D716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L.O.7.1</a:t>
            </a:r>
            <a:r>
              <a:rPr lang="en-US"/>
              <a:t> – Khai báo được kiểu tập tin.</a:t>
            </a:r>
          </a:p>
          <a:p>
            <a:r>
              <a:rPr lang="en-US" b="1"/>
              <a:t>L.O.7.2</a:t>
            </a:r>
            <a:r>
              <a:rPr lang="en-US"/>
              <a:t> – Giải thích được các kiểu mở và đóng tập tin.</a:t>
            </a:r>
          </a:p>
          <a:p>
            <a:r>
              <a:rPr lang="en-US" b="1"/>
              <a:t>L.O.7.3</a:t>
            </a:r>
            <a:r>
              <a:rPr lang="en-US"/>
              <a:t> – Giải thích được nguyên tắc làm việc với tập tin.</a:t>
            </a:r>
          </a:p>
          <a:p>
            <a:r>
              <a:rPr lang="en-US" b="1"/>
              <a:t>L.O.7.4</a:t>
            </a:r>
            <a:r>
              <a:rPr lang="en-US"/>
              <a:t> – Hiện thực được bằng C để lấy dữ liệu từ tập tin hay để ghi dữ liệu vào tập tin.</a:t>
            </a:r>
          </a:p>
          <a:p>
            <a:r>
              <a:rPr lang="en-US" b="1"/>
              <a:t>L.O.7.5</a:t>
            </a:r>
            <a:r>
              <a:rPr lang="en-US"/>
              <a:t> – Sử dụng được C để giải quyết bài toán trong thực tế.</a:t>
            </a:r>
          </a:p>
          <a:p>
            <a:r>
              <a:rPr lang="en-US" b="1"/>
              <a:t>L.O.7.6</a:t>
            </a:r>
            <a:r>
              <a:rPr lang="en-US"/>
              <a:t> – Sử dụng được macro.</a:t>
            </a:r>
          </a:p>
        </p:txBody>
      </p:sp>
    </p:spTree>
    <p:extLst>
      <p:ext uri="{BB962C8B-B14F-4D97-AF65-F5344CB8AC3E}">
        <p14:creationId xmlns:p14="http://schemas.microsoft.com/office/powerpoint/2010/main" val="266252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vị trí hiện tại của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		</a:t>
            </a:r>
          </a:p>
          <a:p>
            <a:pPr marL="0" indent="0" algn="ctr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ftell</a:t>
            </a:r>
            <a:r>
              <a:rPr lang="en-US">
                <a:latin typeface="Consolas" panose="020B0609020204030204" pitchFamily="49" charset="0"/>
              </a:rPr>
              <a:t> (FILE *fp);</a:t>
            </a:r>
          </a:p>
          <a:p>
            <a:r>
              <a:rPr lang="en-US"/>
              <a:t>Ví dụ:</a:t>
            </a:r>
          </a:p>
          <a:p>
            <a:pPr marL="68580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printf ("%d ",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ftell (fp)</a:t>
            </a:r>
            <a:r>
              <a:rPr lang="en-US" sz="2800">
                <a:latin typeface="Consolas" panose="020B0609020204030204" pitchFamily="49" charset="0"/>
              </a:rPr>
              <a:t>);</a:t>
            </a:r>
          </a:p>
          <a:p>
            <a:pPr marL="68580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fseek (fp, -1, SEEK_END);</a:t>
            </a:r>
          </a:p>
          <a:p>
            <a:pPr marL="68580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a = fgetc (fp);</a:t>
            </a:r>
          </a:p>
          <a:p>
            <a:pPr marL="68580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printf ("%c ", a);</a:t>
            </a:r>
          </a:p>
          <a:p>
            <a:pPr marL="685800" lvl="1" indent="0">
              <a:buNone/>
            </a:pPr>
            <a:r>
              <a:rPr lang="en-US" sz="2800">
                <a:latin typeface="Consolas" panose="020B0609020204030204" pitchFamily="49" charset="0"/>
              </a:rPr>
              <a:t>printf ("%d ", ftell(fp));</a:t>
            </a:r>
          </a:p>
        </p:txBody>
      </p:sp>
    </p:spTree>
    <p:extLst>
      <p:ext uri="{BB962C8B-B14F-4D97-AF65-F5344CB8AC3E}">
        <p14:creationId xmlns:p14="http://schemas.microsoft.com/office/powerpoint/2010/main" val="29485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 chuyển con trỏ về đầu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		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rewind</a:t>
            </a:r>
            <a:r>
              <a:rPr lang="en-US">
                <a:latin typeface="Consolas" panose="020B0609020204030204" pitchFamily="49" charset="0"/>
              </a:rPr>
              <a:t> (FILE *fp);</a:t>
            </a:r>
          </a:p>
          <a:p>
            <a:r>
              <a:rPr lang="en-US"/>
              <a:t>Ví dụ:</a:t>
            </a:r>
          </a:p>
          <a:p>
            <a:pPr marL="45720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while (!feof(fp)) {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    	a = getc(fp);  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	printf("%c", a);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  	}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printf("\n");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	rewind(fp);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while (!feof(fp)) {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	a = getc(fp);  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	printf("%c", a);</a:t>
            </a:r>
          </a:p>
          <a:p>
            <a:pPr marL="45720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  	}</a:t>
            </a:r>
          </a:p>
        </p:txBody>
      </p:sp>
    </p:spTree>
    <p:extLst>
      <p:ext uri="{BB962C8B-B14F-4D97-AF65-F5344CB8AC3E}">
        <p14:creationId xmlns:p14="http://schemas.microsoft.com/office/powerpoint/2010/main" val="8277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- Access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loại file </a:t>
            </a:r>
            <a:r>
              <a:rPr lang="vi-VN"/>
              <a:t>được mở </a:t>
            </a:r>
            <a:r>
              <a:rPr lang="en-US"/>
              <a:t>và </a:t>
            </a:r>
            <a:r>
              <a:rPr lang="vi-VN"/>
              <a:t>cho truy cập ngẫu nhiên</a:t>
            </a:r>
            <a:endParaRPr lang="en-US"/>
          </a:p>
          <a:p>
            <a:r>
              <a:rPr lang="en-US"/>
              <a:t>B</a:t>
            </a:r>
            <a:r>
              <a:rPr lang="vi-VN"/>
              <a:t>ao gồm một loạt các </a:t>
            </a:r>
            <a:r>
              <a:rPr lang="en-US"/>
              <a:t>mẩu tin có cùng kích thước (fixed-length records). Kích thước mẩu tin phụ thuộc vào các thành phần (trường-field) bên trong mẩu tin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43" y="3200400"/>
            <a:ext cx="8379696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7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struct là kiểu dữ liệu có thể bao gồm các </a:t>
            </a:r>
            <a:r>
              <a:rPr lang="en-US"/>
              <a:t>thành phần bên trong, mỗi thành phần có thể thuộc </a:t>
            </a:r>
            <a:r>
              <a:rPr lang="vi-VN"/>
              <a:t>kiểu dữ liệu cơ bản khác như: int,</a:t>
            </a:r>
            <a:r>
              <a:rPr lang="en-US"/>
              <a:t> </a:t>
            </a:r>
            <a:r>
              <a:rPr lang="vi-VN"/>
              <a:t>char, float, …</a:t>
            </a:r>
            <a:endParaRPr lang="en-US"/>
          </a:p>
          <a:p>
            <a:r>
              <a:rPr lang="en-US"/>
              <a:t>K</a:t>
            </a:r>
            <a:r>
              <a:rPr lang="vi-VN"/>
              <a:t>hai báo:</a:t>
            </a:r>
            <a:endParaRPr lang="en-US"/>
          </a:p>
          <a:p>
            <a:pPr marL="977900" indent="0">
              <a:buNone/>
              <a:tabLst>
                <a:tab pos="1371600" algn="l"/>
              </a:tabLst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latin typeface="Consolas" panose="020B0609020204030204" pitchFamily="49" charset="0"/>
              </a:rPr>
              <a:t>  structure_name {</a:t>
            </a:r>
          </a:p>
          <a:p>
            <a:pPr marL="977900" indent="0">
              <a:buNone/>
              <a:tabLst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	data_type  member1; </a:t>
            </a:r>
          </a:p>
          <a:p>
            <a:pPr marL="977900" indent="0">
              <a:buNone/>
              <a:tabLst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	data_type  member2; </a:t>
            </a:r>
          </a:p>
          <a:p>
            <a:pPr marL="977900" indent="0">
              <a:buNone/>
              <a:tabLst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	… </a:t>
            </a:r>
          </a:p>
          <a:p>
            <a:pPr marL="977900" indent="0">
              <a:buNone/>
              <a:tabLst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	data_type  membern; </a:t>
            </a:r>
          </a:p>
          <a:p>
            <a:pPr marL="977900" indent="0">
              <a:buNone/>
              <a:tabLst>
                <a:tab pos="1371600" algn="l"/>
              </a:tabLst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/>
          </a:p>
          <a:p>
            <a:endParaRPr lang="vi-VN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fwrite()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</a:t>
            </a:r>
          </a:p>
          <a:p>
            <a:pPr marL="0" indent="0" algn="ctr">
              <a:buNone/>
            </a:pPr>
            <a:r>
              <a:rPr lang="en-US"/>
              <a:t>size_t fwrite (const void </a:t>
            </a:r>
            <a:r>
              <a:rPr lang="en-US">
                <a:solidFill>
                  <a:srgbClr val="FF0000"/>
                </a:solidFill>
              </a:rPr>
              <a:t>*buffer</a:t>
            </a:r>
            <a:r>
              <a:rPr lang="en-US"/>
              <a:t>,  size_t </a:t>
            </a:r>
            <a:r>
              <a:rPr lang="en-US">
                <a:solidFill>
                  <a:srgbClr val="FF0000"/>
                </a:solidFill>
              </a:rPr>
              <a:t>size</a:t>
            </a:r>
            <a:r>
              <a:rPr lang="en-US"/>
              <a:t>, </a:t>
            </a:r>
          </a:p>
          <a:p>
            <a:pPr marL="0" indent="0" algn="ctr">
              <a:buNone/>
            </a:pPr>
            <a:r>
              <a:rPr lang="en-US"/>
              <a:t>          size_t </a:t>
            </a:r>
            <a:r>
              <a:rPr lang="en-US">
                <a:solidFill>
                  <a:srgbClr val="FF0000"/>
                </a:solidFill>
              </a:rPr>
              <a:t>count</a:t>
            </a:r>
            <a:r>
              <a:rPr lang="en-US"/>
              <a:t>,  FILE </a:t>
            </a:r>
            <a:r>
              <a:rPr lang="en-US">
                <a:solidFill>
                  <a:srgbClr val="FF0000"/>
                </a:solidFill>
              </a:rPr>
              <a:t>*fp</a:t>
            </a:r>
            <a:r>
              <a:rPr lang="en-US"/>
              <a:t>);</a:t>
            </a:r>
          </a:p>
          <a:p>
            <a:r>
              <a:rPr lang="en-US"/>
              <a:t>Tham số</a:t>
            </a:r>
            <a:r>
              <a:rPr lang="vi-VN"/>
              <a:t>:</a:t>
            </a:r>
          </a:p>
          <a:p>
            <a:pPr lvl="1"/>
            <a:r>
              <a:rPr lang="vi-VN"/>
              <a:t>buffer: con trỏ trỏ tới data cần ghi xuống file.</a:t>
            </a:r>
          </a:p>
          <a:p>
            <a:pPr lvl="1"/>
            <a:r>
              <a:rPr lang="vi-VN"/>
              <a:t>size: kích thước data cần ghi xuống file (tính theo byte)</a:t>
            </a:r>
          </a:p>
          <a:p>
            <a:pPr lvl="1"/>
            <a:r>
              <a:rPr lang="vi-VN"/>
              <a:t>count: số lượng data được ghi xuống file.</a:t>
            </a:r>
          </a:p>
        </p:txBody>
      </p:sp>
    </p:spTree>
    <p:extLst>
      <p:ext uri="{BB962C8B-B14F-4D97-AF65-F5344CB8AC3E}">
        <p14:creationId xmlns:p14="http://schemas.microsoft.com/office/powerpoint/2010/main" val="208548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fwrite()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Ghi chú</a:t>
            </a:r>
            <a:r>
              <a:rPr lang="vi-VN"/>
              <a:t>: </a:t>
            </a:r>
          </a:p>
          <a:p>
            <a:r>
              <a:rPr lang="vi-VN"/>
              <a:t>Hàm fwrite() ghi data xuống file</a:t>
            </a:r>
            <a:r>
              <a:rPr lang="en-US"/>
              <a:t>,</a:t>
            </a:r>
            <a:r>
              <a:rPr lang="vi-VN"/>
              <a:t> khác với hàm fprintf( ) ở chỗ hàm fwrite( ) có thể ghi cả struct, object,.. xuống file theo kiểu binary. </a:t>
            </a:r>
            <a:r>
              <a:rPr lang="en-US"/>
              <a:t>H</a:t>
            </a:r>
            <a:r>
              <a:rPr lang="vi-VN"/>
              <a:t>àm fprintf( ) chỉ có thể ghi dạng text</a:t>
            </a:r>
          </a:p>
          <a:p>
            <a:r>
              <a:rPr lang="en-US"/>
              <a:t>T</a:t>
            </a:r>
            <a:r>
              <a:rPr lang="vi-VN"/>
              <a:t>rả về số lượng data được ghi xuống, nếu ghi thành công</a:t>
            </a:r>
          </a:p>
          <a:p>
            <a:r>
              <a:rPr lang="vi-VN"/>
              <a:t>Nếu xảy ra lỗi, hàm sẽ trả về số nguyên nhỏ hơn số lượng data được ghi.</a:t>
            </a:r>
          </a:p>
        </p:txBody>
      </p:sp>
    </p:spTree>
    <p:extLst>
      <p:ext uri="{BB962C8B-B14F-4D97-AF65-F5344CB8AC3E}">
        <p14:creationId xmlns:p14="http://schemas.microsoft.com/office/powerpoint/2010/main" val="126497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fread()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/>
              <a:t>size_t  </a:t>
            </a:r>
            <a:r>
              <a:rPr lang="en-US" b="1">
                <a:solidFill>
                  <a:srgbClr val="FF0000"/>
                </a:solidFill>
              </a:rPr>
              <a:t>fread</a:t>
            </a:r>
            <a:r>
              <a:rPr lang="en-US"/>
              <a:t> ( void </a:t>
            </a:r>
            <a:r>
              <a:rPr lang="en-US">
                <a:solidFill>
                  <a:srgbClr val="0432FF"/>
                </a:solidFill>
              </a:rPr>
              <a:t>*buffer</a:t>
            </a:r>
            <a:r>
              <a:rPr lang="en-US"/>
              <a:t>,  size_t</a:t>
            </a:r>
            <a:r>
              <a:rPr lang="en-US">
                <a:solidFill>
                  <a:srgbClr val="FF0000"/>
                </a:solidFill>
              </a:rPr>
              <a:t> size</a:t>
            </a:r>
            <a:r>
              <a:rPr lang="en-US"/>
              <a:t>, </a:t>
            </a:r>
          </a:p>
          <a:p>
            <a:pPr marL="0" indent="0">
              <a:buNone/>
            </a:pPr>
            <a:r>
              <a:rPr lang="en-US">
                <a:solidFill>
                  <a:srgbClr val="0432FF"/>
                </a:solidFill>
              </a:rPr>
              <a:t>			       </a:t>
            </a:r>
            <a:r>
              <a:rPr lang="en-US"/>
              <a:t>size_t </a:t>
            </a:r>
            <a:r>
              <a:rPr lang="en-US">
                <a:solidFill>
                  <a:srgbClr val="0432FF"/>
                </a:solidFill>
              </a:rPr>
              <a:t>count</a:t>
            </a:r>
            <a:r>
              <a:rPr lang="en-US"/>
              <a:t>,  FILE </a:t>
            </a:r>
            <a:r>
              <a:rPr lang="en-US">
                <a:solidFill>
                  <a:srgbClr val="FF0000"/>
                </a:solidFill>
              </a:rPr>
              <a:t>*fp</a:t>
            </a:r>
            <a:r>
              <a:rPr lang="en-US"/>
              <a:t>);</a:t>
            </a:r>
          </a:p>
          <a:p>
            <a:pPr marL="0" indent="0" algn="ctr">
              <a:buNone/>
            </a:pPr>
            <a:endParaRPr lang="en-US" sz="2400"/>
          </a:p>
          <a:p>
            <a:r>
              <a:rPr lang="en-US"/>
              <a:t>Tham số</a:t>
            </a:r>
            <a:r>
              <a:rPr lang="vi-VN"/>
              <a:t>:</a:t>
            </a:r>
          </a:p>
          <a:p>
            <a:pPr lvl="1"/>
            <a:r>
              <a:rPr lang="vi-VN"/>
              <a:t>buffer: con trỏ trỏ tới </a:t>
            </a:r>
            <a:r>
              <a:rPr lang="en-US"/>
              <a:t>biến nhận dữ liệu đọc từ file</a:t>
            </a:r>
            <a:r>
              <a:rPr lang="vi-VN"/>
              <a:t>.</a:t>
            </a:r>
          </a:p>
          <a:p>
            <a:pPr lvl="1"/>
            <a:r>
              <a:rPr lang="vi-VN"/>
              <a:t>size: kích thước data </a:t>
            </a:r>
            <a:r>
              <a:rPr lang="en-US"/>
              <a:t>đọc</a:t>
            </a:r>
            <a:r>
              <a:rPr lang="vi-VN"/>
              <a:t> </a:t>
            </a:r>
            <a:r>
              <a:rPr lang="en-US"/>
              <a:t>từ </a:t>
            </a:r>
            <a:r>
              <a:rPr lang="vi-VN"/>
              <a:t>file (tính theo byte)</a:t>
            </a:r>
          </a:p>
          <a:p>
            <a:pPr lvl="1"/>
            <a:r>
              <a:rPr lang="vi-VN"/>
              <a:t>count: số lượng data đ</a:t>
            </a:r>
            <a:r>
              <a:rPr lang="en-US"/>
              <a:t>ọc từ</a:t>
            </a:r>
            <a:r>
              <a:rPr lang="vi-VN"/>
              <a:t> file.</a:t>
            </a:r>
          </a:p>
          <a:p>
            <a:pPr lvl="1"/>
            <a:r>
              <a:rPr lang="en-US"/>
              <a:t>fp</a:t>
            </a:r>
            <a:r>
              <a:rPr lang="vi-VN"/>
              <a:t>: con trỏ file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fread()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Ghi chú</a:t>
            </a:r>
            <a:r>
              <a:rPr lang="vi-VN"/>
              <a:t>:</a:t>
            </a:r>
          </a:p>
          <a:p>
            <a:r>
              <a:rPr lang="vi-VN"/>
              <a:t>Hàm fread( ) đọc dữ liệu từ file</a:t>
            </a:r>
            <a:r>
              <a:rPr lang="en-US"/>
              <a:t>, k</a:t>
            </a:r>
            <a:r>
              <a:rPr lang="vi-VN"/>
              <a:t>hác với hàm fscanf( ) ở chỗ có thể đọc cả struct, object,…(đọc cả khối dữ liệu chỉ cần biết kích thước và cấu trúc)</a:t>
            </a:r>
          </a:p>
          <a:p>
            <a:r>
              <a:rPr lang="en-US"/>
              <a:t>T</a:t>
            </a:r>
            <a:r>
              <a:rPr lang="vi-VN"/>
              <a:t>rả về số lượng data </a:t>
            </a:r>
            <a:r>
              <a:rPr lang="en-US"/>
              <a:t>đọc </a:t>
            </a:r>
            <a:r>
              <a:rPr lang="vi-VN"/>
              <a:t>được nếu thành công.</a:t>
            </a:r>
          </a:p>
          <a:p>
            <a:r>
              <a:rPr lang="vi-VN"/>
              <a:t>Nếu xảy ra lỗi hoặc gặp cuối file, hàm sẽ trả về số nguyên nhỏ hơn số lượng data được ghi.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0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077195" cy="660982"/>
          </a:xfrm>
        </p:spPr>
        <p:txBody>
          <a:bodyPr/>
          <a:lstStyle/>
          <a:p>
            <a:r>
              <a:rPr lang="en-US"/>
              <a:t>Ví dụ: Nhập và in danh sách sinh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143000"/>
            <a:ext cx="3657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struct sinhvien </a:t>
            </a: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      char ten[30];</a:t>
            </a:r>
          </a:p>
          <a:p>
            <a:pPr marL="0" indent="0">
              <a:buNone/>
            </a:pPr>
            <a:r>
              <a:rPr lang="en-US" sz="2000"/>
              <a:t>      float dtb;</a:t>
            </a:r>
          </a:p>
          <a:p>
            <a:pPr marL="0" indent="0">
              <a:buNone/>
            </a:pPr>
            <a:r>
              <a:rPr lang="en-US" sz="2000"/>
              <a:t> };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FILE *fp;</a:t>
            </a:r>
          </a:p>
          <a:p>
            <a:pPr marL="0" indent="0">
              <a:buNone/>
            </a:pPr>
            <a:r>
              <a:rPr lang="en-US" sz="2000"/>
              <a:t> int n;</a:t>
            </a:r>
          </a:p>
          <a:p>
            <a:pPr marL="0" indent="0">
              <a:buNone/>
            </a:pPr>
            <a:r>
              <a:rPr lang="en-US" sz="2000"/>
              <a:t> struct sinhvien sv;</a:t>
            </a:r>
          </a:p>
          <a:p>
            <a:pPr marL="0" indent="0">
              <a:buNone/>
            </a:pPr>
            <a:r>
              <a:rPr lang="en-US" sz="2000"/>
              <a:t> fp = fopen ("c:\\tmp\\data.dat",</a:t>
            </a:r>
          </a:p>
          <a:p>
            <a:pPr marL="0" indent="0">
              <a:buNone/>
            </a:pPr>
            <a:r>
              <a:rPr lang="en-US" sz="2000"/>
              <a:t>                    "w+");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962400" y="11430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 for (int i=1; i&lt;4; i++) {</a:t>
            </a:r>
          </a:p>
          <a:p>
            <a:pPr marL="0" indent="0">
              <a:buNone/>
            </a:pPr>
            <a:r>
              <a:rPr lang="en-US" sz="2000"/>
              <a:t>    fflush (stdin);</a:t>
            </a:r>
          </a:p>
          <a:p>
            <a:pPr marL="0" indent="0">
              <a:buNone/>
            </a:pPr>
            <a:r>
              <a:rPr lang="en-US" sz="2000"/>
              <a:t>    printf ("\nNhap sv%d:\n",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    printf ("Ten: "); gets(sv.ten);</a:t>
            </a:r>
          </a:p>
          <a:p>
            <a:pPr marL="0" indent="0">
              <a:buNone/>
            </a:pPr>
            <a:r>
              <a:rPr lang="en-US" sz="2000"/>
              <a:t>    printf ("dtb: "); </a:t>
            </a:r>
          </a:p>
          <a:p>
            <a:pPr marL="0" indent="0">
              <a:buNone/>
            </a:pPr>
            <a:r>
              <a:rPr lang="en-US" sz="2000"/>
              <a:t>    scanf("%f", &amp;sv.dtb);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    fwrite (&amp;sv, sizeof(struct sinhvien), 1, fp);</a:t>
            </a:r>
          </a:p>
          <a:p>
            <a:pPr marL="0" indent="0">
              <a:buNone/>
            </a:pPr>
            <a:r>
              <a:rPr lang="en-US" sz="2000"/>
              <a:t>  }</a:t>
            </a:r>
          </a:p>
          <a:p>
            <a:pPr marL="0" indent="0">
              <a:buNone/>
            </a:pPr>
            <a:r>
              <a:rPr lang="en-US" sz="2000"/>
              <a:t> rewind (fp);</a:t>
            </a:r>
          </a:p>
          <a:p>
            <a:pPr marL="0" indent="0">
              <a:buNone/>
            </a:pPr>
            <a:r>
              <a:rPr lang="en-US" sz="2000"/>
              <a:t> while (</a:t>
            </a:r>
            <a:r>
              <a:rPr lang="en-US" sz="2000">
                <a:solidFill>
                  <a:srgbClr val="FF0000"/>
                </a:solidFill>
              </a:rPr>
              <a:t>fread(&amp;sv, sizeof(struct sinhvien),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                                              1, fp) </a:t>
            </a:r>
            <a:r>
              <a:rPr lang="en-US" sz="2000"/>
              <a:t>!= 0 )</a:t>
            </a:r>
          </a:p>
          <a:p>
            <a:pPr marL="0" indent="0">
              <a:buNone/>
            </a:pPr>
            <a:r>
              <a:rPr lang="en-US" sz="2000"/>
              <a:t>     printf("\n%s\t%.2f", sv.ten, sv.dtb);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62400" y="1143000"/>
            <a:ext cx="0" cy="495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3878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8EAF5-0473-455F-9387-054ECAE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 là gì?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7E6EA-0A39-49BF-B0C6-39CE71A8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Marco là </a:t>
            </a:r>
            <a:r>
              <a:rPr lang="en-US"/>
              <a:t>một</a:t>
            </a:r>
            <a:r>
              <a:rPr lang="vi-VN"/>
              <a:t> tên bất k</a:t>
            </a:r>
            <a:r>
              <a:rPr lang="en-US"/>
              <a:t>ỳ</a:t>
            </a:r>
            <a:r>
              <a:rPr lang="vi-VN"/>
              <a:t> do lập trình viên đặt trỏ tới </a:t>
            </a:r>
            <a:r>
              <a:rPr lang="en-US"/>
              <a:t>một</a:t>
            </a:r>
            <a:r>
              <a:rPr lang="vi-VN"/>
              <a:t> khối lệnh thực hiện một chức năng nào đó</a:t>
            </a:r>
            <a:r>
              <a:rPr lang="en-US"/>
              <a:t>.</a:t>
            </a:r>
            <a:endParaRPr lang="vi-VN"/>
          </a:p>
          <a:p>
            <a:r>
              <a:rPr lang="vi-VN"/>
              <a:t>Trong quá trình tiền xử l</a:t>
            </a:r>
            <a:r>
              <a:rPr lang="en-US"/>
              <a:t>ý</a:t>
            </a:r>
            <a:r>
              <a:rPr lang="vi-VN"/>
              <a:t> (pre-processor), các macro được sử dụng trong chương trình được thay thế bởi các khối câu lệnh tương ứng.</a:t>
            </a:r>
          </a:p>
          <a:p>
            <a:r>
              <a:rPr lang="vi-VN"/>
              <a:t>Định nghĩa macro bằng lệnh #define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vi-VN"/>
              <a:t>ập tin (file)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dữ liệu của chương trình được lưu trong bộ nhớ </a:t>
            </a:r>
            <a:r>
              <a:rPr lang="vi-VN"/>
              <a:t>RAM</a:t>
            </a:r>
            <a:r>
              <a:rPr lang="en-US"/>
              <a:t> của máy tính. Nên khi</a:t>
            </a:r>
            <a:r>
              <a:rPr lang="vi-VN"/>
              <a:t> chương trình kết thú</a:t>
            </a:r>
            <a:r>
              <a:rPr lang="en-US"/>
              <a:t>c, tất cả dữ liệu này sẽ bị xóa đi. </a:t>
            </a:r>
          </a:p>
          <a:p>
            <a:r>
              <a:rPr lang="en-US"/>
              <a:t>Muốn</a:t>
            </a:r>
            <a:r>
              <a:rPr lang="vi-VN"/>
              <a:t> </a:t>
            </a:r>
            <a:r>
              <a:rPr lang="en-US"/>
              <a:t>giữ lại các </a:t>
            </a:r>
            <a:r>
              <a:rPr lang="vi-VN"/>
              <a:t>dữ liệu </a:t>
            </a:r>
            <a:r>
              <a:rPr lang="en-US"/>
              <a:t>này</a:t>
            </a:r>
            <a:r>
              <a:rPr lang="vi-VN"/>
              <a:t>, </a:t>
            </a:r>
            <a:r>
              <a:rPr lang="en-US"/>
              <a:t>ta lưu thành các tập tin trên thiết bị lưu trữ như ổ cứng, …</a:t>
            </a:r>
          </a:p>
          <a:p>
            <a:r>
              <a:rPr lang="vi-VN"/>
              <a:t>Tập tin là một dãy các bytes dữ liệu kết thúc bằng ký </a:t>
            </a:r>
            <a:r>
              <a:rPr lang="en-US"/>
              <a:t>tự</a:t>
            </a:r>
            <a:r>
              <a:rPr lang="vi-VN"/>
              <a:t> đặc biệt </a:t>
            </a:r>
            <a:r>
              <a:rPr lang="vi-VN">
                <a:solidFill>
                  <a:srgbClr val="FF0000"/>
                </a:solidFill>
              </a:rPr>
              <a:t>EOF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/>
              <a:t>(End Of File)</a:t>
            </a:r>
            <a:endParaRPr lang="vi-VN">
              <a:solidFill>
                <a:srgbClr val="FF0000"/>
              </a:solidFill>
            </a:endParaRP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D032AB-EDF3-41AA-8845-0427B31C1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67781"/>
              </p:ext>
            </p:extLst>
          </p:nvPr>
        </p:nvGraphicFramePr>
        <p:xfrm>
          <a:off x="838200" y="4267200"/>
          <a:ext cx="7467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2004204595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59705293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427783515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65791465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966216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02612931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85985608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11517786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4282428655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709661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EOF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886789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A6252E0-6AA3-49B4-A46E-958EDC472C88}"/>
              </a:ext>
            </a:extLst>
          </p:cNvPr>
          <p:cNvSpPr/>
          <p:nvPr/>
        </p:nvSpPr>
        <p:spPr bwMode="auto">
          <a:xfrm>
            <a:off x="2438400" y="5179229"/>
            <a:ext cx="2590800" cy="457200"/>
          </a:xfrm>
          <a:prstGeom prst="wedgeRoundRectCallout">
            <a:avLst>
              <a:gd name="adj1" fmla="val -67370"/>
              <a:gd name="adj2" fmla="val -13486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Mã ASCII của ký t</a:t>
            </a:r>
            <a:r>
              <a:rPr lang="en-US">
                <a:solidFill>
                  <a:schemeClr val="tx1"/>
                </a:solidFill>
                <a:latin typeface="Tahoma" pitchFamily="34" charset="0"/>
              </a:rPr>
              <a:t>ự 'A'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AC29D41-E5A4-435E-A865-77CEDDC26789}"/>
              </a:ext>
            </a:extLst>
          </p:cNvPr>
          <p:cNvSpPr/>
          <p:nvPr/>
        </p:nvSpPr>
        <p:spPr bwMode="auto">
          <a:xfrm>
            <a:off x="609600" y="5791200"/>
            <a:ext cx="2590800" cy="457200"/>
          </a:xfrm>
          <a:prstGeom prst="wedgeRoundRectCallout">
            <a:avLst>
              <a:gd name="adj1" fmla="val -23252"/>
              <a:gd name="adj2" fmla="val -26644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Mã ASCII của ký t</a:t>
            </a:r>
            <a:r>
              <a:rPr lang="en-US">
                <a:solidFill>
                  <a:schemeClr val="tx1"/>
                </a:solidFill>
                <a:latin typeface="Tahoma" pitchFamily="34" charset="0"/>
              </a:rPr>
              <a:t>ự 'D'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4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8EAF5-0473-455F-9387-054ECAE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Macro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7E6EA-0A39-49BF-B0C6-39CE71A8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#include &lt;stdio.h&gt;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#include &lt;stdlib.h&gt;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#define </a:t>
            </a:r>
            <a:r>
              <a:rPr lang="vi-VN" sz="2600">
                <a:solidFill>
                  <a:srgbClr val="FF0000"/>
                </a:solidFill>
              </a:rPr>
              <a:t>MAX(A, B)</a:t>
            </a:r>
            <a:r>
              <a:rPr lang="en-US" sz="2600">
                <a:solidFill>
                  <a:srgbClr val="FF0000"/>
                </a:solidFill>
              </a:rPr>
              <a:t>  </a:t>
            </a:r>
            <a:r>
              <a:rPr lang="vi-VN" sz="2600"/>
              <a:t> </a:t>
            </a:r>
            <a:r>
              <a:rPr lang="vi-VN" sz="2600">
                <a:solidFill>
                  <a:srgbClr val="0432FF"/>
                </a:solidFill>
              </a:rPr>
              <a:t>((A) &gt; (B) ? (A) : (B))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int main()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{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    int a = 4, b = 9;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    printf</a:t>
            </a:r>
            <a:r>
              <a:rPr lang="en-US" sz="2600"/>
              <a:t> </a:t>
            </a:r>
            <a:r>
              <a:rPr lang="vi-VN" sz="2600"/>
              <a:t>("\nMAX(%d, %d) = %d", a, b, </a:t>
            </a:r>
            <a:r>
              <a:rPr lang="vi-VN" sz="2600">
                <a:solidFill>
                  <a:srgbClr val="FF0000"/>
                </a:solidFill>
              </a:rPr>
              <a:t>MAX(a, b)</a:t>
            </a:r>
            <a:r>
              <a:rPr lang="vi-VN" sz="2600"/>
              <a:t>);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    return 0;</a:t>
            </a:r>
          </a:p>
          <a:p>
            <a:pPr marL="344488" indent="0">
              <a:spcBef>
                <a:spcPts val="500"/>
              </a:spcBef>
              <a:buNone/>
            </a:pPr>
            <a:r>
              <a:rPr lang="vi-VN" sz="2600"/>
              <a:t>}</a:t>
            </a:r>
          </a:p>
          <a:p>
            <a:endParaRPr lang="en-US"/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3A539811-25C3-414A-8327-6243246EF758}"/>
              </a:ext>
            </a:extLst>
          </p:cNvPr>
          <p:cNvSpPr/>
          <p:nvPr/>
        </p:nvSpPr>
        <p:spPr bwMode="auto">
          <a:xfrm rot="13007955">
            <a:off x="5227931" y="3359728"/>
            <a:ext cx="1980918" cy="304800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4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001D-9437-4C62-ABFD-C2D511E1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giữa </a:t>
            </a:r>
            <a:r>
              <a:rPr lang="vi-VN"/>
              <a:t>Macro và Hàm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66FF57-C713-41CD-BE7E-60BA10D58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65993"/>
              </p:ext>
            </p:extLst>
          </p:nvPr>
        </p:nvGraphicFramePr>
        <p:xfrm>
          <a:off x="304800" y="877944"/>
          <a:ext cx="8534400" cy="52180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300643946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326503877"/>
                    </a:ext>
                  </a:extLst>
                </a:gridCol>
              </a:tblGrid>
              <a:tr h="389929">
                <a:tc>
                  <a:txBody>
                    <a:bodyPr/>
                    <a:lstStyle/>
                    <a:p>
                      <a:pPr algn="ctr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200" b="1">
                          <a:effectLst/>
                        </a:rPr>
                        <a:t>Macro</a:t>
                      </a:r>
                    </a:p>
                  </a:txBody>
                  <a:tcPr marL="33809" marR="33809" marT="16904" marB="16904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200" b="1">
                          <a:effectLst/>
                        </a:rPr>
                        <a:t>Hàm</a:t>
                      </a:r>
                    </a:p>
                  </a:txBody>
                  <a:tcPr marL="33809" marR="33809" marT="16904" marB="16904"/>
                </a:tc>
                <a:extLst>
                  <a:ext uri="{0D108BD9-81ED-4DB2-BD59-A6C34878D82A}">
                    <a16:rowId xmlns:a16="http://schemas.microsoft.com/office/drawing/2014/main" val="2541590032"/>
                  </a:ext>
                </a:extLst>
              </a:tr>
              <a:tr h="744141">
                <a:tc>
                  <a:txBody>
                    <a:bodyPr/>
                    <a:lstStyle/>
                    <a:p>
                      <a:pPr marL="119063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200">
                          <a:effectLst/>
                        </a:rPr>
                        <a:t>Khó debug lỗi của macro trong thời gian thực thi.</a:t>
                      </a:r>
                    </a:p>
                  </a:txBody>
                  <a:tcPr marL="33809" marR="33809" marT="16904" marB="16904"/>
                </a:tc>
                <a:tc>
                  <a:txBody>
                    <a:bodyPr/>
                    <a:lstStyle/>
                    <a:p>
                      <a:pPr marL="119063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200">
                          <a:effectLst/>
                        </a:rPr>
                        <a:t>Debug đơn giản, dễ bắt lỗi</a:t>
                      </a:r>
                    </a:p>
                  </a:txBody>
                  <a:tcPr marL="33809" marR="33809" marT="16904" marB="16904"/>
                </a:tc>
                <a:extLst>
                  <a:ext uri="{0D108BD9-81ED-4DB2-BD59-A6C34878D82A}">
                    <a16:rowId xmlns:a16="http://schemas.microsoft.com/office/drawing/2014/main" val="804950852"/>
                  </a:ext>
                </a:extLst>
              </a:tr>
              <a:tr h="744141">
                <a:tc>
                  <a:txBody>
                    <a:bodyPr/>
                    <a:lstStyle/>
                    <a:p>
                      <a:pPr marL="119063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200">
                          <a:effectLst/>
                        </a:rPr>
                        <a:t>K</a:t>
                      </a:r>
                      <a:r>
                        <a:rPr lang="vi-VN" sz="2200">
                          <a:effectLst/>
                        </a:rPr>
                        <a:t>hông quan tâm kiểu dữ liệu của tham số và kiểu trả về. </a:t>
                      </a:r>
                    </a:p>
                  </a:txBody>
                  <a:tcPr marL="33809" marR="33809" marT="16904" marB="16904"/>
                </a:tc>
                <a:tc>
                  <a:txBody>
                    <a:bodyPr/>
                    <a:lstStyle/>
                    <a:p>
                      <a:pPr marL="119063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200">
                          <a:effectLst/>
                        </a:rPr>
                        <a:t>Phải chỉ rõ kiểu dữ liệu của tham số và giá trị trả về</a:t>
                      </a:r>
                    </a:p>
                  </a:txBody>
                  <a:tcPr marL="33809" marR="33809" marT="16904" marB="16904"/>
                </a:tc>
                <a:extLst>
                  <a:ext uri="{0D108BD9-81ED-4DB2-BD59-A6C34878D82A}">
                    <a16:rowId xmlns:a16="http://schemas.microsoft.com/office/drawing/2014/main" val="635964951"/>
                  </a:ext>
                </a:extLst>
              </a:tr>
              <a:tr h="1098353">
                <a:tc>
                  <a:txBody>
                    <a:bodyPr/>
                    <a:lstStyle/>
                    <a:p>
                      <a:pPr marL="119063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200">
                          <a:effectLst/>
                        </a:rPr>
                        <a:t>Macro tạo ra inline code, thời gian xử l</a:t>
                      </a:r>
                      <a:r>
                        <a:rPr lang="en-US" sz="2200">
                          <a:effectLst/>
                        </a:rPr>
                        <a:t>ý</a:t>
                      </a:r>
                      <a:r>
                        <a:rPr lang="vi-VN" sz="2200">
                          <a:effectLst/>
                        </a:rPr>
                        <a:t> inline code ngắn hơn thời gian gọi hàm</a:t>
                      </a:r>
                    </a:p>
                  </a:txBody>
                  <a:tcPr marL="33809" marR="33809" marT="16904" marB="16904"/>
                </a:tc>
                <a:tc>
                  <a:txBody>
                    <a:bodyPr/>
                    <a:lstStyle/>
                    <a:p>
                      <a:pPr marL="119063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200">
                          <a:effectLst/>
                        </a:rPr>
                        <a:t>Chương trình mất t</a:t>
                      </a:r>
                      <a:r>
                        <a:rPr lang="en-US" sz="2200">
                          <a:effectLst/>
                        </a:rPr>
                        <a:t>hời gian chuyển</a:t>
                      </a:r>
                      <a:r>
                        <a:rPr lang="vi-VN" sz="2200">
                          <a:effectLst/>
                        </a:rPr>
                        <a:t> từ vùng nhớ hàm được lưu trữ sang vùng nhớ g</a:t>
                      </a:r>
                      <a:r>
                        <a:rPr lang="en-US" sz="2200">
                          <a:effectLst/>
                        </a:rPr>
                        <a:t>ọ</a:t>
                      </a:r>
                      <a:r>
                        <a:rPr lang="vi-VN" sz="2200">
                          <a:effectLst/>
                        </a:rPr>
                        <a:t>i hàm</a:t>
                      </a:r>
                    </a:p>
                  </a:txBody>
                  <a:tcPr marL="33809" marR="33809" marT="16904" marB="16904"/>
                </a:tc>
                <a:extLst>
                  <a:ext uri="{0D108BD9-81ED-4DB2-BD59-A6C34878D82A}">
                    <a16:rowId xmlns:a16="http://schemas.microsoft.com/office/drawing/2014/main" val="362608138"/>
                  </a:ext>
                </a:extLst>
              </a:tr>
              <a:tr h="2241491">
                <a:tc>
                  <a:txBody>
                    <a:bodyPr/>
                    <a:lstStyle/>
                    <a:p>
                      <a:pPr marL="119063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200"/>
                        <a:t>kích thước của chương trình (.EXE, .DLL</a:t>
                      </a:r>
                      <a:r>
                        <a:rPr lang="en-US" sz="2200"/>
                        <a:t> </a:t>
                      </a:r>
                      <a:r>
                        <a:rPr lang="vi-VN" sz="2200"/>
                        <a:t>,…) </a:t>
                      </a:r>
                      <a:r>
                        <a:rPr lang="en-US" sz="2200"/>
                        <a:t>bị </a:t>
                      </a:r>
                      <a:r>
                        <a:rPr lang="vi-VN" sz="2200"/>
                        <a:t>phình to.</a:t>
                      </a:r>
                      <a:endParaRPr lang="en-US" sz="2200"/>
                    </a:p>
                    <a:p>
                      <a:pPr marL="119063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200"/>
                        <a:t>Giả sử macro được gọi </a:t>
                      </a:r>
                      <a:r>
                        <a:rPr lang="en-US" sz="2200"/>
                        <a:t>1</a:t>
                      </a:r>
                      <a:r>
                        <a:rPr lang="vi-VN" sz="2200"/>
                        <a:t>0 lần trong chương trình, </a:t>
                      </a:r>
                      <a:r>
                        <a:rPr lang="en-US" sz="2200"/>
                        <a:t>1</a:t>
                      </a:r>
                      <a:r>
                        <a:rPr lang="vi-VN" sz="2200"/>
                        <a:t>0 dòng code sẽ được chèn vào chương trình trong quá trình tiền xử l</a:t>
                      </a:r>
                      <a:r>
                        <a:rPr lang="en-US" sz="2200"/>
                        <a:t>ý</a:t>
                      </a:r>
                      <a:r>
                        <a:rPr lang="vi-VN" sz="2200"/>
                        <a:t>. </a:t>
                      </a:r>
                    </a:p>
                  </a:txBody>
                  <a:tcPr marL="33809" marR="33809" marT="16904" marB="16904"/>
                </a:tc>
                <a:tc>
                  <a:txBody>
                    <a:bodyPr/>
                    <a:lstStyle/>
                    <a:p>
                      <a:pPr marL="119063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200">
                          <a:effectLst/>
                        </a:rPr>
                        <a:t>Kích thước chương trình nhỏ hơn sử dụng macro.</a:t>
                      </a:r>
                      <a:endParaRPr lang="en-US" sz="2200">
                        <a:effectLst/>
                      </a:endParaRPr>
                    </a:p>
                    <a:p>
                      <a:pPr marL="119063" indent="0"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200">
                          <a:effectLst/>
                        </a:rPr>
                        <a:t>Giả sử </a:t>
                      </a:r>
                      <a:r>
                        <a:rPr lang="en-US" sz="2200">
                          <a:effectLst/>
                        </a:rPr>
                        <a:t>một</a:t>
                      </a:r>
                      <a:r>
                        <a:rPr lang="vi-VN" sz="2200">
                          <a:effectLst/>
                        </a:rPr>
                        <a:t> hàm được gọi </a:t>
                      </a:r>
                      <a:r>
                        <a:rPr lang="en-US" sz="2200">
                          <a:effectLst/>
                        </a:rPr>
                        <a:t>1</a:t>
                      </a:r>
                      <a:r>
                        <a:rPr lang="vi-VN" sz="2200">
                          <a:effectLst/>
                        </a:rPr>
                        <a:t>0 lần, sẽ chỉ có 1 bản copy của hàm trong chương trình.</a:t>
                      </a:r>
                    </a:p>
                  </a:txBody>
                  <a:tcPr marL="33809" marR="33809" marT="16904" marB="16904"/>
                </a:tc>
                <a:extLst>
                  <a:ext uri="{0D108BD9-81ED-4DB2-BD59-A6C34878D82A}">
                    <a16:rowId xmlns:a16="http://schemas.microsoft.com/office/drawing/2014/main" val="1214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23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69430-F480-4D0F-9BD1-7F5547FC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 nhiều dòng (multi line macro)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32F48-9FBB-404A-BA6D-0B4165365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Để</a:t>
            </a:r>
            <a:r>
              <a:rPr lang="vi-VN"/>
              <a:t> khai báo một </a:t>
            </a:r>
            <a:r>
              <a:rPr lang="en-US"/>
              <a:t>macro chứa nhiều dòng lệnh,</a:t>
            </a:r>
            <a:r>
              <a:rPr lang="vi-VN"/>
              <a:t> </a:t>
            </a:r>
            <a:r>
              <a:rPr lang="en-US"/>
              <a:t>khi cần</a:t>
            </a:r>
            <a:r>
              <a:rPr lang="vi-VN"/>
              <a:t> xuống dòng trong macro thì </a:t>
            </a:r>
            <a:r>
              <a:rPr lang="en-US"/>
              <a:t>ta</a:t>
            </a:r>
            <a:r>
              <a:rPr lang="vi-VN"/>
              <a:t> dùng ký tự \</a:t>
            </a:r>
            <a:endParaRPr lang="en-US"/>
          </a:p>
          <a:p>
            <a:r>
              <a:rPr lang="en-US"/>
              <a:t>Ví dụ: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/>
              <a:t>#include &lt;stdio.h&gt;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/>
              <a:t>#define </a:t>
            </a:r>
            <a:r>
              <a:rPr lang="en-US" sz="2400">
                <a:solidFill>
                  <a:srgbClr val="FF0000"/>
                </a:solidFill>
              </a:rPr>
              <a:t>print2 (a, b) </a:t>
            </a:r>
            <a:r>
              <a:rPr lang="en-US" sz="2400">
                <a:solidFill>
                  <a:srgbClr val="0070C0"/>
                </a:solidFill>
              </a:rPr>
              <a:t>{ \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>
                <a:solidFill>
                  <a:srgbClr val="0070C0"/>
                </a:solidFill>
              </a:rPr>
              <a:t>    printf ("%d\n", a); \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>
                <a:solidFill>
                  <a:srgbClr val="0070C0"/>
                </a:solidFill>
              </a:rPr>
              <a:t>    printf ("%d\n", b); \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>
                <a:solidFill>
                  <a:srgbClr val="0070C0"/>
                </a:solidFill>
              </a:rPr>
              <a:t>}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/>
              <a:t>int main() {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/>
              <a:t>    </a:t>
            </a:r>
            <a:r>
              <a:rPr lang="en-US" sz="2400">
                <a:solidFill>
                  <a:srgbClr val="FF0000"/>
                </a:solidFill>
              </a:rPr>
              <a:t>print2 (5, 9);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/>
              <a:t>    return 0;</a:t>
            </a:r>
          </a:p>
          <a:p>
            <a:pPr marL="403225" indent="0">
              <a:spcBef>
                <a:spcPts val="300"/>
              </a:spcBef>
              <a:buNone/>
            </a:pPr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542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81CC-4B9B-4540-9846-7B52D844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tập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002D-871C-4365-B5F4-6FD83273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file tuần tự</a:t>
            </a:r>
            <a:r>
              <a:rPr lang="en-US" altLang="en-US"/>
              <a:t> (Sequential File) hay file </a:t>
            </a:r>
            <a:r>
              <a:rPr lang="en-US" altLang="en-US">
                <a:solidFill>
                  <a:srgbClr val="FF0000"/>
                </a:solidFill>
              </a:rPr>
              <a:t>văn bản </a:t>
            </a:r>
            <a:r>
              <a:rPr lang="en-US" altLang="en-US"/>
              <a:t>là </a:t>
            </a:r>
            <a:r>
              <a:rPr lang="en-US" altLang="en-US">
                <a:solidFill>
                  <a:srgbClr val="FF0000"/>
                </a:solidFill>
              </a:rPr>
              <a:t>danh sách gồm n byte, mỗi byte là 1 ký tự ANSI</a:t>
            </a:r>
          </a:p>
          <a:p>
            <a:pPr marL="0" indent="0">
              <a:buNone/>
              <a:tabLst>
                <a:tab pos="349250" algn="l"/>
              </a:tabLst>
            </a:pPr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/>
              <a:t>Ví dụ file source code các ch</a:t>
            </a:r>
            <a:r>
              <a:rPr lang="vi-VN" altLang="en-US"/>
              <a:t>ư</a:t>
            </a:r>
            <a:r>
              <a:rPr lang="en-US" altLang="en-US"/>
              <a:t>ơng trình C.</a:t>
            </a:r>
          </a:p>
          <a:p>
            <a:r>
              <a:rPr lang="en-US" altLang="en-US" b="1"/>
              <a:t>file nhị phân</a:t>
            </a:r>
            <a:r>
              <a:rPr lang="en-US" altLang="en-US"/>
              <a:t> (Binary File) là </a:t>
            </a:r>
            <a:r>
              <a:rPr lang="en-US" altLang="en-US">
                <a:solidFill>
                  <a:srgbClr val="FF0000"/>
                </a:solidFill>
              </a:rPr>
              <a:t>danh sách gồm n byte nhị phân chưa có cấu trúc</a:t>
            </a:r>
            <a:r>
              <a:rPr lang="en-US" altLang="en-US"/>
              <a:t>.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altLang="en-US"/>
              <a:t>	Ví dụ file Word, file Excel, file khả thi (.exe)</a:t>
            </a:r>
          </a:p>
          <a:p>
            <a:r>
              <a:rPr lang="en-US" altLang="en-US" b="1"/>
              <a:t>file truy xuất trực tiếp</a:t>
            </a:r>
            <a:r>
              <a:rPr lang="en-US" altLang="en-US"/>
              <a:t> (Random File) là danh sách </a:t>
            </a:r>
            <a:r>
              <a:rPr lang="en-US" altLang="en-US">
                <a:solidFill>
                  <a:srgbClr val="FF0000"/>
                </a:solidFill>
              </a:rPr>
              <a:t>gồm n record có cùng độ dài,</a:t>
            </a:r>
            <a:r>
              <a:rPr lang="en-US" altLang="en-US"/>
              <a:t> mỗi record chứa nhiều field thông tin. </a:t>
            </a:r>
          </a:p>
          <a:p>
            <a:pPr marL="0" indent="0">
              <a:buNone/>
              <a:tabLst>
                <a:tab pos="349250" algn="l"/>
              </a:tabLst>
            </a:pPr>
            <a:r>
              <a:rPr lang="en-US" altLang="en-US"/>
              <a:t>	Ví dụ file chứa các hồ sơ sinh viên.</a:t>
            </a:r>
          </a:p>
        </p:txBody>
      </p:sp>
    </p:spTree>
    <p:extLst>
      <p:ext uri="{BB962C8B-B14F-4D97-AF65-F5344CB8AC3E}">
        <p14:creationId xmlns:p14="http://schemas.microsoft.com/office/powerpoint/2010/main" val="202431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xử lý tập tin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Khai báo </a:t>
            </a:r>
            <a:r>
              <a:rPr lang="en-US"/>
              <a:t>con trỏ </a:t>
            </a:r>
            <a:r>
              <a:rPr lang="vi-VN"/>
              <a:t>tập tin</a:t>
            </a:r>
          </a:p>
          <a:p>
            <a:r>
              <a:rPr lang="vi-VN"/>
              <a:t>Mở tập tin</a:t>
            </a:r>
          </a:p>
          <a:p>
            <a:pPr lvl="1"/>
            <a:r>
              <a:rPr lang="en-US"/>
              <a:t>Dùng h</a:t>
            </a:r>
            <a:r>
              <a:rPr lang="vi-VN"/>
              <a:t>àm: fopen</a:t>
            </a:r>
            <a:r>
              <a:rPr lang="en-US"/>
              <a:t>()</a:t>
            </a:r>
          </a:p>
          <a:p>
            <a:pPr lvl="1"/>
            <a:r>
              <a:rPr lang="vi-VN"/>
              <a:t>Sau khi mở tập tin, </a:t>
            </a:r>
            <a:r>
              <a:rPr lang="en-US"/>
              <a:t>con trỏ</a:t>
            </a:r>
            <a:r>
              <a:rPr lang="vi-VN"/>
              <a:t> </a:t>
            </a:r>
            <a:r>
              <a:rPr lang="en-US"/>
              <a:t>tập tin </a:t>
            </a:r>
            <a:r>
              <a:rPr lang="vi-VN"/>
              <a:t>tự động ch</a:t>
            </a:r>
            <a:r>
              <a:rPr lang="en-US"/>
              <a:t>ỉ</a:t>
            </a:r>
            <a:r>
              <a:rPr lang="vi-VN"/>
              <a:t> đến byte đầu tiên của tập tin</a:t>
            </a:r>
          </a:p>
          <a:p>
            <a:r>
              <a:rPr lang="vi-VN"/>
              <a:t>Thao tác với tập tin</a:t>
            </a:r>
          </a:p>
          <a:p>
            <a:pPr lvl="1"/>
            <a:r>
              <a:rPr lang="vi-VN"/>
              <a:t>Đọc hay ghi dữ liệu</a:t>
            </a:r>
          </a:p>
          <a:p>
            <a:pPr lvl="1"/>
            <a:r>
              <a:rPr lang="vi-VN"/>
              <a:t>Mỗi lần đọc hay ghi dữ liệu</a:t>
            </a:r>
            <a:r>
              <a:rPr lang="en-US"/>
              <a:t> xong</a:t>
            </a:r>
            <a:r>
              <a:rPr lang="vi-VN"/>
              <a:t>, </a:t>
            </a:r>
            <a:r>
              <a:rPr lang="en-US"/>
              <a:t>con trỏ </a:t>
            </a:r>
            <a:r>
              <a:rPr lang="vi-VN"/>
              <a:t>tập tin tự động tăng </a:t>
            </a:r>
            <a:r>
              <a:rPr lang="en-US"/>
              <a:t>để chỉ </a:t>
            </a:r>
            <a:r>
              <a:rPr lang="vi-VN"/>
              <a:t>đến</a:t>
            </a:r>
            <a:r>
              <a:rPr lang="en-US"/>
              <a:t> phần tử</a:t>
            </a:r>
            <a:r>
              <a:rPr lang="vi-VN"/>
              <a:t> </a:t>
            </a:r>
            <a:r>
              <a:rPr lang="en-US"/>
              <a:t>kế </a:t>
            </a:r>
            <a:r>
              <a:rPr lang="vi-VN"/>
              <a:t>tiếp</a:t>
            </a:r>
          </a:p>
          <a:p>
            <a:r>
              <a:rPr lang="vi-VN"/>
              <a:t>Đóng tập tin</a:t>
            </a:r>
          </a:p>
          <a:p>
            <a:pPr lvl="1"/>
            <a:r>
              <a:rPr lang="en-US"/>
              <a:t>Dùng hàm</a:t>
            </a:r>
            <a:r>
              <a:rPr lang="vi-VN"/>
              <a:t> fclose</a:t>
            </a:r>
            <a:r>
              <a:rPr lang="en-US"/>
              <a:t>()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824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7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Khai báo con trỏ tập tin</a:t>
            </a:r>
          </a:p>
        </p:txBody>
      </p:sp>
      <p:sp>
        <p:nvSpPr>
          <p:cNvPr id="200718" name="Rectangle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Kiểu FILE là kiểu cấu trúc do C định nghĩa sẵn trong </a:t>
            </a:r>
            <a:r>
              <a:rPr lang="vi-VN">
                <a:solidFill>
                  <a:srgbClr val="FF0000"/>
                </a:solidFill>
              </a:rPr>
              <a:t>&lt;stdio.h&gt;</a:t>
            </a:r>
          </a:p>
          <a:p>
            <a:r>
              <a:rPr lang="en-US" altLang="en-US"/>
              <a:t>Biến con trỏ dùng để liên kết với tập tin trên đĩa tr</a:t>
            </a:r>
            <a:r>
              <a:rPr lang="vi-VN" altLang="en-US"/>
              <a:t>ư</a:t>
            </a:r>
            <a:r>
              <a:rPr lang="en-US" altLang="en-US"/>
              <a:t>ớc khi xử lý</a:t>
            </a:r>
          </a:p>
          <a:p>
            <a:r>
              <a:rPr lang="en-US" altLang="en-US"/>
              <a:t>Cú pháp:</a:t>
            </a:r>
          </a:p>
          <a:p>
            <a:pPr marL="0" indent="0" algn="ctr">
              <a:buNone/>
            </a:pPr>
            <a:r>
              <a:rPr lang="en-US" altLang="en-US" b="1">
                <a:solidFill>
                  <a:srgbClr val="FF0000"/>
                </a:solidFill>
              </a:rPr>
              <a:t>FILE  *&lt;tên biến&gt;</a:t>
            </a:r>
          </a:p>
          <a:p>
            <a:pPr>
              <a:tabLst>
                <a:tab pos="349250" algn="l"/>
              </a:tabLst>
            </a:pPr>
            <a:endParaRPr lang="en-US" altLang="en-US"/>
          </a:p>
          <a:p>
            <a:pPr>
              <a:tabLst>
                <a:tab pos="349250" algn="l"/>
              </a:tabLst>
            </a:pPr>
            <a:r>
              <a:rPr lang="en-US" altLang="en-US"/>
              <a:t>Ví dụ:	FILE  *fp;</a:t>
            </a:r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3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Mở và đóng tập tin</a:t>
            </a:r>
          </a:p>
        </p:txBody>
      </p:sp>
      <p:sp>
        <p:nvSpPr>
          <p:cNvPr id="2099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Mở tập tin:</a:t>
            </a:r>
            <a:r>
              <a:rPr lang="en-US"/>
              <a:t> 	</a:t>
            </a:r>
            <a:r>
              <a:rPr lang="en-US" altLang="en-US" b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432FF"/>
                </a:solidFill>
                <a:latin typeface="Consolas" panose="020B0609020204030204" pitchFamily="49" charset="0"/>
              </a:rPr>
              <a:t>&lt;filename&gt;</a:t>
            </a:r>
            <a:r>
              <a:rPr lang="en-US" altLang="en-US">
                <a:latin typeface="Consolas" panose="020B0609020204030204" pitchFamily="49" charset="0"/>
              </a:rPr>
              <a:t>, </a:t>
            </a: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</a:rPr>
              <a:t>&lt;mode&gt;</a:t>
            </a:r>
            <a:r>
              <a:rPr lang="en-US" altLang="en-US">
                <a:latin typeface="Consolas" panose="020B0609020204030204" pitchFamily="49" charset="0"/>
              </a:rPr>
              <a:t>);</a:t>
            </a:r>
          </a:p>
          <a:p>
            <a:pPr marL="349250" indent="0">
              <a:buNone/>
            </a:pPr>
            <a:r>
              <a:rPr lang="en-US" altLang="en-US"/>
              <a:t>filename là tên tập tin trên đĩa, chú ý dùng \\ trong đường dẫn</a:t>
            </a:r>
          </a:p>
          <a:p>
            <a:pPr>
              <a:spcBef>
                <a:spcPts val="1200"/>
              </a:spcBef>
            </a:pPr>
            <a:r>
              <a:rPr lang="en-US"/>
              <a:t>Đóng tập tin:	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fclose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432FF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latin typeface="Consolas" panose="020B0609020204030204" pitchFamily="49" charset="0"/>
              </a:rPr>
              <a:t> *fp);</a:t>
            </a:r>
            <a:r>
              <a:rPr lang="en-US"/>
              <a:t>	</a:t>
            </a:r>
            <a:endParaRPr lang="en-US" altLang="en-US"/>
          </a:p>
          <a:p>
            <a:pPr>
              <a:spcBef>
                <a:spcPts val="1200"/>
              </a:spcBef>
              <a:tabLst>
                <a:tab pos="1371600" algn="l"/>
                <a:tab pos="1828800" algn="l"/>
              </a:tabLst>
            </a:pPr>
            <a:r>
              <a:rPr lang="en-US" altLang="en-US"/>
              <a:t>Ví dụ: 	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FILE *fp;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fp = fopen("c:\\temp\\test.txt", "r");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// fp = fopen("c:/temp/test.txt", "r");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// xử lý tập tin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>
                <a:latin typeface="Consolas" panose="020B0609020204030204" pitchFamily="49" charset="0"/>
              </a:rPr>
              <a:t>	fclose(fp);</a:t>
            </a:r>
          </a:p>
          <a:p>
            <a:endParaRPr lang="en-US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Chế độ mở tập tin</a:t>
            </a:r>
            <a:endParaRPr lang="vi-VN" sz="2000" b="1" dirty="0">
              <a:solidFill>
                <a:srgbClr val="0432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997660"/>
              </p:ext>
            </p:extLst>
          </p:nvPr>
        </p:nvGraphicFramePr>
        <p:xfrm>
          <a:off x="304800" y="990600"/>
          <a:ext cx="8610600" cy="5029200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96670212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1209212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Chế</a:t>
                      </a:r>
                      <a:r>
                        <a:rPr lang="en-US" sz="2400" baseline="0"/>
                        <a:t> độ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Mô</a:t>
                      </a:r>
                      <a:r>
                        <a:rPr lang="en-US" sz="2400" baseline="0"/>
                        <a:t> tả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1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Mở</a:t>
                      </a:r>
                      <a:r>
                        <a:rPr lang="en-US" sz="2400" baseline="0"/>
                        <a:t> tập tin để đọc. Nếu tập tin ch</a:t>
                      </a:r>
                      <a:r>
                        <a:rPr lang="vi-VN" sz="2400" baseline="0"/>
                        <a:t>ư</a:t>
                      </a:r>
                      <a:r>
                        <a:rPr lang="en-US" sz="2400" baseline="0"/>
                        <a:t>a tồn tại thì báo lỗi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84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Mở</a:t>
                      </a:r>
                      <a:r>
                        <a:rPr lang="en-US" sz="2400" baseline="0"/>
                        <a:t> tập tin để ghi. Nếu tập tin đã tồn tại, xóa toàn bộ nội dung tập tin đó.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Nối</a:t>
                      </a:r>
                      <a:r>
                        <a:rPr lang="en-US" sz="2400" baseline="0"/>
                        <a:t> tập tin. Mở tập tin đã có sẵn hoặc tạo mới tập tin, ghi vào cuối tập tin </a:t>
                      </a:r>
                      <a:r>
                        <a:rPr lang="vi-VN" sz="2400" baseline="0"/>
                        <a:t>nếu </a:t>
                      </a:r>
                      <a:r>
                        <a:rPr lang="en-US" sz="2400" baseline="0"/>
                        <a:t>đã</a:t>
                      </a:r>
                      <a:r>
                        <a:rPr lang="vi-VN" sz="2400" baseline="0"/>
                        <a:t> tồn tại</a:t>
                      </a:r>
                      <a:r>
                        <a:rPr lang="en-US" sz="2400" baseline="0"/>
                        <a:t>.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33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Mở</a:t>
                      </a:r>
                      <a:r>
                        <a:rPr lang="en-US" sz="2400" baseline="0"/>
                        <a:t> tập tin cho phép đọc lẫn ghi. </a:t>
                      </a:r>
                      <a:r>
                        <a:rPr lang="en-US" sz="2400" baseline="0">
                          <a:solidFill>
                            <a:srgbClr val="FF0000"/>
                          </a:solidFill>
                        </a:rPr>
                        <a:t>Không tạo mới tập tin</a:t>
                      </a:r>
                      <a:r>
                        <a:rPr lang="en-US" sz="2400" baseline="0"/>
                        <a:t> nếu tập tin chưa có sẵn.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4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Mở</a:t>
                      </a:r>
                      <a:r>
                        <a:rPr lang="en-US" sz="2400" baseline="0"/>
                        <a:t> tập tin cho phép đọc lẫn ghi. </a:t>
                      </a:r>
                      <a:r>
                        <a:rPr lang="en-US" sz="2400" baseline="0">
                          <a:solidFill>
                            <a:srgbClr val="FF0000"/>
                          </a:solidFill>
                        </a:rPr>
                        <a:t>Tạo mới tập tin </a:t>
                      </a:r>
                      <a:r>
                        <a:rPr lang="en-US" sz="2400" baseline="0"/>
                        <a:t>nếu tập tin chưa có sẵn.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5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Nối</a:t>
                      </a:r>
                      <a:r>
                        <a:rPr lang="en-US" sz="2400" baseline="0"/>
                        <a:t> tập tin, cho phép đọc tập tin. Mở tập tin đã có sẵn hoặc tạo mới tập tin, ghi vào cuối tập tin đó.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1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tra việc mở tập tin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880967"/>
              </p:ext>
            </p:extLst>
          </p:nvPr>
        </p:nvGraphicFramePr>
        <p:xfrm>
          <a:off x="304800" y="914400"/>
          <a:ext cx="8382000" cy="517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	FILE *fp;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 	fp = fopen ("c:\\temp\\vidu.txt", "r");</a:t>
                      </a:r>
                    </a:p>
                    <a:p>
                      <a:pPr marL="398463" lvl="1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	if (</a:t>
                      </a:r>
                      <a:r>
                        <a:rPr lang="en-US" sz="26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fp == NULL</a:t>
                      </a:r>
                      <a:r>
                        <a:rPr lang="en-US" sz="260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     	printf("Khong mo duoc file\n");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   else {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600">
                          <a:solidFill>
                            <a:srgbClr val="0432FF"/>
                          </a:solidFill>
                          <a:latin typeface="Consolas" panose="020B0609020204030204" pitchFamily="49" charset="0"/>
                        </a:rPr>
                        <a:t>// xử lý file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	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34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	if (</a:t>
                      </a:r>
                      <a:r>
                        <a:rPr lang="en-US" sz="26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fp == NULL</a:t>
                      </a:r>
                      <a:r>
                        <a:rPr lang="en-US" sz="260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     	printf("Khong mo duoc file\n");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     	return;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60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600">
                          <a:solidFill>
                            <a:srgbClr val="0432FF"/>
                          </a:solidFill>
                          <a:latin typeface="Consolas" panose="020B0609020204030204" pitchFamily="49" charset="0"/>
                        </a:rPr>
                        <a:t>// xử lý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49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Ch08 - Pointer</Template>
  <TotalTime>7169</TotalTime>
  <Words>2203</Words>
  <Application>Microsoft Office PowerPoint</Application>
  <PresentationFormat>On-screen Show (4:3)</PresentationFormat>
  <Paragraphs>325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Tahoma</vt:lpstr>
      <vt:lpstr>Wingdings</vt:lpstr>
      <vt:lpstr>15_Blends</vt:lpstr>
      <vt:lpstr>Chương 9 Tập tin (file)</vt:lpstr>
      <vt:lpstr>Chuẩn đầu ra</vt:lpstr>
      <vt:lpstr>Tập tin (file)</vt:lpstr>
      <vt:lpstr>Phân loại tập tin</vt:lpstr>
      <vt:lpstr>Quy trình xử lý tập tin</vt:lpstr>
      <vt:lpstr>Khai báo con trỏ tập tin</vt:lpstr>
      <vt:lpstr>Mở và đóng tập tin</vt:lpstr>
      <vt:lpstr>Chế độ mở tập tin</vt:lpstr>
      <vt:lpstr>Kiểm tra việc mở tập tin</vt:lpstr>
      <vt:lpstr>Đọc 1 ký tự từ tập tin</vt:lpstr>
      <vt:lpstr>Hàm kiểm tra cuối tập tin</vt:lpstr>
      <vt:lpstr>Đọc dữ liệu trong tập tin vào mảng</vt:lpstr>
      <vt:lpstr>Ghi 1 ký tự vào tập tin</vt:lpstr>
      <vt:lpstr>Đọc 1 chuỗi từ tập tin</vt:lpstr>
      <vt:lpstr>Ghi 1 chuỗi vào tập tin</vt:lpstr>
      <vt:lpstr>Hàm fscanf( )</vt:lpstr>
      <vt:lpstr>Hàm fprintf ( )</vt:lpstr>
      <vt:lpstr>Di chuyển con trỏ đến 1 vị trí mới</vt:lpstr>
      <vt:lpstr>Di chuyển con trỏ đến 1 vị trí mới</vt:lpstr>
      <vt:lpstr>Xác định vị trí hiện tại của con trỏ</vt:lpstr>
      <vt:lpstr>Di chuyển con trỏ về đầu tập tin</vt:lpstr>
      <vt:lpstr>Random - Access File</vt:lpstr>
      <vt:lpstr>struct</vt:lpstr>
      <vt:lpstr>Hàm fwrite()</vt:lpstr>
      <vt:lpstr>Hàm fwrite()</vt:lpstr>
      <vt:lpstr>Hàm fread()</vt:lpstr>
      <vt:lpstr>Hàm fread()</vt:lpstr>
      <vt:lpstr>Ví dụ: Nhập và in danh sách sinh viên</vt:lpstr>
      <vt:lpstr>Macro là gì?</vt:lpstr>
      <vt:lpstr>Ví dụ về Macro</vt:lpstr>
      <vt:lpstr>So sánh giữa Macro và Hàm</vt:lpstr>
      <vt:lpstr>Macro nhiều dòng (multi line macro)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Quang Tran</cp:lastModifiedBy>
  <cp:revision>1413</cp:revision>
  <cp:lastPrinted>2019-02-10T13:19:56Z</cp:lastPrinted>
  <dcterms:created xsi:type="dcterms:W3CDTF">2010-12-08T09:26:28Z</dcterms:created>
  <dcterms:modified xsi:type="dcterms:W3CDTF">2019-05-03T12:08:31Z</dcterms:modified>
</cp:coreProperties>
</file>