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88385" autoAdjust="0"/>
  </p:normalViewPr>
  <p:slideViewPr>
    <p:cSldViewPr>
      <p:cViewPr varScale="1">
        <p:scale>
          <a:sx n="122" d="100"/>
          <a:sy n="122" d="100"/>
        </p:scale>
        <p:origin x="-1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4" Type="http://schemas.openxmlformats.org/officeDocument/2006/relationships/slide" Target="slides/slide27.xml"/><Relationship Id="rId5" Type="http://schemas.openxmlformats.org/officeDocument/2006/relationships/slide" Target="slides/slide34.xml"/><Relationship Id="rId1" Type="http://schemas.openxmlformats.org/officeDocument/2006/relationships/slide" Target="slides/slide16.xml"/><Relationship Id="rId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2013.03.08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1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2013.03.08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2013.03.08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1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sz="2000" dirty="0" smtClean="0"/>
              <a:t>Introduction to Object-Oriented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Data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The data stored within an object represents the </a:t>
            </a:r>
            <a:r>
              <a:rPr lang="en-US" sz="2800" i="1" dirty="0" smtClean="0">
                <a:latin typeface="Arial"/>
                <a:cs typeface="Arial"/>
              </a:rPr>
              <a:t>state</a:t>
            </a:r>
            <a:r>
              <a:rPr lang="en-US" sz="2800" dirty="0" smtClean="0">
                <a:latin typeface="Arial"/>
                <a:cs typeface="Arial"/>
              </a:rPr>
              <a:t> of the object.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In O-O programming terminology, this data is called </a:t>
            </a:r>
            <a:r>
              <a:rPr lang="en-US" sz="2800" i="1" dirty="0" smtClean="0">
                <a:latin typeface="Arial"/>
                <a:cs typeface="Arial"/>
              </a:rPr>
              <a:t>attributes</a:t>
            </a:r>
            <a:r>
              <a:rPr lang="en-US" sz="2800" dirty="0" smtClean="0">
                <a:latin typeface="Arial"/>
                <a:cs typeface="Arial"/>
              </a:rPr>
              <a:t>. 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39BA5-5EEC-4B36-AF15-8DE3DDEDEDF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Behaviors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6200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The </a:t>
            </a:r>
            <a:r>
              <a:rPr lang="en-US" sz="2800" i="1" dirty="0" smtClean="0">
                <a:latin typeface="Arial"/>
                <a:cs typeface="Arial"/>
              </a:rPr>
              <a:t>behavior</a:t>
            </a:r>
            <a:r>
              <a:rPr lang="en-US" sz="2800" dirty="0" smtClean="0">
                <a:latin typeface="Arial"/>
                <a:cs typeface="Arial"/>
              </a:rPr>
              <a:t> of an object is what the object can do.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In procedural languages the behavior is defined by procedures, functions, and subroutines. 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C00B4-7E11-4DA7-87A3-4686D265054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Behaviors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O-O programming terminology these behaviors are contained in </a:t>
            </a:r>
            <a:r>
              <a:rPr lang="en-US" sz="2800" i="1" dirty="0" smtClean="0">
                <a:latin typeface="Arial"/>
                <a:cs typeface="Arial"/>
              </a:rPr>
              <a:t>methods,</a:t>
            </a:r>
            <a:r>
              <a:rPr lang="en-US" sz="2800" dirty="0" smtClean="0">
                <a:latin typeface="Arial"/>
                <a:cs typeface="Arial"/>
              </a:rPr>
              <a:t> and you invoke a method by sending a </a:t>
            </a:r>
            <a:r>
              <a:rPr lang="en-US" sz="2800" i="1" dirty="0" smtClean="0">
                <a:latin typeface="Arial"/>
                <a:cs typeface="Arial"/>
              </a:rPr>
              <a:t>message</a:t>
            </a:r>
            <a:r>
              <a:rPr lang="en-US" sz="2800" dirty="0" smtClean="0">
                <a:latin typeface="Arial"/>
                <a:cs typeface="Arial"/>
              </a:rPr>
              <a:t> to it. 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63B350-2CB0-4782-8697-4CFBBC56070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Exactly Is a Class?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A </a:t>
            </a:r>
            <a:r>
              <a:rPr lang="en-US" sz="2800" i="1" dirty="0" smtClean="0">
                <a:latin typeface="Arial"/>
                <a:cs typeface="Arial"/>
              </a:rPr>
              <a:t>class</a:t>
            </a:r>
            <a:r>
              <a:rPr lang="en-US" sz="2800" dirty="0" smtClean="0">
                <a:latin typeface="Arial"/>
                <a:cs typeface="Arial"/>
              </a:rPr>
              <a:t> is a blueprint for an object.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When you instantiate an object, you use a class as the basis for how the object is built. 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643A3-82D5-4565-A31B-48B2005BFF51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Exactly Is a Class?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4191000" cy="41719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400" dirty="0" smtClean="0">
                <a:latin typeface="Arial"/>
                <a:cs typeface="Arial"/>
              </a:rPr>
              <a:t>An object cannot be instantiated without a class.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Classes can be thought of as the templates, or cookie cutters, for objects as seen in the next figure. 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3AE46C-9118-40F3-947F-2B8F42BDE44E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47789"/>
              </p:ext>
            </p:extLst>
          </p:nvPr>
        </p:nvGraphicFramePr>
        <p:xfrm>
          <a:off x="4876800" y="1600199"/>
          <a:ext cx="3962400" cy="41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 Document" r:id="rId3" imgW="2895480" imgH="3048120" progId="WangImage.Document">
                  <p:embed/>
                </p:oleObj>
              </mc:Choice>
              <mc:Fallback>
                <p:oleObj name="Image Document" r:id="rId3" imgW="2895480" imgH="3048120" progId="WangImage.Documen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199"/>
                        <a:ext cx="3962400" cy="41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Higher Level Data Types?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A class can be thought of as a sort of higher-level data type. 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For example, just as you create an integer or a float:</a:t>
            </a:r>
          </a:p>
          <a:p>
            <a:pPr lvl="3">
              <a:buNone/>
            </a:pPr>
            <a:r>
              <a:rPr lang="en-US" sz="3200" u="sng" dirty="0" smtClean="0">
                <a:latin typeface="Arial"/>
                <a:cs typeface="Arial"/>
              </a:rPr>
              <a:t>int x;</a:t>
            </a:r>
          </a:p>
          <a:p>
            <a:pPr lvl="3">
              <a:spcAft>
                <a:spcPts val="1200"/>
              </a:spcAft>
              <a:buNone/>
            </a:pPr>
            <a:r>
              <a:rPr lang="en-US" sz="3200" u="sng" dirty="0" smtClean="0">
                <a:latin typeface="Arial"/>
                <a:cs typeface="Arial"/>
              </a:rPr>
              <a:t>float y;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670E8-CF85-4706-9324-C046C4A311C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66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Modeling a Class in UML</a:t>
            </a:r>
          </a:p>
        </p:txBody>
      </p:sp>
      <p:pic>
        <p:nvPicPr>
          <p:cNvPr id="26629" name="Picture 1028" descr="E:\WEISFELD\lean_oo\module1\images\employ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37465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D81E5A-B4BC-4979-9E78-C443BEE4135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 Signatures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The following is all the user needs to know to effectively use the methods:</a:t>
            </a:r>
          </a:p>
          <a:p>
            <a:pPr lvl="2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The name of the method</a:t>
            </a:r>
          </a:p>
          <a:p>
            <a:pPr lvl="2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The parameters passed to the method</a:t>
            </a:r>
          </a:p>
          <a:p>
            <a:pPr lvl="2"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The return type of the method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0B2913-9F51-46E3-9A86-1ADFCF54F34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Spaces</a:t>
            </a:r>
          </a:p>
        </p:txBody>
      </p:sp>
      <p:pic>
        <p:nvPicPr>
          <p:cNvPr id="30725" name="Picture 4" descr="E:\WEISFELD\lean_oo\module1\images\referenc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47815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37C33-F6A8-41B2-94F8-5D177ABF842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Encapsulation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0010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One of the primary advantages of using objects is that the object need not reveal all its attributes and behaviors.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In good O-O design (at least what is generally accepted as good), an object should only reveal the interfaces needed to interact with it. 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2599E0-10EA-4202-A05A-406F6B5DC736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31800" y="6229350"/>
            <a:ext cx="2159000" cy="4572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O-O Language Criteria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Arial"/>
                <a:cs typeface="Arial"/>
              </a:rPr>
              <a:t>Encapsulation</a:t>
            </a:r>
          </a:p>
          <a:p>
            <a:r>
              <a:rPr lang="en-US" sz="2800" dirty="0" smtClean="0">
                <a:latin typeface="Arial"/>
                <a:cs typeface="Arial"/>
              </a:rPr>
              <a:t>Inheritance</a:t>
            </a:r>
          </a:p>
          <a:p>
            <a:r>
              <a:rPr lang="en-US" sz="2800" dirty="0" smtClean="0">
                <a:latin typeface="Arial"/>
                <a:cs typeface="Arial"/>
              </a:rPr>
              <a:t>Polymorphism</a:t>
            </a:r>
          </a:p>
          <a:p>
            <a:r>
              <a:rPr lang="en-US" sz="2800" dirty="0" smtClean="0">
                <a:latin typeface="Arial"/>
                <a:cs typeface="Arial"/>
              </a:rPr>
              <a:t>Composition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1901A-38F4-43F0-839D-197C028D3A6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Encapsulation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Details not pertinent to the use of the object should be hidden from other objects.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This is called </a:t>
            </a:r>
            <a:r>
              <a:rPr lang="en-US" sz="2800" i="1" dirty="0" smtClean="0">
                <a:latin typeface="Arial"/>
                <a:cs typeface="Arial"/>
              </a:rPr>
              <a:t>encapsulation</a:t>
            </a:r>
            <a:r>
              <a:rPr lang="en-US" sz="2800" dirty="0" smtClean="0">
                <a:latin typeface="Arial"/>
                <a:cs typeface="Arial"/>
              </a:rPr>
              <a:t>. 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7E62F-534F-4E60-B38F-2E169BB9F3B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Interfaces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0772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Any behavior that the object provides must be invoked by a message sent using one of the provided interfaces.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The interface should completely describe how users of the class interact with the class.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methods that are part of the interface are designated as </a:t>
            </a:r>
            <a:r>
              <a:rPr lang="en-US" sz="2800" u="sng" dirty="0" smtClean="0">
                <a:latin typeface="Arial"/>
                <a:cs typeface="Arial"/>
              </a:rPr>
              <a:t>public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E7EB5-87DF-4166-BC5D-BC05160B0042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Interfaces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Interfaces do not normally include attributes only methods.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As discussed earlier in this module, if a user needs access to an attribute, then a method is created to return the attribute. 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B7363-47D0-4AF2-B5E1-90C49D1452D4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229600" cy="41719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Only the public attributes and methods are considered the interface.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The user should not see any part of the implementation interacting with an object solely through interfaces.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In previous example, for instance the </a:t>
            </a:r>
            <a:r>
              <a:rPr lang="en-US" sz="2400" u="sng" dirty="0" smtClean="0">
                <a:latin typeface="Arial"/>
                <a:cs typeface="Arial"/>
              </a:rPr>
              <a:t>Employee</a:t>
            </a:r>
            <a:r>
              <a:rPr lang="en-US" sz="2400" dirty="0" smtClean="0">
                <a:latin typeface="Arial"/>
                <a:cs typeface="Arial"/>
              </a:rPr>
              <a:t> class, only the attributes were hidden.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Thus, the implementation can change and it will not affect the user's code.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D465D-98BB-42B4-A137-0C3F21D2956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Inheritance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Inheritance allows a class to inherit the attributes and methods of another class.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This allows you to create brand new classes by abstracting out common attributes and behaviors. 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45E0F-A458-4864-831B-B9D45A11C462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Mammal Hierarchy</a:t>
            </a:r>
          </a:p>
        </p:txBody>
      </p:sp>
      <p:pic>
        <p:nvPicPr>
          <p:cNvPr id="41989" name="Picture 4" descr="E:\WEISFELD\lean_oo\module1\images\mamm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1816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733FFA-F91C-4440-89C3-0DBAA05E1051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077200" cy="417195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The </a:t>
            </a:r>
            <a:r>
              <a:rPr lang="en-US" sz="2800" dirty="0" err="1" smtClean="0">
                <a:latin typeface="Arial"/>
                <a:cs typeface="Arial"/>
              </a:rPr>
              <a:t>superclass</a:t>
            </a:r>
            <a:r>
              <a:rPr lang="en-US" sz="2800" dirty="0" smtClean="0">
                <a:latin typeface="Arial"/>
                <a:cs typeface="Arial"/>
              </a:rPr>
              <a:t>, or parent class, contains all the attributes and behaviors that are common to classes that inherit from it. 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EA223-A462-4802-A7EC-D2D5B43DDC98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Mammal Hierarchy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914400" y="1981200"/>
          <a:ext cx="7467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 Document" r:id="rId3" imgW="5334120" imgH="3048120" progId="WangImage.Document">
                  <p:embed/>
                </p:oleObj>
              </mc:Choice>
              <mc:Fallback>
                <p:oleObj name="Image Document" r:id="rId3" imgW="5334120" imgH="3048120" progId="WangImage.Document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4676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E586A6-CD1D-4035-A676-8EEC5DBCD9D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Is-a Relationships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the </a:t>
            </a:r>
            <a:r>
              <a:rPr lang="en-US" sz="2800" u="sng" dirty="0" smtClean="0">
                <a:latin typeface="Arial"/>
                <a:cs typeface="Arial"/>
              </a:rPr>
              <a:t>Shape</a:t>
            </a:r>
            <a:r>
              <a:rPr lang="en-US" sz="2800" dirty="0" smtClean="0">
                <a:latin typeface="Arial"/>
                <a:cs typeface="Arial"/>
              </a:rPr>
              <a:t> example, </a:t>
            </a:r>
            <a:r>
              <a:rPr lang="en-US" sz="2800" u="sng" dirty="0" smtClean="0">
                <a:latin typeface="Arial"/>
                <a:cs typeface="Arial"/>
              </a:rPr>
              <a:t>Circle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u="sng" dirty="0" smtClean="0">
                <a:latin typeface="Arial"/>
                <a:cs typeface="Arial"/>
              </a:rPr>
              <a:t>Square</a:t>
            </a:r>
            <a:r>
              <a:rPr lang="en-US" sz="2800" dirty="0" smtClean="0">
                <a:latin typeface="Arial"/>
                <a:cs typeface="Arial"/>
              </a:rPr>
              <a:t>, and </a:t>
            </a:r>
            <a:r>
              <a:rPr lang="en-US" sz="2800" u="sng" dirty="0" smtClean="0">
                <a:latin typeface="Arial"/>
                <a:cs typeface="Arial"/>
              </a:rPr>
              <a:t>Star</a:t>
            </a:r>
            <a:r>
              <a:rPr lang="en-US" sz="2800" dirty="0" smtClean="0">
                <a:latin typeface="Arial"/>
                <a:cs typeface="Arial"/>
              </a:rPr>
              <a:t> all inherit directly from </a:t>
            </a:r>
            <a:r>
              <a:rPr lang="en-US" sz="2800" u="sng" dirty="0" smtClean="0">
                <a:latin typeface="Arial"/>
                <a:cs typeface="Arial"/>
              </a:rPr>
              <a:t>Shape</a:t>
            </a:r>
            <a:r>
              <a:rPr lang="en-US" sz="2800" dirty="0" smtClean="0">
                <a:latin typeface="Arial"/>
                <a:cs typeface="Arial"/>
              </a:rPr>
              <a:t>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This relationship is often referred to as an </a:t>
            </a:r>
            <a:r>
              <a:rPr lang="en-US" sz="2800" i="1" dirty="0" smtClean="0">
                <a:latin typeface="Arial"/>
                <a:cs typeface="Arial"/>
              </a:rPr>
              <a:t>is-a relationship</a:t>
            </a:r>
            <a:r>
              <a:rPr lang="en-US" sz="2800" dirty="0" smtClean="0">
                <a:latin typeface="Arial"/>
                <a:cs typeface="Arial"/>
              </a:rPr>
              <a:t> because a circle </a:t>
            </a:r>
            <a:r>
              <a:rPr lang="en-US" sz="2800" i="1" dirty="0" smtClean="0">
                <a:latin typeface="Arial"/>
                <a:cs typeface="Arial"/>
              </a:rPr>
              <a:t>is a</a:t>
            </a:r>
            <a:r>
              <a:rPr lang="en-US" sz="2800" dirty="0" smtClean="0">
                <a:latin typeface="Arial"/>
                <a:cs typeface="Arial"/>
              </a:rPr>
              <a:t> shape. 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E8A9C-58DB-4EAB-B10E-D62D900D2629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i="1" dirty="0" smtClean="0">
                <a:latin typeface="Arial"/>
                <a:cs typeface="Arial"/>
              </a:rPr>
              <a:t>Polymorphism</a:t>
            </a:r>
            <a:r>
              <a:rPr lang="en-US" sz="2800" dirty="0" smtClean="0">
                <a:latin typeface="Arial"/>
                <a:cs typeface="Arial"/>
              </a:rPr>
              <a:t> literally means many shapes. 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AD196-4306-4655-B298-EFADEDDB52E0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7" name="Picture 4" descr="E:\WEISFELD\lean_oo\module1\images\shap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09800"/>
            <a:ext cx="59420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Wrappers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0772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Even when there are legacy concerns, there is a trend to wrap the legacy systems in object wrappers.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Wrappers are used to wrap:</a:t>
            </a:r>
          </a:p>
          <a:p>
            <a:pPr lvl="2"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Legacy code</a:t>
            </a:r>
          </a:p>
          <a:p>
            <a:pPr lvl="2"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Non-portable code</a:t>
            </a:r>
          </a:p>
          <a:p>
            <a:pPr lvl="2"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3</a:t>
            </a:r>
            <a:r>
              <a:rPr lang="en-US" sz="2000" baseline="30000" dirty="0" smtClean="0">
                <a:latin typeface="Arial"/>
                <a:cs typeface="Arial"/>
              </a:rPr>
              <a:t>rd</a:t>
            </a:r>
            <a:r>
              <a:rPr lang="en-US" sz="2000" dirty="0" smtClean="0">
                <a:latin typeface="Arial"/>
                <a:cs typeface="Arial"/>
              </a:rPr>
              <a:t> party libraries</a:t>
            </a:r>
          </a:p>
          <a:p>
            <a:pPr lvl="2">
              <a:spcAft>
                <a:spcPts val="1200"/>
              </a:spcAft>
            </a:pPr>
            <a:r>
              <a:rPr lang="en-US" sz="2000" dirty="0" smtClean="0">
                <a:latin typeface="Arial"/>
                <a:cs typeface="Arial"/>
              </a:rPr>
              <a:t>etc,.</a:t>
            </a:r>
          </a:p>
          <a:p>
            <a:endParaRPr lang="en-US" dirty="0" smtClean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5BD80-23E7-49AA-A0AB-5925BA2682A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The Shape object cannot draw a shape, it is too abstract (in fact, the </a:t>
            </a:r>
            <a:r>
              <a:rPr lang="en-US" sz="2800" u="sng" dirty="0" smtClean="0">
                <a:latin typeface="Arial"/>
                <a:cs typeface="Arial"/>
              </a:rPr>
              <a:t>Draw()</a:t>
            </a:r>
            <a:r>
              <a:rPr lang="en-US" sz="2800" dirty="0" smtClean="0">
                <a:latin typeface="Arial"/>
                <a:cs typeface="Arial"/>
              </a:rPr>
              <a:t> method in </a:t>
            </a:r>
            <a:r>
              <a:rPr lang="en-US" sz="2800" u="sng" dirty="0" smtClean="0">
                <a:latin typeface="Arial"/>
                <a:cs typeface="Arial"/>
              </a:rPr>
              <a:t>Shape</a:t>
            </a:r>
            <a:r>
              <a:rPr lang="en-US" sz="2800" dirty="0" smtClean="0">
                <a:latin typeface="Arial"/>
                <a:cs typeface="Arial"/>
              </a:rPr>
              <a:t> contains no implementation).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You must specify a concrete shape.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To do this, you provide the actual implementation in </a:t>
            </a:r>
            <a:r>
              <a:rPr lang="en-US" sz="2800" u="sng" dirty="0" smtClean="0">
                <a:latin typeface="Arial"/>
                <a:cs typeface="Arial"/>
              </a:rPr>
              <a:t>Circle</a:t>
            </a:r>
            <a:r>
              <a:rPr lang="en-US" sz="2800" dirty="0" smtClean="0">
                <a:latin typeface="Arial"/>
                <a:cs typeface="Arial"/>
              </a:rPr>
              <a:t>. 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704C7-DEB9-499C-954F-28DDF8AA3AA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534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short, each class is able to respond differently to the same </a:t>
            </a:r>
            <a:r>
              <a:rPr lang="en-US" sz="2800" u="sng" dirty="0" smtClean="0">
                <a:latin typeface="Arial"/>
                <a:cs typeface="Arial"/>
              </a:rPr>
              <a:t>Draw</a:t>
            </a:r>
            <a:r>
              <a:rPr lang="en-US" sz="2800" dirty="0" smtClean="0">
                <a:latin typeface="Arial"/>
                <a:cs typeface="Arial"/>
              </a:rPr>
              <a:t> method and draw itself.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This is what is meant by polymorphism.</a:t>
            </a: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DDA4-B435-4D6D-8F35-D2B4A7E4EDD9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When a method is defined as </a:t>
            </a:r>
            <a:r>
              <a:rPr lang="en-US" sz="2800" u="sng" dirty="0" smtClean="0">
                <a:latin typeface="Arial"/>
                <a:cs typeface="Arial"/>
              </a:rPr>
              <a:t>abstract</a:t>
            </a:r>
            <a:r>
              <a:rPr lang="en-US" sz="2800" dirty="0" smtClean="0">
                <a:latin typeface="Arial"/>
                <a:cs typeface="Arial"/>
              </a:rPr>
              <a:t>, a subclass must provide the implementation for this method.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In this case, </a:t>
            </a:r>
            <a:r>
              <a:rPr lang="en-US" sz="2800" u="sng" dirty="0" smtClean="0">
                <a:latin typeface="Arial"/>
                <a:cs typeface="Arial"/>
              </a:rPr>
              <a:t>Shape</a:t>
            </a:r>
            <a:r>
              <a:rPr lang="en-US" sz="2800" dirty="0" smtClean="0">
                <a:latin typeface="Arial"/>
                <a:cs typeface="Arial"/>
              </a:rPr>
              <a:t> is requiring subclasses to provide a </a:t>
            </a:r>
            <a:r>
              <a:rPr lang="en-US" sz="2800" u="sng" dirty="0" err="1" smtClean="0">
                <a:latin typeface="Arial"/>
                <a:cs typeface="Arial"/>
              </a:rPr>
              <a:t>getArea</a:t>
            </a:r>
            <a:r>
              <a:rPr lang="en-US" sz="2800" u="sng" dirty="0" smtClean="0">
                <a:latin typeface="Arial"/>
                <a:cs typeface="Arial"/>
              </a:rPr>
              <a:t>()</a:t>
            </a:r>
            <a:r>
              <a:rPr lang="en-US" sz="2800" dirty="0" smtClean="0">
                <a:latin typeface="Arial"/>
                <a:cs typeface="Arial"/>
              </a:rPr>
              <a:t> implementation. 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B47D7-A9D9-4EA6-BCF9-08087D408D66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If a subclass inherits an abstract method from a </a:t>
            </a:r>
            <a:r>
              <a:rPr lang="en-US" sz="2800" dirty="0" err="1" smtClean="0">
                <a:latin typeface="Arial"/>
                <a:cs typeface="Arial"/>
              </a:rPr>
              <a:t>superclass</a:t>
            </a:r>
            <a:r>
              <a:rPr lang="en-US" sz="2800" dirty="0" smtClean="0">
                <a:latin typeface="Arial"/>
                <a:cs typeface="Arial"/>
              </a:rPr>
              <a:t>, it </a:t>
            </a:r>
            <a:r>
              <a:rPr lang="en-US" sz="2800" i="1" dirty="0" smtClean="0">
                <a:latin typeface="Arial"/>
                <a:cs typeface="Arial"/>
              </a:rPr>
              <a:t>must</a:t>
            </a:r>
            <a:r>
              <a:rPr lang="en-US" sz="2800" dirty="0" smtClean="0">
                <a:latin typeface="Arial"/>
                <a:cs typeface="Arial"/>
              </a:rPr>
              <a:t> provide a concrete implementation of that method, or else it will be an abstract class itself (see the following figure for a UML diagram).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177AF-EE22-46E4-A963-AF78398B115B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Shape UML Diagram</a:t>
            </a:r>
          </a:p>
        </p:txBody>
      </p:sp>
      <p:pic>
        <p:nvPicPr>
          <p:cNvPr id="52229" name="Picture 4" descr="E:\WEISFELD\lean_oo\module1\images\vec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76400"/>
            <a:ext cx="35750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3CCEC-3202-47EF-BE33-62230DFE1E3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Composition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It is natural to think of objects as containing other objects.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A television set contains a tuner and video display. 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2C15E8-6157-461B-8479-80D9C502F02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Composition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0010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A computer contains video cards, keyboards, and drives.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Although the computer can be considered an object unto itself, the drive is also considered a valid object. 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30B7C7-16D0-4300-BC4B-7C4BC6CC7F18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Composition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fact, you could open up the computer and remove the drive and hold it in your hand.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Both the computer and the drive are considered objects. It is just that the computer contains other objects such as drives.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In this way, objects are often built, or </a:t>
            </a:r>
            <a:r>
              <a:rPr lang="en-US" sz="2800" i="1" dirty="0" smtClean="0">
                <a:latin typeface="Arial"/>
                <a:cs typeface="Arial"/>
              </a:rPr>
              <a:t>composed</a:t>
            </a:r>
            <a:r>
              <a:rPr lang="en-US" sz="2800" dirty="0" smtClean="0">
                <a:latin typeface="Arial"/>
                <a:cs typeface="Arial"/>
              </a:rPr>
              <a:t>, from other objects: This is </a:t>
            </a:r>
            <a:r>
              <a:rPr lang="en-US" sz="2800" i="1" dirty="0" smtClean="0">
                <a:latin typeface="Arial"/>
                <a:cs typeface="Arial"/>
              </a:rPr>
              <a:t>composition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66B75C-95C0-4DAC-B83F-17D763D3FBC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Has-a Relationships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While an inheritance relationship is considered an Is-a relationship for reasons already discussed, a composition relationship is termed a Has-a relationship. 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70952-74F2-4C2E-B6D7-A79CCE280914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Has-a Relationships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Using the example in the previous section, a television Has-a a tuner and Has-a video display.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A television is obviously not a tuner, so there is no inheritance relationship. 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7055A9-BC94-406E-9843-0688B286645F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an Object?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924800" cy="41719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its basic definition, an object is an entity that contains both data and behavior.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This is the key difference between the more traditional programming methodology, procedural programming, and O-O programming. 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F5B8D-D84C-4FAB-8A90-EBC104CE606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Has-a Relationships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534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the same vein, a computer Has-a video card, Has-a keyboard, and Has-a disk drive.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The topics of inheritance, composition and how they relate to each other is covered in great detail later in the course.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B0CC5-8F75-44F7-A022-77AE28EE35E2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Procedural Programming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In procedural programming, code is placed into methods.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Ideally these procedures then become "black boxes", inputs come in and outputs go out. </a:t>
            </a:r>
          </a:p>
          <a:p>
            <a:pPr lvl="2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Data is placed into separate structures, and is manipulated by these methods.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5D883-6FC3-42B2-80E3-E9ECB795B99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Unpredictable?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7924800" cy="4171950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First, this means that access to data is uncontrolled and unpredictable.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Second, because you have no control over who has access to the data, testing and debugging is much more difficult.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FCE3C-D55C-4DC2-BC62-64C458D1AC4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Nice Packages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Objects address these problems by combining data and behavior into a nice, complete package.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Objects are not just primitive data types, like integers and strings. 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10E74E-1249-4A12-A5C4-8EF236755DB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and Behaviors 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Procedural programming separates the data of the program from the operations that manipulate the data. 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For example, if you want to send information across a network, only the relevant data is sent with the expectation that the program at the other end of the pipe knows what to do with it.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F54408-026D-4DB9-B6C6-7DC9F635AF3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O-O Programming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>
                <a:latin typeface="Arial"/>
                <a:cs typeface="Arial"/>
              </a:rPr>
              <a:t>The fundamental advantage of O-O programming is that the data and the operations that manipulate the data are both contained in the object. 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>
                <a:latin typeface="Arial"/>
                <a:cs typeface="Arial"/>
              </a:rPr>
              <a:t>For example, when an object is transported across a network, the entire object, including the data and behavior, goes with it. 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373E1-29BA-4927-8A21-AD2131D3EB0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962</TotalTime>
  <Words>1334</Words>
  <Application>Microsoft Macintosh PowerPoint</Application>
  <PresentationFormat>On-screen Show (4:3)</PresentationFormat>
  <Paragraphs>160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Pearson PTG Video Product PowerPoint Template 111006</vt:lpstr>
      <vt:lpstr>Image Document</vt:lpstr>
      <vt:lpstr>The Object-Oriented Thought Process  Chapter 1</vt:lpstr>
      <vt:lpstr>O-O Language Criteria</vt:lpstr>
      <vt:lpstr>Object Wrappers</vt:lpstr>
      <vt:lpstr>What is an Object?</vt:lpstr>
      <vt:lpstr>Procedural Programming</vt:lpstr>
      <vt:lpstr>Unpredictable?</vt:lpstr>
      <vt:lpstr>Nice Packages</vt:lpstr>
      <vt:lpstr>Data and Behaviors </vt:lpstr>
      <vt:lpstr>O-O Programming</vt:lpstr>
      <vt:lpstr>Object Data</vt:lpstr>
      <vt:lpstr>Object Behaviors</vt:lpstr>
      <vt:lpstr>Object Behaviors</vt:lpstr>
      <vt:lpstr>What Exactly Is a Class?</vt:lpstr>
      <vt:lpstr>What Exactly Is a Class?</vt:lpstr>
      <vt:lpstr>Higher Level Data Types?</vt:lpstr>
      <vt:lpstr>Modeling a Class in UML</vt:lpstr>
      <vt:lpstr>Method Signatures</vt:lpstr>
      <vt:lpstr>Program Spaces</vt:lpstr>
      <vt:lpstr>Encapsulation</vt:lpstr>
      <vt:lpstr>Encapsulation</vt:lpstr>
      <vt:lpstr>Interfaces</vt:lpstr>
      <vt:lpstr>Interfaces</vt:lpstr>
      <vt:lpstr>Implementations</vt:lpstr>
      <vt:lpstr>Inheritance</vt:lpstr>
      <vt:lpstr>Mammal Hierarchy</vt:lpstr>
      <vt:lpstr>Superclasses and Subclasses</vt:lpstr>
      <vt:lpstr>Mammal Hierarchy</vt:lpstr>
      <vt:lpstr>Is-a Relationships</vt:lpstr>
      <vt:lpstr>Polymorphism</vt:lpstr>
      <vt:lpstr>Polymorphism</vt:lpstr>
      <vt:lpstr>Polymorphism</vt:lpstr>
      <vt:lpstr>Polymorphism</vt:lpstr>
      <vt:lpstr>Polymorphism</vt:lpstr>
      <vt:lpstr>Shape UML Diagram</vt:lpstr>
      <vt:lpstr>Composition</vt:lpstr>
      <vt:lpstr>Composition</vt:lpstr>
      <vt:lpstr>Composition</vt:lpstr>
      <vt:lpstr>Has-a Relationships</vt:lpstr>
      <vt:lpstr>Has-a Relationships</vt:lpstr>
      <vt:lpstr>Has-a Relationships</vt:lpstr>
    </vt:vector>
  </TitlesOfParts>
  <Company>Software Insight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Mark Taber</cp:lastModifiedBy>
  <cp:revision>76</cp:revision>
  <dcterms:created xsi:type="dcterms:W3CDTF">2006-12-28T22:00:41Z</dcterms:created>
  <dcterms:modified xsi:type="dcterms:W3CDTF">2013-03-08T21:26:14Z</dcterms:modified>
</cp:coreProperties>
</file>