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4" r:id="rId5"/>
    <p:sldId id="272" r:id="rId6"/>
    <p:sldId id="262" r:id="rId7"/>
    <p:sldId id="263" r:id="rId8"/>
    <p:sldId id="267" r:id="rId9"/>
    <p:sldId id="268" r:id="rId10"/>
    <p:sldId id="26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7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3BBF-8B6B-69BB-EC00-92BF3EF57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E4E72-AA1B-162A-2495-51475F1B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3EDD-0B27-FE31-32A7-A567A583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2C85-D477-4EFF-8016-6C079BB396C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76BE-E079-AF2A-C0E4-B29168E9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492F-C2E7-0C9A-ECBC-E25DDFB0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57BB-AAEC-467E-AA8C-DF0937E35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3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273A-25EA-4709-9FBC-4052DD0F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4EB83-F657-AE7D-A0A3-F939F2538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E6905-FC03-424A-3766-DB658FFE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2C85-D477-4EFF-8016-6C079BB396C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0100-485D-6849-2EA2-87BCB1A4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72F5-F490-396F-4D4F-54928F9B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57BB-AAEC-467E-AA8C-DF0937E35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0A424-7320-7694-59E4-27F3601A3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BBCC4-ECF8-56A1-F842-A677B3214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640D-85C9-07B4-10E2-4E93E982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2C85-D477-4EFF-8016-6C079BB396C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27F04-2E30-52CE-F0C7-77DE79AD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B6848-410A-C645-615E-ADF5A83A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57BB-AAEC-467E-AA8C-DF0937E35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1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D38D-7C0B-2B12-8248-94F5D0F1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8078-9BAD-4D2D-AEFA-2D5209DE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9BCDB-56E7-BA51-86DA-01D3A915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2C85-D477-4EFF-8016-6C079BB396C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527BD-EAB0-3CD5-036F-EFFEA0DF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9FF06-3766-CACC-6483-4E78E798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57BB-AAEC-467E-AA8C-DF0937E35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0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D9FF6-64D2-1B46-FFF8-674F9CDC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74154-9EFC-4521-67C4-A9F6DFC7B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0107-076D-D7FD-62BD-B0069873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2C85-D477-4EFF-8016-6C079BB396C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3AE2-A15D-92BC-9CAF-53619765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C7B97-ED16-28D9-4551-699A44D2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57BB-AAEC-467E-AA8C-DF0937E35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3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BD1C-69C5-6753-55CD-F8462DF5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3226-B59B-594E-87A4-E9ABB6048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395CB-9C7D-E5F4-75E0-B6322B6FA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925B2-B385-78E2-C616-84975468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2C85-D477-4EFF-8016-6C079BB396C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1DE15-0734-1AAF-CF4B-277F4B4E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9F3CE-034B-46E7-7E10-ACE7CB5E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57BB-AAEC-467E-AA8C-DF0937E35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4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657C-DCE9-044D-19D0-8223DEE2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FF58A-CCB4-301A-2283-E00CCFEB4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D7E95-43C1-AC0F-DA75-B20959555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A0D6B-22A0-0C5B-4C4D-AF2774A98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05D13-8C35-6353-D1E5-28DD4AC8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335AA-DD69-B142-618A-D4A47F05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2C85-D477-4EFF-8016-6C079BB396C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C5901-B51C-0F4F-E24F-0FAAFFCC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11CF8-EDC9-3EC1-6640-39758038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57BB-AAEC-467E-AA8C-DF0937E35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8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1BBB-495D-21C7-8D77-F753F702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863D4-191F-591F-8A59-5551F7CD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2C85-D477-4EFF-8016-6C079BB396C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293A4-0BF5-C6F6-B953-771EE5A81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710E4-B03B-A55E-33FE-FEBDC14B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57BB-AAEC-467E-AA8C-DF0937E35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5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5EFCC-C405-D6C4-4130-6D1B19B5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2C85-D477-4EFF-8016-6C079BB396C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102F4-0D16-0BAA-122C-F44B4905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BA6F4-2B75-2D0A-38E3-BF85A5B4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57BB-AAEC-467E-AA8C-DF0937E35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4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99B0-B57C-0934-278A-8C2B03E1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18E9-346B-AB9D-93E1-7351B1635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DA215-9083-DF57-9EBB-F82C60E11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FDA65-4B6C-CF49-53A3-E576EE22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2C85-D477-4EFF-8016-6C079BB396C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56E3F-2BBE-1ADC-2E75-09D4DEF5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7D18C-9DDD-EE21-0941-0634B065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57BB-AAEC-467E-AA8C-DF0937E35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2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0CD4-7020-7F1A-7DDA-E21BBAD0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C97B2-4CBC-D70C-6DE4-33DD903E0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6AC81-0CA8-D4C4-C115-C0A6F7C91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7163C-C958-8AA7-6022-FB3C19BF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2C85-D477-4EFF-8016-6C079BB396C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5096A-3E86-D607-517E-6E5A729B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0D21B-1C14-DDB6-54B3-47168BCC7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B57BB-AAEC-467E-AA8C-DF0937E35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0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B01B9-2D9F-D50A-CA79-6C0858CE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BD245-1E05-5BA0-BC38-209BAAB79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11565-A83C-B34D-09D4-836D392F8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422C85-D477-4EFF-8016-6C079BB396CA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D3180-E0C3-2641-7D6F-774748160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439C-D6AC-C050-E9B8-746D53690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B57BB-AAEC-467E-AA8C-DF0937E35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0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5A035A-8BDA-7D0D-8480-AD577EE40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3029" y="1542402"/>
            <a:ext cx="8768420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BIG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D43E4-EE86-3D26-6A99-DCEDFF873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Minh Duy Truong</a:t>
            </a:r>
          </a:p>
          <a:p>
            <a:r>
              <a:rPr lang="en-US" dirty="0">
                <a:solidFill>
                  <a:schemeClr val="tx2"/>
                </a:solidFill>
              </a:rPr>
              <a:t>May 11</a:t>
            </a:r>
            <a:r>
              <a:rPr lang="en-US" baseline="30000" dirty="0">
                <a:solidFill>
                  <a:schemeClr val="tx2"/>
                </a:solidFill>
              </a:rPr>
              <a:t>th</a:t>
            </a:r>
            <a:r>
              <a:rPr lang="en-US" dirty="0">
                <a:solidFill>
                  <a:schemeClr val="tx2"/>
                </a:solidFill>
              </a:rPr>
              <a:t>, 2024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373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DC7E2-EB95-F6AB-A6E2-B4041F40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96" y="275725"/>
            <a:ext cx="2541942" cy="797001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1C15-8979-A844-0679-44166979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2" y="1295401"/>
            <a:ext cx="11675818" cy="1532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Only </a:t>
            </a:r>
            <a:r>
              <a:rPr lang="en-US" sz="2700" b="1" dirty="0"/>
              <a:t>37</a:t>
            </a:r>
            <a:r>
              <a:rPr lang="en-US" sz="2700" dirty="0"/>
              <a:t> customers watch Child-Movie but not TV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700" dirty="0"/>
              <a:t>Child and Movie are </a:t>
            </a:r>
            <a:r>
              <a:rPr lang="en-US" sz="2700" b="1" dirty="0"/>
              <a:t>NOT</a:t>
            </a:r>
            <a:r>
              <a:rPr lang="en-US" sz="2700" dirty="0"/>
              <a:t> main products of company.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700" dirty="0"/>
              <a:t>Focus on more TV content to convert customers into Loyal Customers.</a:t>
            </a:r>
          </a:p>
          <a:p>
            <a:pPr marL="0" indent="0">
              <a:buNone/>
            </a:pPr>
            <a:endParaRPr lang="en-US" sz="2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631185-A412-CA02-6F51-83FF5051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40" y="3026924"/>
            <a:ext cx="11872430" cy="318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28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DC7E2-EB95-F6AB-A6E2-B4041F40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96" y="275725"/>
            <a:ext cx="4349654" cy="797001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RECOMMENDATIONS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1C15-8979-A844-0679-44166979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72" y="1530458"/>
            <a:ext cx="11675818" cy="15328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700" b="1" dirty="0"/>
              <a:t>Convert</a:t>
            </a:r>
            <a:r>
              <a:rPr lang="en-US" sz="2700" dirty="0"/>
              <a:t> customers from into </a:t>
            </a:r>
            <a:r>
              <a:rPr lang="en-US" sz="2700" b="1" dirty="0"/>
              <a:t>Loyal Customers </a:t>
            </a:r>
            <a:r>
              <a:rPr lang="en-US" sz="2700" dirty="0"/>
              <a:t>to increase revenue.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More </a:t>
            </a:r>
            <a:r>
              <a:rPr lang="en-US" sz="2700" b="1" dirty="0"/>
              <a:t>content in TV </a:t>
            </a:r>
            <a:r>
              <a:rPr lang="en-US" sz="2700" dirty="0"/>
              <a:t>to attract more customers.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Movie and Child are </a:t>
            </a:r>
            <a:r>
              <a:rPr lang="en-US" sz="2700" b="1" dirty="0"/>
              <a:t>NOT</a:t>
            </a:r>
            <a:r>
              <a:rPr lang="en-US" sz="2700" dirty="0"/>
              <a:t> important contents.</a:t>
            </a:r>
          </a:p>
          <a:p>
            <a:pPr marL="514350" indent="-514350">
              <a:buFont typeface="+mj-lt"/>
              <a:buAutoNum type="arabicPeriod"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95212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DC7E2-EB95-F6AB-A6E2-B4041F40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96" y="275725"/>
            <a:ext cx="4422044" cy="797001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COMPONENTS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85DBC1-7472-8D2B-797F-C7FCC2E4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0" y="1339136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explanation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0153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DC7E2-EB95-F6AB-A6E2-B4041F40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96" y="275725"/>
            <a:ext cx="4422044" cy="797001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INTRODUCTION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85DBC1-7472-8D2B-797F-C7FCC2E4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0" y="13391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live-streaming platform conducted an analysis on customer behavior data from April 1</a:t>
            </a:r>
            <a:r>
              <a:rPr lang="en-US" baseline="30000" dirty="0"/>
              <a:t>st</a:t>
            </a:r>
            <a:r>
              <a:rPr lang="en-US" dirty="0"/>
              <a:t> 2022 – April 30</a:t>
            </a:r>
            <a:r>
              <a:rPr lang="en-US" baseline="30000" dirty="0"/>
              <a:t>th</a:t>
            </a:r>
            <a:r>
              <a:rPr lang="en-US" dirty="0"/>
              <a:t> 2022.</a:t>
            </a:r>
          </a:p>
          <a:p>
            <a:pPr marL="0" indent="0">
              <a:buNone/>
            </a:pPr>
            <a:r>
              <a:rPr lang="en-US" dirty="0"/>
              <a:t>Purposes: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Gain more insights on customers’ behavior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 on customer services for different customer segmentations.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6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DC7E2-EB95-F6AB-A6E2-B4041F40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45598"/>
            <a:ext cx="1878330" cy="790786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85DBC1-7472-8D2B-797F-C7FCC2E4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58" y="936387"/>
            <a:ext cx="11400031" cy="8771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OLTP</a:t>
            </a:r>
            <a:r>
              <a:rPr lang="en-US" dirty="0"/>
              <a:t> was stored in Data Lake as JSON file. After </a:t>
            </a:r>
            <a:r>
              <a:rPr lang="en-US" b="1" dirty="0"/>
              <a:t>ETL</a:t>
            </a:r>
            <a:r>
              <a:rPr lang="en-US" dirty="0"/>
              <a:t> process, it became </a:t>
            </a:r>
            <a:r>
              <a:rPr lang="en-US" b="1" dirty="0"/>
              <a:t>OLAP</a:t>
            </a:r>
            <a:r>
              <a:rPr lang="en-US" dirty="0"/>
              <a:t> data and stored in Data Warehouse as CSV file.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40F9D-7C3C-71A8-3D17-36249464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9" y="2501760"/>
            <a:ext cx="2885746" cy="34050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AC3210-E57C-2219-1A02-AB9C06FC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80" y="2565168"/>
            <a:ext cx="7908889" cy="33564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AD7AA0E-E3B3-E48B-BD7C-47B04DA91E9E}"/>
              </a:ext>
            </a:extLst>
          </p:cNvPr>
          <p:cNvSpPr txBox="1"/>
          <p:nvPr/>
        </p:nvSpPr>
        <p:spPr>
          <a:xfrm>
            <a:off x="967091" y="2145452"/>
            <a:ext cx="138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OLTP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49995A-5AFC-3EF5-F5A5-4DFFD929D619}"/>
              </a:ext>
            </a:extLst>
          </p:cNvPr>
          <p:cNvSpPr txBox="1"/>
          <p:nvPr/>
        </p:nvSpPr>
        <p:spPr>
          <a:xfrm>
            <a:off x="7351229" y="2151924"/>
            <a:ext cx="138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OLAP 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CD2E75-83D5-5CFF-25A6-F3C388C9BB3B}"/>
              </a:ext>
            </a:extLst>
          </p:cNvPr>
          <p:cNvCxnSpPr>
            <a:cxnSpLocks/>
          </p:cNvCxnSpPr>
          <p:nvPr/>
        </p:nvCxnSpPr>
        <p:spPr>
          <a:xfrm>
            <a:off x="2621280" y="2330118"/>
            <a:ext cx="46291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11C067-D84D-D102-58AE-7F480B0D9F0F}"/>
              </a:ext>
            </a:extLst>
          </p:cNvPr>
          <p:cNvSpPr txBox="1"/>
          <p:nvPr/>
        </p:nvSpPr>
        <p:spPr>
          <a:xfrm>
            <a:off x="4941570" y="1910403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130874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DC7E2-EB95-F6AB-A6E2-B4041F40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96" y="275725"/>
            <a:ext cx="2541942" cy="797001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OVERVIEW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51104-1009-2621-FFD5-8BA653A28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359" y="1188931"/>
            <a:ext cx="9832975" cy="1146764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2CE9B0D-223C-D0ED-DE9A-75A2300A2DD7}"/>
              </a:ext>
            </a:extLst>
          </p:cNvPr>
          <p:cNvSpPr txBox="1"/>
          <p:nvPr/>
        </p:nvSpPr>
        <p:spPr>
          <a:xfrm>
            <a:off x="1043189" y="2614411"/>
            <a:ext cx="100927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April 2022, platform had over </a:t>
            </a:r>
            <a:r>
              <a:rPr lang="en-US" sz="2800" b="1" dirty="0"/>
              <a:t>1.9M</a:t>
            </a:r>
            <a:r>
              <a:rPr lang="en-US" sz="2800" dirty="0"/>
              <a:t> Users.</a:t>
            </a:r>
          </a:p>
          <a:p>
            <a:r>
              <a:rPr lang="en-US" sz="2800" dirty="0"/>
              <a:t>By average, each user used the service for </a:t>
            </a:r>
            <a:r>
              <a:rPr lang="en-US" sz="2800" b="1" dirty="0"/>
              <a:t>21</a:t>
            </a:r>
            <a:r>
              <a:rPr lang="en-US" sz="2800" dirty="0"/>
              <a:t> days.</a:t>
            </a:r>
          </a:p>
          <a:p>
            <a:r>
              <a:rPr lang="en-US" sz="2800" dirty="0"/>
              <a:t>An average user spent: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107 hours </a:t>
            </a:r>
            <a:r>
              <a:rPr lang="en-US" sz="2800" dirty="0"/>
              <a:t>on service </a:t>
            </a:r>
            <a:r>
              <a:rPr lang="en-US" sz="2800" b="1" dirty="0"/>
              <a:t>per month</a:t>
            </a:r>
            <a:r>
              <a:rPr lang="en-US" sz="28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27 hours </a:t>
            </a:r>
            <a:r>
              <a:rPr lang="en-US" sz="2800" dirty="0"/>
              <a:t>per </a:t>
            </a:r>
            <a:r>
              <a:rPr lang="en-US" sz="2800" b="1" dirty="0"/>
              <a:t>week</a:t>
            </a:r>
            <a:r>
              <a:rPr lang="en-US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4 hours</a:t>
            </a:r>
            <a:r>
              <a:rPr lang="en-US" sz="2800" dirty="0"/>
              <a:t> per </a:t>
            </a:r>
            <a:r>
              <a:rPr lang="en-US" sz="2800" b="1" dirty="0"/>
              <a:t>day</a:t>
            </a:r>
          </a:p>
        </p:txBody>
      </p:sp>
    </p:spTree>
    <p:extLst>
      <p:ext uri="{BB962C8B-B14F-4D97-AF65-F5344CB8AC3E}">
        <p14:creationId xmlns:p14="http://schemas.microsoft.com/office/powerpoint/2010/main" val="282553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DC7E2-EB95-F6AB-A6E2-B4041F40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96" y="275725"/>
            <a:ext cx="2541942" cy="797001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1C15-8979-A844-0679-44166979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2" y="997526"/>
            <a:ext cx="6622573" cy="5349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We can split customers into 4 categories: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b="1" dirty="0"/>
              <a:t>At risk</a:t>
            </a:r>
            <a:r>
              <a:rPr lang="en-US" sz="2700" dirty="0"/>
              <a:t>: </a:t>
            </a:r>
            <a:r>
              <a:rPr lang="en-US" sz="2700" b="1" dirty="0"/>
              <a:t>&lt;7 days </a:t>
            </a:r>
            <a:r>
              <a:rPr lang="en-US" sz="2700" dirty="0"/>
              <a:t>using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b="1" dirty="0"/>
              <a:t>Need attention: 7-14 </a:t>
            </a:r>
            <a:r>
              <a:rPr lang="en-US" sz="2700" dirty="0"/>
              <a:t>days using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b="1" dirty="0"/>
              <a:t>Valuable: 14-21 </a:t>
            </a:r>
            <a:r>
              <a:rPr lang="en-US" sz="2700" dirty="0"/>
              <a:t>days using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b="1" dirty="0"/>
              <a:t>Loyal: &gt; 21 </a:t>
            </a:r>
            <a:r>
              <a:rPr lang="en-US" sz="2700" dirty="0"/>
              <a:t>days using service</a:t>
            </a:r>
          </a:p>
          <a:p>
            <a:pPr marL="514350" indent="-514350">
              <a:buFont typeface="+mj-lt"/>
              <a:buAutoNum type="arabicPeriod"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We can see </a:t>
            </a:r>
            <a:r>
              <a:rPr lang="en-US" sz="2700" b="1" dirty="0"/>
              <a:t>61.85%</a:t>
            </a:r>
            <a:r>
              <a:rPr lang="en-US" sz="2700" dirty="0"/>
              <a:t> customers and revenue come from </a:t>
            </a:r>
            <a:r>
              <a:rPr lang="en-US" sz="2700" b="1" dirty="0"/>
              <a:t>Loyal customers</a:t>
            </a:r>
          </a:p>
          <a:p>
            <a:pPr marL="0" indent="0">
              <a:buNone/>
            </a:pPr>
            <a:r>
              <a:rPr lang="en-US" sz="2700" dirty="0"/>
              <a:t>=&gt; Convert customers into Loyal Customers.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A8797D-B12E-99F8-CF0B-9C2F72D70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326" y="741133"/>
            <a:ext cx="5298333" cy="56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5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DC7E2-EB95-F6AB-A6E2-B4041F40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96" y="275725"/>
            <a:ext cx="2541942" cy="797001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1C15-8979-A844-0679-44166979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2" y="997526"/>
            <a:ext cx="5734717" cy="5349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Analyzing Users by Most Watch:</a:t>
            </a:r>
          </a:p>
          <a:p>
            <a:pPr marL="0" indent="0">
              <a:buNone/>
            </a:pPr>
            <a:r>
              <a:rPr lang="en-US" sz="2700" b="1" dirty="0"/>
              <a:t>97%</a:t>
            </a:r>
            <a:r>
              <a:rPr lang="en-US" sz="2700" dirty="0"/>
              <a:t> Users watch </a:t>
            </a:r>
            <a:r>
              <a:rPr lang="en-US" sz="2700" b="1" dirty="0"/>
              <a:t>TV</a:t>
            </a:r>
            <a:r>
              <a:rPr lang="en-US" sz="2700" dirty="0"/>
              <a:t> the most</a:t>
            </a:r>
          </a:p>
          <a:p>
            <a:r>
              <a:rPr lang="en-US" sz="2700" b="1" dirty="0"/>
              <a:t>71%</a:t>
            </a:r>
            <a:r>
              <a:rPr lang="en-US" sz="2700" dirty="0"/>
              <a:t> Users </a:t>
            </a:r>
            <a:r>
              <a:rPr lang="en-US" sz="2700" b="1" dirty="0"/>
              <a:t>ONLY watch TV</a:t>
            </a:r>
          </a:p>
          <a:p>
            <a:r>
              <a:rPr lang="en-US" sz="2700" dirty="0"/>
              <a:t>13% watch TV and Movie</a:t>
            </a:r>
          </a:p>
          <a:p>
            <a:r>
              <a:rPr lang="en-US" sz="2700" dirty="0"/>
              <a:t>7% watch TV and Child</a:t>
            </a:r>
          </a:p>
          <a:p>
            <a:r>
              <a:rPr lang="en-US" sz="2700" dirty="0"/>
              <a:t>4% watch TV, Child, and Movie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sz="2700" dirty="0"/>
              <a:t>=&gt; We’ll </a:t>
            </a:r>
            <a:r>
              <a:rPr lang="en-US" sz="2700" b="1" dirty="0"/>
              <a:t>exclude</a:t>
            </a:r>
            <a:r>
              <a:rPr lang="en-US" sz="2700" dirty="0"/>
              <a:t> customers who watched </a:t>
            </a:r>
            <a:r>
              <a:rPr lang="en-US" sz="2700" b="1" dirty="0"/>
              <a:t>TV only </a:t>
            </a:r>
            <a:r>
              <a:rPr lang="en-US" sz="2700" dirty="0"/>
              <a:t>for further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255CBC-9A7D-4133-13A3-61BE0AC9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2068"/>
            <a:ext cx="5964941" cy="64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5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DC7E2-EB95-F6AB-A6E2-B4041F40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96" y="275725"/>
            <a:ext cx="2541942" cy="797001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1C15-8979-A844-0679-44166979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2" y="997526"/>
            <a:ext cx="4160643" cy="5349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Majority is </a:t>
            </a:r>
            <a:r>
              <a:rPr lang="en-US" sz="2800" b="1" dirty="0"/>
              <a:t>Loyal customers 76.14%</a:t>
            </a:r>
          </a:p>
          <a:p>
            <a:pPr marL="0" indent="0">
              <a:buNone/>
            </a:pPr>
            <a:r>
              <a:rPr lang="en-US" sz="2800" b="1" dirty="0"/>
              <a:t>Movie-TV</a:t>
            </a:r>
            <a:r>
              <a:rPr lang="en-US" sz="2800" dirty="0"/>
              <a:t> is the </a:t>
            </a:r>
            <a:r>
              <a:rPr lang="en-US" sz="2800" b="1" dirty="0"/>
              <a:t>second</a:t>
            </a:r>
            <a:r>
              <a:rPr lang="en-US" sz="2800" dirty="0"/>
              <a:t> highest taste, follow up is </a:t>
            </a:r>
            <a:r>
              <a:rPr lang="en-US" sz="2800" b="1" dirty="0"/>
              <a:t>Child-TV</a:t>
            </a:r>
            <a:r>
              <a:rPr lang="en-US" sz="2800" dirty="0"/>
              <a:t>, and </a:t>
            </a:r>
            <a:r>
              <a:rPr lang="en-US" sz="2800" b="1" dirty="0"/>
              <a:t>Child-Movie-TV</a:t>
            </a:r>
          </a:p>
          <a:p>
            <a:pPr marL="0" indent="0">
              <a:buNone/>
            </a:pPr>
            <a:r>
              <a:rPr lang="en-US" sz="2800" b="1" dirty="0"/>
              <a:t>Top 3</a:t>
            </a:r>
            <a:r>
              <a:rPr lang="en-US" sz="2800" dirty="0"/>
              <a:t> Contents: TV, Movie, and Child.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7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6FCA1A-1259-C53F-AACE-6BB9EAC9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926" y="1029642"/>
            <a:ext cx="7535927" cy="46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9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DC7E2-EB95-F6AB-A6E2-B4041F40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96" y="275725"/>
            <a:ext cx="2541942" cy="797001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11C15-8979-A844-0679-44166979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2" y="1295400"/>
            <a:ext cx="4160643" cy="5051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Customers who watched Movie only, Child only and Child-Movie is less than </a:t>
            </a:r>
            <a:r>
              <a:rPr lang="en-US" sz="2800" b="1" dirty="0"/>
              <a:t>0.03%</a:t>
            </a:r>
            <a:r>
              <a:rPr lang="en-US" sz="2800" dirty="0"/>
              <a:t> total customers.</a:t>
            </a:r>
          </a:p>
          <a:p>
            <a:pPr marL="0" indent="0">
              <a:buNone/>
            </a:pPr>
            <a:r>
              <a:rPr lang="en-US" sz="2800" dirty="0"/>
              <a:t>=&gt; Customers </a:t>
            </a:r>
            <a:r>
              <a:rPr lang="en-US" sz="2800" b="1" dirty="0"/>
              <a:t>either </a:t>
            </a:r>
            <a:r>
              <a:rPr lang="en-US" sz="2800" dirty="0"/>
              <a:t>watched </a:t>
            </a:r>
            <a:r>
              <a:rPr lang="en-US" sz="2800" b="1" dirty="0"/>
              <a:t>TV only</a:t>
            </a:r>
            <a:r>
              <a:rPr lang="en-US" sz="2800" dirty="0"/>
              <a:t>, or </a:t>
            </a:r>
            <a:r>
              <a:rPr lang="en-US" sz="2800" b="1" dirty="0"/>
              <a:t>main content is TV </a:t>
            </a:r>
            <a:r>
              <a:rPr lang="en-US" sz="2800" dirty="0"/>
              <a:t>and watch Movie, and Child as an extra. </a:t>
            </a:r>
          </a:p>
          <a:p>
            <a:pPr marL="0" indent="0">
              <a:buNone/>
            </a:pPr>
            <a:endParaRPr lang="en-US" sz="2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8A0E7-5DF7-EB6C-ABA5-FA210255C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401" y="1457777"/>
            <a:ext cx="6591634" cy="410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8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371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Symbol</vt:lpstr>
      <vt:lpstr>Office Theme</vt:lpstr>
      <vt:lpstr>BIG DATA ANALYSIS </vt:lpstr>
      <vt:lpstr>COMPONENTS</vt:lpstr>
      <vt:lpstr>INTRODUCTION</vt:lpstr>
      <vt:lpstr>DATA</vt:lpstr>
      <vt:lpstr>OVERVIEW</vt:lpstr>
      <vt:lpstr>ANALYSIS</vt:lpstr>
      <vt:lpstr>ANALYSIS</vt:lpstr>
      <vt:lpstr>ANALYSIS</vt:lpstr>
      <vt:lpstr>ANALYSIS</vt:lpstr>
      <vt:lpstr>ANALYSIS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 </dc:title>
  <dc:creator>Duy Truong</dc:creator>
  <cp:lastModifiedBy>Duy Truong</cp:lastModifiedBy>
  <cp:revision>3</cp:revision>
  <dcterms:created xsi:type="dcterms:W3CDTF">2024-05-10T18:44:45Z</dcterms:created>
  <dcterms:modified xsi:type="dcterms:W3CDTF">2024-05-11T23:52:25Z</dcterms:modified>
</cp:coreProperties>
</file>