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p:scale>
          <a:sx n="70" d="100"/>
          <a:sy n="70" d="100"/>
        </p:scale>
        <p:origin x="881"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10C3-B008-4F84-A9B2-8C5F745C5C01}"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1A549-2A21-4348-B5FA-8B180C61C8A8}" type="slidenum">
              <a:rPr lang="en-US" smtClean="0"/>
              <a:t>‹#›</a:t>
            </a:fld>
            <a:endParaRPr lang="en-US"/>
          </a:p>
        </p:txBody>
      </p:sp>
    </p:spTree>
    <p:extLst>
      <p:ext uri="{BB962C8B-B14F-4D97-AF65-F5344CB8AC3E}">
        <p14:creationId xmlns:p14="http://schemas.microsoft.com/office/powerpoint/2010/main" val="2968976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6B9144D8-5D17-42EE-8357-87C01E79E9D6}" type="datetime1">
              <a:rPr lang="en-US" smtClean="0"/>
              <a:t>12/6/2023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r>
              <a:rPr lang="en-US"/>
              <a:t>Presented by Billy Truong</a:t>
            </a:r>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5090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C2FC77BF-F260-4B46-93D4-70624E6A8891}" type="datetime1">
              <a:rPr lang="en-US" smtClean="0"/>
              <a:t>12/6/2023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r>
              <a:rPr lang="en-US"/>
              <a:t>Presented by Billy Truong</a:t>
            </a:r>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2896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880BADF3-A31A-4FD7-8032-DE1F0EEC19BA}" type="datetime1">
              <a:rPr lang="en-US" smtClean="0"/>
              <a:t>12/6/2023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r>
              <a:rPr lang="en-US"/>
              <a:t>Presented by Billy Truong</a:t>
            </a:r>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9438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9AB09962-062E-4CAD-93FF-864F7B463634}" type="datetime1">
              <a:rPr lang="en-US" smtClean="0"/>
              <a:t>12/6/2023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r>
              <a:rPr lang="en-US"/>
              <a:t>Presented by Billy Truong</a:t>
            </a:r>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1525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9DF69682-E099-4C19-A71A-357BED87D40E}" type="datetime1">
              <a:rPr lang="en-US" smtClean="0"/>
              <a:t>12/6/2023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r>
              <a:rPr lang="en-US"/>
              <a:t>Presented by Billy Truong</a:t>
            </a:r>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5625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43D89FDA-4AD6-45DA-BEC9-81BB73480EA1}" type="datetime1">
              <a:rPr lang="en-US" smtClean="0"/>
              <a:t>12/6/2023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r>
              <a:rPr lang="en-US"/>
              <a:t>Presented by Billy Truong</a:t>
            </a:r>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5084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0999AA89-0CDE-4747-B668-34E48F2E5011}" type="datetime1">
              <a:rPr lang="en-US" smtClean="0"/>
              <a:t>12/6/2023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r>
              <a:rPr lang="en-US"/>
              <a:t>Presented by Billy Truong</a:t>
            </a:r>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9997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AF30E441-E41B-4EBF-A1CB-B9DF6B0BEB7B}" type="datetime1">
              <a:rPr lang="en-US" smtClean="0"/>
              <a:t>12/6/2023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r>
              <a:rPr lang="en-US"/>
              <a:t>Presented by Billy Truong</a:t>
            </a:r>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7576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31B8E08A-683F-4811-8B5E-B4E4AFBA1FF6}" type="datetime1">
              <a:rPr lang="en-US" smtClean="0"/>
              <a:t>12/6/2023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r>
              <a:rPr lang="en-US"/>
              <a:t>Presented by Billy Truong</a:t>
            </a:r>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9138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A7A1C574-03D2-4736-86AD-5FCE47BE49C0}" type="datetime1">
              <a:rPr lang="en-US" smtClean="0"/>
              <a:t>12/6/2023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r>
              <a:rPr lang="en-US"/>
              <a:t>Presented by Billy Truong</a:t>
            </a:r>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7810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9CF52275-4006-48B4-B585-5C2E86A05AC5}" type="datetime1">
              <a:rPr lang="en-US" smtClean="0"/>
              <a:t>12/6/2023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r>
              <a:rPr lang="en-US"/>
              <a:t>Presented by Billy Truong</a:t>
            </a:r>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4919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560856A2-2AC5-4735-8506-E4E4985C281A}" type="datetime1">
              <a:rPr lang="en-US" smtClean="0"/>
              <a:t>12/6/2023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r>
              <a:rPr lang="en-US"/>
              <a:t>Presented by Billy Truong</a:t>
            </a:r>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9330610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FF3F-9201-7B6A-4F3F-38D025B61BFA}"/>
              </a:ext>
            </a:extLst>
          </p:cNvPr>
          <p:cNvSpPr>
            <a:spLocks noGrp="1"/>
          </p:cNvSpPr>
          <p:nvPr>
            <p:ph type="ctrTitle"/>
          </p:nvPr>
        </p:nvSpPr>
        <p:spPr>
          <a:xfrm>
            <a:off x="647700" y="1899896"/>
            <a:ext cx="4729432" cy="1529104"/>
          </a:xfrm>
        </p:spPr>
        <p:txBody>
          <a:bodyPr>
            <a:normAutofit/>
          </a:bodyPr>
          <a:lstStyle/>
          <a:p>
            <a:r>
              <a:rPr lang="en-US" dirty="0"/>
              <a:t>CUSTOMER 360 </a:t>
            </a:r>
            <a:br>
              <a:rPr lang="en-US" dirty="0"/>
            </a:br>
            <a:r>
              <a:rPr lang="en-US" dirty="0"/>
              <a:t>RFM REPORT</a:t>
            </a:r>
          </a:p>
        </p:txBody>
      </p:sp>
      <p:sp>
        <p:nvSpPr>
          <p:cNvPr id="3" name="Subtitle 2">
            <a:extLst>
              <a:ext uri="{FF2B5EF4-FFF2-40B4-BE49-F238E27FC236}">
                <a16:creationId xmlns:a16="http://schemas.microsoft.com/office/drawing/2014/main" id="{2F49A61E-282F-F786-2A3D-76904954CF7D}"/>
              </a:ext>
            </a:extLst>
          </p:cNvPr>
          <p:cNvSpPr>
            <a:spLocks noGrp="1"/>
          </p:cNvSpPr>
          <p:nvPr>
            <p:ph type="subTitle" idx="1"/>
          </p:nvPr>
        </p:nvSpPr>
        <p:spPr>
          <a:xfrm>
            <a:off x="647700" y="5075227"/>
            <a:ext cx="4729432" cy="868374"/>
          </a:xfrm>
        </p:spPr>
        <p:txBody>
          <a:bodyPr>
            <a:normAutofit/>
          </a:bodyPr>
          <a:lstStyle/>
          <a:p>
            <a:r>
              <a:rPr lang="en-US" dirty="0"/>
              <a:t>Report by: Billy Truong</a:t>
            </a:r>
          </a:p>
          <a:p>
            <a:r>
              <a:rPr lang="en-US" dirty="0"/>
              <a:t>Last updated: Dec 5</a:t>
            </a:r>
            <a:r>
              <a:rPr lang="en-US" baseline="30000" dirty="0"/>
              <a:t>th</a:t>
            </a:r>
            <a:r>
              <a:rPr lang="en-US" dirty="0"/>
              <a:t>, 2023</a:t>
            </a:r>
          </a:p>
          <a:p>
            <a:endParaRPr lang="en-US" dirty="0"/>
          </a:p>
        </p:txBody>
      </p:sp>
      <p:pic>
        <p:nvPicPr>
          <p:cNvPr id="21" name="Picture 20">
            <a:extLst>
              <a:ext uri="{FF2B5EF4-FFF2-40B4-BE49-F238E27FC236}">
                <a16:creationId xmlns:a16="http://schemas.microsoft.com/office/drawing/2014/main" id="{2CF615DE-984F-A69D-F072-FC00C03AB0B7}"/>
              </a:ext>
            </a:extLst>
          </p:cNvPr>
          <p:cNvPicPr>
            <a:picLocks noChangeAspect="1"/>
          </p:cNvPicPr>
          <p:nvPr/>
        </p:nvPicPr>
        <p:blipFill rotWithShape="1">
          <a:blip r:embed="rId2"/>
          <a:srcRect t="1747"/>
          <a:stretch/>
        </p:blipFill>
        <p:spPr>
          <a:xfrm>
            <a:off x="4534083" y="1018095"/>
            <a:ext cx="7010217" cy="3943236"/>
          </a:xfrm>
          <a:prstGeom prst="rect">
            <a:avLst/>
          </a:prstGeom>
          <a:noFill/>
        </p:spPr>
      </p:pic>
      <p:sp>
        <p:nvSpPr>
          <p:cNvPr id="33"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1A3335C-D978-4853-A8E1-D1AEE9BB597B}" type="datetime1">
              <a:rPr lang="en-US" smtClean="0"/>
              <a:t>12/6/2023</a:t>
            </a:fld>
            <a:endParaRPr lang="en-US" dirty="0"/>
          </a:p>
        </p:txBody>
      </p:sp>
      <p:sp>
        <p:nvSpPr>
          <p:cNvPr id="3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dirty="0"/>
              <a:t>Presented by Billy Truong</a:t>
            </a:r>
          </a:p>
        </p:txBody>
      </p:sp>
      <p:sp>
        <p:nvSpPr>
          <p:cNvPr id="35"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a:t>
            </a:fld>
            <a:endParaRPr lang="en-US"/>
          </a:p>
        </p:txBody>
      </p:sp>
    </p:spTree>
    <p:extLst>
      <p:ext uri="{BB962C8B-B14F-4D97-AF65-F5344CB8AC3E}">
        <p14:creationId xmlns:p14="http://schemas.microsoft.com/office/powerpoint/2010/main" val="161881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3D numbers in white and orange">
            <a:extLst>
              <a:ext uri="{FF2B5EF4-FFF2-40B4-BE49-F238E27FC236}">
                <a16:creationId xmlns:a16="http://schemas.microsoft.com/office/drawing/2014/main" id="{FF366699-1744-C41F-415D-EC5E3AC0DCE7}"/>
              </a:ext>
            </a:extLst>
          </p:cNvPr>
          <p:cNvPicPr>
            <a:picLocks noChangeAspect="1"/>
          </p:cNvPicPr>
          <p:nvPr/>
        </p:nvPicPr>
        <p:blipFill rotWithShape="1">
          <a:blip r:embed="rId2"/>
          <a:srcRect l="19699" r="19988"/>
          <a:stretch/>
        </p:blipFill>
        <p:spPr>
          <a:xfrm>
            <a:off x="-17777" y="10"/>
            <a:ext cx="7353280" cy="6857990"/>
          </a:xfrm>
          <a:prstGeom prst="rect">
            <a:avLst/>
          </a:prstGeom>
          <a:noFill/>
        </p:spPr>
      </p:pic>
      <p:sp>
        <p:nvSpPr>
          <p:cNvPr id="2" name="Title 1">
            <a:extLst>
              <a:ext uri="{FF2B5EF4-FFF2-40B4-BE49-F238E27FC236}">
                <a16:creationId xmlns:a16="http://schemas.microsoft.com/office/drawing/2014/main" id="{7623601D-127D-650F-05A5-D19B13A4049E}"/>
              </a:ext>
            </a:extLst>
          </p:cNvPr>
          <p:cNvSpPr>
            <a:spLocks noGrp="1"/>
          </p:cNvSpPr>
          <p:nvPr>
            <p:ph type="title"/>
          </p:nvPr>
        </p:nvSpPr>
        <p:spPr>
          <a:xfrm>
            <a:off x="7778468" y="-81642"/>
            <a:ext cx="4413532" cy="859972"/>
          </a:xfrm>
        </p:spPr>
        <p:txBody>
          <a:bodyPr anchor="b">
            <a:normAutofit/>
          </a:bodyPr>
          <a:lstStyle/>
          <a:p>
            <a:r>
              <a:rPr lang="en-US" dirty="0"/>
              <a:t>Conclusion 1:</a:t>
            </a:r>
          </a:p>
        </p:txBody>
      </p:sp>
      <p:sp>
        <p:nvSpPr>
          <p:cNvPr id="3" name="Content Placeholder 2">
            <a:extLst>
              <a:ext uri="{FF2B5EF4-FFF2-40B4-BE49-F238E27FC236}">
                <a16:creationId xmlns:a16="http://schemas.microsoft.com/office/drawing/2014/main" id="{8B0A6BBF-455C-6241-23CB-FC8E493DB25D}"/>
              </a:ext>
            </a:extLst>
          </p:cNvPr>
          <p:cNvSpPr>
            <a:spLocks noGrp="1"/>
          </p:cNvSpPr>
          <p:nvPr>
            <p:ph idx="1"/>
          </p:nvPr>
        </p:nvSpPr>
        <p:spPr>
          <a:xfrm>
            <a:off x="8115301" y="914400"/>
            <a:ext cx="3505458" cy="5029200"/>
          </a:xfrm>
        </p:spPr>
        <p:txBody>
          <a:bodyPr>
            <a:normAutofit/>
          </a:bodyPr>
          <a:lstStyle/>
          <a:p>
            <a:r>
              <a:rPr lang="en-US" sz="1800" b="1" dirty="0">
                <a:solidFill>
                  <a:srgbClr val="FF0000"/>
                </a:solidFill>
              </a:rPr>
              <a:t>Need Attention Customers </a:t>
            </a:r>
            <a:r>
              <a:rPr lang="en-US" sz="1800" dirty="0"/>
              <a:t>has the </a:t>
            </a:r>
            <a:r>
              <a:rPr lang="en-US" sz="1800" b="1" dirty="0">
                <a:solidFill>
                  <a:srgbClr val="FF0000"/>
                </a:solidFill>
              </a:rPr>
              <a:t>most</a:t>
            </a:r>
            <a:r>
              <a:rPr lang="en-US" sz="1800" dirty="0"/>
              <a:t> customers and contributes the </a:t>
            </a:r>
            <a:r>
              <a:rPr lang="en-US" sz="1800" b="1" dirty="0">
                <a:solidFill>
                  <a:srgbClr val="FF0000"/>
                </a:solidFill>
              </a:rPr>
              <a:t>most</a:t>
            </a:r>
            <a:r>
              <a:rPr lang="en-US" sz="1800" dirty="0"/>
              <a:t> to company’s revenue ( 23% customers and 21.67% in sales)</a:t>
            </a:r>
          </a:p>
          <a:p>
            <a:r>
              <a:rPr lang="en-US" sz="1800" dirty="0"/>
              <a:t>2</a:t>
            </a:r>
            <a:r>
              <a:rPr lang="en-US" sz="1800" baseline="30000" dirty="0"/>
              <a:t>nd</a:t>
            </a:r>
            <a:r>
              <a:rPr lang="en-US" sz="1800" dirty="0"/>
              <a:t> place will be </a:t>
            </a:r>
            <a:r>
              <a:rPr lang="en-US" sz="1800" b="1" dirty="0">
                <a:solidFill>
                  <a:srgbClr val="FF0000"/>
                </a:solidFill>
              </a:rPr>
              <a:t>Up-sale Customers</a:t>
            </a:r>
            <a:r>
              <a:rPr lang="en-US" sz="1800" dirty="0"/>
              <a:t> with 12% customers and 10.1% in sales.</a:t>
            </a:r>
          </a:p>
          <a:p>
            <a:r>
              <a:rPr lang="en-US" sz="1800" dirty="0"/>
              <a:t>3</a:t>
            </a:r>
            <a:r>
              <a:rPr lang="en-US" sz="1800" baseline="30000" dirty="0"/>
              <a:t>rd</a:t>
            </a:r>
            <a:r>
              <a:rPr lang="en-US" sz="1800" dirty="0"/>
              <a:t> place will be </a:t>
            </a:r>
            <a:r>
              <a:rPr lang="en-US" sz="1800" b="1" dirty="0">
                <a:solidFill>
                  <a:srgbClr val="FF0000"/>
                </a:solidFill>
              </a:rPr>
              <a:t>Gold Customers</a:t>
            </a:r>
            <a:r>
              <a:rPr lang="en-US" sz="1800" dirty="0"/>
              <a:t> with 8.6% customers but contributes </a:t>
            </a:r>
            <a:r>
              <a:rPr lang="en-US" sz="1800" b="1" dirty="0">
                <a:solidFill>
                  <a:srgbClr val="FF0000"/>
                </a:solidFill>
              </a:rPr>
              <a:t>11.5% in sales (Top2 in sales)</a:t>
            </a:r>
          </a:p>
        </p:txBody>
      </p:sp>
      <p:sp>
        <p:nvSpPr>
          <p:cNvPr id="16" name="Date Placeholder 5">
            <a:extLst>
              <a:ext uri="{FF2B5EF4-FFF2-40B4-BE49-F238E27FC236}">
                <a16:creationId xmlns:a16="http://schemas.microsoft.com/office/drawing/2014/main" id="{A9483B01-3D08-4B25-91EA-456B29BB2BD7}"/>
              </a:ext>
            </a:extLst>
          </p:cNvPr>
          <p:cNvSpPr>
            <a:spLocks noGrp="1"/>
          </p:cNvSpPr>
          <p:nvPr>
            <p:ph type="dt" sz="half" idx="10"/>
          </p:nvPr>
        </p:nvSpPr>
        <p:spPr>
          <a:xfrm>
            <a:off x="652371" y="6332538"/>
            <a:ext cx="3006492" cy="365125"/>
          </a:xfrm>
        </p:spPr>
        <p:txBody>
          <a:bodyPr/>
          <a:lstStyle/>
          <a:p>
            <a:pPr>
              <a:spcAft>
                <a:spcPts val="600"/>
              </a:spcAft>
            </a:pPr>
            <a:fld id="{3AF58B90-895B-41DC-8BD8-84FC544A59D9}" type="datetime1">
              <a:rPr lang="en-US" smtClean="0">
                <a:solidFill>
                  <a:srgbClr val="FFFFFF"/>
                </a:solidFill>
                <a:effectLst>
                  <a:outerShdw blurRad="38100" dist="38100" dir="2700000" algn="tl">
                    <a:srgbClr val="000000">
                      <a:alpha val="43137"/>
                    </a:srgbClr>
                  </a:outerShdw>
                </a:effectLst>
              </a:rPr>
              <a:t>12/6/2023</a:t>
            </a:fld>
            <a:endParaRPr lang="en-US" dirty="0">
              <a:solidFill>
                <a:srgbClr val="FFFFFF"/>
              </a:solidFill>
              <a:effectLst>
                <a:outerShdw blurRad="38100" dist="38100" dir="2700000" algn="tl">
                  <a:srgbClr val="000000">
                    <a:alpha val="43137"/>
                  </a:srgbClr>
                </a:outerShdw>
              </a:effectLst>
            </a:endParaRPr>
          </a:p>
        </p:txBody>
      </p:sp>
      <p:sp>
        <p:nvSpPr>
          <p:cNvPr id="17" name="Footer Placeholder 6">
            <a:extLst>
              <a:ext uri="{FF2B5EF4-FFF2-40B4-BE49-F238E27FC236}">
                <a16:creationId xmlns:a16="http://schemas.microsoft.com/office/drawing/2014/main" id="{404A6FB0-C4C4-40E5-BB62-E4A7BEB1CEF7}"/>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p>
        </p:txBody>
      </p:sp>
      <p:sp>
        <p:nvSpPr>
          <p:cNvPr id="18" name="Slide Number Placeholder 8">
            <a:extLst>
              <a:ext uri="{FF2B5EF4-FFF2-40B4-BE49-F238E27FC236}">
                <a16:creationId xmlns:a16="http://schemas.microsoft.com/office/drawing/2014/main" id="{4703DF00-2EC1-47AA-99E2-71CE9A493947}"/>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10</a:t>
            </a:fld>
            <a:endParaRPr lang="en-US"/>
          </a:p>
        </p:txBody>
      </p:sp>
    </p:spTree>
    <p:extLst>
      <p:ext uri="{BB962C8B-B14F-4D97-AF65-F5344CB8AC3E}">
        <p14:creationId xmlns:p14="http://schemas.microsoft.com/office/powerpoint/2010/main" val="6652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ADD922CB-6232-6153-AE95-AA9194F98843}"/>
              </a:ext>
            </a:extLst>
          </p:cNvPr>
          <p:cNvPicPr>
            <a:picLocks noChangeAspect="1"/>
          </p:cNvPicPr>
          <p:nvPr/>
        </p:nvPicPr>
        <p:blipFill rotWithShape="1">
          <a:blip r:embed="rId2"/>
          <a:srcRect l="27194" r="13472" b="-1"/>
          <a:stretch/>
        </p:blipFill>
        <p:spPr>
          <a:xfrm>
            <a:off x="20" y="10"/>
            <a:ext cx="3891623" cy="6857990"/>
          </a:xfrm>
          <a:prstGeom prst="rect">
            <a:avLst/>
          </a:prstGeom>
          <a:noFill/>
        </p:spPr>
      </p:pic>
      <p:sp>
        <p:nvSpPr>
          <p:cNvPr id="2" name="Title 1">
            <a:extLst>
              <a:ext uri="{FF2B5EF4-FFF2-40B4-BE49-F238E27FC236}">
                <a16:creationId xmlns:a16="http://schemas.microsoft.com/office/drawing/2014/main" id="{6084B981-FEA3-B05C-A557-1C5E8FD5E8B9}"/>
              </a:ext>
            </a:extLst>
          </p:cNvPr>
          <p:cNvSpPr>
            <a:spLocks noGrp="1"/>
          </p:cNvSpPr>
          <p:nvPr>
            <p:ph type="title"/>
          </p:nvPr>
        </p:nvSpPr>
        <p:spPr>
          <a:xfrm>
            <a:off x="652371" y="647701"/>
            <a:ext cx="4238748" cy="2371660"/>
          </a:xfrm>
        </p:spPr>
        <p:txBody>
          <a:bodyPr anchor="t">
            <a:normAutofit/>
          </a:bodyPr>
          <a:lstStyle/>
          <a:p>
            <a:r>
              <a:rPr lang="en-US" dirty="0"/>
              <a:t>Analysis</a:t>
            </a:r>
          </a:p>
        </p:txBody>
      </p:sp>
      <p:sp>
        <p:nvSpPr>
          <p:cNvPr id="3" name="Content Placeholder 2">
            <a:extLst>
              <a:ext uri="{FF2B5EF4-FFF2-40B4-BE49-F238E27FC236}">
                <a16:creationId xmlns:a16="http://schemas.microsoft.com/office/drawing/2014/main" id="{1427749B-531D-C20A-F142-3985B7E1DAFB}"/>
              </a:ext>
            </a:extLst>
          </p:cNvPr>
          <p:cNvSpPr>
            <a:spLocks noGrp="1"/>
          </p:cNvSpPr>
          <p:nvPr>
            <p:ph idx="1"/>
          </p:nvPr>
        </p:nvSpPr>
        <p:spPr>
          <a:xfrm>
            <a:off x="4359730" y="549729"/>
            <a:ext cx="7440384" cy="5725885"/>
          </a:xfrm>
        </p:spPr>
        <p:txBody>
          <a:bodyPr>
            <a:normAutofit/>
          </a:bodyPr>
          <a:lstStyle/>
          <a:p>
            <a:pPr marL="285750" indent="-285750">
              <a:lnSpc>
                <a:spcPct val="110000"/>
              </a:lnSpc>
              <a:buFont typeface="Arial" panose="020B0604020202020204" pitchFamily="34" charset="0"/>
              <a:buChar char="•"/>
            </a:pPr>
            <a:r>
              <a:rPr lang="en-US" sz="1800" dirty="0"/>
              <a:t>Need Attention Customers:332,322,323,223,222</a:t>
            </a:r>
          </a:p>
          <a:p>
            <a:pPr marL="285750" indent="-285750">
              <a:lnSpc>
                <a:spcPct val="110000"/>
              </a:lnSpc>
              <a:buFont typeface="Arial" panose="020B0604020202020204" pitchFamily="34" charset="0"/>
              <a:buChar char="•"/>
            </a:pPr>
            <a:r>
              <a:rPr lang="en-US" sz="1800" dirty="0"/>
              <a:t>Gold Customers: 333,433,343,334</a:t>
            </a:r>
          </a:p>
          <a:p>
            <a:pPr marL="285750" indent="-285750">
              <a:lnSpc>
                <a:spcPct val="110000"/>
              </a:lnSpc>
              <a:buFont typeface="Arial" panose="020B0604020202020204" pitchFamily="34" charset="0"/>
              <a:buChar char="•"/>
            </a:pPr>
            <a:r>
              <a:rPr lang="en-US" sz="1800" dirty="0"/>
              <a:t>Up-Sale Customers: 441,431</a:t>
            </a:r>
          </a:p>
          <a:p>
            <a:pPr marL="285750" indent="-285750">
              <a:lnSpc>
                <a:spcPct val="110000"/>
              </a:lnSpc>
              <a:buFont typeface="Arial" panose="020B0604020202020204" pitchFamily="34" charset="0"/>
              <a:buChar char="•"/>
            </a:pPr>
            <a:r>
              <a:rPr lang="en-US" sz="1800" dirty="0"/>
              <a:t>In general: Top 3 groups has a </a:t>
            </a:r>
            <a:r>
              <a:rPr lang="en-US" sz="1800" b="1" dirty="0">
                <a:solidFill>
                  <a:srgbClr val="FF0000"/>
                </a:solidFill>
              </a:rPr>
              <a:t>high score for R</a:t>
            </a:r>
            <a:r>
              <a:rPr lang="en-US" sz="1800" dirty="0"/>
              <a:t>(Recency = 3,4) =&gt; Recency affects significantly to Sales</a:t>
            </a:r>
          </a:p>
          <a:p>
            <a:pPr marL="285750" indent="-285750">
              <a:lnSpc>
                <a:spcPct val="110000"/>
              </a:lnSpc>
              <a:buFont typeface="Arial" panose="020B0604020202020204" pitchFamily="34" charset="0"/>
              <a:buChar char="•"/>
            </a:pPr>
            <a:r>
              <a:rPr lang="en-US" sz="1800" b="1" dirty="0">
                <a:solidFill>
                  <a:srgbClr val="FF0000"/>
                </a:solidFill>
              </a:rPr>
              <a:t>High score for F</a:t>
            </a:r>
            <a:r>
              <a:rPr lang="en-US" sz="1800" dirty="0"/>
              <a:t>(Frequency = 3,4) =&gt; Frequency affects significantly to Sales</a:t>
            </a:r>
          </a:p>
          <a:p>
            <a:pPr marL="285750" indent="-285750">
              <a:lnSpc>
                <a:spcPct val="110000"/>
              </a:lnSpc>
              <a:buFont typeface="Arial" panose="020B0604020202020204" pitchFamily="34" charset="0"/>
              <a:buChar char="•"/>
            </a:pPr>
            <a:r>
              <a:rPr lang="en-US" sz="1800" dirty="0"/>
              <a:t>M has multiple values: 1,2,3,4 =&gt; Monetary </a:t>
            </a:r>
            <a:r>
              <a:rPr lang="en-US" sz="1800" b="1" dirty="0"/>
              <a:t>does not affect </a:t>
            </a:r>
            <a:r>
              <a:rPr lang="en-US" sz="1800" dirty="0"/>
              <a:t>to Sales that much compared to Recency and Frequency ? (Theory need to be proved)</a:t>
            </a:r>
          </a:p>
          <a:p>
            <a:pPr marL="285750" indent="-285750">
              <a:lnSpc>
                <a:spcPct val="110000"/>
              </a:lnSpc>
              <a:buFont typeface="Arial" panose="020B0604020202020204" pitchFamily="34" charset="0"/>
              <a:buChar char="•"/>
            </a:pPr>
            <a:r>
              <a:rPr lang="en-US" sz="1800" b="1" dirty="0">
                <a:solidFill>
                  <a:srgbClr val="FF0000"/>
                </a:solidFill>
              </a:rPr>
              <a:t>Up-Sale Customers </a:t>
            </a:r>
            <a:r>
              <a:rPr lang="en-US" sz="1800" dirty="0"/>
              <a:t>has </a:t>
            </a:r>
            <a:r>
              <a:rPr lang="en-US" sz="1800" b="1" dirty="0">
                <a:solidFill>
                  <a:srgbClr val="FF0000"/>
                </a:solidFill>
              </a:rPr>
              <a:t>really low Monetary</a:t>
            </a:r>
            <a:r>
              <a:rPr lang="en-US" sz="1800" dirty="0"/>
              <a:t>.</a:t>
            </a:r>
          </a:p>
          <a:p>
            <a:pPr>
              <a:lnSpc>
                <a:spcPct val="110000"/>
              </a:lnSpc>
            </a:pPr>
            <a:endParaRPr lang="en-US" sz="1800" dirty="0"/>
          </a:p>
        </p:txBody>
      </p:sp>
      <p:sp>
        <p:nvSpPr>
          <p:cNvPr id="9" name="Date Placeholder 5">
            <a:extLst>
              <a:ext uri="{FF2B5EF4-FFF2-40B4-BE49-F238E27FC236}">
                <a16:creationId xmlns:a16="http://schemas.microsoft.com/office/drawing/2014/main" id="{15DE728A-5E91-4DAE-AC8D-B0CC4C86B288}"/>
              </a:ext>
            </a:extLst>
          </p:cNvPr>
          <p:cNvSpPr>
            <a:spLocks noGrp="1"/>
          </p:cNvSpPr>
          <p:nvPr>
            <p:ph type="dt" sz="half" idx="10"/>
          </p:nvPr>
        </p:nvSpPr>
        <p:spPr>
          <a:xfrm>
            <a:off x="652371" y="6332538"/>
            <a:ext cx="3006492" cy="365125"/>
          </a:xfrm>
        </p:spPr>
        <p:txBody>
          <a:bodyPr/>
          <a:lstStyle/>
          <a:p>
            <a:pPr>
              <a:spcAft>
                <a:spcPts val="600"/>
              </a:spcAft>
            </a:pPr>
            <a:fld id="{DF98E60A-590B-4174-A143-2DF7FCF9EFAC}" type="datetime1">
              <a:rPr lang="en-US" smtClean="0">
                <a:solidFill>
                  <a:srgbClr val="FFFFFF"/>
                </a:solidFill>
                <a:effectLst>
                  <a:outerShdw blurRad="38100" dist="38100" dir="2700000" algn="tl">
                    <a:srgbClr val="000000">
                      <a:alpha val="43137"/>
                    </a:srgbClr>
                  </a:outerShdw>
                </a:effectLst>
              </a:rPr>
              <a:t>12/6/2023</a:t>
            </a:fld>
            <a:endParaRPr lang="en-US">
              <a:solidFill>
                <a:srgbClr val="FFFFFF"/>
              </a:solidFill>
              <a:effectLst>
                <a:outerShdw blurRad="38100" dist="38100" dir="2700000" algn="tl">
                  <a:srgbClr val="000000">
                    <a:alpha val="43137"/>
                  </a:srgbClr>
                </a:outerShdw>
              </a:effectLst>
            </a:endParaRPr>
          </a:p>
        </p:txBody>
      </p:sp>
      <p:sp>
        <p:nvSpPr>
          <p:cNvPr id="11" name="Footer Placeholder 6">
            <a:extLst>
              <a:ext uri="{FF2B5EF4-FFF2-40B4-BE49-F238E27FC236}">
                <a16:creationId xmlns:a16="http://schemas.microsoft.com/office/drawing/2014/main" id="{D98BDDCD-F2A2-4455-8C33-A462EC026B51}"/>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endParaRPr lang="en-US" dirty="0"/>
          </a:p>
        </p:txBody>
      </p:sp>
      <p:sp>
        <p:nvSpPr>
          <p:cNvPr id="13" name="Slide Number Placeholder 8">
            <a:extLst>
              <a:ext uri="{FF2B5EF4-FFF2-40B4-BE49-F238E27FC236}">
                <a16:creationId xmlns:a16="http://schemas.microsoft.com/office/drawing/2014/main" id="{376BC8A2-B757-46F4-A413-3CFAF765CA2E}"/>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11</a:t>
            </a:fld>
            <a:endParaRPr lang="en-US"/>
          </a:p>
        </p:txBody>
      </p:sp>
    </p:spTree>
    <p:extLst>
      <p:ext uri="{BB962C8B-B14F-4D97-AF65-F5344CB8AC3E}">
        <p14:creationId xmlns:p14="http://schemas.microsoft.com/office/powerpoint/2010/main" val="346961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FD2CF0-26F8-4AFC-AF86-A70CEE15E4F4}"/>
              </a:ext>
            </a:extLst>
          </p:cNvPr>
          <p:cNvSpPr>
            <a:spLocks noGrp="1"/>
          </p:cNvSpPr>
          <p:nvPr>
            <p:ph type="title"/>
          </p:nvPr>
        </p:nvSpPr>
        <p:spPr>
          <a:xfrm>
            <a:off x="566056" y="382223"/>
            <a:ext cx="10031187" cy="776927"/>
          </a:xfrm>
        </p:spPr>
        <p:txBody>
          <a:bodyPr anchor="b">
            <a:normAutofit/>
          </a:bodyPr>
          <a:lstStyle/>
          <a:p>
            <a:r>
              <a:rPr lang="en-US" dirty="0">
                <a:solidFill>
                  <a:srgbClr val="FFFFFF"/>
                </a:solidFill>
              </a:rPr>
              <a:t>Average recency and Frequency</a:t>
            </a:r>
          </a:p>
        </p:txBody>
      </p:sp>
      <p:sp>
        <p:nvSpPr>
          <p:cNvPr id="22" name="Date Placeholder 5">
            <a:extLst>
              <a:ext uri="{FF2B5EF4-FFF2-40B4-BE49-F238E27FC236}">
                <a16:creationId xmlns:a16="http://schemas.microsoft.com/office/drawing/2014/main" id="{9685E2DE-C367-4196-9494-7803215E481A}"/>
              </a:ext>
            </a:extLst>
          </p:cNvPr>
          <p:cNvSpPr>
            <a:spLocks noGrp="1"/>
          </p:cNvSpPr>
          <p:nvPr>
            <p:ph type="dt" sz="half" idx="10"/>
          </p:nvPr>
        </p:nvSpPr>
        <p:spPr>
          <a:xfrm>
            <a:off x="660591" y="6332538"/>
            <a:ext cx="2998272" cy="365125"/>
          </a:xfrm>
        </p:spPr>
        <p:txBody>
          <a:bodyPr>
            <a:normAutofit/>
          </a:bodyPr>
          <a:lstStyle/>
          <a:p>
            <a:pPr>
              <a:spcAft>
                <a:spcPts val="600"/>
              </a:spcAft>
            </a:pPr>
            <a:fld id="{43286552-E3AC-40A2-BA3E-D5661D03712F}" type="datetime1">
              <a:rPr lang="en-US" smtClean="0"/>
              <a:t>12/6/2023</a:t>
            </a:fld>
            <a:endParaRPr lang="en-US" dirty="0"/>
          </a:p>
        </p:txBody>
      </p:sp>
      <p:sp>
        <p:nvSpPr>
          <p:cNvPr id="23" name="Footer Placeholder 6">
            <a:extLst>
              <a:ext uri="{FF2B5EF4-FFF2-40B4-BE49-F238E27FC236}">
                <a16:creationId xmlns:a16="http://schemas.microsoft.com/office/drawing/2014/main" id="{9BCD8E1D-7F29-48BA-A1EB-E1916492F36A}"/>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t>Presented by Billy Truong</a:t>
            </a:r>
          </a:p>
        </p:txBody>
      </p:sp>
      <p:sp>
        <p:nvSpPr>
          <p:cNvPr id="24" name="Slide Number Placeholder 8">
            <a:extLst>
              <a:ext uri="{FF2B5EF4-FFF2-40B4-BE49-F238E27FC236}">
                <a16:creationId xmlns:a16="http://schemas.microsoft.com/office/drawing/2014/main" id="{9137F78D-732D-4CB5-869F-966A92C9C216}"/>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pPr>
                <a:spcAft>
                  <a:spcPts val="600"/>
                </a:spcAft>
              </a:pPr>
              <a:t>12</a:t>
            </a:fld>
            <a:endParaRPr lang="en-US"/>
          </a:p>
        </p:txBody>
      </p:sp>
      <p:sp>
        <p:nvSpPr>
          <p:cNvPr id="6" name="TextBox 5">
            <a:extLst>
              <a:ext uri="{FF2B5EF4-FFF2-40B4-BE49-F238E27FC236}">
                <a16:creationId xmlns:a16="http://schemas.microsoft.com/office/drawing/2014/main" id="{9EC4DAB2-D60A-07EA-2634-E71E52B465C7}"/>
              </a:ext>
            </a:extLst>
          </p:cNvPr>
          <p:cNvSpPr txBox="1"/>
          <p:nvPr/>
        </p:nvSpPr>
        <p:spPr>
          <a:xfrm>
            <a:off x="566056" y="5147028"/>
            <a:ext cx="4749609" cy="1754326"/>
          </a:xfrm>
          <a:prstGeom prst="rect">
            <a:avLst/>
          </a:prstGeom>
          <a:noFill/>
        </p:spPr>
        <p:txBody>
          <a:bodyPr wrap="square" rtlCol="0">
            <a:spAutoFit/>
          </a:bodyPr>
          <a:lstStyle/>
          <a:p>
            <a:r>
              <a:rPr lang="en-US" dirty="0"/>
              <a:t>Average Recency by Group:</a:t>
            </a:r>
          </a:p>
          <a:p>
            <a:pPr marL="285750" indent="-285750">
              <a:buFont typeface="Arial" panose="020B0604020202020204" pitchFamily="34" charset="0"/>
              <a:buChar char="•"/>
            </a:pPr>
            <a:r>
              <a:rPr lang="en-US" dirty="0"/>
              <a:t>Need Attention: 60.17 days</a:t>
            </a:r>
          </a:p>
          <a:p>
            <a:pPr marL="285750" indent="-285750">
              <a:buFont typeface="Arial" panose="020B0604020202020204" pitchFamily="34" charset="0"/>
              <a:buChar char="•"/>
            </a:pPr>
            <a:r>
              <a:rPr lang="en-US" dirty="0"/>
              <a:t>Gold: 46.85 days</a:t>
            </a:r>
          </a:p>
          <a:p>
            <a:pPr marL="285750" indent="-285750">
              <a:buFont typeface="Arial" panose="020B0604020202020204" pitchFamily="34" charset="0"/>
              <a:buChar char="•"/>
            </a:pPr>
            <a:r>
              <a:rPr lang="en-US" dirty="0"/>
              <a:t>Up-sale 36.53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121B19AB-E7EF-9ED6-9855-D3494685DA37}"/>
              </a:ext>
            </a:extLst>
          </p:cNvPr>
          <p:cNvPicPr>
            <a:picLocks noChangeAspect="1"/>
          </p:cNvPicPr>
          <p:nvPr/>
        </p:nvPicPr>
        <p:blipFill>
          <a:blip r:embed="rId2"/>
          <a:stretch>
            <a:fillRect/>
          </a:stretch>
        </p:blipFill>
        <p:spPr>
          <a:xfrm>
            <a:off x="660591" y="1362841"/>
            <a:ext cx="5167515" cy="3726230"/>
          </a:xfrm>
          <a:prstGeom prst="rect">
            <a:avLst/>
          </a:prstGeom>
        </p:spPr>
      </p:pic>
      <p:pic>
        <p:nvPicPr>
          <p:cNvPr id="15" name="Picture 14">
            <a:extLst>
              <a:ext uri="{FF2B5EF4-FFF2-40B4-BE49-F238E27FC236}">
                <a16:creationId xmlns:a16="http://schemas.microsoft.com/office/drawing/2014/main" id="{4983BEA5-21A6-8F4C-FFF4-14EB590AAFB9}"/>
              </a:ext>
            </a:extLst>
          </p:cNvPr>
          <p:cNvPicPr>
            <a:picLocks noChangeAspect="1"/>
          </p:cNvPicPr>
          <p:nvPr/>
        </p:nvPicPr>
        <p:blipFill>
          <a:blip r:embed="rId3"/>
          <a:stretch>
            <a:fillRect/>
          </a:stretch>
        </p:blipFill>
        <p:spPr>
          <a:xfrm>
            <a:off x="6547136" y="1362841"/>
            <a:ext cx="5167515" cy="3726230"/>
          </a:xfrm>
          <a:prstGeom prst="rect">
            <a:avLst/>
          </a:prstGeom>
        </p:spPr>
      </p:pic>
      <p:sp>
        <p:nvSpPr>
          <p:cNvPr id="17" name="TextBox 16">
            <a:extLst>
              <a:ext uri="{FF2B5EF4-FFF2-40B4-BE49-F238E27FC236}">
                <a16:creationId xmlns:a16="http://schemas.microsoft.com/office/drawing/2014/main" id="{BFB118BF-21A1-94DA-B8B5-D060BE4E1A65}"/>
              </a:ext>
            </a:extLst>
          </p:cNvPr>
          <p:cNvSpPr txBox="1"/>
          <p:nvPr/>
        </p:nvSpPr>
        <p:spPr>
          <a:xfrm>
            <a:off x="6552837" y="5147028"/>
            <a:ext cx="4749609" cy="1754326"/>
          </a:xfrm>
          <a:prstGeom prst="rect">
            <a:avLst/>
          </a:prstGeom>
          <a:noFill/>
        </p:spPr>
        <p:txBody>
          <a:bodyPr wrap="square" rtlCol="0">
            <a:spAutoFit/>
          </a:bodyPr>
          <a:lstStyle/>
          <a:p>
            <a:r>
              <a:rPr lang="en-US" dirty="0"/>
              <a:t>Average Frequency by Group:</a:t>
            </a:r>
          </a:p>
          <a:p>
            <a:pPr marL="285750" indent="-285750">
              <a:buFont typeface="Arial" panose="020B0604020202020204" pitchFamily="34" charset="0"/>
              <a:buChar char="•"/>
            </a:pPr>
            <a:r>
              <a:rPr lang="en-US" dirty="0"/>
              <a:t>Need Attention: 1</a:t>
            </a:r>
          </a:p>
          <a:p>
            <a:pPr marL="285750" indent="-285750">
              <a:buFont typeface="Arial" panose="020B0604020202020204" pitchFamily="34" charset="0"/>
              <a:buChar char="•"/>
            </a:pPr>
            <a:r>
              <a:rPr lang="en-US" dirty="0"/>
              <a:t>Gold: 1</a:t>
            </a:r>
          </a:p>
          <a:p>
            <a:pPr marL="285750" indent="-285750">
              <a:buFont typeface="Arial" panose="020B0604020202020204" pitchFamily="34" charset="0"/>
              <a:buChar char="•"/>
            </a:pPr>
            <a:r>
              <a:rPr lang="en-US" dirty="0"/>
              <a:t>Up-sale: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3959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7030D44-55D9-0B5F-0AAE-AD90CB750C5F}"/>
              </a:ext>
            </a:extLst>
          </p:cNvPr>
          <p:cNvPicPr>
            <a:picLocks noChangeAspect="1"/>
          </p:cNvPicPr>
          <p:nvPr/>
        </p:nvPicPr>
        <p:blipFill rotWithShape="1">
          <a:blip r:embed="rId2"/>
          <a:srcRect l="2404"/>
          <a:stretch/>
        </p:blipFill>
        <p:spPr>
          <a:xfrm>
            <a:off x="20" y="0"/>
            <a:ext cx="4180094" cy="6858000"/>
          </a:xfrm>
          <a:prstGeom prst="rect">
            <a:avLst/>
          </a:prstGeom>
          <a:noFill/>
        </p:spPr>
      </p:pic>
      <p:sp>
        <p:nvSpPr>
          <p:cNvPr id="2" name="Title 1">
            <a:extLst>
              <a:ext uri="{FF2B5EF4-FFF2-40B4-BE49-F238E27FC236}">
                <a16:creationId xmlns:a16="http://schemas.microsoft.com/office/drawing/2014/main" id="{74C6D2E9-7B0A-2A14-D077-50260B90B8EE}"/>
              </a:ext>
            </a:extLst>
          </p:cNvPr>
          <p:cNvSpPr>
            <a:spLocks noGrp="1"/>
          </p:cNvSpPr>
          <p:nvPr>
            <p:ph type="title"/>
          </p:nvPr>
        </p:nvSpPr>
        <p:spPr>
          <a:xfrm>
            <a:off x="652372" y="1485133"/>
            <a:ext cx="4986428" cy="2626599"/>
          </a:xfrm>
        </p:spPr>
        <p:txBody>
          <a:bodyPr anchor="t">
            <a:normAutofit/>
          </a:bodyPr>
          <a:lstStyle/>
          <a:p>
            <a:r>
              <a:rPr lang="en-US" dirty="0"/>
              <a:t>analysis</a:t>
            </a:r>
          </a:p>
        </p:txBody>
      </p:sp>
      <p:sp>
        <p:nvSpPr>
          <p:cNvPr id="3" name="Content Placeholder 2">
            <a:extLst>
              <a:ext uri="{FF2B5EF4-FFF2-40B4-BE49-F238E27FC236}">
                <a16:creationId xmlns:a16="http://schemas.microsoft.com/office/drawing/2014/main" id="{68B64EC0-312B-807A-BDE7-5F52672C08FD}"/>
              </a:ext>
            </a:extLst>
          </p:cNvPr>
          <p:cNvSpPr>
            <a:spLocks noGrp="1"/>
          </p:cNvSpPr>
          <p:nvPr>
            <p:ph idx="1"/>
          </p:nvPr>
        </p:nvSpPr>
        <p:spPr>
          <a:xfrm>
            <a:off x="4887686" y="834620"/>
            <a:ext cx="6651942" cy="5375680"/>
          </a:xfrm>
        </p:spPr>
        <p:txBody>
          <a:bodyPr>
            <a:normAutofit/>
          </a:bodyPr>
          <a:lstStyle/>
          <a:p>
            <a:pPr>
              <a:lnSpc>
                <a:spcPct val="110000"/>
              </a:lnSpc>
            </a:pPr>
            <a:r>
              <a:rPr lang="en-US" sz="1900" dirty="0"/>
              <a:t>Recency for Need Attention Customers is too high ( 60.17 days)</a:t>
            </a:r>
          </a:p>
          <a:p>
            <a:pPr>
              <a:lnSpc>
                <a:spcPct val="110000"/>
              </a:lnSpc>
            </a:pPr>
            <a:r>
              <a:rPr lang="en-US" sz="1900" dirty="0"/>
              <a:t>Recency for Gold Customer is high, too ( 46.85 days)</a:t>
            </a:r>
          </a:p>
          <a:p>
            <a:pPr>
              <a:lnSpc>
                <a:spcPct val="110000"/>
              </a:lnSpc>
            </a:pPr>
            <a:r>
              <a:rPr lang="en-US" sz="1900" dirty="0"/>
              <a:t>Frequency for both 3 groups is 1 (most of the customers just bought the product 1 time)</a:t>
            </a:r>
          </a:p>
          <a:p>
            <a:pPr marL="0" indent="0">
              <a:lnSpc>
                <a:spcPct val="110000"/>
              </a:lnSpc>
              <a:buNone/>
            </a:pPr>
            <a:r>
              <a:rPr lang="en-US" sz="1900" dirty="0"/>
              <a:t>=&gt; F will be effected by R. Which means if the customers come to the store more often, he/she might buy something.</a:t>
            </a:r>
          </a:p>
          <a:p>
            <a:pPr marL="0" indent="0">
              <a:lnSpc>
                <a:spcPct val="110000"/>
              </a:lnSpc>
              <a:buNone/>
            </a:pPr>
            <a:r>
              <a:rPr lang="en-US" sz="1900" dirty="0"/>
              <a:t>=&gt; Focus on R will improve F and M. </a:t>
            </a:r>
          </a:p>
        </p:txBody>
      </p:sp>
      <p:sp>
        <p:nvSpPr>
          <p:cNvPr id="9" name="Date Placeholder 5">
            <a:extLst>
              <a:ext uri="{FF2B5EF4-FFF2-40B4-BE49-F238E27FC236}">
                <a16:creationId xmlns:a16="http://schemas.microsoft.com/office/drawing/2014/main" id="{14BA508E-6BD0-47E0-90EA-A626B673A514}"/>
              </a:ext>
            </a:extLst>
          </p:cNvPr>
          <p:cNvSpPr>
            <a:spLocks noGrp="1"/>
          </p:cNvSpPr>
          <p:nvPr>
            <p:ph type="dt" sz="half" idx="10"/>
          </p:nvPr>
        </p:nvSpPr>
        <p:spPr>
          <a:xfrm>
            <a:off x="652371" y="6332538"/>
            <a:ext cx="3006492" cy="365125"/>
          </a:xfrm>
        </p:spPr>
        <p:txBody>
          <a:bodyPr/>
          <a:lstStyle/>
          <a:p>
            <a:pPr>
              <a:spcAft>
                <a:spcPts val="600"/>
              </a:spcAft>
            </a:pPr>
            <a:fld id="{8AAF1535-A23B-4859-956C-8E437E62FA74}" type="datetime1">
              <a:rPr lang="en-US" smtClean="0"/>
              <a:t>12/6/2023</a:t>
            </a:fld>
            <a:endParaRPr lang="en-US"/>
          </a:p>
        </p:txBody>
      </p:sp>
      <p:sp>
        <p:nvSpPr>
          <p:cNvPr id="11" name="Footer Placeholder 6">
            <a:extLst>
              <a:ext uri="{FF2B5EF4-FFF2-40B4-BE49-F238E27FC236}">
                <a16:creationId xmlns:a16="http://schemas.microsoft.com/office/drawing/2014/main" id="{D070C8F8-8A51-4FFD-9321-48130F3B850B}"/>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p>
        </p:txBody>
      </p:sp>
      <p:sp>
        <p:nvSpPr>
          <p:cNvPr id="13" name="Slide Number Placeholder 8">
            <a:extLst>
              <a:ext uri="{FF2B5EF4-FFF2-40B4-BE49-F238E27FC236}">
                <a16:creationId xmlns:a16="http://schemas.microsoft.com/office/drawing/2014/main" id="{F8766146-3F5E-4648-A5C2-4B92438D6E25}"/>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13</a:t>
            </a:fld>
            <a:endParaRPr lang="en-US"/>
          </a:p>
        </p:txBody>
      </p:sp>
    </p:spTree>
    <p:extLst>
      <p:ext uri="{BB962C8B-B14F-4D97-AF65-F5344CB8AC3E}">
        <p14:creationId xmlns:p14="http://schemas.microsoft.com/office/powerpoint/2010/main" val="251225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327FDA9C-05CB-54F9-013F-28C6F5C73AC1}"/>
              </a:ext>
            </a:extLst>
          </p:cNvPr>
          <p:cNvPicPr>
            <a:picLocks noChangeAspect="1"/>
          </p:cNvPicPr>
          <p:nvPr/>
        </p:nvPicPr>
        <p:blipFill rotWithShape="1">
          <a:blip r:embed="rId2"/>
          <a:srcRect l="16589" r="27855"/>
          <a:stretch/>
        </p:blipFill>
        <p:spPr>
          <a:xfrm>
            <a:off x="0" y="10"/>
            <a:ext cx="5611566" cy="6857990"/>
          </a:xfrm>
          <a:prstGeom prst="rect">
            <a:avLst/>
          </a:prstGeom>
          <a:noFill/>
        </p:spPr>
      </p:pic>
      <p:sp>
        <p:nvSpPr>
          <p:cNvPr id="2" name="Title 1">
            <a:extLst>
              <a:ext uri="{FF2B5EF4-FFF2-40B4-BE49-F238E27FC236}">
                <a16:creationId xmlns:a16="http://schemas.microsoft.com/office/drawing/2014/main" id="{61F7225A-6FA2-4EB3-4095-296B04A5DDEA}"/>
              </a:ext>
            </a:extLst>
          </p:cNvPr>
          <p:cNvSpPr>
            <a:spLocks noGrp="1"/>
          </p:cNvSpPr>
          <p:nvPr>
            <p:ph type="title"/>
          </p:nvPr>
        </p:nvSpPr>
        <p:spPr>
          <a:xfrm>
            <a:off x="686409" y="1436915"/>
            <a:ext cx="4238748" cy="2371660"/>
          </a:xfrm>
        </p:spPr>
        <p:txBody>
          <a:bodyPr anchor="t">
            <a:normAutofit/>
          </a:bodyPr>
          <a:lstStyle/>
          <a:p>
            <a:r>
              <a:rPr lang="en-US" sz="2800" dirty="0"/>
              <a:t>Recommendations</a:t>
            </a:r>
          </a:p>
        </p:txBody>
      </p:sp>
      <p:sp>
        <p:nvSpPr>
          <p:cNvPr id="3" name="Content Placeholder 2">
            <a:extLst>
              <a:ext uri="{FF2B5EF4-FFF2-40B4-BE49-F238E27FC236}">
                <a16:creationId xmlns:a16="http://schemas.microsoft.com/office/drawing/2014/main" id="{5911B460-EBB0-2A95-B68B-47834B0D55C8}"/>
              </a:ext>
            </a:extLst>
          </p:cNvPr>
          <p:cNvSpPr>
            <a:spLocks noGrp="1"/>
          </p:cNvSpPr>
          <p:nvPr>
            <p:ph idx="1"/>
          </p:nvPr>
        </p:nvSpPr>
        <p:spPr>
          <a:xfrm>
            <a:off x="6096000" y="468086"/>
            <a:ext cx="5753100" cy="5475514"/>
          </a:xfrm>
        </p:spPr>
        <p:txBody>
          <a:bodyPr>
            <a:normAutofit/>
          </a:bodyPr>
          <a:lstStyle/>
          <a:p>
            <a:pPr>
              <a:lnSpc>
                <a:spcPct val="110000"/>
              </a:lnSpc>
            </a:pPr>
            <a:r>
              <a:rPr lang="en-US" sz="1800" dirty="0"/>
              <a:t>For Gold Customers: Improve on Marketing and Customer Support to invite the customer to come back to the store to buy more. We can use voucher, discount, </a:t>
            </a:r>
            <a:r>
              <a:rPr lang="en-US" sz="1800" dirty="0" err="1"/>
              <a:t>etc</a:t>
            </a:r>
            <a:r>
              <a:rPr lang="en-US" sz="1800" dirty="0"/>
              <a:t>, ... Because they’re high spending group so we just need to catch their attention, get them to the store and most likely they’ll buy something.</a:t>
            </a:r>
          </a:p>
          <a:p>
            <a:pPr>
              <a:lnSpc>
                <a:spcPct val="110000"/>
              </a:lnSpc>
            </a:pPr>
            <a:r>
              <a:rPr lang="en-US" sz="1800" dirty="0"/>
              <a:t>For Up-Sale Customers: They already bought many times and more frequently than Gold group, but each time they spent very little amount of money. Sales team should up sale them with combo products, or encourage them to try more luxurious products to improve on Monetary.</a:t>
            </a:r>
          </a:p>
          <a:p>
            <a:pPr>
              <a:lnSpc>
                <a:spcPct val="110000"/>
              </a:lnSpc>
            </a:pPr>
            <a:r>
              <a:rPr lang="en-US" sz="1800" dirty="0"/>
              <a:t>For Need Attention Customers: Do both of the recommendations as mentioned. Improve on both Marketing, Customer Service and Up-Sale. </a:t>
            </a:r>
          </a:p>
          <a:p>
            <a:pPr>
              <a:lnSpc>
                <a:spcPct val="110000"/>
              </a:lnSpc>
            </a:pPr>
            <a:endParaRPr lang="en-US" sz="1800" dirty="0"/>
          </a:p>
        </p:txBody>
      </p:sp>
      <p:sp>
        <p:nvSpPr>
          <p:cNvPr id="9" name="Date Placeholder 5">
            <a:extLst>
              <a:ext uri="{FF2B5EF4-FFF2-40B4-BE49-F238E27FC236}">
                <a16:creationId xmlns:a16="http://schemas.microsoft.com/office/drawing/2014/main" id="{15DE728A-5E91-4DAE-AC8D-B0CC4C86B288}"/>
              </a:ext>
            </a:extLst>
          </p:cNvPr>
          <p:cNvSpPr>
            <a:spLocks noGrp="1"/>
          </p:cNvSpPr>
          <p:nvPr>
            <p:ph type="dt" sz="half" idx="10"/>
          </p:nvPr>
        </p:nvSpPr>
        <p:spPr>
          <a:xfrm>
            <a:off x="652371" y="6332538"/>
            <a:ext cx="3006492" cy="365125"/>
          </a:xfrm>
        </p:spPr>
        <p:txBody>
          <a:bodyPr/>
          <a:lstStyle/>
          <a:p>
            <a:pPr>
              <a:spcAft>
                <a:spcPts val="600"/>
              </a:spcAft>
            </a:pPr>
            <a:fld id="{AC70A2B6-4B19-458B-8D5A-F3833B12C4CD}" type="datetime1">
              <a:rPr lang="en-US" smtClean="0">
                <a:solidFill>
                  <a:srgbClr val="FFFFFF"/>
                </a:solidFill>
                <a:effectLst>
                  <a:outerShdw blurRad="38100" dist="38100" dir="2700000" algn="tl">
                    <a:srgbClr val="000000">
                      <a:alpha val="43137"/>
                    </a:srgbClr>
                  </a:outerShdw>
                </a:effectLst>
              </a:rPr>
              <a:t>12/6/2023</a:t>
            </a:fld>
            <a:endParaRPr lang="en-US">
              <a:solidFill>
                <a:srgbClr val="FFFFFF"/>
              </a:solidFill>
              <a:effectLst>
                <a:outerShdw blurRad="38100" dist="38100" dir="2700000" algn="tl">
                  <a:srgbClr val="000000">
                    <a:alpha val="43137"/>
                  </a:srgbClr>
                </a:outerShdw>
              </a:effectLst>
            </a:endParaRPr>
          </a:p>
        </p:txBody>
      </p:sp>
      <p:sp>
        <p:nvSpPr>
          <p:cNvPr id="11" name="Footer Placeholder 6">
            <a:extLst>
              <a:ext uri="{FF2B5EF4-FFF2-40B4-BE49-F238E27FC236}">
                <a16:creationId xmlns:a16="http://schemas.microsoft.com/office/drawing/2014/main" id="{D98BDDCD-F2A2-4455-8C33-A462EC026B51}"/>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p>
        </p:txBody>
      </p:sp>
      <p:sp>
        <p:nvSpPr>
          <p:cNvPr id="13" name="Slide Number Placeholder 8">
            <a:extLst>
              <a:ext uri="{FF2B5EF4-FFF2-40B4-BE49-F238E27FC236}">
                <a16:creationId xmlns:a16="http://schemas.microsoft.com/office/drawing/2014/main" id="{376BC8A2-B757-46F4-A413-3CFAF765CA2E}"/>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14</a:t>
            </a:fld>
            <a:endParaRPr lang="en-US"/>
          </a:p>
        </p:txBody>
      </p:sp>
    </p:spTree>
    <p:extLst>
      <p:ext uri="{BB962C8B-B14F-4D97-AF65-F5344CB8AC3E}">
        <p14:creationId xmlns:p14="http://schemas.microsoft.com/office/powerpoint/2010/main" val="21099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66F31059-C0BA-F4A5-C0F7-E1479E24EDB5}"/>
              </a:ext>
            </a:extLst>
          </p:cNvPr>
          <p:cNvPicPr>
            <a:picLocks noChangeAspect="1"/>
          </p:cNvPicPr>
          <p:nvPr/>
        </p:nvPicPr>
        <p:blipFill rotWithShape="1">
          <a:blip r:embed="rId2"/>
          <a:srcRect l="27354" r="1074" b="-1"/>
          <a:stretch/>
        </p:blipFill>
        <p:spPr>
          <a:xfrm>
            <a:off x="20" y="10"/>
            <a:ext cx="7353280" cy="6857990"/>
          </a:xfrm>
          <a:prstGeom prst="rect">
            <a:avLst/>
          </a:prstGeom>
          <a:noFill/>
        </p:spPr>
      </p:pic>
      <p:sp>
        <p:nvSpPr>
          <p:cNvPr id="9" name="Title 1">
            <a:extLst>
              <a:ext uri="{FF2B5EF4-FFF2-40B4-BE49-F238E27FC236}">
                <a16:creationId xmlns:a16="http://schemas.microsoft.com/office/drawing/2014/main" id="{20FD2CF0-26F8-4AFC-AF86-A70CEE15E4F4}"/>
              </a:ext>
            </a:extLst>
          </p:cNvPr>
          <p:cNvSpPr>
            <a:spLocks noGrp="1"/>
          </p:cNvSpPr>
          <p:nvPr>
            <p:ph type="title"/>
          </p:nvPr>
        </p:nvSpPr>
        <p:spPr>
          <a:xfrm>
            <a:off x="647701" y="2362201"/>
            <a:ext cx="4413532" cy="3848100"/>
          </a:xfrm>
        </p:spPr>
        <p:txBody>
          <a:bodyPr anchor="b">
            <a:normAutofit/>
          </a:bodyPr>
          <a:lstStyle/>
          <a:p>
            <a:endParaRPr lang="en-US" sz="3600" dirty="0">
              <a:solidFill>
                <a:srgbClr val="FFFFFF"/>
              </a:solidFill>
            </a:endParaRPr>
          </a:p>
        </p:txBody>
      </p:sp>
      <p:sp>
        <p:nvSpPr>
          <p:cNvPr id="3" name="Content Placeholder 2">
            <a:extLst>
              <a:ext uri="{FF2B5EF4-FFF2-40B4-BE49-F238E27FC236}">
                <a16:creationId xmlns:a16="http://schemas.microsoft.com/office/drawing/2014/main" id="{4DF84EE3-60AF-CF21-A796-8B871A9BCDC6}"/>
              </a:ext>
            </a:extLst>
          </p:cNvPr>
          <p:cNvSpPr>
            <a:spLocks noGrp="1"/>
          </p:cNvSpPr>
          <p:nvPr>
            <p:ph idx="1"/>
          </p:nvPr>
        </p:nvSpPr>
        <p:spPr>
          <a:xfrm>
            <a:off x="8115301" y="914400"/>
            <a:ext cx="3162300" cy="5029200"/>
          </a:xfrm>
        </p:spPr>
        <p:txBody>
          <a:bodyPr>
            <a:normAutofit/>
          </a:bodyPr>
          <a:lstStyle/>
          <a:p>
            <a:pPr marL="0" indent="0">
              <a:buNone/>
            </a:pPr>
            <a:r>
              <a:rPr lang="en-US" sz="7200" dirty="0"/>
              <a:t>THANK YOU</a:t>
            </a:r>
          </a:p>
        </p:txBody>
      </p:sp>
      <p:sp>
        <p:nvSpPr>
          <p:cNvPr id="11" name="Date Placeholder 5">
            <a:extLst>
              <a:ext uri="{FF2B5EF4-FFF2-40B4-BE49-F238E27FC236}">
                <a16:creationId xmlns:a16="http://schemas.microsoft.com/office/drawing/2014/main" id="{A9483B01-3D08-4B25-91EA-456B29BB2BD7}"/>
              </a:ext>
            </a:extLst>
          </p:cNvPr>
          <p:cNvSpPr>
            <a:spLocks noGrp="1"/>
          </p:cNvSpPr>
          <p:nvPr>
            <p:ph type="dt" sz="half" idx="10"/>
          </p:nvPr>
        </p:nvSpPr>
        <p:spPr>
          <a:xfrm>
            <a:off x="652371" y="6332538"/>
            <a:ext cx="3006492" cy="365125"/>
          </a:xfrm>
        </p:spPr>
        <p:txBody>
          <a:bodyPr/>
          <a:lstStyle/>
          <a:p>
            <a:pPr>
              <a:spcAft>
                <a:spcPts val="600"/>
              </a:spcAft>
            </a:pPr>
            <a:fld id="{B59CC507-DE9C-4D87-AB50-AE32DA095F58}" type="datetime1">
              <a:rPr lang="en-US" smtClean="0">
                <a:solidFill>
                  <a:srgbClr val="FFFFFF"/>
                </a:solidFill>
                <a:effectLst>
                  <a:outerShdw blurRad="38100" dist="38100" dir="2700000" algn="tl">
                    <a:srgbClr val="000000">
                      <a:alpha val="43137"/>
                    </a:srgbClr>
                  </a:outerShdw>
                </a:effectLst>
              </a:rPr>
              <a:t>12/6/2023</a:t>
            </a:fld>
            <a:endParaRPr lang="en-US" dirty="0">
              <a:solidFill>
                <a:srgbClr val="FFFFFF"/>
              </a:solidFill>
              <a:effectLst>
                <a:outerShdw blurRad="38100" dist="38100" dir="2700000" algn="tl">
                  <a:srgbClr val="000000">
                    <a:alpha val="43137"/>
                  </a:srgbClr>
                </a:outerShdw>
              </a:effectLst>
            </a:endParaRPr>
          </a:p>
        </p:txBody>
      </p:sp>
      <p:sp>
        <p:nvSpPr>
          <p:cNvPr id="13" name="Footer Placeholder 6">
            <a:extLst>
              <a:ext uri="{FF2B5EF4-FFF2-40B4-BE49-F238E27FC236}">
                <a16:creationId xmlns:a16="http://schemas.microsoft.com/office/drawing/2014/main" id="{404A6FB0-C4C4-40E5-BB62-E4A7BEB1CEF7}"/>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endParaRPr lang="en-US" dirty="0"/>
          </a:p>
        </p:txBody>
      </p:sp>
      <p:sp>
        <p:nvSpPr>
          <p:cNvPr id="15" name="Slide Number Placeholder 8">
            <a:extLst>
              <a:ext uri="{FF2B5EF4-FFF2-40B4-BE49-F238E27FC236}">
                <a16:creationId xmlns:a16="http://schemas.microsoft.com/office/drawing/2014/main" id="{4703DF00-2EC1-47AA-99E2-71CE9A493947}"/>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15</a:t>
            </a:fld>
            <a:endParaRPr lang="en-US"/>
          </a:p>
        </p:txBody>
      </p:sp>
    </p:spTree>
    <p:extLst>
      <p:ext uri="{BB962C8B-B14F-4D97-AF65-F5344CB8AC3E}">
        <p14:creationId xmlns:p14="http://schemas.microsoft.com/office/powerpoint/2010/main" val="51764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B839-D13B-6B8F-553B-3717CCC075F2}"/>
              </a:ext>
            </a:extLst>
          </p:cNvPr>
          <p:cNvSpPr>
            <a:spLocks noGrp="1"/>
          </p:cNvSpPr>
          <p:nvPr>
            <p:ph type="title"/>
          </p:nvPr>
        </p:nvSpPr>
        <p:spPr>
          <a:xfrm>
            <a:off x="6095999" y="914400"/>
            <a:ext cx="5181601" cy="1451035"/>
          </a:xfrm>
        </p:spPr>
        <p:txBody>
          <a:bodyPr anchor="b">
            <a:normAutofit/>
          </a:bodyPr>
          <a:lstStyle/>
          <a:p>
            <a:r>
              <a:rPr lang="en-US" dirty="0"/>
              <a:t>Table of contents</a:t>
            </a:r>
          </a:p>
        </p:txBody>
      </p:sp>
      <p:pic>
        <p:nvPicPr>
          <p:cNvPr id="5" name="Picture 4" descr="Glasses on top of a book">
            <a:extLst>
              <a:ext uri="{FF2B5EF4-FFF2-40B4-BE49-F238E27FC236}">
                <a16:creationId xmlns:a16="http://schemas.microsoft.com/office/drawing/2014/main" id="{1347990B-6BFB-BE7B-0570-F9BA1F57F894}"/>
              </a:ext>
            </a:extLst>
          </p:cNvPr>
          <p:cNvPicPr>
            <a:picLocks noChangeAspect="1"/>
          </p:cNvPicPr>
          <p:nvPr/>
        </p:nvPicPr>
        <p:blipFill rotWithShape="1">
          <a:blip r:embed="rId2"/>
          <a:srcRect l="7889" r="33221" b="-1"/>
          <a:stretch/>
        </p:blipFill>
        <p:spPr>
          <a:xfrm>
            <a:off x="792469" y="914400"/>
            <a:ext cx="4470440" cy="5029200"/>
          </a:xfrm>
          <a:prstGeom prst="rect">
            <a:avLst/>
          </a:prstGeom>
          <a:noFill/>
        </p:spPr>
      </p:pic>
      <p:sp>
        <p:nvSpPr>
          <p:cNvPr id="3" name="Content Placeholder 2">
            <a:extLst>
              <a:ext uri="{FF2B5EF4-FFF2-40B4-BE49-F238E27FC236}">
                <a16:creationId xmlns:a16="http://schemas.microsoft.com/office/drawing/2014/main" id="{BC97E689-C9EF-719E-DFE6-45C93BDFE690}"/>
              </a:ext>
            </a:extLst>
          </p:cNvPr>
          <p:cNvSpPr>
            <a:spLocks noGrp="1"/>
          </p:cNvSpPr>
          <p:nvPr>
            <p:ph idx="1"/>
          </p:nvPr>
        </p:nvSpPr>
        <p:spPr>
          <a:xfrm>
            <a:off x="6096000" y="2861187"/>
            <a:ext cx="5181600" cy="3082413"/>
          </a:xfrm>
        </p:spPr>
        <p:txBody>
          <a:bodyPr>
            <a:normAutofit/>
          </a:bodyPr>
          <a:lstStyle/>
          <a:p>
            <a:pPr marL="457200" indent="-457200">
              <a:buFont typeface="+mj-lt"/>
              <a:buAutoNum type="arabicPeriod"/>
            </a:pPr>
            <a:r>
              <a:rPr lang="en-US" dirty="0"/>
              <a:t>Definitions.</a:t>
            </a:r>
          </a:p>
          <a:p>
            <a:pPr marL="457200" indent="-457200">
              <a:buFont typeface="+mj-lt"/>
              <a:buAutoNum type="arabicPeriod"/>
            </a:pPr>
            <a:r>
              <a:rPr lang="en-US" dirty="0"/>
              <a:t>Analysis.</a:t>
            </a:r>
          </a:p>
          <a:p>
            <a:pPr marL="457200" indent="-457200">
              <a:buFont typeface="+mj-lt"/>
              <a:buAutoNum type="arabicPeriod"/>
            </a:pPr>
            <a:r>
              <a:rPr lang="en-US" dirty="0"/>
              <a:t>Insights.</a:t>
            </a:r>
          </a:p>
          <a:p>
            <a:pPr marL="457200" indent="-457200">
              <a:buFont typeface="+mj-lt"/>
              <a:buAutoNum type="arabicPeriod"/>
            </a:pPr>
            <a:r>
              <a:rPr lang="en-US" dirty="0"/>
              <a:t>Recommendations.</a:t>
            </a:r>
          </a:p>
        </p:txBody>
      </p:sp>
      <p:sp>
        <p:nvSpPr>
          <p:cNvPr id="9" name="Date Placeholder 5">
            <a:extLst>
              <a:ext uri="{FF2B5EF4-FFF2-40B4-BE49-F238E27FC236}">
                <a16:creationId xmlns:a16="http://schemas.microsoft.com/office/drawing/2014/main" id="{15DE728A-5E91-4DAE-AC8D-B0CC4C86B288}"/>
              </a:ext>
            </a:extLst>
          </p:cNvPr>
          <p:cNvSpPr>
            <a:spLocks noGrp="1"/>
          </p:cNvSpPr>
          <p:nvPr>
            <p:ph type="dt" sz="half" idx="10"/>
          </p:nvPr>
        </p:nvSpPr>
        <p:spPr>
          <a:xfrm>
            <a:off x="652371" y="6332538"/>
            <a:ext cx="3006492" cy="365125"/>
          </a:xfrm>
        </p:spPr>
        <p:txBody>
          <a:bodyPr>
            <a:normAutofit/>
          </a:bodyPr>
          <a:lstStyle/>
          <a:p>
            <a:pPr>
              <a:spcAft>
                <a:spcPts val="600"/>
              </a:spcAft>
            </a:pPr>
            <a:fld id="{FCD2497E-3B39-4D7C-9AFD-B8271DE9E314}" type="datetime1">
              <a:rPr lang="en-US" smtClean="0">
                <a:effectLst>
                  <a:outerShdw blurRad="38100" dist="38100" dir="2700000" algn="tl">
                    <a:srgbClr val="000000">
                      <a:alpha val="43137"/>
                    </a:srgbClr>
                  </a:outerShdw>
                </a:effectLst>
              </a:rPr>
              <a:t>12/6/2023</a:t>
            </a:fld>
            <a:endParaRPr lang="en-US">
              <a:effectLst>
                <a:outerShdw blurRad="38100" dist="38100" dir="2700000" algn="tl">
                  <a:srgbClr val="000000">
                    <a:alpha val="43137"/>
                  </a:srgbClr>
                </a:outerShdw>
              </a:effectLst>
            </a:endParaRPr>
          </a:p>
        </p:txBody>
      </p:sp>
      <p:sp>
        <p:nvSpPr>
          <p:cNvPr id="11" name="Footer Placeholder 6">
            <a:extLst>
              <a:ext uri="{FF2B5EF4-FFF2-40B4-BE49-F238E27FC236}">
                <a16:creationId xmlns:a16="http://schemas.microsoft.com/office/drawing/2014/main" id="{D98BDDCD-F2A2-4455-8C33-A462EC026B51}"/>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dirty="0"/>
              <a:t>Presented by Billy Truong</a:t>
            </a:r>
          </a:p>
        </p:txBody>
      </p:sp>
      <p:sp>
        <p:nvSpPr>
          <p:cNvPr id="13" name="Slide Number Placeholder 8">
            <a:extLst>
              <a:ext uri="{FF2B5EF4-FFF2-40B4-BE49-F238E27FC236}">
                <a16:creationId xmlns:a16="http://schemas.microsoft.com/office/drawing/2014/main" id="{376BC8A2-B757-46F4-A413-3CFAF765CA2E}"/>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pPr>
                <a:spcAft>
                  <a:spcPts val="600"/>
                </a:spcAft>
              </a:pPr>
              <a:t>2</a:t>
            </a:fld>
            <a:endParaRPr lang="en-US"/>
          </a:p>
        </p:txBody>
      </p:sp>
    </p:spTree>
    <p:extLst>
      <p:ext uri="{BB962C8B-B14F-4D97-AF65-F5344CB8AC3E}">
        <p14:creationId xmlns:p14="http://schemas.microsoft.com/office/powerpoint/2010/main" val="229637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1012-D3CB-81EC-F7D5-514A7864BEC3}"/>
              </a:ext>
            </a:extLst>
          </p:cNvPr>
          <p:cNvSpPr>
            <a:spLocks noGrp="1"/>
          </p:cNvSpPr>
          <p:nvPr>
            <p:ph type="title"/>
          </p:nvPr>
        </p:nvSpPr>
        <p:spPr>
          <a:xfrm>
            <a:off x="961534" y="160337"/>
            <a:ext cx="4696590" cy="1447802"/>
          </a:xfrm>
        </p:spPr>
        <p:txBody>
          <a:bodyPr vert="horz" lIns="91440" tIns="45720" rIns="91440" bIns="45720" rtlCol="0" anchor="b">
            <a:normAutofit/>
          </a:bodyPr>
          <a:lstStyle/>
          <a:p>
            <a:r>
              <a:rPr lang="en-US" kern="1200" cap="all" spc="300" baseline="0" dirty="0">
                <a:highlight>
                  <a:srgbClr val="000000"/>
                </a:highlight>
                <a:latin typeface="+mj-lt"/>
                <a:ea typeface="+mj-ea"/>
                <a:cs typeface="+mj-cs"/>
              </a:rPr>
              <a:t>Customer 360</a:t>
            </a:r>
          </a:p>
        </p:txBody>
      </p:sp>
      <p:sp>
        <p:nvSpPr>
          <p:cNvPr id="5" name="TextBox 4">
            <a:extLst>
              <a:ext uri="{FF2B5EF4-FFF2-40B4-BE49-F238E27FC236}">
                <a16:creationId xmlns:a16="http://schemas.microsoft.com/office/drawing/2014/main" id="{476F9F91-9616-C35B-B7B1-364004F1222F}"/>
              </a:ext>
            </a:extLst>
          </p:cNvPr>
          <p:cNvSpPr txBox="1"/>
          <p:nvPr/>
        </p:nvSpPr>
        <p:spPr>
          <a:xfrm>
            <a:off x="5093617" y="4369478"/>
            <a:ext cx="7098383" cy="2069373"/>
          </a:xfrm>
        </p:spPr>
        <p:txBody>
          <a:bodyPr vert="horz" lIns="91440" tIns="45720" rIns="91440" bIns="45720" rtlCol="0">
            <a:normAutofit/>
          </a:bodyPr>
          <a:lstStyle/>
          <a:p>
            <a:pPr indent="-228600">
              <a:lnSpc>
                <a:spcPct val="120000"/>
              </a:lnSpc>
              <a:spcBef>
                <a:spcPts val="1000"/>
              </a:spcBef>
              <a:buClr>
                <a:schemeClr val="tx1"/>
              </a:buClr>
              <a:buSzPct val="75000"/>
              <a:buFont typeface="Arial" panose="020B0604020202020204" pitchFamily="34" charset="0"/>
              <a:buChar char="•"/>
            </a:pPr>
            <a:r>
              <a:rPr lang="en-US" sz="2000" dirty="0"/>
              <a:t>Helps company understand customers portrait.</a:t>
            </a:r>
          </a:p>
          <a:p>
            <a:pPr indent="-228600">
              <a:lnSpc>
                <a:spcPct val="120000"/>
              </a:lnSpc>
              <a:spcBef>
                <a:spcPts val="1000"/>
              </a:spcBef>
              <a:buClr>
                <a:schemeClr val="tx1"/>
              </a:buClr>
              <a:buSzPct val="75000"/>
              <a:buFont typeface="Arial" panose="020B0604020202020204" pitchFamily="34" charset="0"/>
              <a:buChar char="•"/>
            </a:pPr>
            <a:r>
              <a:rPr lang="en-US" sz="2000" dirty="0"/>
              <a:t>Dives deeply into data to enhance customer’s satisfaction</a:t>
            </a:r>
          </a:p>
        </p:txBody>
      </p:sp>
      <p:pic>
        <p:nvPicPr>
          <p:cNvPr id="1030" name="Picture 6" descr="Customer 360 Solutions | Artha Solutions">
            <a:extLst>
              <a:ext uri="{FF2B5EF4-FFF2-40B4-BE49-F238E27FC236}">
                <a16:creationId xmlns:a16="http://schemas.microsoft.com/office/drawing/2014/main" id="{3DD1D297-6BDD-5D02-119D-A9FDCB6BCE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7584" y="1914247"/>
            <a:ext cx="4397604" cy="4397604"/>
          </a:xfrm>
          <a:prstGeom prst="rect">
            <a:avLst/>
          </a:prstGeom>
          <a:solidFill>
            <a:srgbClr val="FFFFFF"/>
          </a:solidFill>
        </p:spPr>
      </p:pic>
      <p:pic>
        <p:nvPicPr>
          <p:cNvPr id="1028" name="Picture 4" descr="Image result for customer 360 img">
            <a:extLst>
              <a:ext uri="{FF2B5EF4-FFF2-40B4-BE49-F238E27FC236}">
                <a16:creationId xmlns:a16="http://schemas.microsoft.com/office/drawing/2014/main" id="{978F5961-D0DD-2DED-4090-4E13F11812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893804" y="99061"/>
            <a:ext cx="4452114" cy="4266125"/>
          </a:xfrm>
          <a:prstGeom prst="rect">
            <a:avLst/>
          </a:prstGeom>
          <a:solidFill>
            <a:srgbClr val="FFFFFF"/>
          </a:solidFill>
        </p:spPr>
      </p:pic>
      <p:sp>
        <p:nvSpPr>
          <p:cNvPr id="1041" name="Date Placeholder 5">
            <a:extLst>
              <a:ext uri="{FF2B5EF4-FFF2-40B4-BE49-F238E27FC236}">
                <a16:creationId xmlns:a16="http://schemas.microsoft.com/office/drawing/2014/main" id="{275F7D11-D84E-4242-A8CC-4DC7D8B19537}"/>
              </a:ext>
            </a:extLst>
          </p:cNvPr>
          <p:cNvSpPr>
            <a:spLocks noGrp="1"/>
          </p:cNvSpPr>
          <p:nvPr>
            <p:ph type="dt" sz="half" idx="10"/>
          </p:nvPr>
        </p:nvSpPr>
        <p:spPr>
          <a:xfrm>
            <a:off x="660591" y="6332538"/>
            <a:ext cx="2998272" cy="365125"/>
          </a:xfrm>
        </p:spPr>
        <p:txBody>
          <a:bodyPr/>
          <a:lstStyle/>
          <a:p>
            <a:pPr>
              <a:spcAft>
                <a:spcPts val="600"/>
              </a:spcAft>
            </a:pPr>
            <a:fld id="{64E85302-169D-4545-B74C-6E5D8781DE68}" type="datetime1">
              <a:rPr lang="en-US" smtClean="0"/>
              <a:t>12/6/2023</a:t>
            </a:fld>
            <a:endParaRPr lang="en-US" dirty="0"/>
          </a:p>
        </p:txBody>
      </p:sp>
      <p:sp>
        <p:nvSpPr>
          <p:cNvPr id="1042" name="Footer Placeholder 6">
            <a:extLst>
              <a:ext uri="{FF2B5EF4-FFF2-40B4-BE49-F238E27FC236}">
                <a16:creationId xmlns:a16="http://schemas.microsoft.com/office/drawing/2014/main" id="{7621BFC8-D5CA-438B-AED9-B002D9D61897}"/>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p>
        </p:txBody>
      </p:sp>
      <p:sp>
        <p:nvSpPr>
          <p:cNvPr id="1043" name="Slide Number Placeholder 8">
            <a:extLst>
              <a:ext uri="{FF2B5EF4-FFF2-40B4-BE49-F238E27FC236}">
                <a16:creationId xmlns:a16="http://schemas.microsoft.com/office/drawing/2014/main" id="{335AD9EB-1BBC-4CF8-8FAE-1E89D7A57B5F}"/>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3</a:t>
            </a:fld>
            <a:endParaRPr lang="en-US"/>
          </a:p>
        </p:txBody>
      </p:sp>
    </p:spTree>
    <p:extLst>
      <p:ext uri="{BB962C8B-B14F-4D97-AF65-F5344CB8AC3E}">
        <p14:creationId xmlns:p14="http://schemas.microsoft.com/office/powerpoint/2010/main" val="140241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84B0-8F94-E269-7ACE-58ACD9C938B8}"/>
              </a:ext>
            </a:extLst>
          </p:cNvPr>
          <p:cNvSpPr>
            <a:spLocks noGrp="1"/>
          </p:cNvSpPr>
          <p:nvPr>
            <p:ph type="title"/>
          </p:nvPr>
        </p:nvSpPr>
        <p:spPr>
          <a:xfrm>
            <a:off x="660592" y="914399"/>
            <a:ext cx="9512110" cy="1447801"/>
          </a:xfrm>
        </p:spPr>
        <p:txBody>
          <a:bodyPr vert="horz" lIns="91440" tIns="45720" rIns="91440" bIns="45720" rtlCol="0" anchor="b">
            <a:normAutofit/>
          </a:bodyPr>
          <a:lstStyle/>
          <a:p>
            <a:r>
              <a:rPr lang="en-US" kern="1200" cap="all" spc="300" baseline="0" dirty="0">
                <a:highlight>
                  <a:srgbClr val="000000"/>
                </a:highlight>
                <a:latin typeface="+mj-lt"/>
                <a:ea typeface="+mj-ea"/>
                <a:cs typeface="+mj-cs"/>
              </a:rPr>
              <a:t>RFM report</a:t>
            </a:r>
          </a:p>
        </p:txBody>
      </p:sp>
      <p:sp>
        <p:nvSpPr>
          <p:cNvPr id="5" name="TextBox 4">
            <a:extLst>
              <a:ext uri="{FF2B5EF4-FFF2-40B4-BE49-F238E27FC236}">
                <a16:creationId xmlns:a16="http://schemas.microsoft.com/office/drawing/2014/main" id="{CF2FD51E-9537-20C4-0197-A8437653AF74}"/>
              </a:ext>
            </a:extLst>
          </p:cNvPr>
          <p:cNvSpPr txBox="1"/>
          <p:nvPr/>
        </p:nvSpPr>
        <p:spPr>
          <a:xfrm>
            <a:off x="660591" y="2884869"/>
            <a:ext cx="4801998" cy="3058732"/>
          </a:xfrm>
        </p:spPr>
        <p:txBody>
          <a:bodyPr vert="horz" lIns="91440" tIns="45720" rIns="91440" bIns="45720" rtlCol="0">
            <a:normAutofit/>
          </a:bodyPr>
          <a:lstStyle/>
          <a:p>
            <a:pPr marL="228600" indent="-228600">
              <a:lnSpc>
                <a:spcPct val="120000"/>
              </a:lnSpc>
              <a:spcBef>
                <a:spcPts val="1000"/>
              </a:spcBef>
              <a:buClr>
                <a:schemeClr val="tx1"/>
              </a:buClr>
              <a:buSzPct val="75000"/>
              <a:buFont typeface="Arial" panose="020B0604020202020204" pitchFamily="34" charset="0"/>
              <a:buChar char="•"/>
            </a:pPr>
            <a:r>
              <a:rPr lang="en-US" sz="2000"/>
              <a:t>Recency: 1-4 long time no purchase - recent purchase</a:t>
            </a:r>
          </a:p>
          <a:p>
            <a:pPr marL="228600" indent="-228600">
              <a:lnSpc>
                <a:spcPct val="120000"/>
              </a:lnSpc>
              <a:spcBef>
                <a:spcPts val="1000"/>
              </a:spcBef>
              <a:buClr>
                <a:schemeClr val="tx1"/>
              </a:buClr>
              <a:buSzPct val="75000"/>
              <a:buFont typeface="Arial" panose="020B0604020202020204" pitchFamily="34" charset="0"/>
              <a:buChar char="•"/>
            </a:pPr>
            <a:r>
              <a:rPr lang="en-US" sz="2000"/>
              <a:t>Frequency: 1-4 least frequently - most frequently</a:t>
            </a:r>
          </a:p>
          <a:p>
            <a:pPr marL="228600" indent="-228600">
              <a:lnSpc>
                <a:spcPct val="120000"/>
              </a:lnSpc>
              <a:spcBef>
                <a:spcPts val="1000"/>
              </a:spcBef>
              <a:buClr>
                <a:schemeClr val="tx1"/>
              </a:buClr>
              <a:buSzPct val="75000"/>
              <a:buFont typeface="Arial" panose="020B0604020202020204" pitchFamily="34" charset="0"/>
              <a:buChar char="•"/>
            </a:pPr>
            <a:r>
              <a:rPr lang="en-US" sz="2000"/>
              <a:t>Monetary: 1-4 least spending - most spending</a:t>
            </a:r>
          </a:p>
        </p:txBody>
      </p:sp>
      <p:pic>
        <p:nvPicPr>
          <p:cNvPr id="2050" name="Picture 2" descr="RFM in Business Strategy">
            <a:extLst>
              <a:ext uri="{FF2B5EF4-FFF2-40B4-BE49-F238E27FC236}">
                <a16:creationId xmlns:a16="http://schemas.microsoft.com/office/drawing/2014/main" id="{4BA798AF-677D-75EB-4A90-B48F5923D7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62247" y="1931642"/>
            <a:ext cx="6136414" cy="3867132"/>
          </a:xfrm>
          <a:prstGeom prst="rect">
            <a:avLst/>
          </a:prstGeom>
          <a:noFill/>
        </p:spPr>
      </p:pic>
      <p:sp>
        <p:nvSpPr>
          <p:cNvPr id="2063" name="Date Placeholder 5">
            <a:extLst>
              <a:ext uri="{FF2B5EF4-FFF2-40B4-BE49-F238E27FC236}">
                <a16:creationId xmlns:a16="http://schemas.microsoft.com/office/drawing/2014/main" id="{275F7D11-D84E-4242-A8CC-4DC7D8B19537}"/>
              </a:ext>
            </a:extLst>
          </p:cNvPr>
          <p:cNvSpPr>
            <a:spLocks noGrp="1"/>
          </p:cNvSpPr>
          <p:nvPr>
            <p:ph type="dt" sz="half" idx="10"/>
          </p:nvPr>
        </p:nvSpPr>
        <p:spPr>
          <a:xfrm>
            <a:off x="660591" y="6332538"/>
            <a:ext cx="2998272" cy="365125"/>
          </a:xfrm>
        </p:spPr>
        <p:txBody>
          <a:bodyPr vert="horz" lIns="91440" tIns="45720" rIns="91440" bIns="45720" rtlCol="0" anchor="ctr">
            <a:normAutofit/>
          </a:bodyPr>
          <a:lstStyle/>
          <a:p>
            <a:pPr>
              <a:spcAft>
                <a:spcPts val="600"/>
              </a:spcAft>
            </a:pPr>
            <a:fld id="{6492A496-A59A-4EFB-8D85-F2D73F6AF71F}" type="datetime1">
              <a:rPr lang="en-US" smtClean="0"/>
              <a:t>12/6/2023</a:t>
            </a:fld>
            <a:endParaRPr lang="en-US" dirty="0"/>
          </a:p>
        </p:txBody>
      </p:sp>
      <p:sp>
        <p:nvSpPr>
          <p:cNvPr id="2064" name="Footer Placeholder 6">
            <a:extLst>
              <a:ext uri="{FF2B5EF4-FFF2-40B4-BE49-F238E27FC236}">
                <a16:creationId xmlns:a16="http://schemas.microsoft.com/office/drawing/2014/main" id="{7621BFC8-D5CA-438B-AED9-B002D9D61897}"/>
              </a:ext>
            </a:extLst>
          </p:cNvPr>
          <p:cNvSpPr>
            <a:spLocks noGrp="1"/>
          </p:cNvSpPr>
          <p:nvPr>
            <p:ph type="ftr" sz="quarter" idx="11"/>
          </p:nvPr>
        </p:nvSpPr>
        <p:spPr>
          <a:xfrm>
            <a:off x="8034169" y="6332538"/>
            <a:ext cx="3505459" cy="365125"/>
          </a:xfrm>
        </p:spPr>
        <p:txBody>
          <a:bodyPr vert="horz" lIns="91440" tIns="45720" rIns="91440" bIns="45720" rtlCol="0" anchor="ctr">
            <a:normAutofit/>
          </a:bodyPr>
          <a:lstStyle/>
          <a:p>
            <a:pPr>
              <a:spcAft>
                <a:spcPts val="600"/>
              </a:spcAft>
            </a:pPr>
            <a:r>
              <a:rPr lang="en-US" b="1" kern="1200" spc="100" baseline="0">
                <a:solidFill>
                  <a:schemeClr val="tx1"/>
                </a:solidFill>
                <a:latin typeface="+mn-lt"/>
                <a:ea typeface="+mn-ea"/>
                <a:cs typeface="+mn-cs"/>
              </a:rPr>
              <a:t>Presented by Billy Truong</a:t>
            </a:r>
          </a:p>
        </p:txBody>
      </p:sp>
      <p:sp>
        <p:nvSpPr>
          <p:cNvPr id="2065" name="Slide Number Placeholder 8">
            <a:extLst>
              <a:ext uri="{FF2B5EF4-FFF2-40B4-BE49-F238E27FC236}">
                <a16:creationId xmlns:a16="http://schemas.microsoft.com/office/drawing/2014/main" id="{335AD9EB-1BBC-4CF8-8FAE-1E89D7A57B5F}"/>
              </a:ext>
            </a:extLst>
          </p:cNvPr>
          <p:cNvSpPr>
            <a:spLocks noGrp="1"/>
          </p:cNvSpPr>
          <p:nvPr>
            <p:ph type="sldNum" sz="quarter" idx="12"/>
          </p:nvPr>
        </p:nvSpPr>
        <p:spPr>
          <a:xfrm>
            <a:off x="11444747" y="6332538"/>
            <a:ext cx="539808" cy="365125"/>
          </a:xfrm>
        </p:spPr>
        <p:txBody>
          <a:bodyPr vert="horz" lIns="91440" tIns="45720" rIns="91440" bIns="45720" rtlCol="0" anchor="ctr">
            <a:normAutofit/>
          </a:bodyPr>
          <a:lstStyle/>
          <a:p>
            <a:pPr>
              <a:spcAft>
                <a:spcPts val="600"/>
              </a:spcAft>
            </a:pPr>
            <a:fld id="{45C5C030-0550-4584-9C82-E35DF7DBC581}" type="slidenum">
              <a:rPr lang="en-US" smtClean="0"/>
              <a:pPr>
                <a:spcAft>
                  <a:spcPts val="600"/>
                </a:spcAft>
              </a:pPr>
              <a:t>4</a:t>
            </a:fld>
            <a:endParaRPr lang="en-US"/>
          </a:p>
        </p:txBody>
      </p:sp>
    </p:spTree>
    <p:extLst>
      <p:ext uri="{BB962C8B-B14F-4D97-AF65-F5344CB8AC3E}">
        <p14:creationId xmlns:p14="http://schemas.microsoft.com/office/powerpoint/2010/main" val="409944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7623-EA72-014A-D502-F851C27AEDFC}"/>
              </a:ext>
            </a:extLst>
          </p:cNvPr>
          <p:cNvSpPr>
            <a:spLocks noGrp="1"/>
          </p:cNvSpPr>
          <p:nvPr>
            <p:ph type="title"/>
          </p:nvPr>
        </p:nvSpPr>
        <p:spPr/>
        <p:txBody>
          <a:bodyPr/>
          <a:lstStyle/>
          <a:p>
            <a:r>
              <a:rPr lang="en-US" dirty="0"/>
              <a:t>RFM Calculation</a:t>
            </a:r>
          </a:p>
        </p:txBody>
      </p:sp>
      <p:graphicFrame>
        <p:nvGraphicFramePr>
          <p:cNvPr id="4" name="Content Placeholder 3">
            <a:extLst>
              <a:ext uri="{FF2B5EF4-FFF2-40B4-BE49-F238E27FC236}">
                <a16:creationId xmlns:a16="http://schemas.microsoft.com/office/drawing/2014/main" id="{82677A44-3BAF-E42E-9120-121BB8DFF11D}"/>
              </a:ext>
            </a:extLst>
          </p:cNvPr>
          <p:cNvGraphicFramePr>
            <a:graphicFrameLocks noGrp="1"/>
          </p:cNvGraphicFramePr>
          <p:nvPr>
            <p:ph idx="1"/>
            <p:extLst>
              <p:ext uri="{D42A27DB-BD31-4B8C-83A1-F6EECF244321}">
                <p14:modId xmlns:p14="http://schemas.microsoft.com/office/powerpoint/2010/main" val="632101265"/>
              </p:ext>
            </p:extLst>
          </p:nvPr>
        </p:nvGraphicFramePr>
        <p:xfrm>
          <a:off x="652370" y="1915081"/>
          <a:ext cx="10554156" cy="2140396"/>
        </p:xfrm>
        <a:graphic>
          <a:graphicData uri="http://schemas.openxmlformats.org/drawingml/2006/table">
            <a:tbl>
              <a:tblPr firstRow="1" bandRow="1">
                <a:tableStyleId>{5C22544A-7EE6-4342-B048-85BDC9FD1C3A}</a:tableStyleId>
              </a:tblPr>
              <a:tblGrid>
                <a:gridCol w="1759026">
                  <a:extLst>
                    <a:ext uri="{9D8B030D-6E8A-4147-A177-3AD203B41FA5}">
                      <a16:colId xmlns:a16="http://schemas.microsoft.com/office/drawing/2014/main" val="3217272502"/>
                    </a:ext>
                  </a:extLst>
                </a:gridCol>
                <a:gridCol w="1759026">
                  <a:extLst>
                    <a:ext uri="{9D8B030D-6E8A-4147-A177-3AD203B41FA5}">
                      <a16:colId xmlns:a16="http://schemas.microsoft.com/office/drawing/2014/main" val="59554922"/>
                    </a:ext>
                  </a:extLst>
                </a:gridCol>
                <a:gridCol w="1759026">
                  <a:extLst>
                    <a:ext uri="{9D8B030D-6E8A-4147-A177-3AD203B41FA5}">
                      <a16:colId xmlns:a16="http://schemas.microsoft.com/office/drawing/2014/main" val="3276167962"/>
                    </a:ext>
                  </a:extLst>
                </a:gridCol>
                <a:gridCol w="1759026">
                  <a:extLst>
                    <a:ext uri="{9D8B030D-6E8A-4147-A177-3AD203B41FA5}">
                      <a16:colId xmlns:a16="http://schemas.microsoft.com/office/drawing/2014/main" val="992418596"/>
                    </a:ext>
                  </a:extLst>
                </a:gridCol>
                <a:gridCol w="1759026">
                  <a:extLst>
                    <a:ext uri="{9D8B030D-6E8A-4147-A177-3AD203B41FA5}">
                      <a16:colId xmlns:a16="http://schemas.microsoft.com/office/drawing/2014/main" val="2061414747"/>
                    </a:ext>
                  </a:extLst>
                </a:gridCol>
                <a:gridCol w="1759026">
                  <a:extLst>
                    <a:ext uri="{9D8B030D-6E8A-4147-A177-3AD203B41FA5}">
                      <a16:colId xmlns:a16="http://schemas.microsoft.com/office/drawing/2014/main" val="3695830158"/>
                    </a:ext>
                  </a:extLst>
                </a:gridCol>
              </a:tblGrid>
              <a:tr h="535099">
                <a:tc>
                  <a:txBody>
                    <a:bodyPr/>
                    <a:lstStyle/>
                    <a:p>
                      <a:pPr algn="ctr"/>
                      <a:endParaRPr lang="en-US" dirty="0"/>
                    </a:p>
                  </a:txBody>
                  <a:tcPr/>
                </a:tc>
                <a:tc>
                  <a:txBody>
                    <a:bodyPr/>
                    <a:lstStyle/>
                    <a:p>
                      <a:pPr algn="ctr"/>
                      <a:r>
                        <a:rPr lang="en-US" dirty="0"/>
                        <a:t>Min</a:t>
                      </a:r>
                    </a:p>
                  </a:txBody>
                  <a:tcPr/>
                </a:tc>
                <a:tc>
                  <a:txBody>
                    <a:bodyPr/>
                    <a:lstStyle/>
                    <a:p>
                      <a:pPr algn="ctr"/>
                      <a:r>
                        <a:rPr lang="en-US" dirty="0"/>
                        <a:t>25%</a:t>
                      </a:r>
                    </a:p>
                  </a:txBody>
                  <a:tcPr/>
                </a:tc>
                <a:tc>
                  <a:txBody>
                    <a:bodyPr/>
                    <a:lstStyle/>
                    <a:p>
                      <a:pPr algn="ctr"/>
                      <a:r>
                        <a:rPr lang="en-US" dirty="0"/>
                        <a:t>Median</a:t>
                      </a:r>
                    </a:p>
                  </a:txBody>
                  <a:tcPr/>
                </a:tc>
                <a:tc>
                  <a:txBody>
                    <a:bodyPr/>
                    <a:lstStyle/>
                    <a:p>
                      <a:pPr algn="ctr"/>
                      <a:r>
                        <a:rPr lang="en-US" dirty="0"/>
                        <a:t>50%</a:t>
                      </a:r>
                    </a:p>
                  </a:txBody>
                  <a:tcPr/>
                </a:tc>
                <a:tc>
                  <a:txBody>
                    <a:bodyPr/>
                    <a:lstStyle/>
                    <a:p>
                      <a:pPr algn="ctr"/>
                      <a:r>
                        <a:rPr lang="en-US" dirty="0"/>
                        <a:t>Max</a:t>
                      </a:r>
                    </a:p>
                  </a:txBody>
                  <a:tcPr/>
                </a:tc>
                <a:extLst>
                  <a:ext uri="{0D108BD9-81ED-4DB2-BD59-A6C34878D82A}">
                    <a16:rowId xmlns:a16="http://schemas.microsoft.com/office/drawing/2014/main" val="558786010"/>
                  </a:ext>
                </a:extLst>
              </a:tr>
              <a:tr h="535099">
                <a:tc>
                  <a:txBody>
                    <a:bodyPr/>
                    <a:lstStyle/>
                    <a:p>
                      <a:pPr algn="ctr"/>
                      <a:r>
                        <a:rPr lang="en-US" dirty="0"/>
                        <a:t>Recency</a:t>
                      </a:r>
                    </a:p>
                  </a:txBody>
                  <a:tcPr/>
                </a:tc>
                <a:tc>
                  <a:txBody>
                    <a:bodyPr/>
                    <a:lstStyle/>
                    <a:p>
                      <a:pPr algn="ctr"/>
                      <a:r>
                        <a:rPr lang="en-US" dirty="0"/>
                        <a:t>1</a:t>
                      </a:r>
                    </a:p>
                  </a:txBody>
                  <a:tcPr/>
                </a:tc>
                <a:tc>
                  <a:txBody>
                    <a:bodyPr/>
                    <a:lstStyle/>
                    <a:p>
                      <a:pPr algn="ctr"/>
                      <a:r>
                        <a:rPr lang="en-US" dirty="0"/>
                        <a:t>23</a:t>
                      </a:r>
                    </a:p>
                  </a:txBody>
                  <a:tcPr/>
                </a:tc>
                <a:tc>
                  <a:txBody>
                    <a:bodyPr/>
                    <a:lstStyle/>
                    <a:p>
                      <a:pPr algn="ctr"/>
                      <a:r>
                        <a:rPr lang="en-US" dirty="0"/>
                        <a:t>46</a:t>
                      </a:r>
                    </a:p>
                  </a:txBody>
                  <a:tcPr/>
                </a:tc>
                <a:tc>
                  <a:txBody>
                    <a:bodyPr/>
                    <a:lstStyle/>
                    <a:p>
                      <a:pPr algn="ctr"/>
                      <a:r>
                        <a:rPr lang="en-US" dirty="0"/>
                        <a:t>69</a:t>
                      </a:r>
                    </a:p>
                  </a:txBody>
                  <a:tcPr/>
                </a:tc>
                <a:tc>
                  <a:txBody>
                    <a:bodyPr/>
                    <a:lstStyle/>
                    <a:p>
                      <a:pPr algn="ctr"/>
                      <a:r>
                        <a:rPr lang="en-US" dirty="0"/>
                        <a:t>92</a:t>
                      </a:r>
                    </a:p>
                  </a:txBody>
                  <a:tcPr/>
                </a:tc>
                <a:extLst>
                  <a:ext uri="{0D108BD9-81ED-4DB2-BD59-A6C34878D82A}">
                    <a16:rowId xmlns:a16="http://schemas.microsoft.com/office/drawing/2014/main" val="2163686338"/>
                  </a:ext>
                </a:extLst>
              </a:tr>
              <a:tr h="535099">
                <a:tc>
                  <a:txBody>
                    <a:bodyPr/>
                    <a:lstStyle/>
                    <a:p>
                      <a:pPr algn="ctr"/>
                      <a:r>
                        <a:rPr lang="en-US" dirty="0"/>
                        <a:t>Frequency</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2182986224"/>
                  </a:ext>
                </a:extLst>
              </a:tr>
              <a:tr h="535099">
                <a:tc>
                  <a:txBody>
                    <a:bodyPr/>
                    <a:lstStyle/>
                    <a:p>
                      <a:pPr algn="ctr"/>
                      <a:r>
                        <a:rPr lang="en-US" dirty="0"/>
                        <a:t>Monetary</a:t>
                      </a:r>
                    </a:p>
                  </a:txBody>
                  <a:tcPr/>
                </a:tc>
                <a:tc>
                  <a:txBody>
                    <a:bodyPr/>
                    <a:lstStyle/>
                    <a:p>
                      <a:pPr algn="ctr"/>
                      <a:r>
                        <a:rPr lang="en-US" dirty="0"/>
                        <a:t>0</a:t>
                      </a:r>
                    </a:p>
                  </a:txBody>
                  <a:tcPr/>
                </a:tc>
                <a:tc>
                  <a:txBody>
                    <a:bodyPr/>
                    <a:lstStyle/>
                    <a:p>
                      <a:pPr algn="ctr"/>
                      <a:r>
                        <a:rPr lang="en-US" dirty="0"/>
                        <a:t>2,100,000</a:t>
                      </a:r>
                    </a:p>
                  </a:txBody>
                  <a:tcPr/>
                </a:tc>
                <a:tc>
                  <a:txBody>
                    <a:bodyPr/>
                    <a:lstStyle/>
                    <a:p>
                      <a:pPr algn="ctr"/>
                      <a:r>
                        <a:rPr lang="en-US" dirty="0"/>
                        <a:t>4,200,000</a:t>
                      </a:r>
                    </a:p>
                  </a:txBody>
                  <a:tcPr/>
                </a:tc>
                <a:tc>
                  <a:txBody>
                    <a:bodyPr/>
                    <a:lstStyle/>
                    <a:p>
                      <a:pPr algn="ctr"/>
                      <a:r>
                        <a:rPr lang="en-US" dirty="0"/>
                        <a:t>6,300,000</a:t>
                      </a:r>
                    </a:p>
                  </a:txBody>
                  <a:tcPr/>
                </a:tc>
                <a:tc>
                  <a:txBody>
                    <a:bodyPr/>
                    <a:lstStyle/>
                    <a:p>
                      <a:pPr algn="ctr"/>
                      <a:r>
                        <a:rPr lang="en-US" dirty="0"/>
                        <a:t>8,400,000</a:t>
                      </a:r>
                    </a:p>
                  </a:txBody>
                  <a:tcPr/>
                </a:tc>
                <a:extLst>
                  <a:ext uri="{0D108BD9-81ED-4DB2-BD59-A6C34878D82A}">
                    <a16:rowId xmlns:a16="http://schemas.microsoft.com/office/drawing/2014/main" val="1131607426"/>
                  </a:ext>
                </a:extLst>
              </a:tr>
            </a:tbl>
          </a:graphicData>
        </a:graphic>
      </p:graphicFrame>
      <p:sp>
        <p:nvSpPr>
          <p:cNvPr id="5" name="TextBox 4">
            <a:extLst>
              <a:ext uri="{FF2B5EF4-FFF2-40B4-BE49-F238E27FC236}">
                <a16:creationId xmlns:a16="http://schemas.microsoft.com/office/drawing/2014/main" id="{782EDE2A-8E40-43CA-78EA-F5472076EBD1}"/>
              </a:ext>
            </a:extLst>
          </p:cNvPr>
          <p:cNvSpPr txBox="1"/>
          <p:nvPr/>
        </p:nvSpPr>
        <p:spPr>
          <a:xfrm>
            <a:off x="652370" y="4207191"/>
            <a:ext cx="4493692" cy="1200329"/>
          </a:xfrm>
          <a:prstGeom prst="rect">
            <a:avLst/>
          </a:prstGeom>
          <a:noFill/>
        </p:spPr>
        <p:txBody>
          <a:bodyPr wrap="square" rtlCol="0">
            <a:spAutoFit/>
          </a:bodyPr>
          <a:lstStyle/>
          <a:p>
            <a:pPr algn="just"/>
            <a:r>
              <a:rPr lang="en-US" dirty="0"/>
              <a:t>Example 1: A customer who bought a product within 22 days ago, and bought it more than 4 times with a total of 7,000,000 VND will be assigned RFM = 444</a:t>
            </a:r>
          </a:p>
        </p:txBody>
      </p:sp>
      <p:sp>
        <p:nvSpPr>
          <p:cNvPr id="8" name="TextBox 7">
            <a:extLst>
              <a:ext uri="{FF2B5EF4-FFF2-40B4-BE49-F238E27FC236}">
                <a16:creationId xmlns:a16="http://schemas.microsoft.com/office/drawing/2014/main" id="{08F3DC18-3B17-B3DE-CC4A-053BBD04BF8E}"/>
              </a:ext>
            </a:extLst>
          </p:cNvPr>
          <p:cNvSpPr txBox="1"/>
          <p:nvPr/>
        </p:nvSpPr>
        <p:spPr>
          <a:xfrm>
            <a:off x="6770924" y="4207191"/>
            <a:ext cx="4285622" cy="1200329"/>
          </a:xfrm>
          <a:prstGeom prst="rect">
            <a:avLst/>
          </a:prstGeom>
          <a:noFill/>
        </p:spPr>
        <p:txBody>
          <a:bodyPr wrap="square" rtlCol="0">
            <a:spAutoFit/>
          </a:bodyPr>
          <a:lstStyle/>
          <a:p>
            <a:pPr algn="just"/>
            <a:r>
              <a:rPr lang="en-US" dirty="0"/>
              <a:t>Example 2: A customer who bought a product within 70 days ago, and bought it only 2 times with a total of 5,000,000 VND will be assigned RFM: 123</a:t>
            </a:r>
          </a:p>
        </p:txBody>
      </p:sp>
      <p:sp>
        <p:nvSpPr>
          <p:cNvPr id="9" name="Date Placeholder 8">
            <a:extLst>
              <a:ext uri="{FF2B5EF4-FFF2-40B4-BE49-F238E27FC236}">
                <a16:creationId xmlns:a16="http://schemas.microsoft.com/office/drawing/2014/main" id="{7879B8CF-749D-DE1F-2DD2-743D70137D95}"/>
              </a:ext>
            </a:extLst>
          </p:cNvPr>
          <p:cNvSpPr>
            <a:spLocks noGrp="1"/>
          </p:cNvSpPr>
          <p:nvPr>
            <p:ph type="dt" sz="half" idx="10"/>
          </p:nvPr>
        </p:nvSpPr>
        <p:spPr/>
        <p:txBody>
          <a:bodyPr/>
          <a:lstStyle/>
          <a:p>
            <a:fld id="{CB1AE828-920A-4B96-A012-3446E2383F99}" type="datetime1">
              <a:rPr lang="en-US" smtClean="0"/>
              <a:t>12/6/2023</a:t>
            </a:fld>
            <a:endParaRPr lang="en-US"/>
          </a:p>
        </p:txBody>
      </p:sp>
      <p:sp>
        <p:nvSpPr>
          <p:cNvPr id="10" name="Footer Placeholder 9">
            <a:extLst>
              <a:ext uri="{FF2B5EF4-FFF2-40B4-BE49-F238E27FC236}">
                <a16:creationId xmlns:a16="http://schemas.microsoft.com/office/drawing/2014/main" id="{BC27F260-3A8F-762B-8578-57713D51FD0C}"/>
              </a:ext>
            </a:extLst>
          </p:cNvPr>
          <p:cNvSpPr>
            <a:spLocks noGrp="1"/>
          </p:cNvSpPr>
          <p:nvPr>
            <p:ph type="ftr" sz="quarter" idx="11"/>
          </p:nvPr>
        </p:nvSpPr>
        <p:spPr/>
        <p:txBody>
          <a:bodyPr/>
          <a:lstStyle/>
          <a:p>
            <a:r>
              <a:rPr lang="en-US"/>
              <a:t>Presented by Billy Truong</a:t>
            </a:r>
          </a:p>
        </p:txBody>
      </p:sp>
      <p:sp>
        <p:nvSpPr>
          <p:cNvPr id="11" name="Slide Number Placeholder 10">
            <a:extLst>
              <a:ext uri="{FF2B5EF4-FFF2-40B4-BE49-F238E27FC236}">
                <a16:creationId xmlns:a16="http://schemas.microsoft.com/office/drawing/2014/main" id="{FA2B99BA-B4F7-0751-A0E6-850B5521A508}"/>
              </a:ext>
            </a:extLst>
          </p:cNvPr>
          <p:cNvSpPr>
            <a:spLocks noGrp="1"/>
          </p:cNvSpPr>
          <p:nvPr>
            <p:ph type="sldNum" sz="quarter" idx="12"/>
          </p:nvPr>
        </p:nvSpPr>
        <p:spPr/>
        <p:txBody>
          <a:bodyPr/>
          <a:lstStyle/>
          <a:p>
            <a:fld id="{4BA915EE-10CB-4CF1-8569-6154455DA573}" type="slidenum">
              <a:rPr lang="en-US" smtClean="0"/>
              <a:t>5</a:t>
            </a:fld>
            <a:endParaRPr lang="en-US"/>
          </a:p>
        </p:txBody>
      </p:sp>
    </p:spTree>
    <p:extLst>
      <p:ext uri="{BB962C8B-B14F-4D97-AF65-F5344CB8AC3E}">
        <p14:creationId xmlns:p14="http://schemas.microsoft.com/office/powerpoint/2010/main" val="164355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D2D8-0F59-3C55-36A7-D2294B0B1063}"/>
              </a:ext>
            </a:extLst>
          </p:cNvPr>
          <p:cNvSpPr>
            <a:spLocks noGrp="1"/>
          </p:cNvSpPr>
          <p:nvPr>
            <p:ph type="title"/>
          </p:nvPr>
        </p:nvSpPr>
        <p:spPr>
          <a:xfrm>
            <a:off x="660592" y="914399"/>
            <a:ext cx="9512110" cy="1447801"/>
          </a:xfrm>
        </p:spPr>
        <p:txBody>
          <a:bodyPr vert="horz" lIns="91440" tIns="45720" rIns="91440" bIns="45720" rtlCol="0" anchor="b">
            <a:normAutofit/>
          </a:bodyPr>
          <a:lstStyle/>
          <a:p>
            <a:r>
              <a:rPr lang="en-US" kern="1200" cap="all" spc="300" baseline="0" dirty="0">
                <a:highlight>
                  <a:srgbClr val="000000"/>
                </a:highlight>
                <a:latin typeface="+mj-lt"/>
                <a:ea typeface="+mj-ea"/>
                <a:cs typeface="+mj-cs"/>
              </a:rPr>
              <a:t>Customer </a:t>
            </a:r>
            <a:br>
              <a:rPr lang="en-US" kern="1200" cap="all" spc="300" baseline="0" dirty="0">
                <a:highlight>
                  <a:srgbClr val="000000"/>
                </a:highlight>
                <a:latin typeface="+mj-lt"/>
                <a:ea typeface="+mj-ea"/>
                <a:cs typeface="+mj-cs"/>
              </a:rPr>
            </a:br>
            <a:r>
              <a:rPr lang="en-US" kern="1200" cap="all" spc="300" baseline="0" dirty="0">
                <a:highlight>
                  <a:srgbClr val="000000"/>
                </a:highlight>
                <a:latin typeface="+mj-lt"/>
                <a:ea typeface="+mj-ea"/>
                <a:cs typeface="+mj-cs"/>
              </a:rPr>
              <a:t>segmentations</a:t>
            </a:r>
          </a:p>
        </p:txBody>
      </p:sp>
      <p:sp>
        <p:nvSpPr>
          <p:cNvPr id="5" name="TextBox 4">
            <a:extLst>
              <a:ext uri="{FF2B5EF4-FFF2-40B4-BE49-F238E27FC236}">
                <a16:creationId xmlns:a16="http://schemas.microsoft.com/office/drawing/2014/main" id="{777FF6F2-5222-5344-494E-F1FD7E25A6DA}"/>
              </a:ext>
            </a:extLst>
          </p:cNvPr>
          <p:cNvSpPr txBox="1"/>
          <p:nvPr/>
        </p:nvSpPr>
        <p:spPr>
          <a:xfrm>
            <a:off x="660591" y="2884869"/>
            <a:ext cx="4801998" cy="3058732"/>
          </a:xfrm>
        </p:spPr>
        <p:txBody>
          <a:bodyPr vert="horz" lIns="91440" tIns="45720" rIns="91440" bIns="45720" rtlCol="0">
            <a:normAutofit/>
          </a:bodyPr>
          <a:lstStyle/>
          <a:p>
            <a:pPr marL="228600" indent="-228600">
              <a:lnSpc>
                <a:spcPct val="120000"/>
              </a:lnSpc>
              <a:spcBef>
                <a:spcPts val="1000"/>
              </a:spcBef>
              <a:buClr>
                <a:schemeClr val="tx1"/>
              </a:buClr>
              <a:buSzPct val="75000"/>
              <a:buFont typeface="Arial" panose="020B0604020202020204" pitchFamily="34" charset="0"/>
              <a:buChar char="•"/>
            </a:pPr>
            <a:r>
              <a:rPr lang="en-US" sz="2000"/>
              <a:t>Based on Recency, Frequency, and Monetary, categorize customers into different segmentations to provide appropriate services</a:t>
            </a:r>
          </a:p>
        </p:txBody>
      </p:sp>
      <p:pic>
        <p:nvPicPr>
          <p:cNvPr id="4" name="Picture 4" descr="The RFM model for proven segmentation | HMS Commerce">
            <a:extLst>
              <a:ext uri="{FF2B5EF4-FFF2-40B4-BE49-F238E27FC236}">
                <a16:creationId xmlns:a16="http://schemas.microsoft.com/office/drawing/2014/main" id="{7C50C94D-38F8-D5DE-861D-B3DB364076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44273" y="291402"/>
            <a:ext cx="7147727" cy="5794207"/>
          </a:xfrm>
          <a:prstGeom prst="rect">
            <a:avLst/>
          </a:prstGeom>
          <a:noFill/>
        </p:spPr>
      </p:pic>
      <p:sp>
        <p:nvSpPr>
          <p:cNvPr id="10" name="Date Placeholder 5">
            <a:extLst>
              <a:ext uri="{FF2B5EF4-FFF2-40B4-BE49-F238E27FC236}">
                <a16:creationId xmlns:a16="http://schemas.microsoft.com/office/drawing/2014/main" id="{275F7D11-D84E-4242-A8CC-4DC7D8B19537}"/>
              </a:ext>
            </a:extLst>
          </p:cNvPr>
          <p:cNvSpPr>
            <a:spLocks noGrp="1"/>
          </p:cNvSpPr>
          <p:nvPr>
            <p:ph type="dt" sz="half" idx="10"/>
          </p:nvPr>
        </p:nvSpPr>
        <p:spPr>
          <a:xfrm>
            <a:off x="660591" y="6332538"/>
            <a:ext cx="2998272" cy="365125"/>
          </a:xfrm>
        </p:spPr>
        <p:txBody>
          <a:bodyPr/>
          <a:lstStyle/>
          <a:p>
            <a:pPr>
              <a:spcAft>
                <a:spcPts val="600"/>
              </a:spcAft>
            </a:pPr>
            <a:fld id="{C11F1B1D-D03D-48B9-88A7-3076B8F8551A}" type="datetime1">
              <a:rPr lang="en-US" smtClean="0"/>
              <a:t>12/6/2023</a:t>
            </a:fld>
            <a:endParaRPr lang="en-US" dirty="0"/>
          </a:p>
        </p:txBody>
      </p:sp>
      <p:sp>
        <p:nvSpPr>
          <p:cNvPr id="12" name="Footer Placeholder 6">
            <a:extLst>
              <a:ext uri="{FF2B5EF4-FFF2-40B4-BE49-F238E27FC236}">
                <a16:creationId xmlns:a16="http://schemas.microsoft.com/office/drawing/2014/main" id="{7621BFC8-D5CA-438B-AED9-B002D9D61897}"/>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endParaRPr lang="en-US" dirty="0"/>
          </a:p>
        </p:txBody>
      </p:sp>
      <p:sp>
        <p:nvSpPr>
          <p:cNvPr id="14" name="Slide Number Placeholder 8">
            <a:extLst>
              <a:ext uri="{FF2B5EF4-FFF2-40B4-BE49-F238E27FC236}">
                <a16:creationId xmlns:a16="http://schemas.microsoft.com/office/drawing/2014/main" id="{335AD9EB-1BBC-4CF8-8FAE-1E89D7A57B5F}"/>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6</a:t>
            </a:fld>
            <a:endParaRPr lang="en-US"/>
          </a:p>
        </p:txBody>
      </p:sp>
    </p:spTree>
    <p:extLst>
      <p:ext uri="{BB962C8B-B14F-4D97-AF65-F5344CB8AC3E}">
        <p14:creationId xmlns:p14="http://schemas.microsoft.com/office/powerpoint/2010/main" val="102995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C7AA-617B-E7C0-C0C3-2FD80FFF0DB6}"/>
              </a:ext>
            </a:extLst>
          </p:cNvPr>
          <p:cNvSpPr>
            <a:spLocks noGrp="1"/>
          </p:cNvSpPr>
          <p:nvPr>
            <p:ph type="title"/>
          </p:nvPr>
        </p:nvSpPr>
        <p:spPr/>
        <p:txBody>
          <a:bodyPr/>
          <a:lstStyle/>
          <a:p>
            <a:r>
              <a:rPr lang="en-US" dirty="0"/>
              <a:t>RFM chart</a:t>
            </a:r>
          </a:p>
        </p:txBody>
      </p:sp>
      <p:graphicFrame>
        <p:nvGraphicFramePr>
          <p:cNvPr id="4" name="Content Placeholder 3">
            <a:extLst>
              <a:ext uri="{FF2B5EF4-FFF2-40B4-BE49-F238E27FC236}">
                <a16:creationId xmlns:a16="http://schemas.microsoft.com/office/drawing/2014/main" id="{29796123-E7FF-EE38-EDE3-C959A2AD631D}"/>
              </a:ext>
            </a:extLst>
          </p:cNvPr>
          <p:cNvGraphicFramePr>
            <a:graphicFrameLocks noGrp="1" noChangeAspect="1"/>
          </p:cNvGraphicFramePr>
          <p:nvPr>
            <p:ph idx="1"/>
            <p:extLst>
              <p:ext uri="{D42A27DB-BD31-4B8C-83A1-F6EECF244321}">
                <p14:modId xmlns:p14="http://schemas.microsoft.com/office/powerpoint/2010/main" val="2039756481"/>
              </p:ext>
            </p:extLst>
          </p:nvPr>
        </p:nvGraphicFramePr>
        <p:xfrm>
          <a:off x="1209675" y="2097088"/>
          <a:ext cx="9894888" cy="3752850"/>
        </p:xfrm>
        <a:graphic>
          <a:graphicData uri="http://schemas.openxmlformats.org/presentationml/2006/ole">
            <mc:AlternateContent xmlns:mc="http://schemas.openxmlformats.org/markup-compatibility/2006">
              <mc:Choice xmlns:v="urn:schemas-microsoft-com:vml" Requires="v">
                <p:oleObj name="Worksheet" r:id="rId2" imgW="11612880" imgH="4404431" progId="Excel.Sheet.12">
                  <p:embed/>
                </p:oleObj>
              </mc:Choice>
              <mc:Fallback>
                <p:oleObj name="Worksheet" r:id="rId2" imgW="11612880" imgH="4404431" progId="Excel.Sheet.12">
                  <p:embed/>
                  <p:pic>
                    <p:nvPicPr>
                      <p:cNvPr id="0" name=""/>
                      <p:cNvPicPr/>
                      <p:nvPr/>
                    </p:nvPicPr>
                    <p:blipFill>
                      <a:blip r:embed="rId3"/>
                      <a:stretch>
                        <a:fillRect/>
                      </a:stretch>
                    </p:blipFill>
                    <p:spPr>
                      <a:xfrm>
                        <a:off x="1209675" y="2097088"/>
                        <a:ext cx="9894888" cy="3752850"/>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51517DE4-3D3F-62F0-28B2-CA27D61D1A83}"/>
              </a:ext>
            </a:extLst>
          </p:cNvPr>
          <p:cNvSpPr>
            <a:spLocks noGrp="1"/>
          </p:cNvSpPr>
          <p:nvPr>
            <p:ph type="dt" sz="half" idx="10"/>
          </p:nvPr>
        </p:nvSpPr>
        <p:spPr/>
        <p:txBody>
          <a:bodyPr/>
          <a:lstStyle/>
          <a:p>
            <a:fld id="{402AE89C-91F2-4D2A-B4F0-84E74CCB0E6F}" type="datetime1">
              <a:rPr lang="en-US" smtClean="0"/>
              <a:t>12/6/2023</a:t>
            </a:fld>
            <a:endParaRPr lang="en-US"/>
          </a:p>
        </p:txBody>
      </p:sp>
      <p:sp>
        <p:nvSpPr>
          <p:cNvPr id="6" name="Footer Placeholder 5">
            <a:extLst>
              <a:ext uri="{FF2B5EF4-FFF2-40B4-BE49-F238E27FC236}">
                <a16:creationId xmlns:a16="http://schemas.microsoft.com/office/drawing/2014/main" id="{12C0D08C-F060-89CB-DBC9-74DC5DF36CCD}"/>
              </a:ext>
            </a:extLst>
          </p:cNvPr>
          <p:cNvSpPr>
            <a:spLocks noGrp="1"/>
          </p:cNvSpPr>
          <p:nvPr>
            <p:ph type="ftr" sz="quarter" idx="11"/>
          </p:nvPr>
        </p:nvSpPr>
        <p:spPr/>
        <p:txBody>
          <a:bodyPr/>
          <a:lstStyle/>
          <a:p>
            <a:r>
              <a:rPr lang="en-US"/>
              <a:t>Presented by Billy Truong</a:t>
            </a:r>
          </a:p>
        </p:txBody>
      </p:sp>
      <p:sp>
        <p:nvSpPr>
          <p:cNvPr id="7" name="Slide Number Placeholder 6">
            <a:extLst>
              <a:ext uri="{FF2B5EF4-FFF2-40B4-BE49-F238E27FC236}">
                <a16:creationId xmlns:a16="http://schemas.microsoft.com/office/drawing/2014/main" id="{0669F184-0DD9-A3AA-933B-641CFFE1D22A}"/>
              </a:ext>
            </a:extLst>
          </p:cNvPr>
          <p:cNvSpPr>
            <a:spLocks noGrp="1"/>
          </p:cNvSpPr>
          <p:nvPr>
            <p:ph type="sldNum" sz="quarter" idx="12"/>
          </p:nvPr>
        </p:nvSpPr>
        <p:spPr/>
        <p:txBody>
          <a:bodyPr/>
          <a:lstStyle/>
          <a:p>
            <a:fld id="{4BA915EE-10CB-4CF1-8569-6154455DA573}" type="slidenum">
              <a:rPr lang="en-US" smtClean="0"/>
              <a:t>7</a:t>
            </a:fld>
            <a:endParaRPr lang="en-US"/>
          </a:p>
        </p:txBody>
      </p:sp>
    </p:spTree>
    <p:extLst>
      <p:ext uri="{BB962C8B-B14F-4D97-AF65-F5344CB8AC3E}">
        <p14:creationId xmlns:p14="http://schemas.microsoft.com/office/powerpoint/2010/main" val="308644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40F3-EB87-2377-BD72-0FDE788C3CE9}"/>
              </a:ext>
            </a:extLst>
          </p:cNvPr>
          <p:cNvSpPr>
            <a:spLocks noGrp="1"/>
          </p:cNvSpPr>
          <p:nvPr>
            <p:ph type="title"/>
          </p:nvPr>
        </p:nvSpPr>
        <p:spPr>
          <a:xfrm>
            <a:off x="652371" y="914400"/>
            <a:ext cx="5443629" cy="1891275"/>
          </a:xfrm>
        </p:spPr>
        <p:txBody>
          <a:bodyPr vert="horz" lIns="91440" tIns="45720" rIns="91440" bIns="45720" rtlCol="0" anchor="t">
            <a:normAutofit/>
          </a:bodyPr>
          <a:lstStyle/>
          <a:p>
            <a:r>
              <a:rPr lang="en-US" sz="3200" kern="1200" cap="all" spc="300" baseline="0">
                <a:highlight>
                  <a:srgbClr val="000000"/>
                </a:highlight>
                <a:latin typeface="+mj-lt"/>
                <a:ea typeface="+mj-ea"/>
                <a:cs typeface="+mj-cs"/>
              </a:rPr>
              <a:t>Analysis</a:t>
            </a:r>
          </a:p>
        </p:txBody>
      </p:sp>
      <p:sp>
        <p:nvSpPr>
          <p:cNvPr id="6" name="TextBox 5">
            <a:extLst>
              <a:ext uri="{FF2B5EF4-FFF2-40B4-BE49-F238E27FC236}">
                <a16:creationId xmlns:a16="http://schemas.microsoft.com/office/drawing/2014/main" id="{544729F4-8C0E-DCB5-E294-15456BE3CE5E}"/>
              </a:ext>
            </a:extLst>
          </p:cNvPr>
          <p:cNvSpPr txBox="1"/>
          <p:nvPr/>
        </p:nvSpPr>
        <p:spPr>
          <a:xfrm>
            <a:off x="7119640" y="914400"/>
            <a:ext cx="4591347" cy="5029200"/>
          </a:xfrm>
        </p:spPr>
        <p:txBody>
          <a:bodyPr vert="horz" lIns="91440" tIns="45720" rIns="91440" bIns="45720" rtlCol="0">
            <a:normAutofit/>
          </a:bodyPr>
          <a:lstStyle/>
          <a:p>
            <a:pPr marL="228600" indent="-228600">
              <a:lnSpc>
                <a:spcPct val="120000"/>
              </a:lnSpc>
              <a:spcBef>
                <a:spcPts val="1000"/>
              </a:spcBef>
              <a:buClr>
                <a:schemeClr val="tx1"/>
              </a:buClr>
              <a:buSzPct val="75000"/>
              <a:buFont typeface="Arial" panose="020B0604020202020204" pitchFamily="34" charset="0"/>
              <a:buChar char="•"/>
            </a:pPr>
            <a:r>
              <a:rPr lang="en-US" dirty="0"/>
              <a:t>Total customers: 1,043,849 </a:t>
            </a:r>
          </a:p>
          <a:p>
            <a:pPr marL="228600" indent="-228600">
              <a:lnSpc>
                <a:spcPct val="120000"/>
              </a:lnSpc>
              <a:spcBef>
                <a:spcPts val="1000"/>
              </a:spcBef>
              <a:buClr>
                <a:schemeClr val="tx1"/>
              </a:buClr>
              <a:buSzPct val="75000"/>
              <a:buFont typeface="Arial" panose="020B0604020202020204" pitchFamily="34" charset="0"/>
              <a:buChar char="•"/>
            </a:pPr>
            <a:r>
              <a:rPr lang="en-US" dirty="0"/>
              <a:t>Total Segmentations: 13 </a:t>
            </a:r>
          </a:p>
          <a:p>
            <a:pPr marL="228600" indent="-228600">
              <a:lnSpc>
                <a:spcPct val="120000"/>
              </a:lnSpc>
              <a:spcBef>
                <a:spcPts val="1000"/>
              </a:spcBef>
              <a:buClr>
                <a:schemeClr val="tx1"/>
              </a:buClr>
              <a:buSzPct val="75000"/>
              <a:buFont typeface="Arial" panose="020B0604020202020204" pitchFamily="34" charset="0"/>
              <a:buChar char="•"/>
            </a:pPr>
            <a:r>
              <a:rPr lang="en-US" dirty="0"/>
              <a:t>Sorted by number: </a:t>
            </a:r>
          </a:p>
          <a:p>
            <a:pPr marL="400050" indent="-285750">
              <a:lnSpc>
                <a:spcPct val="120000"/>
              </a:lnSpc>
              <a:spcBef>
                <a:spcPts val="1000"/>
              </a:spcBef>
              <a:buClr>
                <a:schemeClr val="tx1"/>
              </a:buClr>
              <a:buSzPct val="75000"/>
              <a:buFont typeface="Courier New" panose="02070309020205020404" pitchFamily="49" charset="0"/>
              <a:buChar char="o"/>
            </a:pPr>
            <a:r>
              <a:rPr lang="en-US" dirty="0"/>
              <a:t>Need Attention Customer has the most customers: 243,966 customers (23.37%) of total customers</a:t>
            </a:r>
          </a:p>
          <a:p>
            <a:pPr marL="400050" indent="-285750">
              <a:lnSpc>
                <a:spcPct val="120000"/>
              </a:lnSpc>
              <a:spcBef>
                <a:spcPts val="1000"/>
              </a:spcBef>
              <a:buClr>
                <a:schemeClr val="tx1"/>
              </a:buClr>
              <a:buSzPct val="75000"/>
              <a:buFont typeface="Courier New" panose="02070309020205020404" pitchFamily="49" charset="0"/>
              <a:buChar char="o"/>
            </a:pPr>
            <a:r>
              <a:rPr lang="en-US" dirty="0"/>
              <a:t>Up-sale Customer has 123,755 customers (11.86%)</a:t>
            </a:r>
          </a:p>
          <a:p>
            <a:pPr marL="400050" indent="-285750">
              <a:lnSpc>
                <a:spcPct val="120000"/>
              </a:lnSpc>
              <a:spcBef>
                <a:spcPts val="1000"/>
              </a:spcBef>
              <a:buClr>
                <a:schemeClr val="tx1"/>
              </a:buClr>
              <a:buSzPct val="75000"/>
              <a:buFont typeface="Courier New" panose="02070309020205020404" pitchFamily="49" charset="0"/>
              <a:buChar char="o"/>
            </a:pPr>
            <a:r>
              <a:rPr lang="en-US" dirty="0"/>
              <a:t>Cannot Lose Customer has 97,433 customers (9.33%)</a:t>
            </a:r>
          </a:p>
          <a:p>
            <a:pPr marL="228600" indent="-228600">
              <a:lnSpc>
                <a:spcPct val="120000"/>
              </a:lnSpc>
              <a:spcBef>
                <a:spcPts val="1000"/>
              </a:spcBef>
              <a:buClr>
                <a:schemeClr val="tx1"/>
              </a:buClr>
              <a:buSzPct val="75000"/>
              <a:buFont typeface="Arial" panose="020B0604020202020204" pitchFamily="34" charset="0"/>
              <a:buChar char="•"/>
            </a:pPr>
            <a:endParaRPr lang="en-US" dirty="0"/>
          </a:p>
        </p:txBody>
      </p:sp>
      <p:sp>
        <p:nvSpPr>
          <p:cNvPr id="17" name="Date Placeholder 3">
            <a:extLst>
              <a:ext uri="{FF2B5EF4-FFF2-40B4-BE49-F238E27FC236}">
                <a16:creationId xmlns:a16="http://schemas.microsoft.com/office/drawing/2014/main" id="{190EBB63-6737-44F0-8650-BF095B609EC1}"/>
              </a:ext>
            </a:extLst>
          </p:cNvPr>
          <p:cNvSpPr>
            <a:spLocks noGrp="1"/>
          </p:cNvSpPr>
          <p:nvPr>
            <p:ph type="dt" sz="half" idx="10"/>
          </p:nvPr>
        </p:nvSpPr>
        <p:spPr>
          <a:xfrm>
            <a:off x="652371" y="6332538"/>
            <a:ext cx="3006492" cy="365125"/>
          </a:xfrm>
        </p:spPr>
        <p:txBody>
          <a:bodyPr/>
          <a:lstStyle/>
          <a:p>
            <a:pPr>
              <a:spcAft>
                <a:spcPts val="600"/>
              </a:spcAft>
            </a:pPr>
            <a:fld id="{BF466AD9-8F19-438E-81F9-E57B2D073FD7}" type="datetime1">
              <a:rPr lang="en-US" smtClean="0"/>
              <a:t>12/6/2023</a:t>
            </a:fld>
            <a:endParaRPr lang="en-US"/>
          </a:p>
        </p:txBody>
      </p:sp>
      <p:sp>
        <p:nvSpPr>
          <p:cNvPr id="19" name="Footer Placeholder 4">
            <a:extLst>
              <a:ext uri="{FF2B5EF4-FFF2-40B4-BE49-F238E27FC236}">
                <a16:creationId xmlns:a16="http://schemas.microsoft.com/office/drawing/2014/main" id="{DDEA55D3-9E3C-420C-AD74-642699513A89}"/>
              </a:ext>
            </a:extLst>
          </p:cNvPr>
          <p:cNvSpPr>
            <a:spLocks noGrp="1"/>
          </p:cNvSpPr>
          <p:nvPr>
            <p:ph type="ftr" sz="quarter" idx="11"/>
          </p:nvPr>
        </p:nvSpPr>
        <p:spPr>
          <a:xfrm>
            <a:off x="8034169" y="6332538"/>
            <a:ext cx="3505459" cy="365125"/>
          </a:xfrm>
        </p:spPr>
        <p:txBody>
          <a:bodyPr/>
          <a:lstStyle/>
          <a:p>
            <a:pPr>
              <a:spcAft>
                <a:spcPts val="600"/>
              </a:spcAft>
            </a:pPr>
            <a:r>
              <a:rPr lang="en-US"/>
              <a:t>Presented by Billy Truong</a:t>
            </a:r>
          </a:p>
        </p:txBody>
      </p:sp>
      <p:sp>
        <p:nvSpPr>
          <p:cNvPr id="21" name="Slide Number Placeholder 5">
            <a:extLst>
              <a:ext uri="{FF2B5EF4-FFF2-40B4-BE49-F238E27FC236}">
                <a16:creationId xmlns:a16="http://schemas.microsoft.com/office/drawing/2014/main" id="{0F6C2FC2-1EAC-4A19-915E-364DE8BCB8E8}"/>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8</a:t>
            </a:fld>
            <a:endParaRPr lang="en-US"/>
          </a:p>
        </p:txBody>
      </p:sp>
      <p:pic>
        <p:nvPicPr>
          <p:cNvPr id="16" name="Content Placeholder 15">
            <a:extLst>
              <a:ext uri="{FF2B5EF4-FFF2-40B4-BE49-F238E27FC236}">
                <a16:creationId xmlns:a16="http://schemas.microsoft.com/office/drawing/2014/main" id="{55664580-526B-1084-1703-748B71E7BD3D}"/>
              </a:ext>
            </a:extLst>
          </p:cNvPr>
          <p:cNvPicPr>
            <a:picLocks noGrp="1" noChangeAspect="1"/>
          </p:cNvPicPr>
          <p:nvPr>
            <p:ph idx="1"/>
          </p:nvPr>
        </p:nvPicPr>
        <p:blipFill>
          <a:blip r:embed="rId2"/>
          <a:stretch>
            <a:fillRect/>
          </a:stretch>
        </p:blipFill>
        <p:spPr>
          <a:xfrm>
            <a:off x="200696" y="1570934"/>
            <a:ext cx="6918944" cy="4198495"/>
          </a:xfrm>
        </p:spPr>
      </p:pic>
    </p:spTree>
    <p:extLst>
      <p:ext uri="{BB962C8B-B14F-4D97-AF65-F5344CB8AC3E}">
        <p14:creationId xmlns:p14="http://schemas.microsoft.com/office/powerpoint/2010/main" val="286914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99AA1A-A295-EDE2-DAF1-E0F75FDC6182}"/>
              </a:ext>
            </a:extLst>
          </p:cNvPr>
          <p:cNvPicPr>
            <a:picLocks noGrp="1" noChangeAspect="1"/>
          </p:cNvPicPr>
          <p:nvPr>
            <p:ph idx="1"/>
          </p:nvPr>
        </p:nvPicPr>
        <p:blipFill>
          <a:blip r:embed="rId2"/>
          <a:stretch>
            <a:fillRect/>
          </a:stretch>
        </p:blipFill>
        <p:spPr>
          <a:xfrm>
            <a:off x="283029" y="353786"/>
            <a:ext cx="8349343" cy="5938157"/>
          </a:xfrm>
        </p:spPr>
      </p:pic>
      <p:sp>
        <p:nvSpPr>
          <p:cNvPr id="6" name="TextBox 5">
            <a:extLst>
              <a:ext uri="{FF2B5EF4-FFF2-40B4-BE49-F238E27FC236}">
                <a16:creationId xmlns:a16="http://schemas.microsoft.com/office/drawing/2014/main" id="{D18CA4B8-436E-DD79-1E48-67F1C6B22B1E}"/>
              </a:ext>
            </a:extLst>
          </p:cNvPr>
          <p:cNvSpPr txBox="1"/>
          <p:nvPr/>
        </p:nvSpPr>
        <p:spPr>
          <a:xfrm>
            <a:off x="8681357" y="838200"/>
            <a:ext cx="3314700" cy="2308324"/>
          </a:xfrm>
          <a:prstGeom prst="rect">
            <a:avLst/>
          </a:prstGeom>
          <a:noFill/>
        </p:spPr>
        <p:txBody>
          <a:bodyPr wrap="square" rtlCol="0">
            <a:spAutoFit/>
          </a:bodyPr>
          <a:lstStyle/>
          <a:p>
            <a:r>
              <a:rPr lang="en-US" dirty="0"/>
              <a:t>Sorted by Monetary</a:t>
            </a:r>
          </a:p>
          <a:p>
            <a:r>
              <a:rPr lang="en-US" dirty="0"/>
              <a:t>Need Attention Customers contribute the most to revenue: 21.2 Bn VND (21.67%)</a:t>
            </a:r>
          </a:p>
          <a:p>
            <a:r>
              <a:rPr lang="en-US" dirty="0"/>
              <a:t>Gold Customers come next with 11.3 Bn VND (11.5%)</a:t>
            </a:r>
          </a:p>
          <a:p>
            <a:r>
              <a:rPr lang="en-US" dirty="0"/>
              <a:t>Up-sale Customers follow up with 9.9 Bn VND (10.1%)</a:t>
            </a:r>
          </a:p>
        </p:txBody>
      </p:sp>
      <p:sp>
        <p:nvSpPr>
          <p:cNvPr id="7" name="Date Placeholder 6">
            <a:extLst>
              <a:ext uri="{FF2B5EF4-FFF2-40B4-BE49-F238E27FC236}">
                <a16:creationId xmlns:a16="http://schemas.microsoft.com/office/drawing/2014/main" id="{6C901E35-8A9C-7125-EE18-25B11B4B1A9C}"/>
              </a:ext>
            </a:extLst>
          </p:cNvPr>
          <p:cNvSpPr>
            <a:spLocks noGrp="1"/>
          </p:cNvSpPr>
          <p:nvPr>
            <p:ph type="dt" sz="half" idx="10"/>
          </p:nvPr>
        </p:nvSpPr>
        <p:spPr/>
        <p:txBody>
          <a:bodyPr/>
          <a:lstStyle/>
          <a:p>
            <a:fld id="{D12AAB96-1E85-427A-9936-16019C47EF1C}" type="datetime1">
              <a:rPr lang="en-US" smtClean="0"/>
              <a:t>12/6/2023</a:t>
            </a:fld>
            <a:endParaRPr lang="en-US"/>
          </a:p>
        </p:txBody>
      </p:sp>
      <p:sp>
        <p:nvSpPr>
          <p:cNvPr id="8" name="Footer Placeholder 7">
            <a:extLst>
              <a:ext uri="{FF2B5EF4-FFF2-40B4-BE49-F238E27FC236}">
                <a16:creationId xmlns:a16="http://schemas.microsoft.com/office/drawing/2014/main" id="{5AF45265-15B6-A365-CC5F-F599D7FC0436}"/>
              </a:ext>
            </a:extLst>
          </p:cNvPr>
          <p:cNvSpPr>
            <a:spLocks noGrp="1"/>
          </p:cNvSpPr>
          <p:nvPr>
            <p:ph type="ftr" sz="quarter" idx="11"/>
          </p:nvPr>
        </p:nvSpPr>
        <p:spPr/>
        <p:txBody>
          <a:bodyPr/>
          <a:lstStyle/>
          <a:p>
            <a:r>
              <a:rPr lang="en-US"/>
              <a:t>Presented by Billy Truong</a:t>
            </a:r>
          </a:p>
        </p:txBody>
      </p:sp>
      <p:sp>
        <p:nvSpPr>
          <p:cNvPr id="9" name="Slide Number Placeholder 8">
            <a:extLst>
              <a:ext uri="{FF2B5EF4-FFF2-40B4-BE49-F238E27FC236}">
                <a16:creationId xmlns:a16="http://schemas.microsoft.com/office/drawing/2014/main" id="{D2C56BBE-7E11-85E7-987E-F4DF38F0E283}"/>
              </a:ext>
            </a:extLst>
          </p:cNvPr>
          <p:cNvSpPr>
            <a:spLocks noGrp="1"/>
          </p:cNvSpPr>
          <p:nvPr>
            <p:ph type="sldNum" sz="quarter" idx="12"/>
          </p:nvPr>
        </p:nvSpPr>
        <p:spPr/>
        <p:txBody>
          <a:bodyPr/>
          <a:lstStyle/>
          <a:p>
            <a:fld id="{4BA915EE-10CB-4CF1-8569-6154455DA573}" type="slidenum">
              <a:rPr lang="en-US" smtClean="0"/>
              <a:t>9</a:t>
            </a:fld>
            <a:endParaRPr lang="en-US"/>
          </a:p>
        </p:txBody>
      </p:sp>
    </p:spTree>
    <p:extLst>
      <p:ext uri="{BB962C8B-B14F-4D97-AF65-F5344CB8AC3E}">
        <p14:creationId xmlns:p14="http://schemas.microsoft.com/office/powerpoint/2010/main" val="1516920070"/>
      </p:ext>
    </p:extLst>
  </p:cSld>
  <p:clrMapOvr>
    <a:masterClrMapping/>
  </p:clrMapOvr>
</p:sld>
</file>

<file path=ppt/theme/theme1.xml><?xml version="1.0" encoding="utf-8"?>
<a:theme xmlns:a="http://schemas.openxmlformats.org/drawingml/2006/main" name="CitationVTI">
  <a:themeElements>
    <a:clrScheme name="AnalogousFromRegularSeedRightStep">
      <a:dk1>
        <a:srgbClr val="000000"/>
      </a:dk1>
      <a:lt1>
        <a:srgbClr val="FFFFFF"/>
      </a:lt1>
      <a:dk2>
        <a:srgbClr val="301D1B"/>
      </a:dk2>
      <a:lt2>
        <a:srgbClr val="F3F1F0"/>
      </a:lt2>
      <a:accent1>
        <a:srgbClr val="23B0C5"/>
      </a:accent1>
      <a:accent2>
        <a:srgbClr val="176DD5"/>
      </a:accent2>
      <a:accent3>
        <a:srgbClr val="2D34E7"/>
      </a:accent3>
      <a:accent4>
        <a:srgbClr val="5F17D5"/>
      </a:accent4>
      <a:accent5>
        <a:srgbClr val="C029E7"/>
      </a:accent5>
      <a:accent6>
        <a:srgbClr val="D517AC"/>
      </a:accent6>
      <a:hlink>
        <a:srgbClr val="BF503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767</Words>
  <Application>Microsoft Office PowerPoint</Application>
  <PresentationFormat>Widescreen</PresentationFormat>
  <Paragraphs>132</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Courier New</vt:lpstr>
      <vt:lpstr>Grandview</vt:lpstr>
      <vt:lpstr>Grandview Display</vt:lpstr>
      <vt:lpstr>CitationVTI</vt:lpstr>
      <vt:lpstr>Microsoft Excel Worksheet</vt:lpstr>
      <vt:lpstr>CUSTOMER 360  RFM REPORT</vt:lpstr>
      <vt:lpstr>Table of contents</vt:lpstr>
      <vt:lpstr>Customer 360</vt:lpstr>
      <vt:lpstr>RFM report</vt:lpstr>
      <vt:lpstr>RFM Calculation</vt:lpstr>
      <vt:lpstr>Customer  segmentations</vt:lpstr>
      <vt:lpstr>RFM chart</vt:lpstr>
      <vt:lpstr>Analysis</vt:lpstr>
      <vt:lpstr>PowerPoint Presentation</vt:lpstr>
      <vt:lpstr>Conclusion 1:</vt:lpstr>
      <vt:lpstr>Analysis</vt:lpstr>
      <vt:lpstr>Average recency and Frequency</vt:lpstr>
      <vt:lpstr>analysis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360  RFM REPORT</dc:title>
  <dc:creator>Duy Truong</dc:creator>
  <cp:lastModifiedBy>Duy Truong</cp:lastModifiedBy>
  <cp:revision>5</cp:revision>
  <dcterms:created xsi:type="dcterms:W3CDTF">2023-12-06T01:33:17Z</dcterms:created>
  <dcterms:modified xsi:type="dcterms:W3CDTF">2023-12-06T22:09:27Z</dcterms:modified>
</cp:coreProperties>
</file>