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71"/>
  </p:normalViewPr>
  <p:slideViewPr>
    <p:cSldViewPr snapToGrid="0">
      <p:cViewPr varScale="1">
        <p:scale>
          <a:sx n="162" d="100"/>
          <a:sy n="162" d="100"/>
        </p:scale>
        <p:origin x="200" y="1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FB30C-CBF1-A544-F734-4EF7BA9CAD26}"/>
              </a:ext>
            </a:extLst>
          </p:cNvPr>
          <p:cNvSpPr txBox="1"/>
          <p:nvPr/>
        </p:nvSpPr>
        <p:spPr>
          <a:xfrm>
            <a:off x="457200" y="2690648"/>
            <a:ext cx="470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Name: Minh Duy Truong</a:t>
            </a:r>
          </a:p>
          <a:p>
            <a:r>
              <a:rPr lang="en-US" dirty="0">
                <a:solidFill>
                  <a:schemeClr val="bg1"/>
                </a:solidFill>
              </a:rPr>
              <a:t>Student ID: 012312748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200" b="1" dirty="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</a:t>
            </a:r>
            <a:endParaRPr lang="en-US" sz="3200" b="0" i="0" u="none" strike="noStrike" cap="none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</a:rPr>
              <a:t>Total Variant Visitors: </a:t>
            </a:r>
            <a:r>
              <a:rPr lang="en-US" sz="1800" b="0" i="0" u="none" strike="noStrike" cap="none" dirty="0">
                <a:solidFill>
                  <a:srgbClr val="FF0000"/>
                </a:solidFill>
                <a:highlight>
                  <a:schemeClr val="lt1"/>
                </a:highlight>
              </a:rPr>
              <a:t>35,211 Participants</a:t>
            </a:r>
          </a:p>
          <a:p>
            <a:pPr marL="0" lvl="0" indent="0">
              <a:spcAft>
                <a:spcPts val="600"/>
              </a:spcAft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</a:rPr>
              <a:t>Total Control Participants:​ </a:t>
            </a:r>
            <a:r>
              <a:rPr lang="en-US" sz="1800" b="0" i="0" u="none" strike="noStrike" cap="none" dirty="0">
                <a:solidFill>
                  <a:srgbClr val="FF0000"/>
                </a:solidFill>
                <a:highlight>
                  <a:schemeClr val="lt1"/>
                </a:highlight>
              </a:rPr>
              <a:t>34,678 Participants</a:t>
            </a:r>
          </a:p>
        </p:txBody>
      </p:sp>
      <p:pic>
        <p:nvPicPr>
          <p:cNvPr id="2" name="Picture 1" descr="A bar graph with numbers and a number of participants&#10;&#10;AI-generated content may be incorrect.">
            <a:extLst>
              <a:ext uri="{FF2B5EF4-FFF2-40B4-BE49-F238E27FC236}">
                <a16:creationId xmlns:a16="http://schemas.microsoft.com/office/drawing/2014/main" id="{48C48505-B829-C1F7-5270-B8FB66CF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16" b="-4"/>
          <a:stretch>
            <a:fillRect/>
          </a:stretch>
        </p:blipFill>
        <p:spPr>
          <a:xfrm>
            <a:off x="4572000" y="1208225"/>
            <a:ext cx="426030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lang="en-US"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997009373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U.S.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U.K.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68450" y="2516886"/>
            <a:ext cx="8207100" cy="21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treatment</a:t>
            </a:r>
            <a:r>
              <a:rPr lang="en-US" dirty="0"/>
              <a:t> page is </a:t>
            </a:r>
            <a:r>
              <a:rPr lang="en-US" dirty="0">
                <a:solidFill>
                  <a:srgbClr val="FF0000"/>
                </a:solidFill>
              </a:rPr>
              <a:t>significantly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 effective</a:t>
            </a:r>
            <a:r>
              <a:rPr lang="en-US" dirty="0"/>
              <a:t> at driving conversions.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Geographic</a:t>
            </a:r>
            <a:r>
              <a:rPr lang="en-US" dirty="0"/>
              <a:t> location has </a:t>
            </a:r>
            <a:r>
              <a:rPr lang="en-US" dirty="0">
                <a:solidFill>
                  <a:srgbClr val="FF0000"/>
                </a:solidFill>
              </a:rPr>
              <a:t>minimal impact </a:t>
            </a:r>
            <a:r>
              <a:rPr lang="en-US" dirty="0"/>
              <a:t>on conversion rates - differences are small and not statistically significant.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/>
              <a:t>Market Opportunity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No need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country-specific</a:t>
            </a:r>
            <a:r>
              <a:rPr lang="en-US" dirty="0"/>
              <a:t> page variations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Recommendation</a:t>
            </a:r>
            <a:r>
              <a:rPr lang="en-US" b="1" dirty="0"/>
              <a:t>: </a:t>
            </a:r>
            <a:r>
              <a:rPr lang="en-US" b="1" dirty="0">
                <a:solidFill>
                  <a:srgbClr val="FF0000"/>
                </a:solidFill>
              </a:rPr>
              <a:t>Implement the treatment page globally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- it provides a substantial, statistically significant improvement in conversion rates across all geographic markets with minimal risk.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25900" cy="3779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15.53%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10.53%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+5.01 percentage points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0.0000 (essentially zero)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18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18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1800" b="1" dirty="0">
                <a:solidFill>
                  <a:srgbClr val="FF0000"/>
                </a:solidFill>
                <a:highlight>
                  <a:schemeClr val="lt1"/>
                </a:highlight>
              </a:rPr>
              <a:t>YES, there is statistically significant evidence of a difference.</a:t>
            </a:r>
          </a:p>
          <a:p>
            <a:r>
              <a:rPr lang="en-US" sz="1800" dirty="0">
                <a:highlight>
                  <a:schemeClr val="lt1"/>
                </a:highlight>
              </a:rPr>
              <a:t>The p-value of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0.0000</a:t>
            </a:r>
            <a:r>
              <a:rPr lang="en-US" sz="1800" dirty="0">
                <a:highlight>
                  <a:schemeClr val="lt1"/>
                </a:highlight>
              </a:rPr>
              <a:t> is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far below the standard </a:t>
            </a:r>
            <a:r>
              <a:rPr lang="en-US" sz="1800" dirty="0">
                <a:highlight>
                  <a:schemeClr val="lt1"/>
                </a:highlight>
              </a:rPr>
              <a:t>significance threshold of 0.05, providing extremely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strong evidence </a:t>
            </a:r>
            <a:r>
              <a:rPr lang="en-US" sz="1800" dirty="0">
                <a:highlight>
                  <a:schemeClr val="lt1"/>
                </a:highlight>
              </a:rPr>
              <a:t>that the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treatment</a:t>
            </a:r>
            <a:r>
              <a:rPr lang="en-US" sz="1800" dirty="0">
                <a:highlight>
                  <a:schemeClr val="lt1"/>
                </a:highlight>
              </a:rPr>
              <a:t> page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performs</a:t>
            </a:r>
            <a:r>
              <a:rPr lang="en-US" sz="1800" dirty="0">
                <a:highlight>
                  <a:schemeClr val="lt1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chemeClr val="lt1"/>
                </a:highlight>
              </a:rPr>
              <a:t>significantly better </a:t>
            </a:r>
            <a:r>
              <a:rPr lang="en-US" sz="1800" dirty="0">
                <a:highlight>
                  <a:schemeClr val="lt1"/>
                </a:highlight>
              </a:rPr>
              <a:t>than the control page. This suggests: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chemeClr val="lt1"/>
                </a:highlight>
              </a:rPr>
              <a:t>The treatment effect is </a:t>
            </a:r>
            <a:r>
              <a:rPr lang="en-US" sz="1800" b="1" dirty="0">
                <a:highlight>
                  <a:schemeClr val="lt1"/>
                </a:highlight>
              </a:rPr>
              <a:t>not due to chance</a:t>
            </a:r>
            <a:endParaRPr lang="en-US" sz="1800" dirty="0">
              <a:highlight>
                <a:schemeClr val="lt1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chemeClr val="lt1"/>
                </a:highlight>
              </a:rPr>
              <a:t>The new page design </a:t>
            </a:r>
            <a:r>
              <a:rPr lang="en-US" sz="1800" b="1" dirty="0">
                <a:highlight>
                  <a:schemeClr val="lt1"/>
                </a:highlight>
              </a:rPr>
              <a:t>should be implemented</a:t>
            </a:r>
            <a:endParaRPr lang="en-US" sz="1800" dirty="0">
              <a:highlight>
                <a:schemeClr val="lt1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chemeClr val="lt1"/>
                </a:highlight>
              </a:rPr>
              <a:t>The observed 5.01 percentage point improvement is </a:t>
            </a:r>
            <a:r>
              <a:rPr lang="en-US" sz="1800" b="1" dirty="0">
                <a:highlight>
                  <a:schemeClr val="lt1"/>
                </a:highlight>
              </a:rPr>
              <a:t>statistically reliable</a:t>
            </a:r>
            <a:endParaRPr lang="en-US" sz="1800" dirty="0">
              <a:highlight>
                <a:schemeClr val="lt1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chemeClr val="lt1"/>
                </a:highlight>
              </a:rPr>
              <a:t>We can be </a:t>
            </a:r>
            <a:r>
              <a:rPr lang="en-US" sz="1800" b="1" dirty="0">
                <a:highlight>
                  <a:schemeClr val="lt1"/>
                </a:highlight>
              </a:rPr>
              <a:t>highly confident</a:t>
            </a:r>
            <a:r>
              <a:rPr lang="en-US" sz="1800" dirty="0">
                <a:highlight>
                  <a:schemeClr val="lt1"/>
                </a:highlight>
              </a:rPr>
              <a:t> that the treatment page will improve conversion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4350" y="748664"/>
            <a:ext cx="4487650" cy="45912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500" b="1" dirty="0">
                <a:highlight>
                  <a:schemeClr val="lt1"/>
                </a:highlight>
              </a:rPr>
              <a:t>Country Conversion Rate Results</a:t>
            </a:r>
          </a:p>
          <a:p>
            <a:r>
              <a:rPr lang="en-US" sz="1500" b="1" dirty="0">
                <a:highlight>
                  <a:schemeClr val="lt1"/>
                </a:highlight>
              </a:rPr>
              <a:t>Conversion Rates by Country: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US:</a:t>
            </a:r>
            <a:r>
              <a:rPr lang="en-US" sz="1500" dirty="0">
                <a:highlight>
                  <a:schemeClr val="lt1"/>
                </a:highlight>
              </a:rPr>
              <a:t> 13.28%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UK:</a:t>
            </a:r>
            <a:r>
              <a:rPr lang="en-US" sz="1500" dirty="0">
                <a:highlight>
                  <a:schemeClr val="lt1"/>
                </a:highlight>
              </a:rPr>
              <a:t> 12.51%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Canada:</a:t>
            </a:r>
            <a:r>
              <a:rPr lang="en-US" sz="1500" dirty="0">
                <a:highlight>
                  <a:schemeClr val="lt1"/>
                </a:highlight>
              </a:rPr>
              <a:t> 12.53%</a:t>
            </a:r>
          </a:p>
          <a:p>
            <a:endParaRPr lang="en-US" sz="1500" dirty="0">
              <a:highlight>
                <a:schemeClr val="lt1"/>
              </a:highlight>
            </a:endParaRPr>
          </a:p>
          <a:p>
            <a:r>
              <a:rPr lang="en-US" sz="1500" b="1" dirty="0">
                <a:highlight>
                  <a:schemeClr val="lt1"/>
                </a:highlight>
              </a:rPr>
              <a:t>Statistical Test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Chi-square statistic:</a:t>
            </a:r>
            <a:r>
              <a:rPr lang="en-US" sz="1500" dirty="0">
                <a:highlight>
                  <a:schemeClr val="lt1"/>
                </a:highlight>
              </a:rPr>
              <a:t> 7.54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p-value:</a:t>
            </a:r>
            <a:r>
              <a:rPr lang="en-US" sz="1500" dirty="0">
                <a:highlight>
                  <a:schemeClr val="lt1"/>
                </a:highlight>
              </a:rPr>
              <a:t> 0.0231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Significance level:</a:t>
            </a:r>
            <a:r>
              <a:rPr lang="en-US" sz="1500" dirty="0">
                <a:highlight>
                  <a:schemeClr val="lt1"/>
                </a:highlight>
              </a:rPr>
              <a:t> 0.05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highlight>
                <a:schemeClr val="lt1"/>
              </a:highlight>
            </a:endParaRPr>
          </a:p>
          <a:p>
            <a:r>
              <a:rPr lang="en-US" sz="1500" b="1" dirty="0">
                <a:highlight>
                  <a:schemeClr val="lt1"/>
                </a:highlight>
              </a:rPr>
              <a:t>Final Model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US p-value:</a:t>
            </a:r>
            <a:r>
              <a:rPr lang="en-US" sz="1500" dirty="0">
                <a:highlight>
                  <a:schemeClr val="lt1"/>
                </a:highlight>
              </a:rPr>
              <a:t> 0.170 (not significant)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UK p-value:</a:t>
            </a:r>
            <a:r>
              <a:rPr lang="en-US" sz="1500" dirty="0">
                <a:highlight>
                  <a:schemeClr val="lt1"/>
                </a:highlight>
              </a:rPr>
              <a:t> 0.905 (not significant)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Treatment effect:</a:t>
            </a:r>
            <a:r>
              <a:rPr lang="en-US" sz="1500" dirty="0">
                <a:highlight>
                  <a:schemeClr val="lt1"/>
                </a:highlight>
              </a:rPr>
              <a:t> Highly significant (p &lt; 0.001)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highlight>
                  <a:schemeClr val="lt1"/>
                </a:highlight>
              </a:rPr>
              <a:t>Model includes:</a:t>
            </a:r>
            <a:r>
              <a:rPr lang="en-US" sz="1500" dirty="0">
                <a:highlight>
                  <a:schemeClr val="lt1"/>
                </a:highlight>
              </a:rPr>
              <a:t> </a:t>
            </a:r>
            <a:r>
              <a:rPr lang="en-US" sz="1500" dirty="0" err="1">
                <a:highlight>
                  <a:schemeClr val="lt1"/>
                </a:highlight>
              </a:rPr>
              <a:t>ab_page</a:t>
            </a:r>
            <a:r>
              <a:rPr lang="en-US" sz="1500" dirty="0">
                <a:highlight>
                  <a:schemeClr val="lt1"/>
                </a:highlight>
              </a:rPr>
              <a:t> + country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highlight>
                <a:schemeClr val="lt1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616EF-B3D0-5A68-AA45-EABB450E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863600"/>
            <a:ext cx="4335078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CE2-AA36-BF84-F5ED-A627836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Conclusions</a:t>
            </a:r>
            <a:endParaRPr lang="en-US" sz="3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B79E-EA19-927F-1FE7-CC8DE3F7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213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200" b="1" dirty="0"/>
              <a:t>YES, there are statistically significant differences in conversion rates between countries.</a:t>
            </a:r>
          </a:p>
          <a:p>
            <a:pPr marL="114300" indent="0">
              <a:buNone/>
            </a:pPr>
            <a:r>
              <a:rPr lang="en-US" sz="1200" b="1" dirty="0"/>
              <a:t>Executive Summary of All Three Approaches:</a:t>
            </a:r>
          </a:p>
          <a:p>
            <a:pPr marL="114300" indent="347663">
              <a:buNone/>
            </a:pPr>
            <a:r>
              <a:rPr lang="en-US" sz="1200" b="1" dirty="0"/>
              <a:t>1. Descriptive Analysis:</a:t>
            </a:r>
            <a:r>
              <a:rPr lang="en-US" sz="1200" dirty="0"/>
              <a:t> Treatment group (15.53%) significantly outperforms control group (10.53%) with a 5.01 percentage point improvement.</a:t>
            </a:r>
          </a:p>
          <a:p>
            <a:pPr marL="114300" indent="347663">
              <a:buNone/>
            </a:pPr>
            <a:r>
              <a:rPr lang="en-US" sz="1200" b="1" dirty="0"/>
              <a:t>2. Simulation-Based Testing:</a:t>
            </a:r>
            <a:r>
              <a:rPr lang="en-US" sz="1200" dirty="0"/>
              <a:t> P-value of 0.0000 provides extremely strong evidence that the treatment effect is not due to chance.</a:t>
            </a:r>
          </a:p>
          <a:p>
            <a:pPr marL="114300" indent="347663">
              <a:buNone/>
            </a:pPr>
            <a:r>
              <a:rPr lang="en-US" sz="1200" b="1" dirty="0"/>
              <a:t>3. Regression Analysis:</a:t>
            </a:r>
            <a:r>
              <a:rPr lang="en-US" sz="1200" dirty="0"/>
              <a:t> Logistic regression confirms treatment significance (p &lt; 0.001) while controlling for country effects.</a:t>
            </a:r>
          </a:p>
          <a:p>
            <a:pPr marL="114300" indent="0">
              <a:buNone/>
            </a:pPr>
            <a:r>
              <a:rPr lang="en-US" sz="1200" b="1" dirty="0"/>
              <a:t>Country-Specific Findings:</a:t>
            </a:r>
          </a:p>
          <a:p>
            <a:pPr marL="114300" indent="0">
              <a:buNone/>
            </a:pPr>
            <a:r>
              <a:rPr lang="en-US" sz="1200" b="1" dirty="0"/>
              <a:t>Chi-square test shows significant country differences</a:t>
            </a:r>
            <a:r>
              <a:rPr lang="en-US" sz="1200" dirty="0"/>
              <a:t> (p=0.0231 &lt; 0.05)</a:t>
            </a:r>
          </a:p>
          <a:p>
            <a:pPr marL="635000" indent="-173038"/>
            <a:r>
              <a:rPr lang="en-US" sz="1200" dirty="0"/>
              <a:t>US leads with 13.28% conversion, UK/Canada at ~12.5%</a:t>
            </a:r>
          </a:p>
          <a:p>
            <a:pPr marL="635000" indent="-173038"/>
            <a:r>
              <a:rPr lang="en-US" sz="1200" b="1" dirty="0"/>
              <a:t>Country effects remain significant</a:t>
            </a:r>
            <a:r>
              <a:rPr lang="en-US" sz="1200" dirty="0"/>
              <a:t> in the final regression model when controlling for treatment</a:t>
            </a:r>
          </a:p>
          <a:p>
            <a:pPr marL="635000" indent="-173038"/>
            <a:r>
              <a:rPr lang="en-US" sz="1200" b="1" dirty="0"/>
              <a:t>Statistical Reasoning:</a:t>
            </a:r>
            <a:r>
              <a:rPr lang="en-US" sz="1200" dirty="0"/>
              <a:t> The chi-square test (included in Part II) confirms significant geographic differences. All three analytical approaches demonstrate both treatment effectiveness and meaningful country variations.</a:t>
            </a:r>
          </a:p>
          <a:p>
            <a:pPr marL="635000" indent="-173038"/>
            <a:r>
              <a:rPr lang="en-US" sz="1200" b="1" dirty="0"/>
              <a:t>Practical Reasoning:</a:t>
            </a:r>
            <a:r>
              <a:rPr lang="en-US" sz="1200" dirty="0"/>
              <a:t> The new page should be implemented globally, but geographic targeting may be beneficial. The treatment improves conversion across all countries, but the US market shows the highest potential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20693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529</Words>
  <Application>Microsoft Macintosh PowerPoint</Application>
  <PresentationFormat>On-screen Show (16:9)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Cambria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Minh Duy Truong</cp:lastModifiedBy>
  <cp:revision>6</cp:revision>
  <dcterms:modified xsi:type="dcterms:W3CDTF">2025-08-05T04:07:16Z</dcterms:modified>
</cp:coreProperties>
</file>