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2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32:07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0,'38'2,"-1"2,55 13,11 1,367 16,-277-25,-154-5,167 9,56-14,-251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9:23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1,'55'9,"602"8,-180-11,437 8,-698-8,8 0,147-6,-367 0,0 0,1 0,-1 1,0 0,5 1,-2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59:59.84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0,'5842'0,"-5830"0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9:00:07.374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0,'5844'0,"-5833"0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9:00:13.31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0,'6007'0,"-5997"0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3:22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1,'70'5,"-8"1,64-7,50 3,7 25,-17-1,175-20,-206-7,-30 1,-95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3:28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0,'3'2,"0"0,0-1,1 1,-1-1,0 0,1 0,0 0,-1 0,1 0,-1-1,7 0,9 3,70 11,105 3,-61-8,296 17,-400-26,-1 2,32 5,-11-3,-36-4,-1 1,21 3,-19-1,0-2,0 0,21-1,-24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3:52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0,'14'1,"-1"0,1 1,20 6,17 3,81 0,170-7,-186-5,374 0,-481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3:53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1,'653'18,"-147"29,-445-42,-51-4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9:08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1,'40'2,"62"11,-6-1,409 4,-395-15,1367 2,-836-4,-630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9:12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0,'9'1,"0"-1,0 2,13 3,11 1,210 15,4-19,-156-2,834-2,-775 9,-3-1,217-7,-354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9:14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12,'1145'-9,"-1101"8,753-1,-489 20,50 1,-164-14,28 0,-213-5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8:49:15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1,'1105'7,"-34"-1,-967-13,0 1,583 6,-678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0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D87E0-A2F9-DE10-6990-A29675DAC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6" r="2166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820D1-765A-A816-A51D-62290B14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020" y="1122363"/>
            <a:ext cx="626394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Shopee BI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6A4EA-47DF-5DAF-D555-6589F904B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Billy Truong</a:t>
            </a:r>
          </a:p>
          <a:p>
            <a:r>
              <a:rPr lang="en-US" sz="2000" dirty="0"/>
              <a:t>Jan 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3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E43FE-7BB6-9C45-A8F2-3484707A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C894E-D08F-DAB8-E0FB-E11FF8CEAA22}"/>
              </a:ext>
            </a:extLst>
          </p:cNvPr>
          <p:cNvSpPr txBox="1"/>
          <p:nvPr/>
        </p:nvSpPr>
        <p:spPr>
          <a:xfrm>
            <a:off x="729718" y="2359152"/>
            <a:ext cx="611913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average, every customer has 1.5 orders.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89.41% Orders used coupon.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641M VND in total Revenue in 4 days (Oct 30</a:t>
            </a:r>
            <a:r>
              <a:rPr lang="en-US" sz="2000" baseline="30000" dirty="0"/>
              <a:t>th</a:t>
            </a:r>
            <a:r>
              <a:rPr lang="en-US" sz="2000" dirty="0"/>
              <a:t> – Nov 2</a:t>
            </a:r>
            <a:r>
              <a:rPr lang="en-US" sz="2000" baseline="30000" dirty="0"/>
              <a:t>nd</a:t>
            </a:r>
            <a:r>
              <a:rPr lang="en-US" sz="2000" dirty="0"/>
              <a:t>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787EED-06E4-4D0E-E13F-12D425A71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755" y="775982"/>
            <a:ext cx="4233672" cy="1354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AA377-0648-6611-82D1-875CAE6E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81" y="2239442"/>
            <a:ext cx="2018662" cy="3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85383-458D-47DF-B773-8E1454C5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Revenue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FD1DE-77A2-A536-80A3-7F6F7467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459422"/>
            <a:ext cx="6702552" cy="2473332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2AF4D42-C989-16E3-EC1C-6F941D4B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By average, every customer has 1.5 orders.</a:t>
            </a:r>
          </a:p>
          <a:p>
            <a:pPr marL="0" indent="0">
              <a:buNone/>
            </a:pPr>
            <a:r>
              <a:rPr lang="en-US" sz="1700" dirty="0"/>
              <a:t>Nov 2</a:t>
            </a:r>
            <a:r>
              <a:rPr lang="en-US" sz="1700" baseline="30000" dirty="0"/>
              <a:t>nd</a:t>
            </a:r>
            <a:r>
              <a:rPr lang="en-US" sz="1700" dirty="0"/>
              <a:t> has significantly higher Revenue and Orders. </a:t>
            </a:r>
          </a:p>
          <a:p>
            <a:pPr marL="0" indent="0">
              <a:buNone/>
            </a:pPr>
            <a:r>
              <a:rPr lang="en-US" sz="1700" dirty="0"/>
              <a:t>Fraudulent could happen. </a:t>
            </a:r>
          </a:p>
        </p:txBody>
      </p:sp>
    </p:spTree>
    <p:extLst>
      <p:ext uri="{BB962C8B-B14F-4D97-AF65-F5344CB8AC3E}">
        <p14:creationId xmlns:p14="http://schemas.microsoft.com/office/powerpoint/2010/main" val="28927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88DF5-52B7-7672-C600-D284FCE9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2" y="586822"/>
            <a:ext cx="3907856" cy="1645920"/>
          </a:xfrm>
        </p:spPr>
        <p:txBody>
          <a:bodyPr>
            <a:normAutofit/>
          </a:bodyPr>
          <a:lstStyle/>
          <a:p>
            <a:r>
              <a:rPr lang="en-US" sz="3200" dirty="0"/>
              <a:t>Order Value Range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6A20D5-EC9D-C72B-2E3A-9F38C23A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288344" cy="164592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Order Value Range from </a:t>
            </a:r>
            <a:r>
              <a:rPr lang="en-US" sz="1800" b="1" dirty="0"/>
              <a:t>65,000 VND – 70,000 VND </a:t>
            </a:r>
            <a:r>
              <a:rPr lang="en-US" sz="1800" dirty="0"/>
              <a:t>is the most, 665/ 4611 Orders (</a:t>
            </a:r>
            <a:r>
              <a:rPr lang="en-US" sz="1800" b="1" dirty="0"/>
              <a:t>14%</a:t>
            </a:r>
            <a:r>
              <a:rPr lang="en-US" sz="1800" dirty="0"/>
              <a:t> total Orders)</a:t>
            </a:r>
          </a:p>
          <a:p>
            <a:r>
              <a:rPr lang="en-US" sz="1800" dirty="0"/>
              <a:t>Because the Rebate is 30% and Maximum 20,000 VND so Order Value from 65,000 – 70,000 VND will maximum the Rebate for Customers.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9DBAEB-D60F-60A7-205A-CDAF264B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63" y="2729397"/>
            <a:ext cx="3379348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71818-0062-1C1D-2906-104132C0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97462"/>
            <a:ext cx="5523082" cy="27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E32E-2802-A804-FDF1-F5871F13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Fraudulent Detection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284D6D-193E-307B-8236-63A99F99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Every </a:t>
            </a:r>
            <a:r>
              <a:rPr lang="en-US" sz="1600" dirty="0" err="1"/>
              <a:t>Shop_owner_uid</a:t>
            </a:r>
            <a:r>
              <a:rPr lang="en-US" sz="1600" dirty="0"/>
              <a:t> is assigned to only 1 </a:t>
            </a:r>
            <a:r>
              <a:rPr lang="en-US" sz="1600" dirty="0" err="1"/>
              <a:t>Shop_id</a:t>
            </a:r>
            <a:r>
              <a:rPr lang="en-US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TOP 5 </a:t>
            </a:r>
            <a:r>
              <a:rPr lang="en-US" sz="1600" dirty="0" err="1"/>
              <a:t>Shop_ids</a:t>
            </a:r>
            <a:r>
              <a:rPr lang="en-US" sz="1600" dirty="0"/>
              <a:t> are suspected to fraudulent: 10979, 5643, 8576, 10873, and 29905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10979: </a:t>
            </a:r>
            <a:r>
              <a:rPr lang="en-US" sz="1600" b="1" dirty="0"/>
              <a:t>256 Orders </a:t>
            </a:r>
            <a:r>
              <a:rPr lang="en-US" sz="1600" dirty="0"/>
              <a:t>from </a:t>
            </a:r>
            <a:r>
              <a:rPr lang="en-US" sz="1600" b="1" dirty="0"/>
              <a:t>94 Distinct</a:t>
            </a:r>
            <a:r>
              <a:rPr lang="en-US" sz="1600" dirty="0"/>
              <a:t> Customers, </a:t>
            </a:r>
            <a:r>
              <a:rPr lang="en-US" sz="1600" b="1" dirty="0"/>
              <a:t>162</a:t>
            </a:r>
            <a:r>
              <a:rPr lang="en-US" sz="1600" dirty="0"/>
              <a:t> Customers order </a:t>
            </a:r>
            <a:r>
              <a:rPr lang="en-US" sz="1600" b="1" dirty="0"/>
              <a:t>more than 1 </a:t>
            </a:r>
            <a:r>
              <a:rPr lang="en-US" sz="1600" dirty="0"/>
              <a:t>time.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Same logic apply for </a:t>
            </a:r>
            <a:r>
              <a:rPr lang="en-US" sz="1600" dirty="0" err="1"/>
              <a:t>Shop_id</a:t>
            </a:r>
            <a:r>
              <a:rPr lang="en-US" sz="1600" dirty="0"/>
              <a:t> 5643, 8576, 10873, and 29905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703C2-A27F-2635-C6B7-DD04D6C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875" y="1978440"/>
            <a:ext cx="7407922" cy="29011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51B6D4-C1B5-79DA-A73B-6501209BB9BF}"/>
                  </a:ext>
                </a:extLst>
              </p14:cNvPr>
              <p14:cNvContentPartPr/>
              <p14:nvPr/>
            </p14:nvContentPartPr>
            <p14:xfrm>
              <a:off x="4846600" y="2738710"/>
              <a:ext cx="522360" cy="3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51B6D4-C1B5-79DA-A73B-6501209BB9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2600" y="2630710"/>
                <a:ext cx="630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2106AB-FB63-D343-D139-663F46CD1A76}"/>
                  </a:ext>
                </a:extLst>
              </p14:cNvPr>
              <p14:cNvContentPartPr/>
              <p14:nvPr/>
            </p14:nvContentPartPr>
            <p14:xfrm>
              <a:off x="4836197" y="3720247"/>
              <a:ext cx="495000" cy="2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2106AB-FB63-D343-D139-663F46CD1A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2197" y="3612607"/>
                <a:ext cx="602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04C12F-6235-EC4E-4AF4-1841A175782E}"/>
                  </a:ext>
                </a:extLst>
              </p14:cNvPr>
              <p14:cNvContentPartPr/>
              <p14:nvPr/>
            </p14:nvContentPartPr>
            <p14:xfrm>
              <a:off x="4865357" y="3464647"/>
              <a:ext cx="444600" cy="3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04C12F-6235-EC4E-4AF4-1841A17578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1717" y="3356647"/>
                <a:ext cx="552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3DB325-E8CA-FB33-B7AE-69B462E4BE8C}"/>
                  </a:ext>
                </a:extLst>
              </p14:cNvPr>
              <p14:cNvContentPartPr/>
              <p14:nvPr/>
            </p14:nvContentPartPr>
            <p14:xfrm>
              <a:off x="4886597" y="2990527"/>
              <a:ext cx="423360" cy="14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3DB325-E8CA-FB33-B7AE-69B462E4B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2597" y="2882527"/>
                <a:ext cx="531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720F91-7F95-B63F-87BA-57519B569B31}"/>
                  </a:ext>
                </a:extLst>
              </p14:cNvPr>
              <p14:cNvContentPartPr/>
              <p14:nvPr/>
            </p14:nvContentPartPr>
            <p14:xfrm>
              <a:off x="4898837" y="3208687"/>
              <a:ext cx="443160" cy="2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720F91-7F95-B63F-87BA-57519B569B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5197" y="3101047"/>
                <a:ext cx="55080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4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E32E-2802-A804-FDF1-F5871F13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Fraudulent Detection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284D6D-193E-307B-8236-63A99F99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TOP 5 </a:t>
            </a:r>
            <a:r>
              <a:rPr lang="en-US" sz="1600" dirty="0" err="1"/>
              <a:t>User_ids</a:t>
            </a:r>
            <a:r>
              <a:rPr lang="en-US" sz="1600" dirty="0"/>
              <a:t> are suspected to fraudulent: 1191456, 103086848, 103282624, 100823558, and 103993346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1191456: </a:t>
            </a:r>
            <a:r>
              <a:rPr lang="en-US" sz="1600" b="1" dirty="0"/>
              <a:t>9 Orders </a:t>
            </a:r>
            <a:r>
              <a:rPr lang="en-US" sz="1600" dirty="0"/>
              <a:t>from </a:t>
            </a:r>
            <a:r>
              <a:rPr lang="en-US" sz="1600" b="1" dirty="0"/>
              <a:t>the same </a:t>
            </a:r>
            <a:r>
              <a:rPr lang="en-US" sz="1600" dirty="0"/>
              <a:t>Shop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Same logic apply for </a:t>
            </a:r>
            <a:r>
              <a:rPr lang="en-US" sz="1600" dirty="0" err="1"/>
              <a:t>User_id</a:t>
            </a:r>
            <a:r>
              <a:rPr lang="en-US" sz="1600" dirty="0"/>
              <a:t> 103086848, 103282624, 100823558, and 103993346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0D1D7C-9A1B-589A-1595-06FCAA01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73" y="1723643"/>
            <a:ext cx="6366475" cy="4263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C787028-6813-8BEB-70AB-1DE88738A1DC}"/>
                  </a:ext>
                </a:extLst>
              </p14:cNvPr>
              <p14:cNvContentPartPr/>
              <p14:nvPr/>
            </p14:nvContentPartPr>
            <p14:xfrm>
              <a:off x="5075237" y="2751487"/>
              <a:ext cx="1073520" cy="1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C787028-6813-8BEB-70AB-1DE88738A1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1237" y="2643847"/>
                <a:ext cx="1181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600725-D497-D4C0-1702-F64A58EF0E98}"/>
                  </a:ext>
                </a:extLst>
              </p14:cNvPr>
              <p14:cNvContentPartPr/>
              <p14:nvPr/>
            </p14:nvContentPartPr>
            <p14:xfrm>
              <a:off x="5297357" y="3053527"/>
              <a:ext cx="813600" cy="17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600725-D497-D4C0-1702-F64A58EF0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3717" y="2945527"/>
                <a:ext cx="9212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DAB00A-91D3-5FBA-02A9-656AFB0B39B3}"/>
                  </a:ext>
                </a:extLst>
              </p14:cNvPr>
              <p14:cNvContentPartPr/>
              <p14:nvPr/>
            </p14:nvContentPartPr>
            <p14:xfrm>
              <a:off x="5058317" y="3376447"/>
              <a:ext cx="1108080" cy="1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DAB00A-91D3-5FBA-02A9-656AFB0B39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4317" y="3268447"/>
                <a:ext cx="1215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C6CBE9-6B48-D871-00B1-DE573BF76CEC}"/>
                  </a:ext>
                </a:extLst>
              </p14:cNvPr>
              <p14:cNvContentPartPr/>
              <p14:nvPr/>
            </p14:nvContentPartPr>
            <p14:xfrm>
              <a:off x="5083517" y="3732487"/>
              <a:ext cx="1109160" cy="5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C6CBE9-6B48-D871-00B1-DE573BF76C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29517" y="3624847"/>
                <a:ext cx="1216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14D277-0732-6D61-D4A5-5C220F885C4A}"/>
                  </a:ext>
                </a:extLst>
              </p14:cNvPr>
              <p14:cNvContentPartPr/>
              <p14:nvPr/>
            </p14:nvContentPartPr>
            <p14:xfrm>
              <a:off x="5050037" y="5360407"/>
              <a:ext cx="1062720" cy="23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14D277-0732-6D61-D4A5-5C220F885C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6037" y="5252767"/>
                <a:ext cx="1170360" cy="2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6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50448-E2D0-B3AC-FFDF-A936BD7B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Top 3 </a:t>
            </a:r>
            <a:r>
              <a:rPr lang="en-US" sz="2800" dirty="0" err="1"/>
              <a:t>Fradulent</a:t>
            </a:r>
            <a:r>
              <a:rPr lang="en-US" sz="2800" dirty="0"/>
              <a:t> Shop and Buyer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45126959-CF17-2F90-939B-6CD54173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After matching the results, we have conclusion Top 3 shops and Buyers are fraudulent:</a:t>
            </a:r>
          </a:p>
          <a:p>
            <a:r>
              <a:rPr lang="en-US" sz="1700" dirty="0" err="1"/>
              <a:t>Shop_id</a:t>
            </a:r>
            <a:r>
              <a:rPr lang="en-US" sz="1700" dirty="0"/>
              <a:t> &amp; </a:t>
            </a:r>
            <a:r>
              <a:rPr lang="en-US" sz="1700" dirty="0" err="1"/>
              <a:t>Uid</a:t>
            </a:r>
            <a:r>
              <a:rPr lang="en-US" sz="1700" dirty="0"/>
              <a:t>:</a:t>
            </a:r>
          </a:p>
          <a:p>
            <a:r>
              <a:rPr lang="en-US" sz="1700" dirty="0"/>
              <a:t>29905 &amp; 100823558</a:t>
            </a:r>
          </a:p>
          <a:p>
            <a:r>
              <a:rPr lang="en-US" sz="1700" dirty="0"/>
              <a:t>10979 &amp; 1191456</a:t>
            </a:r>
          </a:p>
          <a:p>
            <a:r>
              <a:rPr lang="en-US" sz="1700" dirty="0"/>
              <a:t>10873 &amp; 103993346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51B3B0-7280-205A-C8AF-CD900E96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49" y="841248"/>
            <a:ext cx="5703878" cy="52760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E7906C-8052-EC50-CA91-A147A9BB5E26}"/>
                  </a:ext>
                </a:extLst>
              </p14:cNvPr>
              <p14:cNvContentPartPr/>
              <p14:nvPr/>
            </p14:nvContentPartPr>
            <p14:xfrm>
              <a:off x="5959360" y="5333230"/>
              <a:ext cx="21078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E7906C-8052-EC50-CA91-A147A9BB5E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7360" y="5189230"/>
                <a:ext cx="2251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566EC0-DBC7-1C22-FF5D-18903B321213}"/>
                  </a:ext>
                </a:extLst>
              </p14:cNvPr>
              <p14:cNvContentPartPr/>
              <p14:nvPr/>
            </p14:nvContentPartPr>
            <p14:xfrm>
              <a:off x="5945680" y="2518030"/>
              <a:ext cx="21078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566EC0-DBC7-1C22-FF5D-18903B3212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3680" y="2374030"/>
                <a:ext cx="2251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DA5DAC-7A8D-F29F-FDE5-72A13F0FD907}"/>
                  </a:ext>
                </a:extLst>
              </p14:cNvPr>
              <p14:cNvContentPartPr/>
              <p14:nvPr/>
            </p14:nvContentPartPr>
            <p14:xfrm>
              <a:off x="5905000" y="2121670"/>
              <a:ext cx="216648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DA5DAC-7A8D-F29F-FDE5-72A13F0FD9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3360" y="1977670"/>
                <a:ext cx="23101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2002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265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Shopee BI Report</vt:lpstr>
      <vt:lpstr>Overview</vt:lpstr>
      <vt:lpstr>Revenue</vt:lpstr>
      <vt:lpstr>Order Value Range</vt:lpstr>
      <vt:lpstr>Fraudulent Detection</vt:lpstr>
      <vt:lpstr>Fraudulent Detection</vt:lpstr>
      <vt:lpstr>Top 3 Fradulent Shop and Buyer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Shopee BI Report</dc:title>
  <dc:creator>Duy Truong</dc:creator>
  <cp:lastModifiedBy>Duy Truong</cp:lastModifiedBy>
  <cp:revision>4</cp:revision>
  <dcterms:created xsi:type="dcterms:W3CDTF">2024-01-07T00:42:00Z</dcterms:created>
  <dcterms:modified xsi:type="dcterms:W3CDTF">2024-01-07T19:03:57Z</dcterms:modified>
</cp:coreProperties>
</file>