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291" r:id="rId2"/>
    <p:sldId id="434" r:id="rId3"/>
    <p:sldId id="435" r:id="rId4"/>
    <p:sldId id="437" r:id="rId5"/>
    <p:sldId id="436" r:id="rId6"/>
    <p:sldId id="267" r:id="rId7"/>
    <p:sldId id="268" r:id="rId8"/>
    <p:sldId id="388" r:id="rId9"/>
    <p:sldId id="389" r:id="rId10"/>
    <p:sldId id="390" r:id="rId11"/>
    <p:sldId id="392" r:id="rId12"/>
    <p:sldId id="269" r:id="rId13"/>
    <p:sldId id="270" r:id="rId14"/>
    <p:sldId id="271" r:id="rId15"/>
    <p:sldId id="272" r:id="rId16"/>
    <p:sldId id="561" r:id="rId17"/>
    <p:sldId id="562" r:id="rId18"/>
    <p:sldId id="273" r:id="rId19"/>
    <p:sldId id="297" r:id="rId20"/>
    <p:sldId id="393" r:id="rId21"/>
    <p:sldId id="275" r:id="rId22"/>
    <p:sldId id="394" r:id="rId23"/>
    <p:sldId id="276" r:id="rId24"/>
    <p:sldId id="428" r:id="rId25"/>
    <p:sldId id="300" r:id="rId26"/>
    <p:sldId id="301" r:id="rId27"/>
    <p:sldId id="429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559" r:id="rId50"/>
    <p:sldId id="560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1" r:id="rId60"/>
    <p:sldId id="572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84" r:id="rId73"/>
    <p:sldId id="585" r:id="rId74"/>
    <p:sldId id="586" r:id="rId75"/>
    <p:sldId id="587" r:id="rId76"/>
    <p:sldId id="588" r:id="rId77"/>
    <p:sldId id="589" r:id="rId78"/>
    <p:sldId id="590" r:id="rId79"/>
    <p:sldId id="591" r:id="rId80"/>
    <p:sldId id="592" r:id="rId81"/>
    <p:sldId id="593" r:id="rId82"/>
    <p:sldId id="594" r:id="rId83"/>
    <p:sldId id="595" r:id="rId84"/>
    <p:sldId id="596" r:id="rId85"/>
    <p:sldId id="597" r:id="rId86"/>
    <p:sldId id="598" r:id="rId87"/>
    <p:sldId id="599" r:id="rId88"/>
    <p:sldId id="600" r:id="rId89"/>
    <p:sldId id="601" r:id="rId90"/>
    <p:sldId id="602" r:id="rId91"/>
    <p:sldId id="603" r:id="rId92"/>
    <p:sldId id="604" r:id="rId93"/>
    <p:sldId id="605" r:id="rId94"/>
    <p:sldId id="606" r:id="rId95"/>
    <p:sldId id="607" r:id="rId96"/>
    <p:sldId id="608" r:id="rId97"/>
    <p:sldId id="609" r:id="rId98"/>
    <p:sldId id="610" r:id="rId99"/>
    <p:sldId id="611" r:id="rId100"/>
    <p:sldId id="612" r:id="rId101"/>
    <p:sldId id="613" r:id="rId102"/>
    <p:sldId id="614" r:id="rId103"/>
    <p:sldId id="615" r:id="rId104"/>
    <p:sldId id="616" r:id="rId105"/>
    <p:sldId id="617" r:id="rId106"/>
    <p:sldId id="618" r:id="rId107"/>
    <p:sldId id="619" r:id="rId108"/>
    <p:sldId id="620" r:id="rId109"/>
    <p:sldId id="621" r:id="rId110"/>
    <p:sldId id="622" r:id="rId111"/>
    <p:sldId id="623" r:id="rId112"/>
    <p:sldId id="624" r:id="rId113"/>
    <p:sldId id="625" r:id="rId114"/>
    <p:sldId id="626" r:id="rId115"/>
    <p:sldId id="627" r:id="rId116"/>
    <p:sldId id="628" r:id="rId117"/>
    <p:sldId id="629" r:id="rId118"/>
    <p:sldId id="630" r:id="rId119"/>
    <p:sldId id="631" r:id="rId120"/>
    <p:sldId id="632" r:id="rId121"/>
    <p:sldId id="633" r:id="rId122"/>
    <p:sldId id="634" r:id="rId123"/>
    <p:sldId id="635" r:id="rId124"/>
    <p:sldId id="636" r:id="rId125"/>
    <p:sldId id="637" r:id="rId126"/>
    <p:sldId id="638" r:id="rId127"/>
    <p:sldId id="639" r:id="rId1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A9A"/>
    <a:srgbClr val="B9C7E5"/>
    <a:srgbClr val="EDF6F7"/>
    <a:srgbClr val="36552D"/>
    <a:srgbClr val="548446"/>
    <a:srgbClr val="85C555"/>
    <a:srgbClr val="953A1F"/>
    <a:srgbClr val="2733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7" autoAdjust="0"/>
  </p:normalViewPr>
  <p:slideViewPr>
    <p:cSldViewPr>
      <p:cViewPr>
        <p:scale>
          <a:sx n="75" d="100"/>
          <a:sy n="75" d="100"/>
        </p:scale>
        <p:origin x="-1338" y="-282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8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7.xml"/><Relationship Id="rId2" Type="http://schemas.openxmlformats.org/officeDocument/2006/relationships/slide" Target="slides/slide59.xml"/><Relationship Id="rId1" Type="http://schemas.openxmlformats.org/officeDocument/2006/relationships/slide" Target="slides/slide19.xml"/><Relationship Id="rId5" Type="http://schemas.openxmlformats.org/officeDocument/2006/relationships/slide" Target="slides/slide119.xml"/><Relationship Id="rId4" Type="http://schemas.openxmlformats.org/officeDocument/2006/relationships/slide" Target="slides/slide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A2066-6DD1-43B3-8D9B-F499A137AE9F}" type="datetimeFigureOut">
              <a:rPr lang="en-US"/>
              <a:pPr>
                <a:defRPr/>
              </a:pPr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79D566-2218-4CA4-A516-E0AA73D88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7E4B73-6E56-473A-A8A7-EAA93476C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14C4A-964E-4F1C-B6E7-DA50D924A56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BF507-D5B7-4E65-9AE0-B7B6314DA38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93FB2-6048-4123-8579-1EB4C37497FD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98F45-0942-40B1-B77A-B479F04BEB67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44ADF-3280-4701-8F7C-775F78445F38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7908D-1842-4E07-BEA7-5D7C04ACD7AA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8536D-9213-4071-8319-6B5BFB852EC8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67E38-3306-444B-9508-FB4DD0430663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7F39D-879E-41B4-943E-1805FA953B8E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E87CB-C948-4653-9E49-30D5E033146F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A0590-01AE-4245-B0FB-7411E85AAC83}" type="slidenum">
              <a:rPr lang="en-US" smtClean="0"/>
              <a:pPr/>
              <a:t>109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3DE75-C1E2-460B-AEB4-438CA0F9A4D6}" type="slidenum">
              <a:rPr lang="en-US" smtClean="0"/>
              <a:pPr/>
              <a:t>110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6768D-375C-4949-9C56-8B3FD2D414C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E4174-5D99-4A56-823B-5001B1731751}" type="slidenum">
              <a:rPr lang="en-US" smtClean="0"/>
              <a:pPr/>
              <a:t>111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CDD8D-F8A7-4411-A0B2-55AE47D9D1E2}" type="slidenum">
              <a:rPr lang="en-US" smtClean="0"/>
              <a:pPr/>
              <a:t>112</a:t>
            </a:fld>
            <a:endParaRPr lang="en-US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52CE5-EBB1-49D9-8A80-BAD006F2B8F6}" type="slidenum">
              <a:rPr lang="en-US" smtClean="0"/>
              <a:pPr/>
              <a:t>113</a:t>
            </a:fld>
            <a:endParaRPr lang="en-US" smtClean="0"/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0AC54-4A41-4AA6-A754-B22DF2FDBA91}" type="slidenum">
              <a:rPr lang="en-US" smtClean="0"/>
              <a:pPr/>
              <a:t>114</a:t>
            </a:fld>
            <a:endParaRPr lang="en-US" smtClean="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070C5-74CF-4506-9958-5CA7BC9F5693}" type="slidenum">
              <a:rPr lang="en-US" smtClean="0"/>
              <a:pPr/>
              <a:t>115</a:t>
            </a:fld>
            <a:endParaRPr lang="en-US" smtClean="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489FA-1049-4C13-8B83-821706435D10}" type="slidenum">
              <a:rPr lang="en-US" smtClean="0"/>
              <a:pPr/>
              <a:t>116</a:t>
            </a:fld>
            <a:endParaRPr lang="en-US" smtClean="0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CDE0B-1D20-4773-AFCB-F30747619BD7}" type="slidenum">
              <a:rPr lang="en-US" smtClean="0"/>
              <a:pPr/>
              <a:t>117</a:t>
            </a:fld>
            <a:endParaRPr lang="en-US" smtClean="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45A39-6D38-488A-B567-C1090EF6B765}" type="slidenum">
              <a:rPr lang="en-US" smtClean="0"/>
              <a:pPr/>
              <a:t>118</a:t>
            </a:fld>
            <a:endParaRPr lang="en-US" smtClean="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D9F77-E2CB-4B87-8C50-57D481F4B374}" type="slidenum">
              <a:rPr lang="en-US" smtClean="0"/>
              <a:pPr/>
              <a:t>119</a:t>
            </a:fld>
            <a:endParaRPr lang="en-US" smtClean="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23A47-4E64-4064-B5B4-4B1DCBCE3A6D}" type="slidenum">
              <a:rPr lang="en-US" smtClean="0"/>
              <a:pPr/>
              <a:t>120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3D7D7-AA9D-4014-81BE-2BF5ED5A4C8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BAF6-531E-46F6-B3C7-5B60021CAABE}" type="slidenum">
              <a:rPr lang="en-US" smtClean="0"/>
              <a:pPr/>
              <a:t>121</a:t>
            </a:fld>
            <a:endParaRPr lang="en-US" smtClean="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9B663-03F7-4304-A1BA-6C992C96624C}" type="slidenum">
              <a:rPr lang="en-US" smtClean="0"/>
              <a:pPr/>
              <a:t>122</a:t>
            </a:fld>
            <a:endParaRPr lang="en-US" smtClean="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8E766-C1E9-4A2F-BECE-A4358110D954}" type="slidenum">
              <a:rPr lang="en-US" smtClean="0"/>
              <a:pPr/>
              <a:t>123</a:t>
            </a:fld>
            <a:endParaRPr lang="en-US" smtClean="0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E1ADB-3FDF-4D99-BABC-342F631EAECA}" type="slidenum">
              <a:rPr lang="en-US" smtClean="0"/>
              <a:pPr/>
              <a:t>124</a:t>
            </a:fld>
            <a:endParaRPr lang="en-US" smtClean="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9426B-47D9-41A8-8675-6F0F12CC8125}" type="slidenum">
              <a:rPr lang="en-US" smtClean="0"/>
              <a:pPr/>
              <a:t>125</a:t>
            </a:fld>
            <a:endParaRPr lang="en-US" smtClean="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D21A2-9A99-4A8C-9FB5-1CE7DDDC170E}" type="slidenum">
              <a:rPr lang="en-US" smtClean="0"/>
              <a:pPr/>
              <a:t>126</a:t>
            </a:fld>
            <a:endParaRPr lang="en-US" smtClean="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B1DE5-0839-4127-8A4F-A1A150C8F4A6}" type="slidenum">
              <a:rPr lang="en-US" smtClean="0"/>
              <a:pPr/>
              <a:t>127</a:t>
            </a:fld>
            <a:endParaRPr lang="en-US" smtClean="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55F62-AABC-4555-BD9B-5BB9768377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F72DA-A8DA-46A8-9F2D-9BED0279BD6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1E3F1-65FD-4F96-968E-801A55172F2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6FBB8-1F95-4C35-9320-9C9F24C2919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3DDE4-89F1-42AD-B49C-7735E2A5710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DBA46-5AF2-4463-B3E8-8874688374D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2B7A2-970A-430A-93F1-594AE263246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560EB-406D-45F2-931B-6CCA0649F64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3EEB3-BDCD-4562-81BB-F62AD1C6A7B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FC9DF-6CE6-4B72-A707-8AC086016D3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B5F01-1DB5-4BF2-AEA9-CE55AC13D6F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E8A31-1E57-4817-9B6C-2039D359406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7AAC2-C118-485B-92E0-C26C549F17D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099A6-B9DE-450E-8F3F-40B6C22D60F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16A34-A049-41A6-877D-ECD97C1CBDB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987B6-9385-4C7C-A44F-BCDC6094FFC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2E03B-9C94-468A-9534-2108D76068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1032F-0C90-4724-850A-835ECD7FF38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81A4C-E262-49A2-8D78-BCA2A77DA4F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B0C6A-DC15-43A8-A7F3-0606A02DD54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9BBFE-BD5F-418E-AC85-AFF7147CAFE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9BF50-888F-45A9-BEEF-9C5D3199B6B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5647ED-16BA-42AC-9071-402531D2FD0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C34631-56C1-4B20-884E-AADA54D058F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BD7A3-A7C5-4B91-B7C0-82334045F7E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00DE2-75C6-4D87-81BB-0E7A7A2FB55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25197-BF9B-4ED6-BBE8-3194F507E28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B94F9-BC8D-4107-AE44-D295C692D18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2D22C-5148-45D6-AAAE-B040E9451D9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24E3F-DC5E-4083-8E62-EBD7A5B8165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E9946-23A7-4FB8-899C-E1DBC95862A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A982C-0929-4F45-94DB-3D1EFF5376A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02671-BD12-4BF3-94EC-920FAA7411E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81B95-C3AB-4E88-AE04-554EDF9C225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FF867-C076-48E2-9068-FDE3620DEECA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4CE995-C918-4061-96AD-F7936A8DE42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EC167-E636-43F8-AB3D-C27E719CA60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3B13C-869F-4C26-BF43-29220E1A15A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A5015-1FAF-48D6-8788-AAD4DEF619D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3B13C-869F-4C26-BF43-29220E1A15A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5A902-FE9C-42FF-AD66-3A694C81F73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A5015-1FAF-48D6-8788-AAD4DEF619D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8424C-54D6-4C2F-9E72-E8D339765B1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4C53F-959A-418D-998F-9DACAF8783C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6BC7F-7504-4454-9836-5DBEAACF750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55D87-D50C-4BB9-9D7E-E0B7F3574E2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39F14-73C2-4564-9C64-A1EFF86094F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62079-2310-4267-9F1C-FA3CCA927A3A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5153C-4B5F-46BB-B09E-3043F3E1414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E1C16-35FF-4E22-9FEE-3CCDC4F8DA0E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941FC-A528-484A-82FE-4C67D8715C8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34AE1-844D-42C8-AB84-F19C0F8CE0C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Java application is a set of classes.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D7147-6A71-4613-9B6F-7AFA23C18EF8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91F27-3D22-48A5-BF96-F90993936B5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AE423-D92C-420B-9363-3A0C3B93D8C3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CDC62-5DB0-4488-A984-FBD97B6A9C6B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7D7DF-1112-4CCE-8854-5F474A04BBCF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D0257-E636-449B-B6B1-5A8C0AE24C38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D2D9F-0E7B-4283-B4CC-0DF3E16E0C3C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099B5-99E6-456A-8118-9153CBD91E0D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4371D-357A-4FBD-BB62-04624A736EF1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5F5DE-D139-4E99-9543-52F842F2988B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027B-E0C0-43CE-B426-F8E58CA2ECA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02B65-D019-451B-9F5F-EF563E4DE2D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C6FD3-07BE-4F9A-9BBF-131E218BEB6B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F465C-3AD1-4F23-88FB-DFBF1FCF0452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F465C-3AD1-4F23-88FB-DFBF1FCF0452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2FBEF-4DEE-4C9D-963E-774D14169930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2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2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04B82-F818-4A55-AA04-74EB35096CBF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44256-61A1-462A-B879-397D74E6D3DB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6E6D-5A9C-423B-BB02-9D6221364C8B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18A27-4BAD-47FE-81A1-D815D581225D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18A27-4BAD-47FE-81A1-D815D581225D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34B6E-5092-4A01-A14E-68270D063DD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2F10F-92EC-48BD-AB4B-EE5EEC0350E4}" type="slidenum">
              <a:rPr lang="en-US" smtClean="0"/>
              <a:pPr/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5C505-27AF-4515-B113-7B122C6E9F32}" type="slidenum">
              <a:rPr lang="en-US" smtClean="0"/>
              <a:pPr/>
              <a:t>81</a:t>
            </a:fld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47DF4-E7F9-434D-828F-8D67FA7769C9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8FC3D-7B8B-4E77-BAA0-1F5953B5CF95}" type="slidenum">
              <a:rPr lang="en-US" smtClean="0"/>
              <a:pPr/>
              <a:t>83</a:t>
            </a:fld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B570D-11FF-4BBC-8D2B-6124EA0D8D7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1E1C0-2887-4A7C-AA9F-D6DCE897B4BB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4EF6E-1BC2-4D2F-9810-152ADD7C3863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9D072-17D3-480F-81D4-AF35F15FD58E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418C7-3447-40DD-B640-6C65057E753F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B2C47-6679-4816-9497-DEF3DA206B34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BD7253-2A05-4F49-A759-7878672FF94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731C0-D947-4A37-99B5-A07DB47908C6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99D43-8245-402C-8DAA-CCAE41EAA3BE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67A1D-36A5-456C-9BE3-01A1176E66B3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1619-E725-4041-A739-F85D8DF50A4E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C14C3-03E1-4EB5-9CF3-1A7EDBE46E33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68A00-76F8-4766-868A-05A5C0B45124}" type="slidenum">
              <a:rPr lang="en-US" smtClean="0"/>
              <a:pPr/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89606-E322-45A4-AF75-2EDC67B57D38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6824A-2EF1-4BEE-8573-360F727BD77A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9799A-A222-4939-AF65-A15F87A797A6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5EBEE-469C-4977-870F-AC00524DF2F6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76200"/>
            <a:ext cx="8534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524000"/>
            <a:ext cx="8305800" cy="4495800"/>
          </a:xfrm>
        </p:spPr>
        <p:txBody>
          <a:bodyPr/>
          <a:lstStyle>
            <a:lvl1pPr marL="0" indent="0" algn="ctr">
              <a:buFontTx/>
              <a:buNone/>
              <a:defRPr sz="48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382000" cy="1943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33147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76200"/>
            <a:ext cx="845515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686800" y="65810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3FE7D66-8B76-4419-995A-E329EF73A8E9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057400"/>
            <a:ext cx="7772400" cy="3581400"/>
          </a:xfrm>
        </p:spPr>
        <p:txBody>
          <a:bodyPr/>
          <a:lstStyle/>
          <a:p>
            <a:pPr algn="l" eaLnBrk="1" hangingPunct="1"/>
            <a:r>
              <a:rPr lang="en-US" smtClean="0"/>
              <a:t>Intro to CIS044 &amp;</a:t>
            </a:r>
          </a:p>
          <a:p>
            <a:pPr algn="l" eaLnBrk="1" hangingPunct="1"/>
            <a:r>
              <a:rPr lang="en-US" smtClean="0"/>
              <a:t>Java Fundamentals</a:t>
            </a:r>
          </a:p>
          <a:p>
            <a:pPr algn="l" eaLnBrk="1" hangingPunct="1"/>
            <a:endParaRPr lang="en-US" sz="2800" smtClean="0"/>
          </a:p>
          <a:p>
            <a:pPr algn="l" eaLnBrk="1" hangingPunct="1"/>
            <a:r>
              <a:rPr lang="en-US" sz="2800" smtClean="0"/>
              <a:t>Dr. Maher Mneimneh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648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(“Hello”); </a:t>
            </a:r>
          </a:p>
          <a:p>
            <a:pPr lvl="1">
              <a:buFontTx/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(“Welcome to CIS044”);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Statement directs program to perform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Here: print characters to output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characters between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double quotation marks form a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dirty="0" smtClean="0">
                <a:cs typeface="Courier New" pitchFamily="49" charset="0"/>
              </a:rPr>
              <a:t> is standard output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Have a set of methods which allow display strings in the command window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cs typeface="Courier New" pitchFamily="49" charset="0"/>
              </a:rPr>
              <a:t> is a 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accepts a string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prints the string on the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moves the cursor to the next line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Most statements ends with semicolon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StringBuffer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append (): modifies contents of </a:t>
            </a:r>
            <a:r>
              <a:rPr lang="en-US" dirty="0" err="1" smtClean="0"/>
              <a:t>StringBuffer</a:t>
            </a:r>
            <a:r>
              <a:rPr lang="en-US" dirty="0" smtClean="0"/>
              <a:t> instead of creating new string: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</a:rPr>
              <a:t>StringBuffer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s = new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</a:rPr>
              <a:t>StringBuffer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("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</a:rPr>
              <a:t>cis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</a:rPr>
              <a:t>s.append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("044");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// s changed to “cis044”: ONLY “044” is copied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936875"/>
          <a:ext cx="9067801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3394"/>
                <a:gridCol w="2664198"/>
                <a:gridCol w="43802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s1.insert(s2,i)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insert string s2 at position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. all original characters</a:t>
                      </a:r>
                      <a:r>
                        <a:rPr lang="en-US" sz="1600" baseline="0" dirty="0" smtClean="0"/>
                        <a:t> at position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are shifted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StringBuffer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new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StringBuffer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("c044");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s.insert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(1, "is");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s = “cis044”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s1.delete(i1,i2)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removes</a:t>
                      </a:r>
                      <a:r>
                        <a:rPr lang="en-US" sz="1600" baseline="0" dirty="0" smtClean="0"/>
                        <a:t> the substring that starts at i1 and extends to i2-1. No change if i1 == i2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StringBuffer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new 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StringBuffer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("cis044");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s.delete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(3,4);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s = “cis44”;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 smtClean="0"/>
              <a:t>Optional  Review Material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Error recovery is a </a:t>
            </a:r>
            <a:r>
              <a:rPr lang="en-US" sz="2400" u="sng" smtClean="0"/>
              <a:t>fundamental</a:t>
            </a:r>
            <a:r>
              <a:rPr lang="en-US" sz="2400" smtClean="0"/>
              <a:t> part of every program we write</a:t>
            </a:r>
          </a:p>
          <a:p>
            <a:pPr lvl="1" eaLnBrk="1" hangingPunct="1"/>
            <a:r>
              <a:rPr lang="en-US" sz="2000" smtClean="0"/>
              <a:t>Make program robust and maintainable</a:t>
            </a:r>
          </a:p>
          <a:p>
            <a:pPr eaLnBrk="1" hangingPunct="1"/>
            <a:r>
              <a:rPr lang="en-US" sz="2400" smtClean="0"/>
              <a:t>Simple way of handling errors:</a:t>
            </a:r>
          </a:p>
          <a:p>
            <a:pPr lvl="1" eaLnBrk="1" hangingPunct="1"/>
            <a:r>
              <a:rPr lang="en-US" sz="2000" smtClean="0"/>
              <a:t>Return a value from a function to indicate error</a:t>
            </a:r>
          </a:p>
          <a:p>
            <a:pPr lvl="2" eaLnBrk="1" hangingPunct="1"/>
            <a:r>
              <a:rPr lang="en-US" sz="1800" smtClean="0"/>
              <a:t>What is wrong with this approach?</a:t>
            </a:r>
          </a:p>
          <a:p>
            <a:pPr lvl="1" eaLnBrk="1" hangingPunct="1"/>
            <a:r>
              <a:rPr lang="en-US" sz="2000" smtClean="0"/>
              <a:t>Terminate the program</a:t>
            </a:r>
          </a:p>
          <a:p>
            <a:pPr lvl="2" eaLnBrk="1" hangingPunct="1"/>
            <a:r>
              <a:rPr lang="en-US" sz="1800" smtClean="0"/>
              <a:t>What if you are in a function? Function not qualified to make this decision </a:t>
            </a:r>
          </a:p>
          <a:p>
            <a:pPr lvl="2" eaLnBrk="1" hangingPunct="1"/>
            <a:r>
              <a:rPr lang="en-US" sz="1800" smtClean="0"/>
              <a:t>E.g: open a non-existent file: function can’t terminate the program since user might have an idea of how to proceed afterwards</a:t>
            </a:r>
          </a:p>
          <a:p>
            <a:pPr eaLnBrk="1" hangingPunct="1"/>
            <a:r>
              <a:rPr lang="en-US" sz="2400" smtClean="0"/>
              <a:t>Exceptions</a:t>
            </a:r>
          </a:p>
          <a:p>
            <a:pPr lvl="1" eaLnBrk="1" hangingPunct="1"/>
            <a:r>
              <a:rPr lang="en-US" sz="2000" smtClean="0"/>
              <a:t>A mechanism for handling an error during execution</a:t>
            </a:r>
          </a:p>
          <a:p>
            <a:pPr lvl="1" eaLnBrk="1" hangingPunct="1"/>
            <a:r>
              <a:rPr lang="en-US" sz="2000" smtClean="0"/>
              <a:t>A method indicates that an error has occurred by throwing an exception</a:t>
            </a:r>
          </a:p>
          <a:p>
            <a:pPr lvl="2" eaLnBrk="1" hangingPunct="1"/>
            <a:r>
              <a:rPr lang="en-US" sz="1600" smtClean="0"/>
              <a:t>Keep the decision of what to do to the calling functions</a:t>
            </a:r>
          </a:p>
          <a:p>
            <a:pPr lvl="1" eaLnBrk="1" hangingPunct="1"/>
            <a:r>
              <a:rPr lang="en-US" sz="2000" smtClean="0"/>
              <a:t>An exception handler handles the exception</a:t>
            </a:r>
          </a:p>
          <a:p>
            <a:pPr lvl="2" eaLnBrk="1" hangingPunct="1"/>
            <a:r>
              <a:rPr lang="en-US" sz="1600" smtClean="0"/>
              <a:t>Solves the problem of copying error handling code in multiple locations</a:t>
            </a:r>
          </a:p>
          <a:p>
            <a:pPr lvl="2" eaLnBrk="1" hangingPunct="1"/>
            <a:r>
              <a:rPr lang="en-US" sz="1600" smtClean="0"/>
              <a:t>E.g: For opening multiple files, one exception handler is needed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Example: Division by zero in a method</a:t>
            </a:r>
          </a:p>
          <a:p>
            <a:pPr lvl="1" eaLnBrk="1" hangingPunct="1"/>
            <a:r>
              <a:rPr lang="en-US" sz="2000" dirty="0" smtClean="0"/>
              <a:t>Does the method expects the zero? </a:t>
            </a:r>
          </a:p>
          <a:p>
            <a:pPr lvl="2" eaLnBrk="1" hangingPunct="1"/>
            <a:r>
              <a:rPr lang="en-US" sz="1800" dirty="0" smtClean="0"/>
              <a:t>If yes, it will handle it as part of the method</a:t>
            </a:r>
          </a:p>
          <a:p>
            <a:pPr lvl="2" eaLnBrk="1" hangingPunct="1"/>
            <a:r>
              <a:rPr lang="en-US" sz="1800" dirty="0" smtClean="0"/>
              <a:t>If no, then it should indicate that an “exceptional value” or unexpected value occurred </a:t>
            </a:r>
          </a:p>
          <a:p>
            <a:pPr lvl="1" eaLnBrk="1" hangingPunct="1"/>
            <a:r>
              <a:rPr lang="en-US" sz="2000" dirty="0" smtClean="0"/>
              <a:t>How can it indicate that an exceptional value has occurred?</a:t>
            </a:r>
          </a:p>
          <a:p>
            <a:pPr lvl="2" eaLnBrk="1" hangingPunct="1"/>
            <a:r>
              <a:rPr lang="en-US" sz="1800" dirty="0" smtClean="0"/>
              <a:t>It </a:t>
            </a:r>
            <a:r>
              <a:rPr lang="en-US" sz="1800" u="sng" dirty="0" smtClean="0"/>
              <a:t>throws an exception</a:t>
            </a:r>
          </a:p>
          <a:p>
            <a:pPr eaLnBrk="1" hangingPunct="1"/>
            <a:r>
              <a:rPr lang="en-US" sz="2600" dirty="0" smtClean="0"/>
              <a:t>What happens when an exception is thrown?</a:t>
            </a:r>
          </a:p>
          <a:p>
            <a:pPr lvl="1" eaLnBrk="1" hangingPunct="1"/>
            <a:r>
              <a:rPr lang="en-US" sz="2200" dirty="0" smtClean="0"/>
              <a:t>Execution stops at the current point</a:t>
            </a:r>
          </a:p>
          <a:p>
            <a:pPr lvl="1" eaLnBrk="1" hangingPunct="1"/>
            <a:r>
              <a:rPr lang="en-US" sz="2200" dirty="0" smtClean="0"/>
              <a:t>An object is created to indicate the type of the exception</a:t>
            </a:r>
          </a:p>
          <a:p>
            <a:pPr lvl="1" eaLnBrk="1" hangingPunct="1"/>
            <a:r>
              <a:rPr lang="en-US" sz="2200" dirty="0" smtClean="0"/>
              <a:t>Search starts for an exception handler to handle the exception and recover by returning from current method</a:t>
            </a:r>
          </a:p>
          <a:p>
            <a:pPr lvl="1" eaLnBrk="1" hangingPunct="1"/>
            <a:r>
              <a:rPr lang="en-US" sz="2200" dirty="0" err="1" smtClean="0"/>
              <a:t>E.g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s) {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if(s == null)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throw new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 process s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How do we catch the previous exception?</a:t>
            </a:r>
          </a:p>
          <a:p>
            <a:pPr lvl="1" eaLnBrk="1" hangingPunct="1"/>
            <a:r>
              <a:rPr lang="en-US" sz="2000" dirty="0" smtClean="0"/>
              <a:t>We put the code that might generate the exception in a guarded region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 { 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put code that might generate exception here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f(cube);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sz="2200" dirty="0" smtClean="0"/>
              <a:t>We add exception handlers after the try block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try { // put code that might generate exception here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catch (Type1 id1) { // catch exception of Type1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catch (Type2 id2) { // catch exception of Type2</a:t>
            </a:r>
          </a:p>
          <a:p>
            <a:pPr lvl="2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/>
            <a:r>
              <a:rPr lang="en-US" sz="2200" dirty="0" smtClean="0">
                <a:solidFill>
                  <a:srgbClr val="000000"/>
                </a:solidFill>
              </a:rPr>
              <a:t>On throwing an exception, search starts for the first catch that matches exception type thrown</a:t>
            </a:r>
          </a:p>
          <a:p>
            <a:pPr lvl="2" eaLnBrk="1" hangingPunct="1"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Java provides a set of exception classes for common errors</a:t>
            </a:r>
          </a:p>
          <a:p>
            <a:pPr eaLnBrk="1" hangingPunct="1"/>
            <a:r>
              <a:rPr lang="en-US" sz="2400" dirty="0" smtClean="0"/>
              <a:t>Java can not foresee all types of errors so we can extend the current set of exceptions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Exception {   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TestExcept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= 1;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("throw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if(a == 1)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throw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("will not be printed");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catch(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("catch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   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SimpleException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SimpleException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Adding a constructor with String argument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Exception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super(s);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TestExcept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try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= 1;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("throw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if(a == 1)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throw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("a is 1");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("will not be printed");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catch(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("catch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SimpleException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:" + e);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   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SimpleException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SimpleException:a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pPr eaLnBrk="1" hangingPunct="1"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000" smtClean="0"/>
              <a:t>How to inform the user of a class we write that a method throws an exception?</a:t>
            </a:r>
          </a:p>
          <a:p>
            <a:pPr lvl="1" eaLnBrk="1" hangingPunct="1"/>
            <a:r>
              <a:rPr lang="en-US" sz="1800" smtClean="0"/>
              <a:t>Provide an exception specification for the method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	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void f() throws FullException, EmptyException, DivByZero</a:t>
            </a: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z="1800" smtClean="0">
                <a:latin typeface="Courier New" pitchFamily="49" charset="0"/>
              </a:rPr>
              <a:t>E.g: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SimpleException extends 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SimpleException(String 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super(s);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TestExcept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static void f1(int a) throws SimpleException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if(a == 1)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throw new SimpleException("a = 1");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static void f2()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 b = 0;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f1(b);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f2(); // Compile error: must be caught or thrown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000" smtClean="0"/>
              <a:t>Fix previous program by catching the exception in f2():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SimpleException extends 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SimpleException(String 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super(s);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TestExcept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f1(int a) throws SimpleException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if(a == 1)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throw new SimpleException("a = 1");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f2()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int b = 0;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try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f1(b);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catch (Exception e)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System.out.println("Exception caught: " + e);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f2();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000" smtClean="0"/>
              <a:t>Fix previous program by catching the exception in main():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SimpleException extends 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SimpleException(String 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super(s);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TestExcept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f1(int a) throws SimpleException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if(a == 1)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throw new SimpleException("a = 1");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f2()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int b = 0;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f1(b); // Compile error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try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f2();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catch (Exception e)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System.out.println("Exception caught" + e);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and Running the Program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Compile program using </a:t>
            </a:r>
            <a:r>
              <a:rPr lang="en-US" dirty="0" err="1" smtClean="0">
                <a:cs typeface="Courier New" pitchFamily="49" charset="0"/>
              </a:rPr>
              <a:t>javac</a:t>
            </a:r>
            <a:r>
              <a:rPr lang="en-US" dirty="0" smtClean="0"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cs typeface="Courier New" pitchFamily="49" charset="0"/>
              </a:rPr>
              <a:t>javac</a:t>
            </a:r>
            <a:r>
              <a:rPr lang="en-US" dirty="0" smtClean="0">
                <a:cs typeface="Courier New" pitchFamily="49" charset="0"/>
              </a:rPr>
              <a:t> Hello.java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Compiler generates a </a:t>
            </a:r>
            <a:r>
              <a:rPr lang="en-US" dirty="0" err="1" smtClean="0">
                <a:cs typeface="Courier New" pitchFamily="49" charset="0"/>
              </a:rPr>
              <a:t>Hello.class</a:t>
            </a:r>
            <a:r>
              <a:rPr lang="en-US" dirty="0" smtClean="0">
                <a:cs typeface="Courier New" pitchFamily="49" charset="0"/>
              </a:rPr>
              <a:t>: Byte code that represents the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Run program using 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java Hello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java virtual machine (JVM) loads </a:t>
            </a:r>
            <a:r>
              <a:rPr lang="en-US" dirty="0" err="1" smtClean="0">
                <a:cs typeface="Courier New" pitchFamily="49" charset="0"/>
              </a:rPr>
              <a:t>Hello.class</a:t>
            </a:r>
            <a:endParaRPr lang="en-US" dirty="0" smtClean="0"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JVM calls main method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28600"/>
            <a:ext cx="8763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257800"/>
          </a:xfrm>
        </p:spPr>
        <p:txBody>
          <a:bodyPr/>
          <a:lstStyle/>
          <a:p>
            <a:pPr eaLnBrk="1" hangingPunct="1"/>
            <a:r>
              <a:rPr lang="en-US" sz="2000" smtClean="0"/>
              <a:t>Fix previous program by catching the exception in main():</a:t>
            </a:r>
            <a:endParaRPr lang="en-US" sz="180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SimpleException extends 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SimpleException(String 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super(s);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TestExcept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f1(int a) throws SimpleException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if(a == 1)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throw new SimpleException("a = 1");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f2()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 SimpleException </a:t>
            </a: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int b = 0;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f1(b); 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try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f2();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catch (Exception e)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System.out.println("Exception caught" + e);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Exceptions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exceptions</a:t>
            </a:r>
          </a:p>
          <a:p>
            <a:pPr lvl="1" eaLnBrk="1" hangingPunct="1"/>
            <a:r>
              <a:rPr lang="en-US" smtClean="0"/>
              <a:t>Checked exceptions</a:t>
            </a:r>
          </a:p>
          <a:p>
            <a:pPr lvl="2" eaLnBrk="1" hangingPunct="1"/>
            <a:r>
              <a:rPr lang="en-US" smtClean="0"/>
              <a:t>Instances of classes that are subclasses of the </a:t>
            </a:r>
            <a:r>
              <a:rPr lang="en-US" smtClean="0">
                <a:latin typeface="Courier New" pitchFamily="49" charset="0"/>
              </a:rPr>
              <a:t>java.lang.Exception</a:t>
            </a:r>
            <a:r>
              <a:rPr lang="en-US" smtClean="0"/>
              <a:t> class</a:t>
            </a:r>
          </a:p>
          <a:p>
            <a:pPr lvl="2" eaLnBrk="1" hangingPunct="1"/>
            <a:r>
              <a:rPr lang="en-US" smtClean="0"/>
              <a:t>Must be handled locally or explicitly thrown from the method</a:t>
            </a:r>
          </a:p>
          <a:p>
            <a:pPr lvl="2" eaLnBrk="1" hangingPunct="1"/>
            <a:r>
              <a:rPr lang="en-US" smtClean="0"/>
              <a:t>Used in situations where the method has encountered a serious problem</a:t>
            </a:r>
          </a:p>
          <a:p>
            <a:pPr lvl="1" eaLnBrk="1" hangingPunct="1"/>
            <a:r>
              <a:rPr lang="en-US" smtClean="0"/>
              <a:t>Runtime exceptions</a:t>
            </a:r>
          </a:p>
          <a:p>
            <a:pPr lvl="2" eaLnBrk="1" hangingPunct="1"/>
            <a:r>
              <a:rPr lang="en-US" smtClean="0"/>
              <a:t>Used in situations where the error is not considered as serious</a:t>
            </a:r>
          </a:p>
          <a:p>
            <a:pPr lvl="2" eaLnBrk="1" hangingPunct="1"/>
            <a:r>
              <a:rPr lang="en-US" smtClean="0"/>
              <a:t>Can often be prevented by fail-safe programming</a:t>
            </a:r>
          </a:p>
          <a:p>
            <a:pPr lvl="2" eaLnBrk="1" hangingPunct="1"/>
            <a:r>
              <a:rPr lang="en-US" smtClean="0"/>
              <a:t>Instances of classes that are subclasses of the </a:t>
            </a:r>
            <a:r>
              <a:rPr lang="en-US" smtClean="0">
                <a:latin typeface="Courier New" pitchFamily="49" charset="0"/>
              </a:rPr>
              <a:t>RuntimeException</a:t>
            </a:r>
            <a:r>
              <a:rPr lang="en-US" smtClean="0"/>
              <a:t> class</a:t>
            </a:r>
          </a:p>
          <a:p>
            <a:pPr lvl="2" eaLnBrk="1" hangingPunct="1"/>
            <a:r>
              <a:rPr lang="en-US" smtClean="0"/>
              <a:t>Are not required to be caught locally or explicitly thrown again by the method</a:t>
            </a:r>
          </a:p>
          <a:p>
            <a:pPr lvl="2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Catching Exceptions : Summary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382000" cy="6096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ourier New" pitchFamily="49" charset="0"/>
              </a:rPr>
              <a:t>try-catch</a:t>
            </a:r>
            <a:r>
              <a:rPr lang="en-US" sz="2000" dirty="0" smtClean="0"/>
              <a:t> blocks syntax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try 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statement(s);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catch (</a:t>
            </a:r>
            <a:r>
              <a:rPr lang="en-US" sz="1800" dirty="0" err="1" smtClean="0">
                <a:latin typeface="Courier New" pitchFamily="49" charset="0"/>
              </a:rPr>
              <a:t>exceptionClass</a:t>
            </a:r>
            <a:r>
              <a:rPr lang="en-US" sz="1800" dirty="0" smtClean="0">
                <a:latin typeface="Courier New" pitchFamily="49" charset="0"/>
              </a:rPr>
              <a:t> identifier) {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statement(s);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throws</a:t>
            </a:r>
            <a:r>
              <a:rPr lang="en-US" sz="2000" dirty="0" smtClean="0"/>
              <a:t> clause</a:t>
            </a:r>
          </a:p>
          <a:p>
            <a:pPr lvl="1" eaLnBrk="1" hangingPunct="1"/>
            <a:r>
              <a:rPr lang="en-US" sz="1800" dirty="0" smtClean="0"/>
              <a:t>Indicates a method may throw an exception</a:t>
            </a:r>
          </a:p>
          <a:p>
            <a:pPr lvl="2" eaLnBrk="1" hangingPunct="1"/>
            <a:r>
              <a:rPr lang="en-US" sz="1600" dirty="0" smtClean="0"/>
              <a:t>If an error occurs during its execution</a:t>
            </a:r>
          </a:p>
          <a:p>
            <a:pPr lvl="1" eaLnBrk="1" hangingPunct="1"/>
            <a:r>
              <a:rPr lang="en-US" sz="1800" dirty="0" smtClean="0"/>
              <a:t>Syntax</a:t>
            </a:r>
          </a:p>
          <a:p>
            <a:pPr lvl="2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methodName</a:t>
            </a:r>
            <a:r>
              <a:rPr lang="en-US" sz="1600" dirty="0" smtClean="0">
                <a:latin typeface="Courier New" pitchFamily="49" charset="0"/>
              </a:rPr>
              <a:t> throws </a:t>
            </a:r>
            <a:r>
              <a:rPr lang="en-US" sz="1600" dirty="0" err="1" smtClean="0">
                <a:latin typeface="Courier New" pitchFamily="49" charset="0"/>
              </a:rPr>
              <a:t>ExceptionClassName</a:t>
            </a:r>
            <a:endParaRPr lang="en-US" sz="16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throw</a:t>
            </a:r>
            <a:r>
              <a:rPr lang="en-US" sz="2000" dirty="0" smtClean="0"/>
              <a:t> statement</a:t>
            </a:r>
          </a:p>
          <a:p>
            <a:pPr lvl="1" eaLnBrk="1" hangingPunct="1"/>
            <a:r>
              <a:rPr lang="en-US" sz="1800" dirty="0" smtClean="0"/>
              <a:t>Used to throw an exception at any time</a:t>
            </a:r>
          </a:p>
          <a:p>
            <a:pPr lvl="1" eaLnBrk="1" hangingPunct="1"/>
            <a:r>
              <a:rPr lang="en-US" sz="1800" dirty="0" smtClean="0"/>
              <a:t>Syntax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throw new </a:t>
            </a:r>
            <a:r>
              <a:rPr lang="en-US" sz="1600" dirty="0" err="1" smtClean="0">
                <a:latin typeface="Courier New" pitchFamily="49" charset="0"/>
              </a:rPr>
              <a:t>exceptionClass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stringArgument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sz="2000" dirty="0" smtClean="0"/>
              <a:t>You can define your own exception class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Input and Output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Input and output consist of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Sequence of </a:t>
            </a:r>
            <a:r>
              <a:rPr lang="en-US" b="1" smtClean="0"/>
              <a:t>bytes</a:t>
            </a:r>
            <a:r>
              <a:rPr lang="en-US" smtClean="0"/>
              <a:t> that either come from or go to an I/O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Hides data details inside an IO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InputStream - </a:t>
            </a:r>
            <a:r>
              <a:rPr lang="en-US" smtClean="0"/>
              <a:t>Input stream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PrintStream - </a:t>
            </a:r>
            <a:r>
              <a:rPr lang="en-US" smtClean="0"/>
              <a:t>Output stream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java.lang.System provides three stream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System.in</a:t>
            </a:r>
            <a:r>
              <a:rPr lang="en-US" smtClean="0"/>
              <a:t> – standard input stream (object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System.out</a:t>
            </a:r>
            <a:r>
              <a:rPr lang="en-US" smtClean="0"/>
              <a:t> – standard output stream (object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System.err</a:t>
            </a:r>
            <a:r>
              <a:rPr lang="en-US" smtClean="0"/>
              <a:t> – standard error stream (object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Input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 Class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class provides a simpler interface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public static void main(String 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int nextValue;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int sum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Scanner input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System.out.println("Please provide positive integers (0 or negative to end):");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nextValue = input.nextInt();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while (nextValue &gt; 0)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    sum += nextValue;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    nextValue = input.nextInt();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} // end while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input.close();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System.out.println("sum = " + sum);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Please provide positive integers (0 or negative to end):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1 2 3 4 5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6 0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sum =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Input: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 Class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How to add negative numbers too?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hasNextInt()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public class Test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    public static void main(String 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int nextValue;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int sum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Scanner input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System.out.println("Please integer (non-integers to end):");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while (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input.hasNextInt()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    nextValue = input.nextInt();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    sum += nextValue;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} // end while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input.close();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System.out.println("sum = " + sum);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Please integer (non-integers to end):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1 -1 2 -2 3 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sum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 class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String next();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	finds and returns next complete token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 nextBoolean();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	returns next token as a boolean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 nextDouble();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	returns next token as a double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 nextInt();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	returns next token as an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Methods </a:t>
            </a:r>
            <a:r>
              <a:rPr lang="en-US" smtClean="0">
                <a:latin typeface="Courier New" pitchFamily="49" charset="0"/>
              </a:rPr>
              <a:t>print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println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Write character strings, primitive types, and objects to </a:t>
            </a:r>
            <a:r>
              <a:rPr lang="en-US" smtClean="0">
                <a:latin typeface="Courier New" pitchFamily="49" charset="0"/>
              </a:rPr>
              <a:t>System.out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println</a:t>
            </a:r>
            <a:r>
              <a:rPr lang="en-US" smtClean="0"/>
              <a:t> terminates a line of output so next one starts on the next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an object is used with these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Return value of object’s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 is displayed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You usually override this method with your own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Lack of formatting 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Output: printf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</a:t>
            </a:r>
            <a:r>
              <a:rPr lang="en-US" smtClean="0">
                <a:latin typeface="Courier New" pitchFamily="49" charset="0"/>
              </a:rPr>
              <a:t>printf</a:t>
            </a:r>
            <a:endParaRPr lang="en-US" smtClean="0"/>
          </a:p>
          <a:p>
            <a:pPr lvl="1" eaLnBrk="1" hangingPunct="1"/>
            <a:r>
              <a:rPr lang="en-US" smtClean="0"/>
              <a:t>C-style formatted output method</a:t>
            </a:r>
          </a:p>
          <a:p>
            <a:pPr lvl="1" eaLnBrk="1" hangingPunct="1"/>
            <a:r>
              <a:rPr lang="en-US" smtClean="0"/>
              <a:t>Syntax</a:t>
            </a:r>
          </a:p>
          <a:p>
            <a:pPr lvl="2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printf(String format, Object... args)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s : string, d : integer, b : boolean, d : decimal integer</a:t>
            </a:r>
            <a:endParaRPr lang="en-US" smtClean="0"/>
          </a:p>
          <a:p>
            <a:pPr lvl="1" eaLnBrk="1" hangingPunct="1"/>
            <a:r>
              <a:rPr 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String name = “Sum";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int x = 5, y = 6;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int sum = x + y;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System.out.printf("%s, %d + %d = %d", name, x, y, sum);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Sum, 5 + 6 = 11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Output: printf</a:t>
            </a:r>
          </a:p>
        </p:txBody>
      </p:sp>
      <p:pic>
        <p:nvPicPr>
          <p:cNvPr id="13210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746760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Identifiers and Keywords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pPr eaLnBrk="1" hangingPunct="1"/>
            <a:r>
              <a:rPr lang="en-US" smtClean="0"/>
              <a:t>Identifier</a:t>
            </a:r>
          </a:p>
          <a:p>
            <a:pPr lvl="1" eaLnBrk="1" hangingPunct="1"/>
            <a:r>
              <a:rPr lang="en-US" smtClean="0"/>
              <a:t>Sequence of letters, digits, underscores, and dollar signs</a:t>
            </a:r>
          </a:p>
          <a:p>
            <a:pPr lvl="1" eaLnBrk="1" hangingPunct="1"/>
            <a:r>
              <a:rPr lang="en-US" smtClean="0"/>
              <a:t>Must begin with either a letter or underscore</a:t>
            </a:r>
          </a:p>
          <a:p>
            <a:pPr lvl="1" eaLnBrk="1" hangingPunct="1"/>
            <a:r>
              <a:rPr lang="en-US" smtClean="0"/>
              <a:t>Used to name various parts of the program</a:t>
            </a:r>
          </a:p>
          <a:p>
            <a:pPr lvl="2" eaLnBrk="1" hangingPunct="1"/>
            <a:r>
              <a:rPr lang="en-US" smtClean="0"/>
              <a:t>Classes, variables, methods</a:t>
            </a:r>
          </a:p>
          <a:p>
            <a:pPr lvl="1" eaLnBrk="1" hangingPunct="1"/>
            <a:r>
              <a:rPr lang="en-US" smtClean="0"/>
              <a:t>Java distinguishes between uppercase and lowercase letters</a:t>
            </a:r>
          </a:p>
          <a:p>
            <a:pPr lvl="1" eaLnBrk="1" hangingPunct="1"/>
            <a:r>
              <a:rPr lang="en-US" smtClean="0"/>
              <a:t>Guidelines:</a:t>
            </a:r>
          </a:p>
          <a:p>
            <a:pPr lvl="2" eaLnBrk="1" hangingPunct="1"/>
            <a:r>
              <a:rPr lang="en-US" smtClean="0"/>
              <a:t>Use lower case letters for variables: e.g :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radius</a:t>
            </a:r>
          </a:p>
          <a:p>
            <a:pPr lvl="2" eaLnBrk="1" hangingPunct="1"/>
            <a:r>
              <a:rPr lang="en-US" smtClean="0"/>
              <a:t>Use upper case for first letter of class name: e.g: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HelloWorld </a:t>
            </a:r>
          </a:p>
          <a:p>
            <a:pPr eaLnBrk="1" hangingPunct="1"/>
            <a:r>
              <a:rPr lang="en-US" smtClean="0"/>
              <a:t>Keywords</a:t>
            </a:r>
          </a:p>
          <a:p>
            <a:pPr lvl="1" eaLnBrk="1" hangingPunct="1"/>
            <a:r>
              <a:rPr lang="en-US" smtClean="0"/>
              <a:t>Java reserved identifiers</a:t>
            </a:r>
          </a:p>
          <a:p>
            <a:pPr lvl="1" eaLnBrk="1" hangingPunct="1"/>
            <a:r>
              <a:rPr lang="en-US" smtClean="0"/>
              <a:t>E.g.: public, class, void,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Input and Output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Sequence of components of the same type that resides in auxiliary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be large and exists after program execution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Files vs.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Files grow in size as needed; arrays have a fixed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Files provides both sequential and random access; arrays provide random access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File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Text and binary (general or nontext)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Designed for easy communication with 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Flexible and easy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efficient with respect to computer time and storage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End-of-line symbol</a:t>
            </a:r>
          </a:p>
          <a:p>
            <a:pPr lvl="1" eaLnBrk="1" hangingPunct="1"/>
            <a:r>
              <a:rPr lang="en-US" smtClean="0"/>
              <a:t>Creates the illusion that a text file contains lines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End-of-file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Follows the last component in a file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Scanner class can be used to process text files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class File: Abstract representation of file and directory names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pic>
        <p:nvPicPr>
          <p:cNvPr id="135174" name="Picture 5"/>
          <p:cNvPicPr>
            <a:picLocks noChangeAspect="1" noChangeArrowheads="1"/>
          </p:cNvPicPr>
          <p:nvPr/>
        </p:nvPicPr>
        <p:blipFill>
          <a:blip r:embed="rId3" cstate="print">
            <a:lum bright="-6000"/>
          </a:blip>
          <a:srcRect/>
          <a:stretch>
            <a:fillRect/>
          </a:stretch>
        </p:blipFill>
        <p:spPr bwMode="auto">
          <a:xfrm>
            <a:off x="1555750" y="4813300"/>
            <a:ext cx="60642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class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Abstract representation of file and directory names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Read from a text file using either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BufferedReader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 using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String fname, lname;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int age;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Scanner fileInput;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File inFile = new File("Ages.dat");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fileInput = new Scanner(inFile);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while (fileInput.hasNext())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	fname = fileInput.next();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	lname = fileInput.next();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	age = fileInput.nextInt();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	System.out.printf("%s %s is %d years old.\n",fname, lname, age);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</a:rPr>
              <a:t>} // end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Open a stream to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Before you can read from or write to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class </a:t>
            </a:r>
            <a:r>
              <a:rPr lang="en-US" smtClean="0">
                <a:latin typeface="Courier New" pitchFamily="49" charset="0"/>
              </a:rPr>
              <a:t>FileReader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Constructor throws a </a:t>
            </a:r>
            <a:r>
              <a:rPr lang="en-US" smtClean="0">
                <a:latin typeface="Courier New" pitchFamily="49" charset="0"/>
              </a:rPr>
              <a:t>FileNotFoundException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Stream is usually embedded within an instance of class </a:t>
            </a:r>
            <a:r>
              <a:rPr lang="en-US" smtClean="0">
                <a:latin typeface="Courier New" pitchFamily="49" charset="0"/>
              </a:rPr>
              <a:t>BufferedReader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That provides text processing capabilities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StringTokenizer</a:t>
            </a:r>
            <a:r>
              <a:rPr lang="en-US" i="1" smtClean="0"/>
              <a:t> </a:t>
            </a:r>
          </a:p>
          <a:p>
            <a:pPr lvl="2" eaLnBrk="1" hangingPunct="1"/>
            <a:r>
              <a:rPr lang="en-US" smtClean="0"/>
              <a:t>Used to break up the string returned by </a:t>
            </a:r>
            <a:r>
              <a:rPr lang="en-US" smtClean="0">
                <a:latin typeface="Courier New" pitchFamily="49" charset="0"/>
              </a:rPr>
              <a:t>readLine</a:t>
            </a:r>
            <a:r>
              <a:rPr lang="en-US" i="1" smtClean="0"/>
              <a:t> </a:t>
            </a:r>
            <a:r>
              <a:rPr lang="en-US" smtClean="0"/>
              <a:t>into tokens for easier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BufferedReader input;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StringTokenizer line;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String inputLine;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input = new BufferedReader(new FileReader("Ages.dat"));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while ((inputLine = input.readLine()) != null)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	line = new StringTokenizer(inputLine);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	// process line of data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	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 // end 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catch (IOException e)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System.out.println(e);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System.exit(1); // I/O error, exit the program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 // end 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File output</a:t>
            </a:r>
          </a:p>
          <a:p>
            <a:pPr lvl="1" eaLnBrk="1" hangingPunct="1"/>
            <a:r>
              <a:rPr lang="en-US" smtClean="0"/>
              <a:t>You need to open an output stream to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class </a:t>
            </a:r>
            <a:r>
              <a:rPr lang="en-US" smtClean="0">
                <a:latin typeface="Courier New" pitchFamily="49" charset="0"/>
              </a:rPr>
              <a:t>FileWriter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Stream is usually embedded within an instance of class </a:t>
            </a:r>
            <a:r>
              <a:rPr lang="en-US" smtClean="0">
                <a:latin typeface="Courier New" pitchFamily="49" charset="0"/>
              </a:rPr>
              <a:t>PrintWriter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That provides methods </a:t>
            </a:r>
            <a:r>
              <a:rPr lang="en-US" smtClean="0">
                <a:latin typeface="Courier New" pitchFamily="49" charset="0"/>
              </a:rPr>
              <a:t>print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println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PrintWriter output = new PrintWriter(new 	FileWriter("Results.dat"));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output.println("Results of the survey");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output.println("Number of males: " + numMales);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output.println("Number of females: " + numFemales);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// other code and output appears here...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 // end 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catch (IOException e)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System.out.println(e);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System.exit(1); // I/O error, exit the program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 // end 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Files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Closing a file</a:t>
            </a:r>
          </a:p>
          <a:p>
            <a:pPr lvl="1" eaLnBrk="1" hangingPunct="1"/>
            <a:r>
              <a:rPr lang="en-US" smtClean="0"/>
              <a:t>Syntax</a:t>
            </a:r>
          </a:p>
          <a:p>
            <a:pPr lvl="2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myStream.close();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Adding to a text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opening a file, you can specify if file should be replaced or appended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Syntax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PrintWriter ofStream = new PrintWriter(new FileOutputStream("Results.dat", true));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Represents a memory location</a:t>
            </a:r>
          </a:p>
          <a:p>
            <a:pPr eaLnBrk="1" hangingPunct="1"/>
            <a:r>
              <a:rPr lang="en-US" smtClean="0"/>
              <a:t>Contains a value of primitive type or a reference</a:t>
            </a:r>
          </a:p>
          <a:p>
            <a:pPr eaLnBrk="1" hangingPunct="1"/>
            <a:r>
              <a:rPr lang="en-US" smtClean="0"/>
              <a:t>Its name is a Java identifier</a:t>
            </a:r>
          </a:p>
          <a:p>
            <a:pPr eaLnBrk="1" hangingPunct="1"/>
            <a:r>
              <a:rPr lang="en-US" smtClean="0"/>
              <a:t>Declared by preceding variable name with data type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en-US" b="1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radius; // radius of a sphere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String name; // reference to a String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Organized into four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Boolean: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Character :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Integer :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byte, short, int, 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Floating point : 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float, double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Character and integer types are called integral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integral types are signed (compare to C/C++)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Integral and floating-point types are called arithmetic types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/>
              <a:t> : indicates assignment (discussed in detail later)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</a:rPr>
              <a:t>	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x = 9;  // x holds value 9</a:t>
            </a:r>
            <a:b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 c = ‘x’; // c holds the character x</a:t>
            </a:r>
            <a:b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i = 40;  // i holds long value 40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752600"/>
          <a:ext cx="628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{-128, …, 127}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{-2</a:t>
                      </a:r>
                      <a:r>
                        <a:rPr lang="en-US" baseline="30000" dirty="0" smtClean="0"/>
                        <a:t>15</a:t>
                      </a:r>
                      <a:r>
                        <a:rPr lang="en-US" dirty="0" smtClean="0"/>
                        <a:t>, .., 2</a:t>
                      </a:r>
                      <a:r>
                        <a:rPr lang="en-US" baseline="30000" dirty="0" smtClean="0"/>
                        <a:t>15</a:t>
                      </a:r>
                      <a:r>
                        <a:rPr lang="en-US" dirty="0" smtClean="0"/>
                        <a:t>-1}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{-2</a:t>
                      </a:r>
                      <a:r>
                        <a:rPr lang="en-US" baseline="30000" dirty="0" smtClean="0"/>
                        <a:t>31</a:t>
                      </a:r>
                      <a:r>
                        <a:rPr lang="en-US" dirty="0" smtClean="0"/>
                        <a:t>, .., 2</a:t>
                      </a:r>
                      <a:r>
                        <a:rPr lang="en-US" baseline="30000" dirty="0" smtClean="0"/>
                        <a:t>31</a:t>
                      </a:r>
                      <a:r>
                        <a:rPr lang="en-US" dirty="0" smtClean="0"/>
                        <a:t>-1}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{-2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dirty="0" smtClean="0"/>
                        <a:t>, .., 2</a:t>
                      </a:r>
                      <a:r>
                        <a:rPr lang="en-US" baseline="30000" dirty="0" smtClean="0"/>
                        <a:t>63</a:t>
                      </a:r>
                      <a:r>
                        <a:rPr lang="en-US" dirty="0" smtClean="0"/>
                        <a:t>-1}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 Constants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Indicate particular values within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Used to initialize the value of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Decimal integer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 not use commas, decimal points, or leading zeros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Default data type is either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long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int i1 = 5; // 5 is literal constant of type int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byte i2 = 200; //compile error</a:t>
            </a: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Floating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Written using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Default data type is </a:t>
            </a:r>
            <a:r>
              <a:rPr lang="en-US" smtClean="0">
                <a:latin typeface="Courier New" pitchFamily="49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double f1 = 1.0;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float f4 = 1.0; // compile error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f/F to force constant type to float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d/D to force constant type to double</a:t>
            </a:r>
            <a:endParaRPr lang="en-US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float f5 = 1.0f; // 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 Constants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constants</a:t>
            </a:r>
          </a:p>
          <a:p>
            <a:pPr lvl="1" eaLnBrk="1" hangingPunct="1"/>
            <a:r>
              <a:rPr lang="en-US" smtClean="0"/>
              <a:t>Enclosed in single quotes</a:t>
            </a:r>
          </a:p>
          <a:p>
            <a:pPr lvl="1" eaLnBrk="1" hangingPunct="1"/>
            <a:r>
              <a:rPr lang="en-US" smtClean="0"/>
              <a:t>Default data type is </a:t>
            </a:r>
            <a:r>
              <a:rPr lang="en-US" smtClean="0">
                <a:latin typeface="Courier New" pitchFamily="49" charset="0"/>
              </a:rPr>
              <a:t>char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 c1 = ‘x’; // ‘x’ is character constant</a:t>
            </a:r>
            <a:endParaRPr lang="en-US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Data type used to locate an object</a:t>
            </a:r>
          </a:p>
          <a:p>
            <a:pPr eaLnBrk="1" hangingPunct="1"/>
            <a:r>
              <a:rPr lang="en-US" dirty="0" smtClean="0"/>
              <a:t>Location of object in memory can be assigned to a reference variable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: keyword used to create new objects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s1 = new String(“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s2; // s2 has value null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Corresponding Classes for Primitive Data Types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524000" y="5410200"/>
            <a:ext cx="6858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1-5</a:t>
            </a:r>
          </a:p>
          <a:p>
            <a:pPr>
              <a:lnSpc>
                <a:spcPts val="2400"/>
              </a:lnSpc>
              <a:defRPr/>
            </a:pPr>
            <a:r>
              <a:rPr lang="en-US" sz="1600" dirty="0">
                <a:latin typeface="Arial" charset="0"/>
              </a:rPr>
              <a:t>Primitive data types and corresponding wrapper classes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362200"/>
            <a:ext cx="5943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Value of primitive type is not considered an object</a:t>
            </a:r>
          </a:p>
          <a:p>
            <a:pPr eaLnBrk="1" hangingPunct="1"/>
            <a:r>
              <a:rPr lang="en-US" sz="2400" smtClean="0">
                <a:latin typeface="Courier New" pitchFamily="49" charset="0"/>
              </a:rPr>
              <a:t>java.lang</a:t>
            </a:r>
            <a:r>
              <a:rPr lang="en-US" sz="2400" i="1" smtClean="0"/>
              <a:t> </a:t>
            </a:r>
            <a:r>
              <a:rPr lang="en-US" sz="2400" smtClean="0"/>
              <a:t>provides wrapper classes</a:t>
            </a:r>
            <a:r>
              <a:rPr lang="en-US" sz="2400" b="1" smtClean="0"/>
              <a:t> </a:t>
            </a:r>
            <a:r>
              <a:rPr lang="en-US" sz="2400" smtClean="0"/>
              <a:t>for each of the primitive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Main object: how to solve problems efficiently?</a:t>
            </a:r>
          </a:p>
          <a:p>
            <a:pPr lvl="1">
              <a:defRPr/>
            </a:pPr>
            <a:r>
              <a:rPr lang="en-US" dirty="0" smtClean="0"/>
              <a:t>Efficiency is measured in </a:t>
            </a:r>
            <a:r>
              <a:rPr lang="en-US" b="1" dirty="0" smtClean="0"/>
              <a:t>time</a:t>
            </a:r>
            <a:r>
              <a:rPr lang="en-US" dirty="0" smtClean="0"/>
              <a:t> and </a:t>
            </a:r>
            <a:r>
              <a:rPr lang="en-US" b="1" dirty="0" smtClean="0"/>
              <a:t>memory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Why do we need algorithms?</a:t>
            </a:r>
          </a:p>
          <a:p>
            <a:pPr lvl="1">
              <a:defRPr/>
            </a:pPr>
            <a:r>
              <a:rPr lang="en-US" dirty="0" smtClean="0"/>
              <a:t>Aren’t computers becoming too fast?</a:t>
            </a:r>
          </a:p>
          <a:p>
            <a:pPr lvl="1">
              <a:defRPr/>
            </a:pPr>
            <a:r>
              <a:rPr lang="en-US" dirty="0" smtClean="0"/>
              <a:t>Isn’t memory cheap?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Data structures:</a:t>
            </a:r>
          </a:p>
          <a:p>
            <a:pPr lvl="1">
              <a:defRPr/>
            </a:pPr>
            <a:r>
              <a:rPr lang="en-US" dirty="0" smtClean="0"/>
              <a:t>Way to store data to make access and modification easy and efficient</a:t>
            </a:r>
          </a:p>
          <a:p>
            <a:pPr lvl="1">
              <a:defRPr/>
            </a:pPr>
            <a:r>
              <a:rPr lang="en-US" dirty="0" smtClean="0"/>
              <a:t>Multiple data structures: no single data structure works for all problems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Knowledge of algorithms and data structures separate skilled programmers from novices</a:t>
            </a:r>
          </a:p>
          <a:p>
            <a:pPr marL="342900" lvl="1" indent="-342900">
              <a:buFontTx/>
              <a:buNone/>
              <a:defRPr/>
            </a:pPr>
            <a:endParaRPr lang="en-US" sz="2200" dirty="0" smtClean="0"/>
          </a:p>
          <a:p>
            <a:pPr marL="342900" lvl="1" indent="-34290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Boxing and </a:t>
            </a:r>
            <a:r>
              <a:rPr lang="en-US" dirty="0" err="1" smtClean="0"/>
              <a:t>Unboxing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Autoboxing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Automatically converts from a primitive type to the equivalent wrapper class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9; 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compiler replaces it by Integer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Integer(9)  </a:t>
            </a:r>
          </a:p>
          <a:p>
            <a:pPr eaLnBrk="1" hangingPunct="1"/>
            <a:r>
              <a:rPr lang="en-US" dirty="0" smtClean="0"/>
              <a:t>Auto-</a:t>
            </a:r>
            <a:r>
              <a:rPr lang="en-US" dirty="0" err="1" smtClean="0"/>
              <a:t>unboxing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Reverse process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9;</a:t>
            </a:r>
            <a:endParaRPr lang="en-US" dirty="0" smtClean="0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compiler replaces it by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i.intValue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+ 1;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Named Constants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final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Have values that do not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constants in your program (default radius, default color)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Declared as a variable but using the keyword </a:t>
            </a:r>
            <a:r>
              <a:rPr lang="en-US" smtClean="0">
                <a:latin typeface="Courier New" pitchFamily="49" charset="0"/>
              </a:rPr>
              <a:t>final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Final on primitive types: value can not change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int i1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	final int I2 = i1;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	i1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	System.out.println("i1 = " + i1 + ", I2 = " + I2);</a:t>
            </a:r>
            <a:b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nn-NO" sz="1600" smtClean="0">
                <a:solidFill>
                  <a:srgbClr val="FF0000"/>
                </a:solidFill>
                <a:latin typeface="Courier New" pitchFamily="49" charset="0"/>
              </a:rPr>
              <a:t>// I2 = 5; compile error1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latin typeface="Courier New" pitchFamily="49" charset="0"/>
              </a:rPr>
              <a:t>  </a:t>
            </a:r>
            <a:r>
              <a:rPr lang="nn-NO" sz="1600" b="1" smtClean="0">
                <a:latin typeface="Courier New" pitchFamily="49" charset="0"/>
              </a:rPr>
              <a:t>Output:</a:t>
            </a:r>
            <a:r>
              <a:rPr lang="nn-NO" sz="16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latin typeface="Courier New" pitchFamily="49" charset="0"/>
              </a:rPr>
              <a:t>	i1 = 2, I2 = 1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Why use final variables instead of constants at different locations in the code?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cs typeface="Courier New" pitchFamily="49" charset="0"/>
              </a:rPr>
              <a:t>In case constant will change in future: change at ONLY one location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Named Constants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Final on reference have different meaning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reference can not change (but the value they refer to can change)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MyInt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int i; // field data member : explained later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args)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MyInt m1 = new MyInt();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final MyInt m2 = new MyInt();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m2.i = 5; // ok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m2 = m1; //error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 and Expressions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eaLnBrk="1" hangingPunct="1"/>
            <a:r>
              <a:rPr lang="en-US" dirty="0" smtClean="0"/>
              <a:t>Assignment statement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</a:rPr>
              <a:t>radius = r;</a:t>
            </a:r>
          </a:p>
          <a:p>
            <a:pPr lvl="1" eaLnBrk="1" hangingPunct="1"/>
            <a:r>
              <a:rPr lang="en-US" dirty="0" smtClean="0"/>
              <a:t>right associative : a = b= c evaluates as a = (b=c)</a:t>
            </a:r>
          </a:p>
          <a:p>
            <a:pPr eaLnBrk="1" hangingPunct="1"/>
            <a:r>
              <a:rPr lang="en-US" dirty="0" smtClean="0"/>
              <a:t>Multiple assignments</a:t>
            </a:r>
          </a:p>
          <a:p>
            <a:pPr lvl="1" eaLnBrk="1" hangingPunct="1"/>
            <a:r>
              <a:rPr lang="en-US" dirty="0" smtClean="0"/>
              <a:t>Embed assignment expressions within assignment expressions</a:t>
            </a:r>
          </a:p>
          <a:p>
            <a:pPr lvl="2" eaLnBrk="1" hangingPunct="1"/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</a:rPr>
              <a:t>a = 5 + (b = 4)</a:t>
            </a:r>
          </a:p>
          <a:p>
            <a:pPr lvl="2" eaLnBrk="1" hangingPunct="1"/>
            <a:r>
              <a:rPr lang="en-US" dirty="0" smtClean="0"/>
              <a:t>Evaluates to </a:t>
            </a:r>
            <a:r>
              <a:rPr lang="en-US" dirty="0" smtClean="0">
                <a:latin typeface="Courier New" pitchFamily="49" charset="0"/>
              </a:rPr>
              <a:t>9 </a:t>
            </a:r>
            <a:r>
              <a:rPr lang="en-US" dirty="0" smtClean="0"/>
              <a:t>while</a:t>
            </a:r>
            <a:r>
              <a:rPr lang="en-US" dirty="0" smtClean="0">
                <a:latin typeface="Courier New" pitchFamily="49" charset="0"/>
              </a:rPr>
              <a:t> b</a:t>
            </a:r>
            <a:r>
              <a:rPr lang="en-US" dirty="0" smtClean="0"/>
              <a:t> is assigned </a:t>
            </a:r>
            <a:r>
              <a:rPr lang="en-US" dirty="0" smtClean="0">
                <a:latin typeface="Courier New" pitchFamily="49" charset="0"/>
              </a:rPr>
              <a:t>4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 and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eaLnBrk="1" hangingPunct="1"/>
            <a:r>
              <a:rPr lang="en-US" dirty="0" smtClean="0"/>
              <a:t>Arithmetic expression</a:t>
            </a:r>
          </a:p>
          <a:p>
            <a:pPr lvl="1" eaLnBrk="1" hangingPunct="1"/>
            <a:r>
              <a:rPr lang="en-US" dirty="0" smtClean="0"/>
              <a:t>Combine variables and constants with arithmetic operators</a:t>
            </a:r>
            <a:r>
              <a:rPr lang="en-US" b="1" dirty="0" smtClean="0"/>
              <a:t> </a:t>
            </a:r>
            <a:r>
              <a:rPr lang="en-US" dirty="0" smtClean="0"/>
              <a:t>and parentheses</a:t>
            </a:r>
          </a:p>
          <a:p>
            <a:pPr lvl="2" eaLnBrk="1" hangingPunct="1"/>
            <a:r>
              <a:rPr lang="en-US" dirty="0" smtClean="0"/>
              <a:t>Arithmetic operators: *, /, %, +, -</a:t>
            </a:r>
          </a:p>
          <a:p>
            <a:pPr lvl="2" eaLnBrk="1" hangingPunct="1"/>
            <a:r>
              <a:rPr lang="en-US" dirty="0" smtClean="0"/>
              <a:t>Precedence : </a:t>
            </a:r>
          </a:p>
          <a:p>
            <a:pPr lvl="3" eaLnBrk="1" hangingPunct="1"/>
            <a:r>
              <a:rPr lang="en-US" dirty="0" smtClean="0"/>
              <a:t>*, /, % have same precedence. Followed by: </a:t>
            </a:r>
          </a:p>
          <a:p>
            <a:pPr lvl="3" eaLnBrk="1" hangingPunct="1"/>
            <a:r>
              <a:rPr lang="en-US" dirty="0" smtClean="0"/>
              <a:t> +,- have same precedence</a:t>
            </a:r>
          </a:p>
          <a:p>
            <a:pPr lvl="2" eaLnBrk="1" hangingPunct="1"/>
            <a:r>
              <a:rPr lang="en-US" dirty="0" smtClean="0"/>
              <a:t>Arithmetic operator are left associative : </a:t>
            </a:r>
          </a:p>
          <a:p>
            <a:pPr lvl="3" eaLnBrk="1" hangingPunct="1"/>
            <a:r>
              <a:rPr lang="en-US" dirty="0" smtClean="0"/>
              <a:t>a + b + c evaluates as (a + b) + c</a:t>
            </a:r>
          </a:p>
          <a:p>
            <a:pPr lvl="3" eaLnBrk="1" hangingPunct="1"/>
            <a:r>
              <a:rPr lang="en-US" dirty="0" smtClean="0"/>
              <a:t>a – b/c evaluates as a – (b/c) </a:t>
            </a:r>
          </a:p>
          <a:p>
            <a:pPr lvl="1" eaLnBrk="1" hangingPunct="1"/>
            <a:r>
              <a:rPr lang="en-US" dirty="0" smtClean="0"/>
              <a:t>Evaluate : 2 + 12/2/2 (answer : 5)</a:t>
            </a:r>
          </a:p>
          <a:p>
            <a:pPr lvl="1" eaLnBrk="1" hangingPunct="1"/>
            <a:r>
              <a:rPr lang="en-US" dirty="0" smtClean="0"/>
              <a:t>Example using %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 Get value of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from user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rem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%2; // divide by 2 and give me remainder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 possible values of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rem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: 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 0 : number is even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 1 : number is odd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 and Expressions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expressions</a:t>
            </a:r>
          </a:p>
          <a:p>
            <a:pPr lvl="1" eaLnBrk="1" hangingPunct="1"/>
            <a:r>
              <a:rPr lang="en-US" smtClean="0"/>
              <a:t>Combine variables and constants with relational, or comparison, and equality operators</a:t>
            </a:r>
            <a:r>
              <a:rPr lang="en-US" b="1" smtClean="0"/>
              <a:t> </a:t>
            </a:r>
            <a:r>
              <a:rPr lang="en-US" smtClean="0"/>
              <a:t>and parentheses</a:t>
            </a:r>
          </a:p>
          <a:p>
            <a:pPr lvl="2" eaLnBrk="1" hangingPunct="1"/>
            <a:r>
              <a:rPr lang="en-US" smtClean="0"/>
              <a:t>Relational or comparison operators: &lt;, &lt;=, &gt;=. &gt; (can not be applied to boolean types)</a:t>
            </a:r>
          </a:p>
          <a:p>
            <a:pPr lvl="2" eaLnBrk="1" hangingPunct="1"/>
            <a:r>
              <a:rPr lang="en-US" smtClean="0"/>
              <a:t>Equality operators: ==, !=</a:t>
            </a:r>
          </a:p>
          <a:p>
            <a:pPr lvl="1" eaLnBrk="1" hangingPunct="1"/>
            <a:r>
              <a:rPr lang="en-US" smtClean="0"/>
              <a:t>Evaluate to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 smtClean="0"/>
              <a:t>5 !=4 evaluates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 smtClean="0"/>
              <a:t>Equality on references: compares references and not contents</a:t>
            </a:r>
          </a:p>
          <a:p>
            <a:pPr lvl="1" eaLnBrk="1" hangingPunct="1">
              <a:buFontTx/>
              <a:buNone/>
            </a:pPr>
            <a:r>
              <a:rPr lang="en-US" smtClean="0"/>
              <a:t>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n1 = new Integer(2);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n2 = new Integer(2);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System.out.println(n1 == n2);	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Output: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 and Expressions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pPr eaLnBrk="1" hangingPunct="1"/>
            <a:r>
              <a:rPr lang="en-US" smtClean="0"/>
              <a:t>Logical expressions</a:t>
            </a:r>
          </a:p>
          <a:p>
            <a:pPr lvl="1" eaLnBrk="1" hangingPunct="1"/>
            <a:r>
              <a:rPr lang="en-US" smtClean="0"/>
              <a:t>Combine variables and constants of arithmetic types, relational expressions with logical operators</a:t>
            </a:r>
          </a:p>
          <a:p>
            <a:pPr lvl="2" eaLnBrk="1" hangingPunct="1"/>
            <a:r>
              <a:rPr lang="en-US" smtClean="0"/>
              <a:t>Logical operators: </a:t>
            </a:r>
          </a:p>
          <a:p>
            <a:pPr lvl="3" eaLnBrk="1" hangingPunct="1"/>
            <a:r>
              <a:rPr lang="en-US" smtClean="0"/>
              <a:t>&amp;&amp; : returns true if left and right are true  </a:t>
            </a:r>
          </a:p>
          <a:p>
            <a:pPr lvl="3" eaLnBrk="1" hangingPunct="1"/>
            <a:r>
              <a:rPr lang="en-US" smtClean="0"/>
              <a:t>|| : returns true if one of the operands are true</a:t>
            </a:r>
          </a:p>
          <a:p>
            <a:pPr lvl="1" eaLnBrk="1" hangingPunct="1"/>
            <a:r>
              <a:rPr lang="en-US" smtClean="0"/>
              <a:t>Evaluate to </a:t>
            </a:r>
            <a:r>
              <a:rPr lang="en-US" smtClean="0">
                <a:latin typeface="Courier New" pitchFamily="49" charset="0"/>
              </a:rPr>
              <a:t>true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false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int i = 10;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int j = 20;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System.out.println("(i&lt;10)&amp;&amp;(j&gt;20) = “ + ((i&lt;10) &amp;&amp; (j&gt;20)));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output:</a:t>
            </a:r>
            <a:r>
              <a:rPr lang="en-US" sz="160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	(i&lt;10)&amp;&amp;(j&gt;20) = false</a:t>
            </a:r>
          </a:p>
          <a:p>
            <a:pPr lvl="1" eaLnBrk="1" hangingPunct="1"/>
            <a:r>
              <a:rPr lang="en-US" smtClean="0"/>
              <a:t>Short-circuit evaluation</a:t>
            </a:r>
          </a:p>
          <a:p>
            <a:pPr lvl="2" eaLnBrk="1" hangingPunct="1"/>
            <a:r>
              <a:rPr lang="en-US" smtClean="0"/>
              <a:t>Evaluates logical expressions from left to right</a:t>
            </a:r>
          </a:p>
          <a:p>
            <a:pPr lvl="2" eaLnBrk="1" hangingPunct="1"/>
            <a:r>
              <a:rPr lang="en-US" smtClean="0"/>
              <a:t>Stops as soon as the value of expression is apparent</a:t>
            </a:r>
          </a:p>
          <a:p>
            <a:pPr lvl="2" eaLnBrk="1" hangingPunct="1"/>
            <a:r>
              <a:rPr lang="en-US" smtClean="0"/>
              <a:t>Analyze previous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 and Expressions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 eaLnBrk="1" hangingPunct="1"/>
            <a:r>
              <a:rPr lang="en-US" smtClean="0"/>
              <a:t>Short-circuiting example: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boolean b1 = false;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boolean b2 = (4 &gt; 5 ) &amp;&amp; (b1=true);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System.out.println("b1 = " + b1);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System.out.println("b2 = " + b2);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b1 = false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b2 = false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boolean b1 = false;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boolean b2 = (4 &lt; 5 ) &amp;&amp; (b1=true);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System.out.println("b1 = " + b1);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System.out.println("b2 = " + b2);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b1 = true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b2 = true</a:t>
            </a:r>
          </a:p>
          <a:p>
            <a:pPr lvl="1"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Assignments and Expressions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assignment and operations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a+=b</a:t>
            </a:r>
            <a:r>
              <a:rPr lang="en-US" smtClean="0"/>
              <a:t> is equivalent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= a + b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a-=b </a:t>
            </a:r>
            <a:r>
              <a:rPr lang="en-US" smtClean="0"/>
              <a:t>is equivalent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= a - b</a:t>
            </a:r>
          </a:p>
          <a:p>
            <a:pPr eaLnBrk="1" hangingPunct="1"/>
            <a:r>
              <a:rPr lang="en-US" smtClean="0"/>
              <a:t>Example </a:t>
            </a:r>
          </a:p>
          <a:p>
            <a:pPr lvl="1" eaLnBrk="1" hangingPunct="1"/>
            <a:r>
              <a:rPr lang="en-US" smtClean="0"/>
              <a:t>add 5 to x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x+= 5;</a:t>
            </a:r>
          </a:p>
          <a:p>
            <a:pPr lvl="1" eaLnBrk="1" hangingPunct="1"/>
            <a:r>
              <a:rPr lang="en-US" smtClean="0"/>
              <a:t>subtract 2 from y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y -= 2; </a:t>
            </a:r>
          </a:p>
          <a:p>
            <a:pPr eaLnBrk="1" hangingPunct="1"/>
            <a:r>
              <a:rPr lang="en-US" smtClean="0"/>
              <a:t>Other similar operators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*=, /=, %=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Auto Increment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943600"/>
          </a:xfrm>
        </p:spPr>
        <p:txBody>
          <a:bodyPr/>
          <a:lstStyle/>
          <a:p>
            <a:pPr eaLnBrk="1" hangingPunct="1"/>
            <a:r>
              <a:rPr lang="en-US" smtClean="0"/>
              <a:t>Shortcut to make programmers type less</a:t>
            </a:r>
          </a:p>
          <a:p>
            <a:pPr lvl="1" eaLnBrk="1" hangingPunct="1"/>
            <a:r>
              <a:rPr lang="en-US" smtClean="0"/>
              <a:t>++ : increment by 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Preincrement operator:</a:t>
            </a:r>
          </a:p>
          <a:p>
            <a:pPr lvl="1" eaLnBrk="1" hangingPunct="1"/>
            <a:r>
              <a:rPr lang="en-US" smtClean="0"/>
              <a:t>++x : means increment x by 1 and return value</a:t>
            </a:r>
          </a:p>
          <a:p>
            <a:pPr lvl="1" eaLnBrk="1" hangingPunct="1"/>
            <a:r>
              <a:rPr lang="en-US" smtClean="0"/>
              <a:t>Equivalent to : x+=1; return x;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Postincrement operator:</a:t>
            </a:r>
          </a:p>
          <a:p>
            <a:pPr lvl="1" eaLnBrk="1" hangingPunct="1"/>
            <a:r>
              <a:rPr lang="en-US" smtClean="0"/>
              <a:t>x++: means return value and then increment it</a:t>
            </a:r>
          </a:p>
          <a:p>
            <a:pPr lvl="1" eaLnBrk="1" hangingPunct="1"/>
            <a:r>
              <a:rPr lang="en-US" smtClean="0"/>
              <a:t>Equivalent to : tmp=x;  x+=1;  return tmp;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Data Structures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Examples where algorithms are applied</a:t>
            </a:r>
          </a:p>
          <a:p>
            <a:pPr>
              <a:defRPr/>
            </a:pPr>
            <a:r>
              <a:rPr lang="en-US" dirty="0" smtClean="0"/>
              <a:t>Internet:</a:t>
            </a:r>
          </a:p>
          <a:p>
            <a:pPr lvl="1">
              <a:defRPr/>
            </a:pPr>
            <a:r>
              <a:rPr lang="en-US" dirty="0" smtClean="0"/>
              <a:t>Searching </a:t>
            </a:r>
          </a:p>
          <a:p>
            <a:pPr lvl="1">
              <a:defRPr/>
            </a:pPr>
            <a:r>
              <a:rPr lang="en-US" dirty="0" smtClean="0"/>
              <a:t>Routing</a:t>
            </a:r>
          </a:p>
          <a:p>
            <a:pPr lvl="1">
              <a:defRPr/>
            </a:pPr>
            <a:r>
              <a:rPr lang="en-US" dirty="0" smtClean="0"/>
              <a:t>Ecommerce/Auctions</a:t>
            </a:r>
          </a:p>
          <a:p>
            <a:pPr lvl="1">
              <a:defRPr/>
            </a:pPr>
            <a:r>
              <a:rPr lang="en-US" dirty="0" smtClean="0"/>
              <a:t>Social web</a:t>
            </a:r>
          </a:p>
          <a:p>
            <a:pPr>
              <a:defRPr/>
            </a:pPr>
            <a:r>
              <a:rPr lang="en-US" dirty="0" smtClean="0"/>
              <a:t>Human Genome</a:t>
            </a:r>
          </a:p>
          <a:p>
            <a:pPr lvl="1">
              <a:defRPr/>
            </a:pPr>
            <a:r>
              <a:rPr lang="en-US" dirty="0" smtClean="0"/>
              <a:t>Identify all genes in human DNA</a:t>
            </a:r>
          </a:p>
          <a:p>
            <a:pPr marL="342900" lvl="1" indent="-342900">
              <a:buFontTx/>
              <a:buNone/>
              <a:defRPr/>
            </a:pPr>
            <a:endParaRPr lang="en-US" sz="2200" dirty="0" smtClean="0"/>
          </a:p>
          <a:p>
            <a:pPr marL="342900" lvl="1" indent="-34290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Auto Increment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9436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  <a:p>
            <a:pPr lvl="1" eaLnBrk="1" hangingPunct="1">
              <a:buFontTx/>
              <a:buNone/>
            </a:pP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Output:</a:t>
            </a:r>
          </a:p>
          <a:p>
            <a:pPr lvl="1" eaLnBrk="1" hangingPunct="1">
              <a:buFontTx/>
              <a:buNone/>
            </a:pP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 lvl="1" eaLnBrk="1" hangingPunct="1">
              <a:buFontTx/>
              <a:buNone/>
            </a:pP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++i = 6</a:t>
            </a:r>
          </a:p>
          <a:p>
            <a:pPr lvl="1" eaLnBrk="1" hangingPunct="1">
              <a:buFontTx/>
              <a:buNone/>
            </a:pP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 = 6</a:t>
            </a:r>
          </a:p>
          <a:p>
            <a:pPr lvl="1" eaLnBrk="1" hangingPunct="1">
              <a:buFontTx/>
              <a:buNone/>
            </a:pP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i++ = 6</a:t>
            </a:r>
          </a:p>
          <a:p>
            <a:pPr lvl="1" eaLnBrk="1" hangingPunct="1">
              <a:buFontTx/>
              <a:buNone/>
            </a:pP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 = 7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Auto Decrement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943600"/>
          </a:xfrm>
        </p:spPr>
        <p:txBody>
          <a:bodyPr/>
          <a:lstStyle/>
          <a:p>
            <a:pPr eaLnBrk="1" hangingPunct="1"/>
            <a:r>
              <a:rPr lang="en-US" smtClean="0"/>
              <a:t>Shortcut to make programmers type less</a:t>
            </a:r>
          </a:p>
          <a:p>
            <a:pPr lvl="1" eaLnBrk="1" hangingPunct="1"/>
            <a:r>
              <a:rPr lang="en-US" smtClean="0"/>
              <a:t>-- : decrement by 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Predecrement operator:</a:t>
            </a:r>
          </a:p>
          <a:p>
            <a:pPr lvl="1" eaLnBrk="1" hangingPunct="1"/>
            <a:r>
              <a:rPr lang="en-US" smtClean="0"/>
              <a:t>--x : means decrement x by 1 and return value</a:t>
            </a:r>
          </a:p>
          <a:p>
            <a:pPr lvl="1" eaLnBrk="1" hangingPunct="1"/>
            <a:r>
              <a:rPr lang="en-US" smtClean="0"/>
              <a:t>Equivalent to : x-=1; return x;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Postdecrement operator:</a:t>
            </a:r>
          </a:p>
          <a:p>
            <a:pPr lvl="1" eaLnBrk="1" hangingPunct="1"/>
            <a:r>
              <a:rPr lang="en-US" smtClean="0"/>
              <a:t>x--: means return value and then increment it</a:t>
            </a:r>
          </a:p>
          <a:p>
            <a:pPr lvl="1" eaLnBrk="1" hangingPunct="1"/>
            <a:r>
              <a:rPr lang="en-US" smtClean="0"/>
              <a:t>Equivalent to : tmp=x;  x-=1;  return tmp;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Auto Decrement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943600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int i = 5;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System.out.println(" i = " + i);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 --i = " + --i);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 i = " + i);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 i-- = " + i--);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 i = " + i);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 lvl="1" eaLnBrk="1" hangingPunct="1"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--i = 4</a:t>
            </a:r>
          </a:p>
          <a:p>
            <a:pPr lvl="1" eaLnBrk="1" hangingPunct="1"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 = 4</a:t>
            </a:r>
          </a:p>
          <a:p>
            <a:pPr lvl="1" eaLnBrk="1" hangingPunct="1"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i-- = 4</a:t>
            </a:r>
          </a:p>
          <a:p>
            <a:pPr lvl="1" eaLnBrk="1" hangingPunct="1"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 = 3</a:t>
            </a: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String operation: +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mtClean="0"/>
              <a:t>+ is string concatenation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String s1 = "CIS";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String s2 = "44";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String s3 = s1 + s2;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System.out.println("s3 = " + s3);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s3 = CIS44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Concatenation converts rest of values to string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	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 [] args) {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String s1 = "CIS";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int i = 44;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String s3 = s1 + i;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System.out.println("s3 = " + s3);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output: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latin typeface="Courier New" pitchFamily="49" charset="0"/>
                <a:cs typeface="Courier New" pitchFamily="49" charset="0"/>
              </a:rPr>
              <a:t>s3 = CIS44</a:t>
            </a:r>
          </a:p>
          <a:p>
            <a:pPr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267200"/>
          </a:xfrm>
        </p:spPr>
        <p:txBody>
          <a:bodyPr/>
          <a:lstStyle/>
          <a:p>
            <a:pPr eaLnBrk="1" hangingPunct="1"/>
            <a:r>
              <a:rPr lang="en-US" smtClean="0"/>
              <a:t>Collection of elements with the same data type</a:t>
            </a:r>
          </a:p>
          <a:p>
            <a:pPr eaLnBrk="1" hangingPunct="1"/>
            <a:r>
              <a:rPr lang="en-US" smtClean="0"/>
              <a:t>Array elements have an order: 1</a:t>
            </a:r>
            <a:r>
              <a:rPr lang="en-US" baseline="30000" smtClean="0"/>
              <a:t>st</a:t>
            </a:r>
            <a:r>
              <a:rPr lang="en-US" smtClean="0"/>
              <a:t> element, 2</a:t>
            </a:r>
            <a:r>
              <a:rPr lang="en-US" baseline="30000" smtClean="0"/>
              <a:t>nd</a:t>
            </a:r>
            <a:r>
              <a:rPr lang="en-US" smtClean="0"/>
              <a:t> element, …</a:t>
            </a:r>
          </a:p>
          <a:p>
            <a:pPr eaLnBrk="1" hangingPunct="1"/>
            <a:r>
              <a:rPr lang="en-US" smtClean="0"/>
              <a:t>One-dimensional arrays</a:t>
            </a:r>
          </a:p>
          <a:p>
            <a:pPr lvl="1" eaLnBrk="1" hangingPunct="1"/>
            <a:r>
              <a:rPr lang="en-US" smtClean="0"/>
              <a:t>Declaration example (values initialized to 0.0)</a:t>
            </a:r>
          </a:p>
          <a:p>
            <a:pPr lvl="2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final int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DAYS_PER_WEEK = 7;</a:t>
            </a:r>
          </a:p>
          <a:p>
            <a:pPr lvl="2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[] maxTemps =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new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double[DAYS_PER_WEEK];</a:t>
            </a:r>
          </a:p>
          <a:p>
            <a:pPr lvl="1" eaLnBrk="1" hangingPunct="1"/>
            <a:r>
              <a:rPr lang="en-US" smtClean="0"/>
              <a:t>Length of an array is accessible using data field </a:t>
            </a:r>
            <a:r>
              <a:rPr lang="en-US" smtClean="0">
                <a:latin typeface="Courier New" pitchFamily="49" charset="0"/>
              </a:rPr>
              <a:t>length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maxTemps.length</a:t>
            </a:r>
            <a:endParaRPr lang="en-US" sz="1600" smtClean="0"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Use an index or subscript to access an array element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maxTemps[0], maxTemps[1], …, maxTemps[DAYS_PER_WEEK-1]</a:t>
            </a:r>
            <a:endParaRPr lang="en-US" sz="1600" smtClean="0"/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953000"/>
            <a:ext cx="59436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715000"/>
          </a:xfrm>
        </p:spPr>
        <p:txBody>
          <a:bodyPr/>
          <a:lstStyle/>
          <a:p>
            <a:pPr eaLnBrk="1" hangingPunct="1"/>
            <a:r>
              <a:rPr lang="en-US" dirty="0" smtClean="0"/>
              <a:t>One-dimensional arrays (continued)</a:t>
            </a:r>
          </a:p>
          <a:p>
            <a:pPr lvl="1" eaLnBrk="1" hangingPunct="1"/>
            <a:r>
              <a:rPr lang="en-US" dirty="0" err="1" smtClean="0"/>
              <a:t>Initializer</a:t>
            </a:r>
            <a:r>
              <a:rPr lang="en-US" dirty="0" smtClean="0"/>
              <a:t> list example : declare array of doubles of size 5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	double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</a:rPr>
              <a:t>weekDayTemps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= {82.0, 71.5, 61.8, 75.0, 88.3};</a:t>
            </a:r>
          </a:p>
          <a:p>
            <a:pPr lvl="1" eaLnBrk="1" hangingPunct="1"/>
            <a:r>
              <a:rPr lang="en-US" dirty="0" smtClean="0"/>
              <a:t>You can also declare array of object references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String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[] names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new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String[10];</a:t>
            </a:r>
            <a:endParaRPr lang="en-US" sz="120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2" eaLnBrk="1" hangingPunct="1"/>
            <a:r>
              <a:rPr lang="en-US" dirty="0" smtClean="0"/>
              <a:t>Each element will have value of  null</a:t>
            </a:r>
          </a:p>
          <a:p>
            <a:pPr lvl="2" eaLnBrk="1" hangingPunct="1"/>
            <a:r>
              <a:rPr lang="en-US" dirty="0" smtClean="0"/>
              <a:t>Each element can be initialized with new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	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names[0]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new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String(“Andrew”);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lvl="2" eaLnBrk="1" hangingPunct="1"/>
            <a:r>
              <a:rPr lang="en-US" dirty="0" smtClean="0"/>
              <a:t>You can use </a:t>
            </a:r>
            <a:r>
              <a:rPr lang="en-US" dirty="0" err="1" smtClean="0"/>
              <a:t>initializer</a:t>
            </a:r>
            <a:r>
              <a:rPr lang="en-US" dirty="0" smtClean="0"/>
              <a:t> list with arrays of objects</a:t>
            </a:r>
          </a:p>
          <a:p>
            <a:pPr lvl="2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 names=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String(“a”),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String(“b”)};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/>
              <a:t>Arrays of primitives </a:t>
            </a:r>
            <a:r>
              <a:rPr lang="en-US" dirty="0" err="1" smtClean="0"/>
              <a:t>vs</a:t>
            </a:r>
            <a:r>
              <a:rPr lang="en-US" dirty="0" smtClean="0"/>
              <a:t> Array of references</a:t>
            </a:r>
          </a:p>
          <a:p>
            <a:pPr lvl="2" eaLnBrk="1" hangingPunct="1"/>
            <a:r>
              <a:rPr lang="en-US" dirty="0" smtClean="0"/>
              <a:t>Array of primitives hold primitive values</a:t>
            </a:r>
          </a:p>
          <a:p>
            <a:pPr lvl="2" eaLnBrk="1" hangingPunct="1"/>
            <a:r>
              <a:rPr lang="en-US" dirty="0" smtClean="0"/>
              <a:t>Array of references hold  reference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6172200"/>
          </a:xfrm>
        </p:spPr>
        <p:txBody>
          <a:bodyPr/>
          <a:lstStyle/>
          <a:p>
            <a:pPr eaLnBrk="1" hangingPunct="1"/>
            <a:r>
              <a:rPr lang="en-US" smtClean="0"/>
              <a:t>Print contents of array: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Arrays.toString() </a:t>
            </a:r>
            <a:r>
              <a:rPr lang="en-US" smtClean="0"/>
              <a:t>method:</a:t>
            </a:r>
          </a:p>
          <a:p>
            <a:pPr lvl="1" eaLnBrk="1" hangingPunct="1"/>
            <a:r>
              <a:rPr lang="en-US" smtClean="0"/>
              <a:t>We will discuss Arrays class in some detail later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int [] a = { 1,2,3};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System.out.println("a = " + Arrays.toString(a));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smtClean="0"/>
              <a:t>Assignment in arrays:</a:t>
            </a:r>
          </a:p>
          <a:p>
            <a:pPr lvl="1" eaLnBrk="1" hangingPunct="1"/>
            <a:r>
              <a:rPr lang="en-US" smtClean="0"/>
              <a:t>Similar to assignment in references: the location (NOT contents) is copied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[] s1 = {"a", "b"};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System.out.println("s1: " + Arrays.toString(s1));	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[] s2 = s1; // copy location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System.out.println("s2: " + Arrays.toString(s2));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s2[0] = "c";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System.out.println("new s1: " + Arrays.toString(s1));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System.out.println("new s2: " + Arrays.toString(s2)); </a:t>
            </a:r>
          </a:p>
          <a:p>
            <a:pPr lvl="1" eaLnBrk="1" hangingPunct="1">
              <a:buFontTx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s1: [a, b]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s2: [a, b]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new s1: [c, b]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new s2: [c, b]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029200"/>
          </a:xfrm>
        </p:spPr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  <a:p>
            <a:pPr lvl="1" eaLnBrk="1" hangingPunct="1"/>
            <a:r>
              <a:rPr lang="en-US" smtClean="0"/>
              <a:t>Use more than one index </a:t>
            </a:r>
          </a:p>
          <a:p>
            <a:pPr lvl="1" eaLnBrk="1" hangingPunct="1"/>
            <a:r>
              <a:rPr lang="en-US" smtClean="0"/>
              <a:t>Declaration example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final int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DAYS_PER_WEEK = 7;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final int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WEEKS_PER_YEAR = 52;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[][] minTemps =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new double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[DAYS_PER_WEEK][WEEKS_PER_YEAR];</a:t>
            </a:r>
          </a:p>
        </p:txBody>
      </p:sp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4191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029200"/>
          </a:xfrm>
        </p:spPr>
        <p:txBody>
          <a:bodyPr/>
          <a:lstStyle/>
          <a:p>
            <a:pPr eaLnBrk="1" hangingPunct="1"/>
            <a:r>
              <a:rPr lang="en-US" smtClean="0"/>
              <a:t>Multidimensional arrays initialization</a:t>
            </a:r>
          </a:p>
          <a:p>
            <a:pPr lvl="1" eaLnBrk="1" hangingPunct="1"/>
            <a:r>
              <a:rPr lang="en-US" smtClean="0"/>
              <a:t>Internal view: array of an array of items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[][] x = { {1,2,3}, {4,5,6}};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Each vector in array can have different length</a:t>
            </a:r>
          </a:p>
          <a:p>
            <a:pPr lvl="1" eaLnBrk="1" hangingPunct="1">
              <a:buFontTx/>
              <a:buNone/>
            </a:pPr>
            <a:r>
              <a:rPr lang="pt-BR" sz="1600" smtClean="0">
                <a:solidFill>
                  <a:srgbClr val="0070C0"/>
                </a:solidFill>
                <a:latin typeface="Courier New" pitchFamily="49" charset="0"/>
              </a:rPr>
              <a:t>String [][] s1 =  { {"a", "b"}, {"c", "d", "e" }};</a:t>
            </a:r>
            <a:endParaRPr lang="en-US" sz="160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Multidimensional arrays access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	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 x[0][1] = 2; // element in row 0, column 1 assigned to 1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76200"/>
            <a:ext cx="8455025" cy="1143000"/>
          </a:xfrm>
        </p:spPr>
        <p:txBody>
          <a:bodyPr/>
          <a:lstStyle/>
          <a:p>
            <a:pPr eaLnBrk="1" hangingPunct="1"/>
            <a:r>
              <a:rPr lang="en-US" smtClean="0"/>
              <a:t>Selection Statements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066800"/>
            <a:ext cx="8077200" cy="5257800"/>
          </a:xfrm>
        </p:spPr>
        <p:txBody>
          <a:bodyPr/>
          <a:lstStyle/>
          <a:p>
            <a:pPr eaLnBrk="1" hangingPunct="1"/>
            <a:r>
              <a:rPr lang="en-US" smtClean="0"/>
              <a:t>Selection statements allow branching in a program</a:t>
            </a:r>
          </a:p>
          <a:p>
            <a:pPr lvl="1" eaLnBrk="1" hangingPunct="1"/>
            <a:r>
              <a:rPr lang="en-US" smtClean="0"/>
              <a:t>Decide what part of a program to execute based on some boolean condition</a:t>
            </a:r>
          </a:p>
          <a:p>
            <a:pPr lvl="1" eaLnBrk="1" hangingPunct="1"/>
            <a:r>
              <a:rPr lang="en-US" smtClean="0"/>
              <a:t>if/elseif/else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(boolean expression 1) {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	statement1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</a:rPr>
              <a:t>else if 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(boolean expression 2) { // optional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	statement2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… 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</a:rPr>
              <a:t>else 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{ // optional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	statement3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} // end 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How to develop software applications economically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How to develop reliable software applications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How to develop software with high quality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Consists of </a:t>
            </a:r>
          </a:p>
          <a:p>
            <a:pPr lvl="1">
              <a:defRPr/>
            </a:pPr>
            <a:r>
              <a:rPr lang="en-US" dirty="0" smtClean="0"/>
              <a:t>Process of  building software (from specification to design to implementation and testing)</a:t>
            </a:r>
          </a:p>
          <a:p>
            <a:pPr lvl="1">
              <a:defRPr/>
            </a:pPr>
            <a:r>
              <a:rPr lang="en-US" dirty="0" smtClean="0"/>
              <a:t>Methods for specifying details of how to carry each of the above steps</a:t>
            </a:r>
          </a:p>
          <a:p>
            <a:pPr lvl="1">
              <a:defRPr/>
            </a:pPr>
            <a:r>
              <a:rPr lang="en-US" dirty="0" smtClean="0"/>
              <a:t>Tools used in the process (compilers, debuggers, version control, ..)</a:t>
            </a:r>
          </a:p>
          <a:p>
            <a:pPr lvl="1">
              <a:defRPr/>
            </a:pPr>
            <a:endParaRPr lang="en-US" dirty="0" smtClean="0"/>
          </a:p>
          <a:p>
            <a:pPr marL="342900" lvl="1" indent="-34290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Statements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= 5;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 = 10;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 &lt; b)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System.out.println("a &lt; b");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a &gt; b)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System.out.println("a &gt; b");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System.out.println("a == b");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a &lt;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Statements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Random r =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Random(40);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= r.nextInt(20);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 = r.nextInt(20);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 = r.nextInt(20);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largest;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 &gt;=b &amp;&amp; a &gt;=c)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largest = 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 b &gt;= c)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largest =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largest =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System.out.println("a = " + a + ", b = " + b + ", c = " + c);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System.out.println("largest = " + largest);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a = 2, b = 19, c = 17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largest =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Statements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 (boolean expression)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	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statement</a:t>
            </a:r>
            <a:r>
              <a:rPr lang="en-US" smtClean="0"/>
              <a:t> is executed as long as </a:t>
            </a:r>
            <a:r>
              <a:rPr lang="en-US" smtClean="0">
                <a:latin typeface="Courier New" pitchFamily="49" charset="0"/>
              </a:rPr>
              <a:t>expression</a:t>
            </a:r>
            <a:r>
              <a:rPr lang="en-US" smtClean="0"/>
              <a:t> is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statement</a:t>
            </a:r>
            <a:r>
              <a:rPr lang="en-US" smtClean="0"/>
              <a:t> may not be executed at all if expression is intially false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 : compute sum of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a[] = { 1, 2, 3, 4, 5};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sum = 0, index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(index &lt; a.length)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sum += a[index++]; // why index++ and not ++index?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838200"/>
          </a:xfrm>
        </p:spPr>
        <p:txBody>
          <a:bodyPr/>
          <a:lstStyle/>
          <a:p>
            <a:pPr eaLnBrk="1" hangingPunct="1"/>
            <a:r>
              <a:rPr lang="en-US" smtClean="0"/>
              <a:t>Iteration Statements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458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 (initialize; test; update)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	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statement</a:t>
            </a:r>
            <a:r>
              <a:rPr lang="en-US" smtClean="0"/>
              <a:t> is executed as long as </a:t>
            </a:r>
            <a:r>
              <a:rPr lang="en-US" smtClean="0">
                <a:latin typeface="Courier New" pitchFamily="49" charset="0"/>
              </a:rPr>
              <a:t>test</a:t>
            </a:r>
            <a:r>
              <a:rPr lang="en-US" smtClean="0"/>
              <a:t> is </a:t>
            </a:r>
            <a:r>
              <a:rPr lang="en-US" smtClean="0">
                <a:latin typeface="Courier New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statement is equivalent to a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initialize;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while(test)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udpate; }</a:t>
            </a:r>
            <a:endParaRPr lang="en-US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Example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 a[] = { 1, 2, 3, 4, 5};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 sum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(int i = 0; i &lt; a.length; ++i)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	  sum += a[i];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Example  2 : multiple variables in initialize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int a[] = { 1, 2, 3, 4, 5};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for(int i = 0, sum = 0; i &lt; a.length; sum += a[i++])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FF0000"/>
                </a:solidFill>
                <a:latin typeface="Courier New" pitchFamily="49" charset="0"/>
              </a:rPr>
              <a:t>System.out.println("sum = " + sum); 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// compile error :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pPr eaLnBrk="1" hangingPunct="1"/>
            <a:r>
              <a:rPr lang="en-US" smtClean="0"/>
              <a:t>Iteration Statements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en-US" smtClean="0"/>
              <a:t> can be skipped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 a[] = { 1, 2, 3, 4, 5};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 sum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int i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b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( ; i &lt; a.length; ++i)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	  sum += a[i];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nn-NO" sz="160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mtClean="0">
                <a:solidFill>
                  <a:srgbClr val="000000"/>
                </a:solidFill>
              </a:rPr>
              <a:t> can be skipped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what is the following equivalent to in the form of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mtClean="0">
                <a:solidFill>
                  <a:srgbClr val="000000"/>
                </a:solidFill>
              </a:rPr>
              <a:t>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 ;  x &gt; 0; ) { statement; }</a:t>
            </a:r>
            <a:r>
              <a:rPr lang="en-US" smtClean="0">
                <a:solidFill>
                  <a:srgbClr val="000000"/>
                </a:solidFill>
              </a:rPr>
              <a:t>  </a:t>
            </a:r>
            <a:endParaRPr lang="en-US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and arrays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 (ArrayElementType variableName : arrayName)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70C0"/>
                </a:solidFill>
                <a:latin typeface="Courier New" pitchFamily="49" charset="0"/>
              </a:rPr>
              <a:t>	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pt-BR" sz="1600" smtClean="0">
                <a:solidFill>
                  <a:srgbClr val="0070C0"/>
                </a:solidFill>
                <a:latin typeface="Courier New" pitchFamily="49" charset="0"/>
              </a:rPr>
              <a:t> a[] = { 1, 2, 3, 4, 5};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sz="1600" b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pt-BR" sz="1600" smtClean="0">
                <a:solidFill>
                  <a:srgbClr val="0070C0"/>
                </a:solidFill>
                <a:latin typeface="Courier New" pitchFamily="49" charset="0"/>
              </a:rPr>
              <a:t> sum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sz="1600" b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pt-BR" sz="1600" smtClean="0">
                <a:solidFill>
                  <a:srgbClr val="0070C0"/>
                </a:solidFill>
                <a:latin typeface="Courier New" pitchFamily="49" charset="0"/>
              </a:rPr>
              <a:t>(int n : a)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sz="1600" smtClean="0">
                <a:solidFill>
                  <a:srgbClr val="0070C0"/>
                </a:solidFill>
                <a:latin typeface="Courier New" pitchFamily="49" charset="0"/>
              </a:rPr>
              <a:t>	 sum += 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Statements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7924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do</a:t>
            </a:r>
            <a:r>
              <a:rPr lang="en-US" dirty="0" smtClean="0"/>
              <a:t> 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do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	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}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(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expression);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statement</a:t>
            </a:r>
            <a:r>
              <a:rPr lang="en-US" dirty="0" smtClean="0"/>
              <a:t> is executed until </a:t>
            </a:r>
            <a:r>
              <a:rPr lang="en-US" dirty="0" smtClean="0">
                <a:latin typeface="Courier New" pitchFamily="49" charset="0"/>
              </a:rPr>
              <a:t>expression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do</a:t>
            </a:r>
            <a:r>
              <a:rPr lang="en-US" dirty="0" smtClean="0"/>
              <a:t> statement loops at least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char response;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do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	// execute a sequence of statements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	// ask user whether he likes to execute statements again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(response == ‘y’ || response == ‘Y’);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Statements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7924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continue</a:t>
            </a:r>
            <a:r>
              <a:rPr lang="en-US" smtClean="0"/>
              <a:t>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Stops the current iteration of the loop and begins the next iteration at the top of the loop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break </a:t>
            </a:r>
            <a:r>
              <a:rPr lang="en-US" smtClean="0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Quits the loop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be used inside for, while, do-while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 = 0; i &lt;= 10; ++i)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 == 9)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 %2 == 0) continue;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System.out.print(i + " 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	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1 3 5 7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Review Questions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z="1600" smtClean="0">
                <a:cs typeface="Courier New" pitchFamily="49" charset="0"/>
              </a:rPr>
              <a:t>What keyword is used to declare a named constant?</a:t>
            </a:r>
          </a:p>
          <a:p>
            <a:pPr eaLnBrk="1" hangingPunct="1"/>
            <a:r>
              <a:rPr lang="en-US" sz="1600" smtClean="0">
                <a:cs typeface="Courier New" pitchFamily="49" charset="0"/>
              </a:rPr>
              <a:t>If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smtClean="0">
                <a:cs typeface="Courier New" pitchFamily="49" charset="0"/>
              </a:rPr>
              <a:t> is an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cs typeface="Courier New" pitchFamily="49" charset="0"/>
              </a:rPr>
              <a:t>, what is the largest possible value for x%10?</a:t>
            </a:r>
          </a:p>
          <a:p>
            <a:pPr eaLnBrk="1" hangingPunct="1"/>
            <a:r>
              <a:rPr lang="en-US" sz="1600" smtClean="0">
                <a:cs typeface="Courier New" pitchFamily="49" charset="0"/>
              </a:rPr>
              <a:t>Which of the following for loops has 5 iterations</a:t>
            </a:r>
          </a:p>
          <a:p>
            <a:pPr lvl="1" eaLnBrk="1" hangingPunct="1"/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i = 0; i &lt;=5; ++i)</a:t>
            </a:r>
          </a:p>
          <a:p>
            <a:pPr lvl="1" eaLnBrk="1" hangingPunct="1"/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i = 5; i &gt;=0 ; --i)</a:t>
            </a:r>
          </a:p>
          <a:p>
            <a:pPr lvl="1" eaLnBrk="1" hangingPunct="1"/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i = 5; i &lt; 15; i+=2)</a:t>
            </a:r>
          </a:p>
          <a:p>
            <a:pPr lvl="1" eaLnBrk="1" hangingPunct="1"/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i = -5; i &lt;=0; ++i)</a:t>
            </a:r>
          </a:p>
          <a:p>
            <a:pPr eaLnBrk="1" hangingPunct="1"/>
            <a:r>
              <a:rPr lang="en-US" sz="1800" smtClean="0">
                <a:cs typeface="Courier New" pitchFamily="49" charset="0"/>
              </a:rPr>
              <a:t>Which loop statement is guaranteed to execute at least once?</a:t>
            </a:r>
          </a:p>
          <a:p>
            <a:pPr eaLnBrk="1" hangingPunct="1"/>
            <a:r>
              <a:rPr lang="en-US" sz="1800" smtClean="0">
                <a:cs typeface="Courier New" pitchFamily="49" charset="0"/>
              </a:rPr>
              <a:t>Evaluate  the expression 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5%2 – 5/4 </a:t>
            </a:r>
          </a:p>
          <a:p>
            <a:pPr eaLnBrk="1" hangingPunct="1"/>
            <a:r>
              <a:rPr lang="en-US" sz="1800" smtClean="0">
                <a:cs typeface="Courier New" pitchFamily="49" charset="0"/>
              </a:rPr>
              <a:t>Which is not a valid identifier(s)?</a:t>
            </a:r>
          </a:p>
          <a:p>
            <a:pPr lvl="1" eaLnBrk="1" hangingPunct="1"/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abc2</a:t>
            </a:r>
          </a:p>
          <a:p>
            <a:pPr lvl="1" eaLnBrk="1" hangingPunct="1"/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ab2c</a:t>
            </a:r>
          </a:p>
          <a:p>
            <a:pPr lvl="1" eaLnBrk="1" hangingPunct="1"/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a2bc</a:t>
            </a:r>
          </a:p>
          <a:p>
            <a:pPr lvl="1" eaLnBrk="1" hangingPunct="1"/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2abc</a:t>
            </a:r>
          </a:p>
          <a:p>
            <a:pPr eaLnBrk="1" hangingPunct="1"/>
            <a:r>
              <a:rPr lang="en-US" sz="1800" smtClean="0">
                <a:cs typeface="Courier New" pitchFamily="49" charset="0"/>
              </a:rPr>
              <a:t>What is the value of count after executing this code?</a:t>
            </a:r>
          </a:p>
          <a:p>
            <a:pPr eaLnBrk="1" hangingPunct="1">
              <a:buFontTx/>
              <a:buNone/>
            </a:pPr>
            <a:r>
              <a:rPr lang="en-US" sz="1800" smtClean="0">
                <a:cs typeface="Courier New" pitchFamily="49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count=0</a:t>
            </a:r>
            <a:b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i = 0; i &lt;=10; ++i)</a:t>
            </a:r>
            <a:b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j = 0; j &lt;=10; j++)</a:t>
            </a:r>
            <a:b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count++;</a:t>
            </a:r>
            <a:endParaRPr lang="en-US" sz="8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800" smtClean="0">
              <a:cs typeface="Courier New" pitchFamily="49" charset="0"/>
            </a:endParaRPr>
          </a:p>
          <a:p>
            <a:pPr eaLnBrk="1" hangingPunct="1"/>
            <a:endParaRPr lang="en-US" sz="1600" smtClean="0"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Review Questions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sz="1600" dirty="0" smtClean="0">
                <a:cs typeface="Courier New" pitchFamily="49" charset="0"/>
              </a:rPr>
              <a:t>Is there a problem with the following code ? 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[] a = {1,2,3,4,5};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sum = 0;</a:t>
            </a:r>
            <a:b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 5;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sum += a[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 smtClean="0"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cs typeface="Courier New" pitchFamily="49" charset="0"/>
              </a:rPr>
              <a:t>What is the  value of sum after executing this loop? 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[] a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sum = 0;</a:t>
            </a:r>
            <a:b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sum += a[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 smtClean="0"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cs typeface="Courier New" pitchFamily="49" charset="0"/>
              </a:rPr>
              <a:t>What is the value of x after executing this code?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0, a = 2;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switch(a) {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++x;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--x;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2: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++x;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3: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x+=2;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--x;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Review Questions - Answers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z="1600" dirty="0" smtClean="0">
                <a:cs typeface="Courier New" pitchFamily="49" charset="0"/>
              </a:rPr>
              <a:t>What keyword is used to declare a named constant? 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final</a:t>
            </a:r>
          </a:p>
          <a:p>
            <a:pPr eaLnBrk="1" hangingPunct="1"/>
            <a:r>
              <a:rPr lang="en-US" sz="1600" dirty="0" smtClean="0">
                <a:cs typeface="Courier New" pitchFamily="49" charset="0"/>
              </a:rPr>
              <a:t>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cs typeface="Courier New" pitchFamily="49" charset="0"/>
              </a:rPr>
              <a:t> is 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cs typeface="Courier New" pitchFamily="49" charset="0"/>
              </a:rPr>
              <a:t>, what is the largest possible value for x%10? 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9</a:t>
            </a:r>
          </a:p>
          <a:p>
            <a:pPr eaLnBrk="1" hangingPunct="1"/>
            <a:r>
              <a:rPr lang="en-US" sz="1600" dirty="0" smtClean="0">
                <a:cs typeface="Courier New" pitchFamily="49" charset="0"/>
              </a:rPr>
              <a:t>Which of the following for loops has 5 iterations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&lt;=5;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&gt;=0 ; --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15;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+=2) </a:t>
            </a:r>
          </a:p>
          <a:p>
            <a:pPr lvl="1" eaLnBrk="1" hangingPunct="1"/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-5;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&lt;=0;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1800" dirty="0" smtClean="0">
                <a:cs typeface="Courier New" pitchFamily="49" charset="0"/>
              </a:rPr>
              <a:t>Which loop statement is guaranteed to execute at least once? </a:t>
            </a:r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do-while</a:t>
            </a:r>
          </a:p>
          <a:p>
            <a:pPr eaLnBrk="1" hangingPunct="1"/>
            <a:r>
              <a:rPr lang="en-US" sz="1800" dirty="0" smtClean="0">
                <a:cs typeface="Courier New" pitchFamily="49" charset="0"/>
              </a:rPr>
              <a:t>Evaluate  the expression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5%2 – 5/4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eaLnBrk="1" hangingPunct="1"/>
            <a:r>
              <a:rPr lang="en-US" sz="1800" dirty="0" smtClean="0">
                <a:cs typeface="Courier New" pitchFamily="49" charset="0"/>
              </a:rPr>
              <a:t>Which is not a valid identifier(s)?</a:t>
            </a:r>
          </a:p>
          <a:p>
            <a:pPr lvl="1" eaLnBrk="1" hangingPunct="1"/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abc2</a:t>
            </a:r>
          </a:p>
          <a:p>
            <a:pPr lvl="1" eaLnBrk="1" hangingPunct="1"/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ab2c</a:t>
            </a:r>
          </a:p>
          <a:p>
            <a:pPr lvl="1" eaLnBrk="1" hangingPunct="1"/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a2bc</a:t>
            </a:r>
          </a:p>
          <a:p>
            <a:pPr lvl="1" eaLnBrk="1" hangingPunct="1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2abc</a:t>
            </a:r>
          </a:p>
          <a:p>
            <a:pPr eaLnBrk="1" hangingPunct="1"/>
            <a:r>
              <a:rPr lang="en-US" sz="1800" dirty="0" smtClean="0">
                <a:cs typeface="Courier New" pitchFamily="49" charset="0"/>
              </a:rPr>
              <a:t>What is the value of count after executing this code? </a:t>
            </a:r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121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count=0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&lt;=10; ++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j = 0; j &lt;=10; j++)</a:t>
            </a:r>
            <a:b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count++;</a:t>
            </a:r>
            <a:endParaRPr lang="en-US" sz="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800" dirty="0" smtClean="0">
              <a:cs typeface="Courier New" pitchFamily="49" charset="0"/>
            </a:endParaRPr>
          </a:p>
          <a:p>
            <a:pPr eaLnBrk="1" hangingPunct="1"/>
            <a:endParaRPr lang="en-US" sz="1600" dirty="0" smtClean="0"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CIS044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905000" y="1828800"/>
            <a:ext cx="2057400" cy="2057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OOP in Java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4038600" y="1828800"/>
            <a:ext cx="2133600" cy="2057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Algorithms and Data Struct.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743200" y="3810000"/>
            <a:ext cx="2133600" cy="2057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  <a:p>
            <a:endParaRPr lang="en-US" sz="2000"/>
          </a:p>
          <a:p>
            <a:r>
              <a:rPr lang="en-US" sz="2000"/>
              <a:t>Software Engineering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895600" y="2743200"/>
            <a:ext cx="1676400" cy="1524000"/>
          </a:xfrm>
          <a:prstGeom prst="ellipse">
            <a:avLst/>
          </a:prstGeom>
          <a:solidFill>
            <a:srgbClr val="E7BA9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  <a:p>
            <a:r>
              <a:rPr lang="en-US"/>
              <a:t>CIS044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Review Questions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sz="1600" dirty="0" smtClean="0">
                <a:cs typeface="Courier New" pitchFamily="49" charset="0"/>
              </a:rPr>
              <a:t>Is there a problem with the following code ? 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[] a = {1,2,3,4,5};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sum = 0;</a:t>
            </a:r>
            <a:b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5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sum += a[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 smtClean="0"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cs typeface="Courier New" pitchFamily="49" charset="0"/>
              </a:rPr>
              <a:t>What is the  value of sum after executing this loop? 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0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[] a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sum = 0;</a:t>
            </a:r>
            <a:b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1" indent="-342900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sum += a[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 smtClean="0"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cs typeface="Courier New" pitchFamily="49" charset="0"/>
              </a:rPr>
              <a:t>What is the value of x after executing this code? 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 0, a = 2;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switch(a) {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++x;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--x;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2: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++x;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case 3: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x+=2;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--x;</a:t>
            </a:r>
          </a:p>
          <a:p>
            <a:pPr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8486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Data type that specifies data and methods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object in Java is an instance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 definition 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Optional </a:t>
            </a:r>
            <a:r>
              <a:rPr lang="en-US" dirty="0" err="1" smtClean="0"/>
              <a:t>subclassing</a:t>
            </a:r>
            <a:r>
              <a:rPr lang="en-US" dirty="0" smtClean="0"/>
              <a:t> modifier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dirty="0" smtClean="0"/>
              <a:t> – discussed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Optional access modifier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Keyword </a:t>
            </a:r>
            <a:r>
              <a:rPr lang="en-US" dirty="0" smtClean="0">
                <a:latin typeface="Courier New" pitchFamily="49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Optional </a:t>
            </a:r>
            <a:r>
              <a:rPr lang="en-US" dirty="0" smtClean="0">
                <a:latin typeface="Courier New" pitchFamily="49" charset="0"/>
              </a:rPr>
              <a:t>extends</a:t>
            </a:r>
            <a:r>
              <a:rPr lang="en-US" dirty="0" smtClean="0"/>
              <a:t> clause – discussed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Optional </a:t>
            </a:r>
            <a:r>
              <a:rPr lang="en-US" dirty="0" smtClean="0">
                <a:latin typeface="Courier New" pitchFamily="49" charset="0"/>
              </a:rPr>
              <a:t>implements</a:t>
            </a:r>
            <a:r>
              <a:rPr lang="en-US" dirty="0" smtClean="0"/>
              <a:t> clause – discussed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body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 fields : </a:t>
            </a:r>
            <a:r>
              <a:rPr lang="en-US" dirty="0" smtClean="0">
                <a:solidFill>
                  <a:srgbClr val="000000"/>
                </a:solidFill>
              </a:rPr>
              <a:t>Class members that are either variables or constants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Methods : Used to implement operations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  // data field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 //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return side*side*side;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Creating new objects of a class</a:t>
            </a:r>
            <a:r>
              <a:rPr lang="en-US" smtClean="0">
                <a:latin typeface="Courier New" pitchFamily="49" charset="0"/>
              </a:rPr>
              <a:t>: new</a:t>
            </a:r>
            <a:r>
              <a:rPr lang="en-US" smtClean="0"/>
              <a:t>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Creates an object or instance of a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 s = new SimpleCube();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smtClean="0"/>
          </a:p>
          <a:p>
            <a:pPr eaLnBrk="1" hangingPunct="1"/>
            <a:r>
              <a:rPr lang="en-US" smtClean="0"/>
              <a:t>Accessing data fields and methods</a:t>
            </a:r>
            <a:endParaRPr lang="en-US" i="1" smtClean="0"/>
          </a:p>
          <a:p>
            <a:pPr lvl="1" eaLnBrk="1" hangingPunct="1"/>
            <a:r>
              <a:rPr lang="en-US" smtClean="0"/>
              <a:t>Name of the object, followed by a period, followed by member name</a:t>
            </a: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s.side </a:t>
            </a:r>
            <a:b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s.getVolume()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  double side;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  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getVolume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		return side*side*side;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class Test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public static void main(String 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s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("side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s.side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s.side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= 2.0;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("side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s.side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vol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s.getVolume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("volume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vol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   }  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Output: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side = 0.0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side = 2.0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volume = 8.0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Data Fields in Detail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15000"/>
          </a:xfrm>
        </p:spPr>
        <p:txBody>
          <a:bodyPr/>
          <a:lstStyle/>
          <a:p>
            <a:pPr eaLnBrk="1" hangingPunct="1"/>
            <a:r>
              <a:rPr lang="en-US" dirty="0" smtClean="0"/>
              <a:t>Class members that are either variables or constants</a:t>
            </a:r>
          </a:p>
          <a:p>
            <a:pPr eaLnBrk="1" hangingPunct="1"/>
            <a:r>
              <a:rPr lang="en-US" dirty="0" smtClean="0"/>
              <a:t>Dot notation to access data fields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s.side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2.0;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/>
              <a:t>Data fields have default initial values</a:t>
            </a:r>
          </a:p>
          <a:p>
            <a:pPr lvl="1" eaLnBrk="1" hangingPunct="1"/>
            <a:r>
              <a:rPr lang="en-US" dirty="0" err="1" smtClean="0"/>
              <a:t>int</a:t>
            </a:r>
            <a:r>
              <a:rPr lang="en-US" dirty="0" smtClean="0"/>
              <a:t> : 0</a:t>
            </a:r>
          </a:p>
          <a:p>
            <a:pPr lvl="1" eaLnBrk="1" hangingPunct="1"/>
            <a:r>
              <a:rPr lang="en-US" dirty="0" smtClean="0"/>
              <a:t>float : 0.0f</a:t>
            </a:r>
          </a:p>
          <a:p>
            <a:pPr lvl="1" eaLnBrk="1" hangingPunct="1"/>
            <a:r>
              <a:rPr lang="en-US" dirty="0" smtClean="0"/>
              <a:t>double: 0.0d</a:t>
            </a:r>
          </a:p>
          <a:p>
            <a:pPr lvl="1" eaLnBrk="1" hangingPunct="1"/>
            <a:r>
              <a:rPr lang="en-US" dirty="0" smtClean="0"/>
              <a:t>references : null</a:t>
            </a:r>
          </a:p>
          <a:p>
            <a:pPr eaLnBrk="1" hangingPunct="1"/>
            <a:r>
              <a:rPr lang="en-US" dirty="0" smtClean="0"/>
              <a:t>Data field declarations can contain</a:t>
            </a:r>
          </a:p>
          <a:p>
            <a:pPr lvl="1" eaLnBrk="1" hangingPunct="1"/>
            <a:r>
              <a:rPr lang="en-US" dirty="0" smtClean="0"/>
              <a:t>Optional access modifiers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public, private, protected</a:t>
            </a:r>
          </a:p>
          <a:p>
            <a:pPr lvl="2" eaLnBrk="1" hangingPunct="1"/>
            <a:r>
              <a:rPr lang="en-US" dirty="0" smtClean="0">
                <a:cs typeface="Courier New" pitchFamily="49" charset="0"/>
              </a:rPr>
              <a:t>indicates how the data field can be used outside the class</a:t>
            </a:r>
          </a:p>
          <a:p>
            <a:pPr lvl="1" eaLnBrk="1" hangingPunct="1"/>
            <a:r>
              <a:rPr lang="en-US" dirty="0" smtClean="0"/>
              <a:t>Optional use modifiers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static, final</a:t>
            </a:r>
          </a:p>
          <a:p>
            <a:pPr lvl="2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dirty="0" smtClean="0">
                <a:cs typeface="Courier New" pitchFamily="49" charset="0"/>
              </a:rPr>
              <a:t>already discussed</a:t>
            </a:r>
          </a:p>
          <a:p>
            <a:pPr lvl="2" eaLnBrk="1" hangingPunct="1"/>
            <a:r>
              <a:rPr lang="en-US" dirty="0" smtClean="0">
                <a:cs typeface="Courier New" pitchFamily="49" charset="0"/>
              </a:rPr>
              <a:t>we will discuss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>
                <a:cs typeface="Courier New" pitchFamily="49" charset="0"/>
              </a:rPr>
              <a:t>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endParaRPr lang="en-US" b="1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Data Fields in Detail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static</a:t>
            </a:r>
            <a:endParaRPr lang="en-US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82000" cy="56388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Courier New" pitchFamily="49" charset="0"/>
              </a:rPr>
              <a:t>Each object created with new has its own copy of data fields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Example: for </a:t>
            </a:r>
            <a:r>
              <a:rPr lang="en-US" dirty="0" err="1" smtClean="0">
                <a:cs typeface="Courier New" pitchFamily="49" charset="0"/>
              </a:rPr>
              <a:t>SimpleCube</a:t>
            </a:r>
            <a:r>
              <a:rPr lang="en-US" dirty="0" smtClean="0">
                <a:cs typeface="Courier New" pitchFamily="49" charset="0"/>
              </a:rPr>
              <a:t>, each cube has its own side data member</a:t>
            </a:r>
          </a:p>
          <a:p>
            <a:pPr eaLnBrk="1" hangingPunct="1"/>
            <a:r>
              <a:rPr lang="en-US" dirty="0" smtClean="0">
                <a:cs typeface="Courier New" pitchFamily="49" charset="0"/>
              </a:rPr>
              <a:t>Use static when only one copy is needed (not tied to object)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access using object name (if object exists) or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 access using class name instead of object name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5;</a:t>
            </a:r>
            <a:b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s1 = new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("s1.i = " + s1.i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s1.i++;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it-IT" sz="1500" dirty="0" smtClean="0">
                <a:latin typeface="Courier New" pitchFamily="49" charset="0"/>
                <a:cs typeface="Courier New" pitchFamily="49" charset="0"/>
              </a:rPr>
              <a:t>StaticInt.i = 6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it-IT" sz="1500" dirty="0" smtClean="0">
                <a:latin typeface="Courier New" pitchFamily="49" charset="0"/>
                <a:cs typeface="Courier New" pitchFamily="49" charset="0"/>
              </a:rPr>
              <a:t>s1.i = 6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it-IT" sz="1500" dirty="0" smtClean="0">
                <a:latin typeface="Courier New" pitchFamily="49" charset="0"/>
                <a:cs typeface="Courier New" pitchFamily="49" charset="0"/>
              </a:rPr>
              <a:t>StaticInt.i = 7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Data Fields in Detail : Access Control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Courier New" pitchFamily="49" charset="0"/>
              </a:rPr>
              <a:t>Higher level objective: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Prevent the consumer/user of class from accessing members that might change</a:t>
            </a:r>
          </a:p>
          <a:p>
            <a:pPr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available ONLY within class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Usage: use to prevent client code from accessing the member since it represents an implementation detail that might change in the future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2; // private access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m.i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 // compile error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Data Fields in Detail : Access Control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 eaLnBrk="1" hangingPunct="1"/>
            <a:r>
              <a:rPr lang="en-US" smtClean="0">
                <a:cs typeface="Courier New" pitchFamily="49" charset="0"/>
              </a:rPr>
              <a:t>No specifier (package access):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available within classes in the same package</a:t>
            </a:r>
          </a:p>
          <a:p>
            <a:pPr lvl="2" eaLnBrk="1" hangingPunct="1"/>
            <a:r>
              <a:rPr lang="en-US" smtClean="0">
                <a:cs typeface="Courier New" pitchFamily="49" charset="0"/>
              </a:rPr>
              <a:t>classes in same file are in same package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not available to classes outside the package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Usage: use for code that you “own” in a package (users of your class won’t put their code there)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6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MyInt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 = 2; //package access : here it is default package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Test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main(String [] args)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MyInt m = 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MyInt();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m.i++; // Test and MyInt are in same package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cs typeface="Courier New" pitchFamily="49" charset="0"/>
              </a:rPr>
              <a:t> </a:t>
            </a:r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Data Fields in Detail : Access Control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mtClean="0">
                <a:cs typeface="Courier New" pitchFamily="49" charset="0"/>
              </a:rPr>
              <a:t>: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available everywhere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Usage: mainly used for methods to specify them as interface that can be used by clients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DO not use for data members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Data Field Modifiers: Summary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143000" y="914400"/>
            <a:ext cx="7010400" cy="5943600"/>
            <a:chOff x="2133600" y="1112838"/>
            <a:chExt cx="5867400" cy="5516562"/>
          </a:xfrm>
        </p:grpSpPr>
        <p:pic>
          <p:nvPicPr>
            <p:cNvPr id="70662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-6000"/>
            </a:blip>
            <a:srcRect/>
            <a:stretch>
              <a:fillRect/>
            </a:stretch>
          </p:blipFill>
          <p:spPr bwMode="auto">
            <a:xfrm>
              <a:off x="2209799" y="1112838"/>
              <a:ext cx="5540903" cy="544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 bwMode="auto">
            <a:xfrm>
              <a:off x="2133600" y="5029200"/>
              <a:ext cx="5867400" cy="1600200"/>
            </a:xfrm>
            <a:prstGeom prst="rect">
              <a:avLst/>
            </a:prstGeom>
            <a:solidFill>
              <a:srgbClr val="EDF6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Basics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application</a:t>
            </a:r>
          </a:p>
          <a:p>
            <a:pPr lvl="1" eaLnBrk="1" hangingPunct="1"/>
            <a:r>
              <a:rPr lang="en-US" smtClean="0"/>
              <a:t>Collection of classes</a:t>
            </a:r>
          </a:p>
          <a:p>
            <a:pPr lvl="2" eaLnBrk="1" hangingPunct="1"/>
            <a:r>
              <a:rPr lang="en-US" smtClean="0"/>
              <a:t>One class contains the </a:t>
            </a:r>
            <a:r>
              <a:rPr lang="en-US" i="1" smtClean="0"/>
              <a:t>main</a:t>
            </a:r>
            <a:r>
              <a:rPr lang="en-US" smtClean="0"/>
              <a:t> method</a:t>
            </a:r>
          </a:p>
          <a:p>
            <a:pPr lvl="1" eaLnBrk="1" hangingPunct="1"/>
            <a:r>
              <a:rPr lang="en-US" smtClean="0"/>
              <a:t>Simple hello program: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2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hello program </a:t>
            </a:r>
            <a:b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Hello { </a:t>
            </a:r>
          </a:p>
          <a:p>
            <a:pPr lvl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public static void main(String[] args) { </a:t>
            </a:r>
          </a:p>
          <a:p>
            <a:pPr lvl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	System.out.println("Hello"); </a:t>
            </a:r>
          </a:p>
          <a:p>
            <a:pPr lvl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	System.out.println(“Welcome to CIS044”); </a:t>
            </a:r>
          </a:p>
          <a:p>
            <a:pPr lvl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} </a:t>
            </a:r>
            <a:b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in Detail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Used to implement operations</a:t>
            </a:r>
          </a:p>
          <a:p>
            <a:pPr eaLnBrk="1" hangingPunct="1">
              <a:defRPr/>
            </a:pPr>
            <a:r>
              <a:rPr lang="en-US" dirty="0" smtClean="0"/>
              <a:t>Should perform one well-defined task</a:t>
            </a:r>
          </a:p>
          <a:p>
            <a:pPr eaLnBrk="1" hangingPunct="1">
              <a:defRPr/>
            </a:pPr>
            <a:r>
              <a:rPr lang="en-US" dirty="0" smtClean="0"/>
              <a:t>Method modifiers</a:t>
            </a:r>
          </a:p>
          <a:p>
            <a:pPr lvl="1" eaLnBrk="1" hangingPunct="1">
              <a:defRPr/>
            </a:pPr>
            <a:r>
              <a:rPr lang="en-US" dirty="0" smtClean="0"/>
              <a:t>Optional access modifiers: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public, private, protected</a:t>
            </a:r>
          </a:p>
          <a:p>
            <a:pPr lvl="1" eaLnBrk="1" hangingPunct="1">
              <a:defRPr/>
            </a:pPr>
            <a:r>
              <a:rPr lang="en-US" dirty="0" smtClean="0"/>
              <a:t>Optional use modifiers: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static, final, abstract</a:t>
            </a:r>
          </a:p>
          <a:p>
            <a:pPr eaLnBrk="1" hangingPunct="1">
              <a:defRPr/>
            </a:pPr>
            <a:r>
              <a:rPr lang="en-US" dirty="0" smtClean="0"/>
              <a:t>Syntax of a method declaration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access-mod use-mod return-type method-name(parameter-list) {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		method-body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Example with access and use modifiers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Test {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main(String 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m.i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++; // Test and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are in same package	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static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7724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Courier New" pitchFamily="49" charset="0"/>
              </a:rPr>
              <a:t>A static method is NOT associated with a particular object for a class</a:t>
            </a:r>
          </a:p>
          <a:p>
            <a:pPr eaLnBrk="1" hangingPunct="1"/>
            <a:r>
              <a:rPr lang="en-US" dirty="0" smtClean="0">
                <a:cs typeface="Courier New" pitchFamily="49" charset="0"/>
              </a:rPr>
              <a:t>Use static when method can be called without any object being created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access using object name (if object exists) or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access using class name instead of object name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increment()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++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static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5; // private data field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public static void main(String []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StaticInt.increment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no object created yet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 = new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StaticInt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create object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s.increment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access static method through object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 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772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Methods can exist ONLY in a class</a:t>
            </a:r>
          </a:p>
          <a:p>
            <a:pPr eaLnBrk="1" hangingPunct="1"/>
            <a:r>
              <a:rPr lang="en-US" dirty="0" smtClean="0"/>
              <a:t>Method call is similar to field access (dot notation)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// method in 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return side*side*side;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s.getVolume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s is object of the class</a:t>
            </a:r>
            <a:endParaRPr lang="en-US" dirty="0" smtClean="0"/>
          </a:p>
          <a:p>
            <a:pPr eaLnBrk="1" hangingPunct="1"/>
            <a:r>
              <a:rPr lang="en-US" dirty="0" smtClean="0"/>
              <a:t>Arguments :</a:t>
            </a:r>
          </a:p>
          <a:p>
            <a:pPr lvl="1" eaLnBrk="1" hangingPunct="1"/>
            <a:r>
              <a:rPr lang="en-US" dirty="0" smtClean="0"/>
              <a:t>passed by value for primitive types</a:t>
            </a:r>
          </a:p>
          <a:p>
            <a:pPr lvl="1" eaLnBrk="1" hangingPunct="1"/>
            <a:r>
              <a:rPr lang="en-US" dirty="0" smtClean="0"/>
              <a:t>passed by reference for objects and arrays</a:t>
            </a:r>
          </a:p>
          <a:p>
            <a:pPr lvl="1" eaLnBrk="1" hangingPunct="1"/>
            <a:r>
              <a:rPr lang="en-US" dirty="0" smtClean="0"/>
              <a:t>Example on next slide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7772400" cy="6019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Example: Argument passing</a:t>
            </a:r>
            <a:r>
              <a:rPr lang="en-US" dirty="0" smtClean="0"/>
              <a:t>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f1(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f2(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n.j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=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b.j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f1(a); // fundamental type: argument copied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f2(b); // reference type : reference copied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("a = " + a + ", b =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b.j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57937"/>
            <a:ext cx="2133600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Output: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 = 1, b = 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in detail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Passing an array to a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Declare the method as follows: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public double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average(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[] values)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Invoke the method by writing: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</a:rPr>
              <a:t>avg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= average(array1);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Method can modify content of the array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public class Test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   public static void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incrementByOne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[] a)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	for(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= 0;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&lt;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a.length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; ++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   	  ++a[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 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   public static void main(String []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[] array = {1, 2, 3, 4};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incrementByOne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(array);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("array = "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Arrays.toString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(array));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784402"/>
            <a:ext cx="3429000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Output: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array = [2, 3, 4, 5]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in detail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Location of array is passed to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static void f(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[] a)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a = new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[] { 1, 2, 3, 4 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public static void main(String []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[] c = { 5, 6, 7 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f(c);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("c = " +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</a:rPr>
              <a:t>Arrays.toString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(c));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026415"/>
            <a:ext cx="3429000" cy="3931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 = [5, 6, 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in Detail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Return type:</a:t>
            </a:r>
          </a:p>
          <a:p>
            <a:pPr lvl="1" eaLnBrk="1" hangingPunct="1">
              <a:defRPr/>
            </a:pPr>
            <a:r>
              <a:rPr lang="en-US" dirty="0" smtClean="0"/>
              <a:t>void if the function does not return a value</a:t>
            </a:r>
          </a:p>
          <a:p>
            <a:pPr lvl="1" eaLnBrk="1" hangingPunct="1">
              <a:defRPr/>
            </a:pPr>
            <a:r>
              <a:rPr lang="en-US" dirty="0" smtClean="0"/>
              <a:t>Any other type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getFlag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return false;}  // returns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increment() {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}    // doesn’t return a value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String 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getStrings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// returns an array 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String[] s = {"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s;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/>
              <a:t>Access modifiers for methods:</a:t>
            </a:r>
          </a:p>
          <a:p>
            <a:pPr marL="742950" lvl="2" indent="-342900" eaLnBrk="1" hangingPunct="1">
              <a:defRPr/>
            </a:pPr>
            <a:r>
              <a:rPr lang="en-US" dirty="0" smtClean="0"/>
              <a:t>Behavior is exactly like in the case of data 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Method Modifiers: Summary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9600" y="762000"/>
            <a:ext cx="6934200" cy="5791200"/>
            <a:chOff x="2286000" y="1143000"/>
            <a:chExt cx="4572000" cy="4772072"/>
          </a:xfrm>
        </p:grpSpPr>
        <p:pic>
          <p:nvPicPr>
            <p:cNvPr id="78854" name="Picture 5"/>
            <p:cNvPicPr>
              <a:picLocks noChangeAspect="1" noChangeArrowheads="1"/>
            </p:cNvPicPr>
            <p:nvPr/>
          </p:nvPicPr>
          <p:blipFill>
            <a:blip r:embed="rId3" cstate="print">
              <a:lum bright="-6000"/>
            </a:blip>
            <a:srcRect/>
            <a:stretch>
              <a:fillRect/>
            </a:stretch>
          </p:blipFill>
          <p:spPr bwMode="auto">
            <a:xfrm>
              <a:off x="2316163" y="1143000"/>
              <a:ext cx="4511675" cy="457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 bwMode="auto">
            <a:xfrm>
              <a:off x="2286000" y="4191000"/>
              <a:ext cx="4572000" cy="1724072"/>
            </a:xfrm>
            <a:prstGeom prst="rect">
              <a:avLst/>
            </a:prstGeom>
            <a:solidFill>
              <a:srgbClr val="EDF6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Constructors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Why do we need constructors to initialize objects?</a:t>
            </a:r>
          </a:p>
          <a:p>
            <a:pPr lvl="1" eaLnBrk="1" hangingPunct="1"/>
            <a:r>
              <a:rPr lang="en-US" dirty="0" smtClean="0"/>
              <a:t>What’s wrong with creating an initialize() method ? </a:t>
            </a:r>
          </a:p>
          <a:p>
            <a:pPr eaLnBrk="1" hangingPunct="1"/>
            <a:r>
              <a:rPr lang="en-US" dirty="0" smtClean="0"/>
              <a:t>Constructor</a:t>
            </a:r>
          </a:p>
          <a:p>
            <a:pPr lvl="1" eaLnBrk="1" hangingPunct="1"/>
            <a:r>
              <a:rPr lang="en-US" dirty="0" smtClean="0"/>
              <a:t>Special kind of method</a:t>
            </a:r>
          </a:p>
          <a:p>
            <a:pPr lvl="1" eaLnBrk="1" hangingPunct="1"/>
            <a:r>
              <a:rPr lang="en-US" dirty="0" smtClean="0"/>
              <a:t>Has the same name as the class and no return type</a:t>
            </a:r>
          </a:p>
          <a:p>
            <a:pPr lvl="1" eaLnBrk="1" hangingPunct="1"/>
            <a:r>
              <a:rPr lang="en-US" u="sng" dirty="0" smtClean="0"/>
              <a:t>Automatically</a:t>
            </a:r>
            <a:r>
              <a:rPr lang="en-US" dirty="0" smtClean="0"/>
              <a:t> executed when an object is created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    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//default or no-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constrcutor</a:t>
            </a: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[] a = 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[5]; // no constructor calls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6248400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Output: </a:t>
            </a:r>
          </a:p>
          <a:p>
            <a:pPr lvl="1" eaLnBrk="1" hangingPunct="1"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Constructors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Why do we need multiple constructors? </a:t>
            </a:r>
          </a:p>
          <a:p>
            <a:pPr eaLnBrk="1" hangingPunct="1"/>
            <a:r>
              <a:rPr lang="en-US" sz="2200" dirty="0" smtClean="0"/>
              <a:t>Example with multiple constructors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    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//default or no-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constrcutor</a:t>
            </a: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)");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public static void main(String 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o2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(2); 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59436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hello program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Comment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Begins with two slashes (</a:t>
            </a:r>
            <a:r>
              <a:rPr lang="en-US" smtClean="0">
                <a:solidFill>
                  <a:srgbClr val="0070C0"/>
                </a:solidFill>
              </a:rPr>
              <a:t>//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Continues until the end of the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ignored by compiler, useful for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Multiple-line comment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Begins with </a:t>
            </a:r>
            <a:r>
              <a:rPr lang="en-US" smtClean="0">
                <a:solidFill>
                  <a:srgbClr val="0070C0"/>
                </a:solidFill>
              </a:rPr>
              <a:t>/*</a:t>
            </a:r>
            <a:r>
              <a:rPr lang="en-US" smtClean="0"/>
              <a:t> and ends with </a:t>
            </a:r>
            <a:r>
              <a:rPr lang="en-US" smtClean="0">
                <a:solidFill>
                  <a:srgbClr val="0070C0"/>
                </a:solidFill>
              </a:rPr>
              <a:t>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Useful for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Cannot contain another multiple-line comment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javadoc</a:t>
            </a:r>
            <a:r>
              <a:rPr lang="en-US" smtClean="0"/>
              <a:t>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Begins with </a:t>
            </a:r>
            <a:r>
              <a:rPr lang="en-US" smtClean="0">
                <a:solidFill>
                  <a:srgbClr val="0070C0"/>
                </a:solidFill>
              </a:rPr>
              <a:t>/**</a:t>
            </a:r>
            <a:r>
              <a:rPr lang="en-US" smtClean="0"/>
              <a:t> and ends with </a:t>
            </a:r>
            <a:r>
              <a:rPr lang="en-US" smtClean="0">
                <a:solidFill>
                  <a:srgbClr val="0070C0"/>
                </a:solidFill>
              </a:rPr>
              <a:t>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Read by javadoc utility program to prepare HTML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Constructors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What happens if you do not provide a constructor?</a:t>
            </a:r>
          </a:p>
          <a:p>
            <a:pPr lvl="1" eaLnBrk="1" hangingPunct="1"/>
            <a:r>
              <a:rPr lang="en-US" dirty="0" smtClean="0"/>
              <a:t>Compiler automatically generates a default/no-</a:t>
            </a:r>
            <a:r>
              <a:rPr lang="en-US" dirty="0" err="1" smtClean="0"/>
              <a:t>arg</a:t>
            </a:r>
            <a:r>
              <a:rPr lang="en-US" dirty="0" smtClean="0"/>
              <a:t> constructor</a:t>
            </a:r>
          </a:p>
          <a:p>
            <a:pPr lvl="2" eaLnBrk="1" hangingPunct="1"/>
            <a:r>
              <a:rPr lang="en-US" dirty="0" smtClean="0"/>
              <a:t>It initializes all primitives to default values</a:t>
            </a:r>
          </a:p>
          <a:p>
            <a:pPr lvl="2" eaLnBrk="1" hangingPunct="1"/>
            <a:r>
              <a:rPr lang="en-US" dirty="0" smtClean="0"/>
              <a:t>It initializes all references to null</a:t>
            </a:r>
          </a:p>
          <a:p>
            <a:pPr lvl="1" eaLnBrk="1" hangingPunct="1"/>
            <a:r>
              <a:rPr lang="en-US" dirty="0" smtClean="0"/>
              <a:t>Why does compiler initializes all data fields?</a:t>
            </a:r>
          </a:p>
          <a:p>
            <a:pPr lvl="2" eaLnBrk="1" hangingPunct="1"/>
            <a:r>
              <a:rPr lang="en-US" dirty="0" smtClean="0"/>
              <a:t>To reduce possibility of error due to uninitialized memory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    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Integer j;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" ,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o.j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o.j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79120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 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Constructors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791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What happens if you provide a constructor but DO NOT initialize some data fields?</a:t>
            </a:r>
          </a:p>
          <a:p>
            <a:pPr lvl="1" eaLnBrk="1" hangingPunct="1"/>
            <a:r>
              <a:rPr lang="en-US" dirty="0" smtClean="0"/>
              <a:t>Compiler automatically:</a:t>
            </a:r>
          </a:p>
          <a:p>
            <a:pPr lvl="2" eaLnBrk="1" hangingPunct="1"/>
            <a:r>
              <a:rPr lang="en-US" dirty="0" smtClean="0"/>
              <a:t>initializes all primitives to default values</a:t>
            </a:r>
          </a:p>
          <a:p>
            <a:pPr lvl="2" eaLnBrk="1" hangingPunct="1"/>
            <a:r>
              <a:rPr lang="en-US" dirty="0" smtClean="0"/>
              <a:t>initializes all references to null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    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Integer j;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k;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 //default or no-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constrcutor</a:t>
            </a: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SimpleObject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o.i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" ,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o.j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o.j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",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o.k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" +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o.k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33478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Output: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 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534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Allows</a:t>
            </a:r>
            <a:r>
              <a:rPr lang="en-US" sz="2200" dirty="0" smtClean="0"/>
              <a:t> you to get reference to the object inside a non-static method</a:t>
            </a: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increment()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++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void f()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this.increment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redundant usage of this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Methods in Detail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this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534400" cy="3962400"/>
          </a:xfrm>
        </p:spPr>
        <p:txBody>
          <a:bodyPr/>
          <a:lstStyle/>
          <a:p>
            <a:pPr eaLnBrk="1" hangingPunct="1"/>
            <a:r>
              <a:rPr lang="en-US" dirty="0" smtClean="0"/>
              <a:t>If this first statement of a constructor is this(…)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the constructor calls another constructor of the same class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Employee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String name;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Employee(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id =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public Employee(String name,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this(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this.name = name;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838200"/>
          </a:xfrm>
        </p:spPr>
        <p:txBody>
          <a:bodyPr/>
          <a:lstStyle/>
          <a:p>
            <a:r>
              <a:rPr lang="en-US" dirty="0" smtClean="0"/>
              <a:t>Composition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181600"/>
          </a:xfrm>
        </p:spPr>
        <p:txBody>
          <a:bodyPr/>
          <a:lstStyle/>
          <a:p>
            <a:r>
              <a:rPr lang="en-US" dirty="0" smtClean="0"/>
              <a:t>We would like to reuse an existing class by adding to it</a:t>
            </a:r>
          </a:p>
          <a:p>
            <a:r>
              <a:rPr lang="en-US" dirty="0" smtClean="0"/>
              <a:t>But we do NOT want to modify the existing class</a:t>
            </a:r>
          </a:p>
          <a:p>
            <a:r>
              <a:rPr lang="en-US" dirty="0" smtClean="0"/>
              <a:t>Composition: one way to accomplish this</a:t>
            </a:r>
          </a:p>
          <a:p>
            <a:pPr lvl="1"/>
            <a:r>
              <a:rPr lang="en-US" dirty="0" smtClean="0"/>
              <a:t>Add references to a class inside the definition of another class</a:t>
            </a:r>
          </a:p>
          <a:p>
            <a:pPr lvl="1"/>
            <a:r>
              <a:rPr lang="en-US" dirty="0" smtClean="0"/>
              <a:t>The reference will be </a:t>
            </a:r>
            <a:r>
              <a:rPr lang="en-US" dirty="0" err="1" smtClean="0"/>
              <a:t>initalized</a:t>
            </a:r>
            <a:r>
              <a:rPr lang="en-US" dirty="0" smtClean="0"/>
              <a:t> to null</a:t>
            </a:r>
          </a:p>
          <a:p>
            <a:pPr lvl="1"/>
            <a:r>
              <a:rPr lang="en-US" dirty="0" smtClean="0"/>
              <a:t>We have seen this before</a:t>
            </a:r>
          </a:p>
          <a:p>
            <a:pPr lvl="1"/>
            <a:r>
              <a:rPr lang="en-US" dirty="0" smtClean="0"/>
              <a:t>Useful in Object-Oriented programming when we want to model a “has” relationship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Side {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length;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 // simple cube has a side and a name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Side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382000" cy="1143000"/>
          </a:xfrm>
        </p:spPr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5867400"/>
          </a:xfrm>
        </p:spPr>
        <p:txBody>
          <a:bodyPr/>
          <a:lstStyle/>
          <a:p>
            <a:r>
              <a:rPr lang="en-US" dirty="0" smtClean="0"/>
              <a:t>Another technique for creating a new class that is based on one that already exists.</a:t>
            </a:r>
          </a:p>
          <a:p>
            <a:pPr lvl="1"/>
            <a:r>
              <a:rPr lang="en-US" dirty="0" smtClean="0"/>
              <a:t>Desire to add new features</a:t>
            </a:r>
          </a:p>
          <a:p>
            <a:pPr lvl="1"/>
            <a:r>
              <a:rPr lang="en-US" dirty="0" smtClean="0"/>
              <a:t>Desire to define a more specific data type</a:t>
            </a:r>
          </a:p>
          <a:p>
            <a:pPr lvl="1"/>
            <a:r>
              <a:rPr lang="en-US" dirty="0" smtClean="0"/>
              <a:t>We don’t want to change the original class</a:t>
            </a:r>
          </a:p>
          <a:p>
            <a:r>
              <a:rPr lang="en-US" dirty="0" smtClean="0"/>
              <a:t>Example: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We already have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dirty="0" smtClean="0"/>
              <a:t> will be everything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dirty="0" smtClean="0"/>
              <a:t> is, but more.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Base class (or </a:t>
            </a:r>
            <a:r>
              <a:rPr lang="en-US" dirty="0" err="1" smtClean="0"/>
              <a:t>superclass</a:t>
            </a:r>
            <a:r>
              <a:rPr lang="en-US" dirty="0" smtClean="0"/>
              <a:t>):  the original class from which we create the new one  (e.g.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Derived class (or subclass):  the new class we create (e.g.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say that the subclass </a:t>
            </a:r>
            <a:r>
              <a:rPr lang="en-US" u="sng" dirty="0" smtClean="0"/>
              <a:t>inherits</a:t>
            </a:r>
            <a:r>
              <a:rPr lang="en-US" dirty="0" smtClean="0"/>
              <a:t> data members and operations of its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4876800"/>
          </a:xfrm>
        </p:spPr>
        <p:txBody>
          <a:bodyPr/>
          <a:lstStyle/>
          <a:p>
            <a:r>
              <a:rPr lang="en-US" dirty="0" smtClean="0"/>
              <a:t>How to define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endParaRPr lang="en-US" sz="20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Java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 smtClean="0"/>
              <a:t> means we are using inheritance.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ColoredCube</a:t>
            </a:r>
            <a:r>
              <a:rPr lang="en-US" dirty="0" smtClean="0"/>
              <a:t> with constructor 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return side*side*side;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Color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(Color c) {</a:t>
            </a:r>
          </a:p>
          <a:p>
            <a:pPr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super();    // We call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constructor</a:t>
            </a:r>
          </a:p>
          <a:p>
            <a:pPr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color = c;</a:t>
            </a:r>
          </a:p>
          <a:p>
            <a:pPr>
              <a:buFontTx/>
              <a:buNone/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has access to attributes of its </a:t>
            </a:r>
            <a:r>
              <a:rPr lang="en-US" dirty="0" err="1" smtClean="0"/>
              <a:t>superclass</a:t>
            </a:r>
            <a:r>
              <a:rPr lang="en-US" dirty="0" smtClean="0"/>
              <a:t>, but the </a:t>
            </a:r>
            <a:r>
              <a:rPr lang="en-US" dirty="0" err="1" smtClean="0"/>
              <a:t>superclass</a:t>
            </a:r>
            <a:r>
              <a:rPr lang="en-US" dirty="0" smtClean="0"/>
              <a:t> cannot access attributes of its subclass(s)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If a client class uses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dirty="0" smtClean="0"/>
              <a:t> object, it can call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dirty="0" smtClean="0"/>
              <a:t> method automatically.</a:t>
            </a:r>
          </a:p>
          <a:p>
            <a:pPr>
              <a:buFontTx/>
              <a:buNone/>
            </a:pPr>
            <a:r>
              <a:rPr lang="en-US" dirty="0" smtClean="0"/>
              <a:t>	   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volume = </a:t>
            </a:r>
            <a:r>
              <a:rPr lang="en-US" sz="20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coloredCube.getVolume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This is a legal statement even though </a:t>
            </a:r>
            <a:r>
              <a:rPr lang="en-US" dirty="0" err="1" smtClean="0"/>
              <a:t>getVolume</a:t>
            </a:r>
            <a:r>
              <a:rPr lang="en-US" dirty="0" smtClean="0"/>
              <a:t>() is not inside </a:t>
            </a:r>
            <a:r>
              <a:rPr lang="en-US" dirty="0" err="1" smtClean="0"/>
              <a:t>ColoredCube</a:t>
            </a:r>
            <a:r>
              <a:rPr lang="en-US" dirty="0" smtClean="0"/>
              <a:t>:  it’s inherited.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r>
              <a:rPr lang="en-US" smtClean="0"/>
              <a:t>Inheritance: Constructors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82000" cy="6248400"/>
          </a:xfrm>
        </p:spPr>
        <p:txBody>
          <a:bodyPr/>
          <a:lstStyle/>
          <a:p>
            <a:r>
              <a:rPr lang="en-US" dirty="0" smtClean="0"/>
              <a:t>Initializing the base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If you do not initialize base, the compiler will automatically do that (ONLY for default constructors)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");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");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cube = new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943600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382000" cy="1143000"/>
          </a:xfrm>
        </p:spPr>
        <p:txBody>
          <a:bodyPr/>
          <a:lstStyle/>
          <a:p>
            <a:r>
              <a:rPr lang="en-US" sz="3600" dirty="0" smtClean="0"/>
              <a:t>Inheritance: Assignment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248400"/>
          </a:xfrm>
        </p:spPr>
        <p:txBody>
          <a:bodyPr/>
          <a:lstStyle/>
          <a:p>
            <a:r>
              <a:rPr lang="en-US" dirty="0" smtClean="0"/>
              <a:t>Power of inheritance: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Allows assigning subclass object to </a:t>
            </a:r>
            <a:r>
              <a:rPr lang="en-US" dirty="0" err="1" smtClean="0"/>
              <a:t>superclass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Assigning </a:t>
            </a:r>
            <a:r>
              <a:rPr lang="en-US" dirty="0" err="1" smtClean="0"/>
              <a:t>superclass</a:t>
            </a:r>
            <a:r>
              <a:rPr lang="en-US" dirty="0" smtClean="0"/>
              <a:t> object to subclass object is NOT allowed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");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");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c1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s1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s2 = c1; // OK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c2 = s1; // illegal, compile error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 a1 = {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(),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()} ;// OK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sz="15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Declaration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Hello {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mtClean="0"/>
              <a:t> keyword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class name 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Hello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Left brace begins class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Right brace end class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Body of class in between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class name is an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 will cover identifiers in details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r>
              <a:rPr lang="en-US" smtClean="0"/>
              <a:t>Inheritance: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protected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248400"/>
          </a:xfrm>
        </p:spPr>
        <p:txBody>
          <a:bodyPr/>
          <a:lstStyle/>
          <a:p>
            <a:r>
              <a:rPr lang="en-US" smtClean="0"/>
              <a:t>In between public and private:</a:t>
            </a:r>
          </a:p>
          <a:p>
            <a:pPr lvl="1"/>
            <a:r>
              <a:rPr lang="en-US" smtClean="0">
                <a:cs typeface="Courier New" pitchFamily="49" charset="0"/>
              </a:rPr>
              <a:t>protected member can be accessed by derived class and classes in the same package</a:t>
            </a:r>
          </a:p>
          <a:p>
            <a:pPr lvl="1"/>
            <a:r>
              <a:rPr lang="en-US" smtClean="0">
                <a:cs typeface="Courier New" pitchFamily="49" charset="0"/>
              </a:rPr>
              <a:t>can not be accessed by classes in other packages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SimpleCube {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protected double side;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ColoredCube extends SimpleCube {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Color color;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ColoredCube() {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// side can be accessed in derived class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System.out.println("ColoredCube() : side = " + side); 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class from another package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args) {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ColoredCube cube = new ColoredCube();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5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cube.side = 2; // error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5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4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r>
              <a:rPr lang="en-US" smtClean="0"/>
              <a:t>Inheritance: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final class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82000" cy="6248400"/>
          </a:xfrm>
        </p:spPr>
        <p:txBody>
          <a:bodyPr/>
          <a:lstStyle/>
          <a:p>
            <a:r>
              <a:rPr lang="en-US" dirty="0" smtClean="0"/>
              <a:t>A class can not inherit from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/>
              <a:t> class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can be used for security reason 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class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double side;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 // error : can not inherit 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Color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r>
              <a:rPr lang="en-US" sz="3200" dirty="0" smtClean="0"/>
              <a:t>Inheritance: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248400"/>
          </a:xfrm>
        </p:spPr>
        <p:txBody>
          <a:bodyPr/>
          <a:lstStyle/>
          <a:p>
            <a:r>
              <a:rPr lang="en-US" sz="2000" dirty="0" smtClean="0"/>
              <a:t>A derived class can redefine methods already present in base class</a:t>
            </a:r>
          </a:p>
          <a:p>
            <a:pPr lvl="1"/>
            <a:r>
              <a:rPr lang="en-US" sz="1800" dirty="0" smtClean="0"/>
              <a:t>allows flexibility for base class in implementing  specific behavior 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side = 1;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side*side*side;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side * (side *side);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cube = new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("volume = " +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cube.getVolume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>
              <a:buFontTx/>
              <a:buNone/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volume = 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7041025E-ADB8-42BF-BE11-B9EF24C44260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r>
              <a:rPr lang="en-US" smtClean="0"/>
              <a:t>Inheritance: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final method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248400"/>
          </a:xfrm>
        </p:spPr>
        <p:txBody>
          <a:bodyPr/>
          <a:lstStyle/>
          <a:p>
            <a:r>
              <a:rPr lang="en-US" dirty="0" smtClean="0"/>
              <a:t>Use final to prevent a derived class from redefining a method in base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side = 1;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side*side*side;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 // error overridden method is final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side * (side *side);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cube = new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("volume = " +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cube.getVolume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>
              <a:buFontTx/>
              <a:buNone/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ColoredCube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getVolume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volume =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Classes</a:t>
            </a:r>
          </a:p>
        </p:txBody>
      </p:sp>
      <p:pic>
        <p:nvPicPr>
          <p:cNvPr id="94214" name="Picture 5"/>
          <p:cNvPicPr>
            <a:picLocks noChangeAspect="1" noChangeArrowheads="1"/>
          </p:cNvPicPr>
          <p:nvPr/>
        </p:nvPicPr>
        <p:blipFill>
          <a:blip r:embed="rId3" cstate="print">
            <a:lum bright="-6000"/>
          </a:blip>
          <a:srcRect/>
          <a:stretch>
            <a:fillRect/>
          </a:stretch>
        </p:blipFill>
        <p:spPr bwMode="auto">
          <a:xfrm>
            <a:off x="1368425" y="1927225"/>
            <a:ext cx="6403975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248400"/>
          </a:xfrm>
        </p:spPr>
        <p:txBody>
          <a:bodyPr/>
          <a:lstStyle/>
          <a:p>
            <a:r>
              <a:rPr lang="en-US" dirty="0" smtClean="0"/>
              <a:t>We didn’t discuss the following constructs (listed here for reference only)</a:t>
            </a:r>
          </a:p>
          <a:p>
            <a:pPr lvl="1"/>
            <a:r>
              <a:rPr lang="en-US" dirty="0" smtClean="0"/>
              <a:t>abstract, implements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Review Questions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z="1600" smtClean="0">
                <a:cs typeface="Courier New" pitchFamily="49" charset="0"/>
              </a:rPr>
              <a:t>What keyword is used to declare a method to be independent of class objects?</a:t>
            </a:r>
          </a:p>
          <a:p>
            <a:pPr eaLnBrk="1" hangingPunct="1"/>
            <a:r>
              <a:rPr lang="en-US" sz="1600" smtClean="0">
                <a:cs typeface="Courier New" pitchFamily="49" charset="0"/>
              </a:rPr>
              <a:t>What keyword indicates that a method can be accessed by any other class?</a:t>
            </a:r>
          </a:p>
          <a:p>
            <a:pPr eaLnBrk="1" hangingPunct="1"/>
            <a:r>
              <a:rPr lang="en-US" sz="1600" smtClean="0">
                <a:cs typeface="Courier New" pitchFamily="49" charset="0"/>
              </a:rPr>
              <a:t>What is wrong with the following code ? </a:t>
            </a:r>
          </a:p>
          <a:p>
            <a:pPr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public class Test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int a;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f()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	a = 1;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800" smtClean="0">
                <a:cs typeface="Courier New" pitchFamily="49" charset="0"/>
              </a:rPr>
              <a:t>What is the value of a and b after the constructor is called in the following code? 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int a;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int b;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Test() {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b = 1;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800" smtClean="0">
              <a:cs typeface="Courier New" pitchFamily="49" charset="0"/>
            </a:endParaRPr>
          </a:p>
          <a:p>
            <a:pPr eaLnBrk="1" hangingPunct="1"/>
            <a:endParaRPr lang="en-US" sz="1600" smtClean="0"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Review Questions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z="1600" dirty="0" smtClean="0">
                <a:cs typeface="Courier New" pitchFamily="49" charset="0"/>
              </a:rPr>
              <a:t>What is wrong with the following code ? 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public static void main(String []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 = new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m.i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}   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None/>
            </a:pPr>
            <a:endParaRPr lang="en-US" sz="1800" dirty="0" smtClean="0">
              <a:cs typeface="Courier New" pitchFamily="49" charset="0"/>
            </a:endParaRPr>
          </a:p>
          <a:p>
            <a:pPr eaLnBrk="1" hangingPunct="1"/>
            <a:endParaRPr lang="en-US" sz="1600" dirty="0" smtClean="0"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Packages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Provide a mechanism for grouping related classes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Java API consists of many predefined packages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approaches to using 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today = new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.* // or import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Date today = new Date();</a:t>
            </a:r>
            <a:endParaRPr 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Java Classes: Object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Java supports a single class inheritance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classes implicitly inherit from the root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 objects share the functionality of the root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dirty="0" smtClean="0">
                <a:latin typeface="Courier New" pitchFamily="49" charset="0"/>
              </a:rPr>
              <a:t>Object</a:t>
            </a:r>
            <a:r>
              <a:rPr lang="en-US" dirty="0" smtClean="0"/>
              <a:t> is root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Useful methods 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public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equals(Object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obj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	public String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toString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Object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public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equals(Object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obj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Solves the problem of object equality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Remember behavior of == from last lecture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n1 = new Integer(2);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n2 = new Integer(2);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("n1 == n2 :" + (n1==n2));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("n1.equals n2 : " + (n1.equals(n2)));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n1 == n2 :false</a:t>
            </a:r>
          </a:p>
          <a:p>
            <a:pPr lvl="1" eaLnBrk="1" hangingPunct="1">
              <a:buFontTx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n1.equals n2 : true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is going 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 smtClean="0"/>
              <a:t> implements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 smtClean="0"/>
              <a:t> to correctly check content equality rather than reference equality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Method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Start point of any java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en-US" dirty="0" smtClean="0">
                <a:cs typeface="Courier New" pitchFamily="49" charset="0"/>
              </a:rPr>
              <a:t>will be discussed in details later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identifier followed by parentheses declare a </a:t>
            </a:r>
            <a:r>
              <a:rPr lang="en-US" b="1" dirty="0" smtClean="0">
                <a:cs typeface="Courier New" pitchFamily="49" charset="0"/>
              </a:rPr>
              <a:t>method</a:t>
            </a:r>
            <a:r>
              <a:rPr lang="en-US" dirty="0" smtClean="0">
                <a:cs typeface="Courier New" pitchFamily="49" charset="0"/>
              </a:rPr>
              <a:t> of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methods accepts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methods perform operations on class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Courier New" pitchFamily="49" charset="0"/>
              </a:rPr>
              <a:t>methods return a value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cs typeface="Courier New" pitchFamily="49" charset="0"/>
              </a:rPr>
              <a:t> indicates that method does not return a value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Object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Let’s go back to SimpleCube example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SimpleCube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SimpleCube(double 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side = s;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SimpleCube c1 = new SimpleCube(2.0);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SimpleCube c2 = new SimpleCube(2.0);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System.out.println("c1.equals(c2) : " + (c1.equals(c2)));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buFontTx/>
              <a:buNone/>
            </a:pPr>
            <a:r>
              <a:rPr lang="pt-BR" sz="1600" smtClean="0">
                <a:latin typeface="Courier New" pitchFamily="49" charset="0"/>
                <a:cs typeface="Courier New" pitchFamily="49" charset="0"/>
              </a:rPr>
              <a:t>c1.equals c2 :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is going on? </a:t>
            </a: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equals inherited from root class Object compares references! We have to override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Useful Java Classes: Object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4876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SimpleCube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SimpleCube(double 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side = s;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boolean equals(Object rhs)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return side == ((SimpleCube)rhs).side;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SimpleCube c1 = new SimpleCube(2.0);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SimpleCube c2 = new SimpleCube(2.0);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System.out.println("c1.equals(c2) : " + (c1.equals(c2)));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Output: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pt-BR" sz="1600" smtClean="0">
                <a:latin typeface="Courier New" pitchFamily="49" charset="0"/>
                <a:cs typeface="Courier New" pitchFamily="49" charset="0"/>
              </a:rPr>
              <a:t>	c1.equals c2 :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is wrong with above code? (next slide)</a:t>
            </a: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Object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4876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SimpleCube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SimpleCube(double s) { side = s;}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boolean equals(Object rhs)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side == ((SimpleCube)rhs).side;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SimpleSphere {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SimpleSphere(double r) { radius = r; }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radius;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SimpleCube c1 = new SimpleCube(2.0);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SimpleSphere s1 = new SimpleSphere(2.0);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System.out.println("c1.equals(s1) : " + (c1.equals(s1)));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Output: Exception in thread "main" java.lang.ClassCastException: SimpleSphere cannot be cast to SimpleCube</a:t>
            </a:r>
            <a:br>
              <a:rPr lang="en-US" sz="1600" smtClean="0">
                <a:latin typeface="Courier New" pitchFamily="49" charset="0"/>
                <a:cs typeface="Courier New" pitchFamily="49" charset="0"/>
              </a:rPr>
            </a:b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Object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143000"/>
            <a:ext cx="10058400" cy="4876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(double s) { side = s;}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equals(Object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return 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)&amp;&amp;(side == ((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).side);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side;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SimpleSphere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SimpleSphere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(double r) { radius = r;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double radius;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c1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SimpleCube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(2.0);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SimpleSphere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s1 = new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SimpleSphere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(2.0);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("c1.equals(s1) : " + (c1.equals(s1)));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Output: c1.equals(s1) : false</a:t>
            </a:r>
          </a:p>
          <a:p>
            <a:pPr lvl="1" eaLnBrk="1" hangingPunct="1"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Object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public String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toString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Textual representation of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Consists of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@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hash code in hexadecimal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behavior for wrapper classes and String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MyInt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i.toString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: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i.toString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i.hashCode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: " +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i.hashCode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i.toString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: MyInt@152b6651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i.hashCode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: 355165777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Java Classes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java.util.Arrays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/>
              <a:t>Contains static methods for manipulating arrays</a:t>
            </a:r>
          </a:p>
          <a:p>
            <a:r>
              <a:rPr lang="en-US" dirty="0" smtClean="0"/>
              <a:t>Commonly used examples</a:t>
            </a:r>
          </a:p>
          <a:p>
            <a:pPr lvl="1"/>
            <a:r>
              <a:rPr lang="en-US" dirty="0" smtClean="0"/>
              <a:t>sort (does it in ascending order)</a:t>
            </a:r>
          </a:p>
          <a:p>
            <a:pPr lvl="1"/>
            <a:r>
              <a:rPr lang="en-US" dirty="0" err="1" smtClean="0"/>
              <a:t>binarySearch</a:t>
            </a:r>
            <a:r>
              <a:rPr lang="en-US" dirty="0" smtClean="0"/>
              <a:t> (quickly finds a value in the array)</a:t>
            </a:r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err="1" smtClean="0"/>
              <a:t>copyOf</a:t>
            </a:r>
            <a:r>
              <a:rPr lang="en-US" dirty="0" smtClean="0"/>
              <a:t> (copies an array)</a:t>
            </a:r>
          </a:p>
          <a:p>
            <a:r>
              <a:rPr lang="en-US" dirty="0" smtClean="0"/>
              <a:t>Example:  Let’s say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is an array of 1000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Arrays.sort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String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Used to store character strings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String objects are non-mutable: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Declaration examples: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String course;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String course = “cis044”;</a:t>
            </a:r>
            <a:endParaRPr lang="en-US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Assignment example: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course = “cis043”;</a:t>
            </a:r>
          </a:p>
          <a:p>
            <a:pPr lvl="1" eaLnBrk="1" hangingPunct="1"/>
            <a:r>
              <a:rPr lang="en-US" smtClean="0"/>
              <a:t>Concatenation example: primitive types are converted to String 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String monthName = “January";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int day = 28;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int year = 12;</a:t>
            </a:r>
          </a:p>
          <a:p>
            <a:pPr lvl="2" eaLnBrk="1" hangingPunct="1"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</a:rPr>
              <a:t>String date = monthName + " " + day + ", 20" + year;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String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599" y="935038"/>
          <a:ext cx="8991601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387"/>
                <a:gridCol w="2712983"/>
                <a:gridCol w="4108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s.length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length of string 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“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”;</a:t>
                      </a:r>
                    </a:p>
                    <a:p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s.length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 //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3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s.charAt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character at location </a:t>
                      </a:r>
                      <a:r>
                        <a:rPr lang="en-US" sz="1600" baseline="0" dirty="0" err="1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 = “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”;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 =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s.charAt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(1) // ‘b’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s1.compareTo(s2)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:0 if strings are the same</a:t>
                      </a:r>
                    </a:p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dirty="0" err="1" smtClean="0"/>
                        <a:t>ve</a:t>
                      </a:r>
                      <a:r>
                        <a:rPr lang="en-US" sz="1600" baseline="0" dirty="0" smtClean="0"/>
                        <a:t> if s1 precedes s2</a:t>
                      </a:r>
                    </a:p>
                    <a:p>
                      <a:r>
                        <a:rPr lang="en-US" sz="1600" baseline="0" dirty="0" smtClean="0"/>
                        <a:t>+</a:t>
                      </a:r>
                      <a:r>
                        <a:rPr lang="en-US" sz="1600" baseline="0" dirty="0" err="1" smtClean="0"/>
                        <a:t>ve</a:t>
                      </a:r>
                      <a:r>
                        <a:rPr lang="en-US" sz="1600" baseline="0" dirty="0" smtClean="0"/>
                        <a:t> if s1 follows s2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“cis043".compareTo("cis044") &lt;0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cis".compareTo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("cis044") &lt;0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hat".compareTo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("cat") &gt;0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hat".compareTo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("category") &gt;0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hat".compareTo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("hat") 0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Hat".compareTo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("hat“) &lt;0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s1+=s2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concatenate s2</a:t>
                      </a:r>
                      <a:r>
                        <a:rPr lang="en-US" sz="1600" baseline="0" dirty="0" smtClean="0"/>
                        <a:t> to s1 and then assign to 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s1 = 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cis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s1+= "044"; //s1 = “cis044”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s1.concat(s2)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new string which concatenates s1 and s2. s1 is unchanged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s1 = 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cis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s2 = s1.concat("044");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//s1 = “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cis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”, s2 = “cis044”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s1.substring(i1,i2)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a</a:t>
                      </a:r>
                      <a:r>
                        <a:rPr lang="en-US" sz="1600" baseline="0" dirty="0" smtClean="0"/>
                        <a:t> new substring corresponds to characters between i1 and i2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s1 = "cis044";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s2 = s1.substring(0,3);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//s2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“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cis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”, s1 unchanged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String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935038"/>
          <a:ext cx="8991600" cy="43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0387"/>
                <a:gridCol w="2712982"/>
                <a:gridCol w="4108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s1.indexOf(s2,i)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index</a:t>
                      </a:r>
                      <a:r>
                        <a:rPr lang="en-US" sz="1600" baseline="0" dirty="0" smtClean="0"/>
                        <a:t> of first substring equal to s2 starting from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and moving to end of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 = “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abcabc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”;</a:t>
                      </a:r>
                    </a:p>
                    <a:p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s.indexOf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(“ab”,2);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3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s1.lastIndexOf(s2,i)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index</a:t>
                      </a:r>
                      <a:r>
                        <a:rPr lang="en-US" sz="1600" baseline="0" dirty="0" smtClean="0"/>
                        <a:t> of last substring equal to s2 starting from </a:t>
                      </a:r>
                      <a:r>
                        <a:rPr lang="en-US" sz="1600" baseline="0" dirty="0" err="1" smtClean="0"/>
                        <a:t>i</a:t>
                      </a:r>
                      <a:r>
                        <a:rPr lang="en-US" sz="1600" baseline="0" dirty="0" smtClean="0"/>
                        <a:t> and moving to the beginning of the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 = 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abcabc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";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s.lastIndexOf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ab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 , 4);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3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s.replace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(c1,c2)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a new string where all occurrences of c1 are replaced by 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s1 = "cat";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s2 = s1.replace('</a:t>
                      </a:r>
                      <a:r>
                        <a:rPr lang="en-US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c','h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');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//s2 = “hat”, s1 unchanged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s1.trim()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a new string with all leading</a:t>
                      </a:r>
                      <a:r>
                        <a:rPr lang="en-US" sz="1600" baseline="0" dirty="0" smtClean="0"/>
                        <a:t> and trailing spaces removed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s1 = "      cis044     ";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s2 = s1.trim();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//s2 = “cis044”, s1 unchanged</a:t>
                      </a:r>
                      <a:endParaRPr lang="en-US" sz="1600" dirty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Useful Java Classes: StringBuffer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Used to store character strings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String contents can be modified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Supports all String methods  + methods to modify object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Why do we need a new class that allows changing a string?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Cost of copying : e.g : s1 is copied to s2 and “044” is copied to s2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s1 = "cis";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s2 = s1.concat("044"); 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Declaration examples: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StringBuffer course;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StringBuffer course = new StringBuffer(“cis044”);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// no auto-boxing as in String</a:t>
            </a:r>
            <a:endParaRPr lang="en-US" smtClean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Assignment example: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70C0"/>
                </a:solidFill>
                <a:latin typeface="Courier New" pitchFamily="49" charset="0"/>
              </a:rPr>
              <a:t>course = new StringBuffer(“cis043”);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70C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8902</TotalTime>
  <Words>6136</Words>
  <Application>Microsoft Office PowerPoint</Application>
  <PresentationFormat>On-screen Show (4:3)</PresentationFormat>
  <Paragraphs>2013</Paragraphs>
  <Slides>127</Slides>
  <Notes>126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Blank</vt:lpstr>
      <vt:lpstr>Slide 1</vt:lpstr>
      <vt:lpstr>Introduction to Data Structures and Algorithms</vt:lpstr>
      <vt:lpstr>Introduction to Data Structures and Algorithms</vt:lpstr>
      <vt:lpstr>Introduction to Software Engineering</vt:lpstr>
      <vt:lpstr>CIS044</vt:lpstr>
      <vt:lpstr>Language Basics</vt:lpstr>
      <vt:lpstr>Comments</vt:lpstr>
      <vt:lpstr>Class Declaration</vt:lpstr>
      <vt:lpstr>main Method</vt:lpstr>
      <vt:lpstr>Statements</vt:lpstr>
      <vt:lpstr>Compiling and Running the Program</vt:lpstr>
      <vt:lpstr>Identifiers and Keywords</vt:lpstr>
      <vt:lpstr>Variables</vt:lpstr>
      <vt:lpstr>Primitive Data Types</vt:lpstr>
      <vt:lpstr>Primitive Data Types</vt:lpstr>
      <vt:lpstr>Literal Constants</vt:lpstr>
      <vt:lpstr>Literal Constants</vt:lpstr>
      <vt:lpstr>References</vt:lpstr>
      <vt:lpstr>Corresponding Classes for Primitive Data Types</vt:lpstr>
      <vt:lpstr>Boxing and Unboxing</vt:lpstr>
      <vt:lpstr>Named Constants : final</vt:lpstr>
      <vt:lpstr>Named Constants</vt:lpstr>
      <vt:lpstr>Assignments and Expressions</vt:lpstr>
      <vt:lpstr>Assignments and Expressions</vt:lpstr>
      <vt:lpstr>Assignments and Expressions</vt:lpstr>
      <vt:lpstr>Assignments and Expressions</vt:lpstr>
      <vt:lpstr>Assignments and Expressions</vt:lpstr>
      <vt:lpstr>Assignments and Expressions</vt:lpstr>
      <vt:lpstr>Auto Increment</vt:lpstr>
      <vt:lpstr>Auto Increment</vt:lpstr>
      <vt:lpstr>Auto Decrement</vt:lpstr>
      <vt:lpstr>Auto Decrement</vt:lpstr>
      <vt:lpstr>String operation: + </vt:lpstr>
      <vt:lpstr>Arrays</vt:lpstr>
      <vt:lpstr>Arrays</vt:lpstr>
      <vt:lpstr>Arrays</vt:lpstr>
      <vt:lpstr>Arrays</vt:lpstr>
      <vt:lpstr>Arrays</vt:lpstr>
      <vt:lpstr>Selection Statements</vt:lpstr>
      <vt:lpstr>Selection Statements</vt:lpstr>
      <vt:lpstr>Selection Statements</vt:lpstr>
      <vt:lpstr>Iteration Statements</vt:lpstr>
      <vt:lpstr>Iteration Statements</vt:lpstr>
      <vt:lpstr>Iteration Statements</vt:lpstr>
      <vt:lpstr>Iteration Statements</vt:lpstr>
      <vt:lpstr>Iteration Statements</vt:lpstr>
      <vt:lpstr>Review Questions</vt:lpstr>
      <vt:lpstr>Review Questions</vt:lpstr>
      <vt:lpstr>Review Questions - Answers</vt:lpstr>
      <vt:lpstr>Review Questions</vt:lpstr>
      <vt:lpstr>Classes</vt:lpstr>
      <vt:lpstr>Classes</vt:lpstr>
      <vt:lpstr>Classes</vt:lpstr>
      <vt:lpstr>Data Fields in Detail</vt:lpstr>
      <vt:lpstr>Data Fields in Detail : static</vt:lpstr>
      <vt:lpstr>Data Fields in Detail : Access Control</vt:lpstr>
      <vt:lpstr>Data Fields in Detail : Access Control</vt:lpstr>
      <vt:lpstr>Data Fields in Detail : Access Control</vt:lpstr>
      <vt:lpstr>Data Field Modifiers: Summary</vt:lpstr>
      <vt:lpstr>Methods in Detail</vt:lpstr>
      <vt:lpstr>Methods in Detail : static</vt:lpstr>
      <vt:lpstr>Methods in Detail</vt:lpstr>
      <vt:lpstr>Methods in Detail</vt:lpstr>
      <vt:lpstr>Methods in detail</vt:lpstr>
      <vt:lpstr>Methods in detail</vt:lpstr>
      <vt:lpstr>Methods in Detail</vt:lpstr>
      <vt:lpstr>Method Modifiers: Summary</vt:lpstr>
      <vt:lpstr>Methods in Detail : Constructors</vt:lpstr>
      <vt:lpstr>Methods in Detail : Constructors</vt:lpstr>
      <vt:lpstr>Methods in Detail : Constructors</vt:lpstr>
      <vt:lpstr>Methods in Detail : Constructors</vt:lpstr>
      <vt:lpstr>Methods in Detail : this</vt:lpstr>
      <vt:lpstr>Methods in Detail : this</vt:lpstr>
      <vt:lpstr>Composition</vt:lpstr>
      <vt:lpstr>Inheritance</vt:lpstr>
      <vt:lpstr>Inheritance</vt:lpstr>
      <vt:lpstr>Inheritance</vt:lpstr>
      <vt:lpstr>Inheritance: Constructors</vt:lpstr>
      <vt:lpstr>Inheritance: Assignment</vt:lpstr>
      <vt:lpstr>Inheritance: protected</vt:lpstr>
      <vt:lpstr>Inheritance: final class</vt:lpstr>
      <vt:lpstr>Inheritance:</vt:lpstr>
      <vt:lpstr>Inheritance: final method</vt:lpstr>
      <vt:lpstr>Classes</vt:lpstr>
      <vt:lpstr>Review Questions</vt:lpstr>
      <vt:lpstr>Review Questions</vt:lpstr>
      <vt:lpstr>Packages</vt:lpstr>
      <vt:lpstr>Useful Java Classes: Object</vt:lpstr>
      <vt:lpstr>Useful Java Classes: Object</vt:lpstr>
      <vt:lpstr>Useful Java Classes: Object</vt:lpstr>
      <vt:lpstr>Useful Java Classes: Object</vt:lpstr>
      <vt:lpstr>Useful Java Classes: Object</vt:lpstr>
      <vt:lpstr>Useful Java Classes: Object</vt:lpstr>
      <vt:lpstr>Useful Java Classes: Object</vt:lpstr>
      <vt:lpstr>Useful Java Classes</vt:lpstr>
      <vt:lpstr>Useful Java Classes: String</vt:lpstr>
      <vt:lpstr>Useful Java Classes: String</vt:lpstr>
      <vt:lpstr>Useful Java Classes: String</vt:lpstr>
      <vt:lpstr>Useful Java Classes: StringBuffer</vt:lpstr>
      <vt:lpstr>Useful Java Classes: StringBuffer</vt:lpstr>
      <vt:lpstr>Slide 101</vt:lpstr>
      <vt:lpstr>Java Exceptions</vt:lpstr>
      <vt:lpstr>Java Exceptions</vt:lpstr>
      <vt:lpstr>Java Exceptions</vt:lpstr>
      <vt:lpstr>Java Exceptions</vt:lpstr>
      <vt:lpstr>Java Exceptions</vt:lpstr>
      <vt:lpstr>Java Exceptions</vt:lpstr>
      <vt:lpstr>Java Exceptions</vt:lpstr>
      <vt:lpstr>Java Exceptions</vt:lpstr>
      <vt:lpstr>Java Exceptions</vt:lpstr>
      <vt:lpstr>Java Exceptions</vt:lpstr>
      <vt:lpstr>Catching Exceptions : Summary</vt:lpstr>
      <vt:lpstr>Text Input and Output</vt:lpstr>
      <vt:lpstr>Input : Scanner Class</vt:lpstr>
      <vt:lpstr>Input: Scanner Class</vt:lpstr>
      <vt:lpstr>Input : Scanner class</vt:lpstr>
      <vt:lpstr>Output</vt:lpstr>
      <vt:lpstr>Output: printf</vt:lpstr>
      <vt:lpstr>Output: printf</vt:lpstr>
      <vt:lpstr>File Input and Output</vt:lpstr>
      <vt:lpstr>Text Files</vt:lpstr>
      <vt:lpstr>Text Files</vt:lpstr>
      <vt:lpstr>Text Files</vt:lpstr>
      <vt:lpstr>Text Files</vt:lpstr>
      <vt:lpstr>Text Files</vt:lpstr>
      <vt:lpstr>Text Files</vt:lpstr>
      <vt:lpstr>Text Files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maher</dc:creator>
  <cp:lastModifiedBy>maher</cp:lastModifiedBy>
  <cp:revision>504</cp:revision>
  <dcterms:created xsi:type="dcterms:W3CDTF">2003-05-23T15:49:24Z</dcterms:created>
  <dcterms:modified xsi:type="dcterms:W3CDTF">2014-08-23T07:11:10Z</dcterms:modified>
</cp:coreProperties>
</file>