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0" r:id="rId2"/>
  </p:sldMasterIdLst>
  <p:notesMasterIdLst>
    <p:notesMasterId r:id="rId34"/>
  </p:notesMasterIdLst>
  <p:sldIdLst>
    <p:sldId id="307" r:id="rId3"/>
    <p:sldId id="310" r:id="rId4"/>
    <p:sldId id="309" r:id="rId5"/>
    <p:sldId id="382" r:id="rId6"/>
    <p:sldId id="311" r:id="rId7"/>
    <p:sldId id="335" r:id="rId8"/>
    <p:sldId id="336" r:id="rId9"/>
    <p:sldId id="383" r:id="rId10"/>
    <p:sldId id="313" r:id="rId11"/>
    <p:sldId id="337" r:id="rId12"/>
    <p:sldId id="338" r:id="rId13"/>
    <p:sldId id="339" r:id="rId14"/>
    <p:sldId id="340" r:id="rId15"/>
    <p:sldId id="341" r:id="rId16"/>
    <p:sldId id="343" r:id="rId17"/>
    <p:sldId id="342" r:id="rId18"/>
    <p:sldId id="384" r:id="rId19"/>
    <p:sldId id="344" r:id="rId20"/>
    <p:sldId id="346" r:id="rId21"/>
    <p:sldId id="345" r:id="rId22"/>
    <p:sldId id="347" r:id="rId23"/>
    <p:sldId id="385" r:id="rId24"/>
    <p:sldId id="390" r:id="rId25"/>
    <p:sldId id="348" r:id="rId26"/>
    <p:sldId id="349" r:id="rId27"/>
    <p:sldId id="386" r:id="rId28"/>
    <p:sldId id="387" r:id="rId29"/>
    <p:sldId id="332" r:id="rId30"/>
    <p:sldId id="333" r:id="rId31"/>
    <p:sldId id="388" r:id="rId32"/>
    <p:sldId id="38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7E5"/>
    <a:srgbClr val="EDF6F7"/>
    <a:srgbClr val="36552D"/>
    <a:srgbClr val="548446"/>
    <a:srgbClr val="85C555"/>
    <a:srgbClr val="953A1F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1" autoAdjust="0"/>
    <p:restoredTop sz="94660"/>
  </p:normalViewPr>
  <p:slideViewPr>
    <p:cSldViewPr>
      <p:cViewPr varScale="1">
        <p:scale>
          <a:sx n="87" d="100"/>
          <a:sy n="87" d="100"/>
        </p:scale>
        <p:origin x="1349" y="72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FCFFB4-473B-4648-83AB-2E2030F1E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522EA-B661-4BA9-BBE4-3EB7089ADDD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7B6805-CB6D-427D-92FB-BFE4DFCED1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BE39E6E8-F7D7-4099-BE3D-3CA02FE6E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B0DDEA0D-7DAB-4B5C-B512-2DFE597BB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9EF78B7D-4AC3-4959-88FC-EBD87F260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F379E9A1-80B9-428B-9AB9-C809804CD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828800"/>
            <a:ext cx="3810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828800"/>
            <a:ext cx="3810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C45AD76B-A4C8-4E73-BD2D-D7F06D3AD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" y="884237"/>
            <a:ext cx="8763000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553200"/>
            <a:ext cx="8051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Copyright ©2012 by Pearson Education, Inc. All rights reserved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664200"/>
            <a:ext cx="8229600" cy="884238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92875"/>
            <a:ext cx="8051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15AF4EB0-FF29-4196-A695-A94560392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3250C0A8-08D2-44F3-B942-F77CAEF49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71BDFD0A-8590-42FB-9FA3-36DC5CB36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F7C716C7-27AC-4C61-9F02-99C98BDCE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652ED6B6-2832-47B0-B7A8-A38FBEFAF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037ADF57-3FC3-4B72-B123-C59211771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888565A3-5A3C-4C05-BB3D-3AB975514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AAF5956F-31D1-4DBD-AA3F-2C51E1DEF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ED3A9048-6860-4102-8B5B-B3C21214B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BBF3A28E-4C17-4D1B-9C67-A3D4AA95E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D3F5928F-EA1B-48B3-A19C-A9D8B5F5A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 B-</a:t>
            </a:r>
            <a:fld id="{04B52B50-8987-4010-A68C-3ECA54DB9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F33BC0ED-1759-4D97-BCAD-E364088B1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5598B28C-D255-440A-93AA-845B6014C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0A5F7BD3-1681-4BF5-9CF1-537B0A01F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EA7D140A-12F6-4F32-92B9-5095F0B49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F4098A73-A424-487E-B8E8-B9AE03447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03D28FE8-CA4B-48C8-981D-1ED5954C9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B-</a:t>
            </a:r>
            <a:fld id="{3B305CDB-0703-4FC4-81A1-1348AAFE7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0960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484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4844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11 B-</a:t>
            </a:r>
            <a:fld id="{636D8244-DDBA-4C84-97B7-4AAF2CEA6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17" r:id="rId15"/>
    <p:sldLayoutId id="2147483818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0960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484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20116 Pearson Addison-Wesley. All rights reserved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4844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5 B-</a:t>
            </a:r>
            <a:fld id="{66F9A765-B20F-48BC-A88B-0B986C169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/>
              <a:t>		Heaps</a:t>
            </a:r>
          </a:p>
          <a:p>
            <a:pPr lvl="0" eaLnBrk="1" hangingPunct="1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 eaLnBrk="1" hangingPunct="1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 eaLnBrk="1" hangingPunct="1">
              <a:buNone/>
            </a:pPr>
            <a:r>
              <a:rPr lang="en-US" dirty="0">
                <a:solidFill>
                  <a:srgbClr val="000000"/>
                </a:solidFill>
              </a:rPr>
              <a:t>		Dr. Maher Mneimneh</a:t>
            </a:r>
            <a:endParaRPr lang="en-US" sz="4800" dirty="0"/>
          </a:p>
          <a:p>
            <a:pPr eaLnBrk="1" hangingPunct="1">
              <a:buFontTx/>
              <a:buNone/>
            </a:pP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1219200"/>
            <a:ext cx="7315201" cy="308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Entry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884237"/>
            <a:ext cx="8763000" cy="5592763"/>
          </a:xfrm>
        </p:spPr>
        <p:txBody>
          <a:bodyPr/>
          <a:lstStyle/>
          <a:p>
            <a:r>
              <a:rPr lang="en-US" dirty="0"/>
              <a:t>How to avoid swaps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967193"/>
            <a:ext cx="7265987" cy="29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Entry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3657600" cy="5592763"/>
          </a:xfrm>
        </p:spPr>
        <p:txBody>
          <a:bodyPr/>
          <a:lstStyle/>
          <a:p>
            <a:r>
              <a:rPr lang="en-US" sz="2400" dirty="0"/>
              <a:t>Operations from the view point of the array</a:t>
            </a:r>
          </a:p>
          <a:p>
            <a:pPr lvl="1"/>
            <a:r>
              <a:rPr lang="en-US" sz="2000" dirty="0"/>
              <a:t>Index of first empty location : 10</a:t>
            </a:r>
          </a:p>
          <a:p>
            <a:pPr lvl="1"/>
            <a:r>
              <a:rPr lang="en-US" sz="2000" dirty="0"/>
              <a:t>Parent at index 5: 85 &gt; 30, move 30 to index 10</a:t>
            </a:r>
          </a:p>
          <a:p>
            <a:pPr lvl="1"/>
            <a:r>
              <a:rPr lang="en-US" sz="2000" dirty="0"/>
              <a:t>Parent is at index 2: 85&gt; 80: move 80 to index 5</a:t>
            </a:r>
          </a:p>
          <a:p>
            <a:pPr lvl="1"/>
            <a:r>
              <a:rPr lang="en-US" sz="2000" dirty="0"/>
              <a:t>Continue in same fashion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1412" y="685800"/>
            <a:ext cx="58449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733800"/>
            <a:ext cx="5874154" cy="295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Entry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85801"/>
            <a:ext cx="10134600" cy="4419600"/>
          </a:xfrm>
        </p:spPr>
        <p:txBody>
          <a:bodyPr/>
          <a:lstStyle/>
          <a:p>
            <a:r>
              <a:rPr lang="en-US" dirty="0"/>
              <a:t>To add an entry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add (T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newEntry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ensureCapacity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parentIndex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 2;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while ((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parentIndex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 0) &amp;&amp; 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newEntry.compareTo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(heap 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parentIndex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 &gt; 0) {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heap 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heap 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parentIndex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parentIndex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parentIndex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 2;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 // end while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heap 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newEntry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// end add</a:t>
            </a:r>
          </a:p>
          <a:p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51054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>
                <a:latin typeface="+mn-lt"/>
              </a:rPr>
              <a:t>Complexity: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In worst case method follows a path from leaf to node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noProof="0" dirty="0">
                <a:latin typeface="+mn-lt"/>
              </a:rPr>
              <a:t>The operation is O(</a:t>
            </a:r>
            <a:r>
              <a:rPr lang="en-US" kern="0" noProof="0" dirty="0" err="1">
                <a:latin typeface="+mn-lt"/>
              </a:rPr>
              <a:t>log</a:t>
            </a:r>
            <a:r>
              <a:rPr lang="en-US" i="1" kern="0" noProof="0" dirty="0" err="1">
                <a:latin typeface="+mn-lt"/>
              </a:rPr>
              <a:t>n</a:t>
            </a:r>
            <a:r>
              <a:rPr lang="en-US" kern="0" noProof="0" dirty="0">
                <a:latin typeface="+mn-lt"/>
              </a:rPr>
              <a:t>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Removing an Entry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2392363"/>
          </a:xfrm>
        </p:spPr>
        <p:txBody>
          <a:bodyPr/>
          <a:lstStyle/>
          <a:p>
            <a:r>
              <a:rPr lang="en-US" sz="2400" dirty="0"/>
              <a:t>To remove root</a:t>
            </a:r>
          </a:p>
          <a:p>
            <a:pPr lvl="1"/>
            <a:r>
              <a:rPr lang="en-US" sz="2000" dirty="0"/>
              <a:t>Remove the last leaf</a:t>
            </a:r>
          </a:p>
          <a:p>
            <a:pPr lvl="1"/>
            <a:r>
              <a:rPr lang="en-US" sz="2000" dirty="0"/>
              <a:t>Copy its contents to root</a:t>
            </a:r>
          </a:p>
          <a:p>
            <a:pPr lvl="1"/>
            <a:r>
              <a:rPr lang="en-US" sz="2000" dirty="0"/>
              <a:t>Let value sink down to correct location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57400"/>
            <a:ext cx="6478588" cy="255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419600"/>
            <a:ext cx="6477000" cy="264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Removing an Entry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2392363"/>
          </a:xfrm>
        </p:spPr>
        <p:txBody>
          <a:bodyPr/>
          <a:lstStyle/>
          <a:p>
            <a:r>
              <a:rPr lang="en-US" sz="2400" dirty="0" err="1"/>
              <a:t>Semiheap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all objects except root are ordered as they should in a heap</a:t>
            </a:r>
          </a:p>
          <a:p>
            <a:r>
              <a:rPr lang="en-US" sz="2400" dirty="0"/>
              <a:t>How to transform to a heap without swapping?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6865938" cy="272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224338"/>
            <a:ext cx="7079541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Removing an Entry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9296400" cy="6248400"/>
          </a:xfrm>
        </p:spPr>
        <p:txBody>
          <a:bodyPr/>
          <a:lstStyle/>
          <a:p>
            <a:r>
              <a:rPr lang="en-US" sz="2000" dirty="0" err="1"/>
              <a:t>removeMax</a:t>
            </a:r>
            <a:r>
              <a:rPr lang="en-US" sz="2000" dirty="0"/>
              <a:t>() method</a:t>
            </a:r>
            <a:endParaRPr lang="en-US" sz="1800" dirty="0"/>
          </a:p>
          <a:p>
            <a:pPr>
              <a:buNone/>
            </a:pP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public T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removeMax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T root = null;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if (!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()) {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root = heap [1]; // return value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heap [1] = heap 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 // form a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semiheap</a:t>
            </a: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--; // decrease size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reheap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(1); // transform to a heap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} // end if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return root;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 // end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removeMax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Removing an Entry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9296400" cy="6248400"/>
          </a:xfrm>
        </p:spPr>
        <p:txBody>
          <a:bodyPr/>
          <a:lstStyle/>
          <a:p>
            <a:r>
              <a:rPr lang="en-US" sz="2000" dirty="0" err="1"/>
              <a:t>reheap</a:t>
            </a:r>
            <a:r>
              <a:rPr lang="en-US" sz="2000" dirty="0"/>
              <a:t> method</a:t>
            </a:r>
            <a:endParaRPr lang="en-US" sz="1800" dirty="0"/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reheap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done = false;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T orphan = heap 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2 *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while (!done &amp;&amp; (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// assume larger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((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&amp;&amp;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heap 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(heap 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 &gt; 0) {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} // end if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orphan.compareTo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(heap 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 &lt; 0) {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heap 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heap 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2 *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done = true;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// end while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heap 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orphan;</a:t>
            </a:r>
          </a:p>
          <a:p>
            <a:pPr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// end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reheap</a:t>
            </a: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Removing an Entry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9296400" cy="6248400"/>
          </a:xfrm>
        </p:spPr>
        <p:txBody>
          <a:bodyPr/>
          <a:lstStyle/>
          <a:p>
            <a:r>
              <a:rPr lang="en-US" sz="2400" dirty="0"/>
              <a:t>Complexity:</a:t>
            </a:r>
          </a:p>
          <a:p>
            <a:pPr lvl="1"/>
            <a:r>
              <a:rPr lang="en-US" sz="2000" dirty="0" err="1">
                <a:cs typeface="Courier New" pitchFamily="49" charset="0"/>
              </a:rPr>
              <a:t>reheap</a:t>
            </a:r>
            <a:r>
              <a:rPr lang="en-US" sz="2000" dirty="0">
                <a:cs typeface="Courier New" pitchFamily="49" charset="0"/>
              </a:rPr>
              <a:t>(): in worst case follows a path from root to leaf, O(</a:t>
            </a:r>
            <a:r>
              <a:rPr lang="en-US" sz="2000" dirty="0" err="1">
                <a:cs typeface="Courier New" pitchFamily="49" charset="0"/>
              </a:rPr>
              <a:t>log</a:t>
            </a:r>
            <a:r>
              <a:rPr lang="en-US" sz="2000" i="1" dirty="0" err="1">
                <a:cs typeface="Courier New" pitchFamily="49" charset="0"/>
              </a:rPr>
              <a:t>n</a:t>
            </a:r>
            <a:r>
              <a:rPr lang="en-US" sz="2000" dirty="0"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 err="1">
                <a:cs typeface="Courier New" pitchFamily="49" charset="0"/>
              </a:rPr>
              <a:t>removeMax</a:t>
            </a:r>
            <a:r>
              <a:rPr lang="en-US" sz="2000" dirty="0">
                <a:cs typeface="Courier New" pitchFamily="49" charset="0"/>
              </a:rPr>
              <a:t>(): O(1) + O(</a:t>
            </a:r>
            <a:r>
              <a:rPr lang="en-US" sz="2000" dirty="0" err="1">
                <a:cs typeface="Courier New" pitchFamily="49" charset="0"/>
              </a:rPr>
              <a:t>log</a:t>
            </a:r>
            <a:r>
              <a:rPr lang="en-US" sz="2000" i="1" dirty="0" err="1">
                <a:cs typeface="Courier New" pitchFamily="49" charset="0"/>
              </a:rPr>
              <a:t>n</a:t>
            </a:r>
            <a:r>
              <a:rPr lang="en-US" sz="2000" dirty="0">
                <a:cs typeface="Courier New" pitchFamily="49" charset="0"/>
              </a:rPr>
              <a:t>) = O(</a:t>
            </a:r>
            <a:r>
              <a:rPr lang="en-US" sz="2000" dirty="0" err="1">
                <a:cs typeface="Courier New" pitchFamily="49" charset="0"/>
              </a:rPr>
              <a:t>log</a:t>
            </a:r>
            <a:r>
              <a:rPr lang="en-US" sz="2000" i="1" dirty="0" err="1">
                <a:cs typeface="Courier New" pitchFamily="49" charset="0"/>
              </a:rPr>
              <a:t>n</a:t>
            </a:r>
            <a:r>
              <a:rPr lang="en-US" sz="2000" dirty="0"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Creating a Heap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9296400" cy="6248400"/>
          </a:xfrm>
        </p:spPr>
        <p:txBody>
          <a:bodyPr/>
          <a:lstStyle/>
          <a:p>
            <a:r>
              <a:rPr lang="en-US" sz="2400" dirty="0"/>
              <a:t>We can create a heap by using add method to add each object </a:t>
            </a:r>
          </a:p>
          <a:p>
            <a:pPr lvl="1"/>
            <a:r>
              <a:rPr lang="en-US" sz="1800" dirty="0"/>
              <a:t>add is O(</a:t>
            </a:r>
            <a:r>
              <a:rPr lang="en-US" sz="1800" dirty="0" err="1"/>
              <a:t>logn</a:t>
            </a:r>
            <a:r>
              <a:rPr lang="en-US" sz="1800" dirty="0"/>
              <a:t>) and we are adding n elements so cost is O(</a:t>
            </a:r>
            <a:r>
              <a:rPr lang="en-US" sz="1800" dirty="0" err="1"/>
              <a:t>nlogn</a:t>
            </a:r>
            <a:r>
              <a:rPr lang="en-US" sz="1800" dirty="0"/>
              <a:t>)</a:t>
            </a:r>
          </a:p>
          <a:p>
            <a:r>
              <a:rPr lang="en-US" sz="2200" dirty="0"/>
              <a:t>Example: 20,40,30,10,90,70</a:t>
            </a:r>
          </a:p>
          <a:p>
            <a:pPr>
              <a:buNone/>
            </a:pP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704975"/>
            <a:ext cx="8162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048000"/>
            <a:ext cx="82581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876800"/>
            <a:ext cx="8229600" cy="199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Creating a Heap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/>
          <a:lstStyle/>
          <a:p>
            <a:r>
              <a:rPr lang="en-US" sz="2400" dirty="0"/>
              <a:t>We can create a heap by using </a:t>
            </a:r>
            <a:r>
              <a:rPr lang="en-US" sz="2400" dirty="0" err="1"/>
              <a:t>reheap</a:t>
            </a:r>
            <a:r>
              <a:rPr lang="en-US" sz="2400" dirty="0"/>
              <a:t> method</a:t>
            </a:r>
            <a:endParaRPr lang="en-US" sz="1800" dirty="0"/>
          </a:p>
          <a:p>
            <a:r>
              <a:rPr lang="en-US" sz="2200" dirty="0"/>
              <a:t>Example: 20,40,30,10,90,70</a:t>
            </a:r>
          </a:p>
          <a:p>
            <a:r>
              <a:rPr lang="en-US" sz="2200" dirty="0"/>
              <a:t>Look for </a:t>
            </a:r>
            <a:r>
              <a:rPr lang="en-US" sz="2200" dirty="0" err="1"/>
              <a:t>semiheaps</a:t>
            </a:r>
            <a:r>
              <a:rPr lang="en-US" sz="2200" dirty="0"/>
              <a:t> that we should transform into heaps by starting from end of array</a:t>
            </a:r>
          </a:p>
          <a:p>
            <a:pPr lvl="1"/>
            <a:r>
              <a:rPr lang="en-US" sz="1800" dirty="0"/>
              <a:t>tree at 70, 90 and 10 already a heap</a:t>
            </a:r>
          </a:p>
          <a:p>
            <a:pPr lvl="1"/>
            <a:r>
              <a:rPr lang="en-US" sz="1800" dirty="0"/>
              <a:t>Continue moving backward… (next slide)</a:t>
            </a:r>
          </a:p>
          <a:p>
            <a:pPr lvl="1"/>
            <a:endParaRPr lang="en-US" sz="1800" dirty="0"/>
          </a:p>
          <a:p>
            <a:pPr>
              <a:buNone/>
            </a:pP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3581400"/>
            <a:ext cx="80105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5638800" y="4953000"/>
            <a:ext cx="2667000" cy="1828800"/>
            <a:chOff x="1219200" y="2667000"/>
            <a:chExt cx="2667000" cy="1828800"/>
          </a:xfrm>
        </p:grpSpPr>
        <p:sp>
          <p:nvSpPr>
            <p:cNvPr id="6" name="TextBox 5"/>
            <p:cNvSpPr txBox="1"/>
            <p:nvPr/>
          </p:nvSpPr>
          <p:spPr>
            <a:xfrm>
              <a:off x="2671718" y="2667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3352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6118" y="3364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0" y="4126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6918" y="4126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2718" y="4126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ADT Heap: Applications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Heap operations: </a:t>
            </a:r>
            <a:r>
              <a:rPr lang="en-US" sz="2000" dirty="0"/>
              <a:t>add element, get minimum, remove minimum</a:t>
            </a:r>
          </a:p>
          <a:p>
            <a:pPr lvl="1"/>
            <a:r>
              <a:rPr lang="en-US" sz="2000" dirty="0"/>
              <a:t>Option 1: use sorted array</a:t>
            </a:r>
          </a:p>
          <a:p>
            <a:pPr lvl="2"/>
            <a:r>
              <a:rPr lang="en-US" sz="1800" dirty="0"/>
              <a:t>Insert new element in its position: O(n)</a:t>
            </a:r>
          </a:p>
          <a:p>
            <a:pPr lvl="2"/>
            <a:r>
              <a:rPr lang="en-US" sz="1800" dirty="0"/>
              <a:t>Get the maximum/remove maximum : O(1)</a:t>
            </a:r>
          </a:p>
          <a:p>
            <a:pPr lvl="1"/>
            <a:r>
              <a:rPr lang="en-US" sz="2000" dirty="0"/>
              <a:t>Option 2: use unsorted array</a:t>
            </a:r>
          </a:p>
          <a:p>
            <a:pPr lvl="2"/>
            <a:r>
              <a:rPr lang="en-US" sz="1800" dirty="0"/>
              <a:t>Insert new element at end: O(1)</a:t>
            </a:r>
          </a:p>
          <a:p>
            <a:pPr lvl="2"/>
            <a:r>
              <a:rPr lang="en-US" sz="1800" dirty="0"/>
              <a:t>Get maximum/remove maximum: O(n)</a:t>
            </a:r>
          </a:p>
          <a:p>
            <a:pPr lvl="1"/>
            <a:r>
              <a:rPr lang="en-US" sz="2000" dirty="0"/>
              <a:t>Option 3: use heap</a:t>
            </a:r>
          </a:p>
          <a:p>
            <a:pPr lvl="2"/>
            <a:r>
              <a:rPr lang="en-US" sz="1800" dirty="0"/>
              <a:t>Insert each new element: O(</a:t>
            </a:r>
            <a:r>
              <a:rPr lang="en-US" sz="1800" dirty="0" err="1"/>
              <a:t>logn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Get the maximum: O(1)</a:t>
            </a:r>
          </a:p>
          <a:p>
            <a:pPr lvl="2"/>
            <a:r>
              <a:rPr lang="en-US" sz="1800" dirty="0"/>
              <a:t>Remove maximum: O(</a:t>
            </a:r>
            <a:r>
              <a:rPr lang="en-US" sz="1800" dirty="0" err="1"/>
              <a:t>logn</a:t>
            </a:r>
            <a:r>
              <a:rPr lang="en-US" sz="1800" dirty="0"/>
              <a:t>)</a:t>
            </a:r>
          </a:p>
          <a:p>
            <a:pPr lvl="1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 option is better</a:t>
            </a:r>
          </a:p>
          <a:p>
            <a:r>
              <a:rPr lang="en-US" sz="2400" dirty="0"/>
              <a:t>Applications: </a:t>
            </a:r>
          </a:p>
          <a:p>
            <a:pPr lvl="1"/>
            <a:r>
              <a:rPr lang="en-US" sz="2000" dirty="0"/>
              <a:t>Priority queue</a:t>
            </a:r>
          </a:p>
          <a:p>
            <a:pPr lvl="1"/>
            <a:r>
              <a:rPr lang="en-US" sz="2000" dirty="0" err="1"/>
              <a:t>Heapsort</a:t>
            </a:r>
            <a:endParaRPr lang="en-US" sz="2000" dirty="0"/>
          </a:p>
          <a:p>
            <a:pPr lvl="1"/>
            <a:r>
              <a:rPr lang="en-US" sz="2000" dirty="0"/>
              <a:t>Graph algorithms such as finding shortest paths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Creating a Heap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1752600"/>
          </a:xfrm>
        </p:spPr>
        <p:txBody>
          <a:bodyPr/>
          <a:lstStyle/>
          <a:p>
            <a:pPr lvl="1"/>
            <a:r>
              <a:rPr lang="en-US" sz="1800" dirty="0" err="1"/>
              <a:t>Reheap</a:t>
            </a:r>
            <a:r>
              <a:rPr lang="en-US" sz="1800" dirty="0"/>
              <a:t> for tree rooted at 70</a:t>
            </a:r>
          </a:p>
          <a:p>
            <a:pPr lvl="1"/>
            <a:r>
              <a:rPr lang="en-US" sz="1800" dirty="0" err="1"/>
              <a:t>Reheap</a:t>
            </a:r>
            <a:r>
              <a:rPr lang="en-US" sz="1800" dirty="0"/>
              <a:t> for tree rooted at 40</a:t>
            </a:r>
          </a:p>
          <a:p>
            <a:pPr lvl="1"/>
            <a:r>
              <a:rPr lang="en-US" sz="1800" dirty="0" err="1"/>
              <a:t>Reheap</a:t>
            </a:r>
            <a:r>
              <a:rPr lang="en-US" sz="1800" dirty="0"/>
              <a:t> for tree rooted at 20</a:t>
            </a:r>
          </a:p>
          <a:p>
            <a:pPr lvl="1"/>
            <a:endParaRPr lang="en-US" sz="1800" dirty="0"/>
          </a:p>
          <a:p>
            <a:pPr>
              <a:buNone/>
            </a:pP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676507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267201"/>
            <a:ext cx="672595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Group 13"/>
          <p:cNvGrpSpPr/>
          <p:nvPr/>
        </p:nvGrpSpPr>
        <p:grpSpPr>
          <a:xfrm>
            <a:off x="1371600" y="2667000"/>
            <a:ext cx="2286000" cy="1664732"/>
            <a:chOff x="1371600" y="2667000"/>
            <a:chExt cx="2286000" cy="1664732"/>
          </a:xfrm>
        </p:grpSpPr>
        <p:sp>
          <p:nvSpPr>
            <p:cNvPr id="6" name="TextBox 5"/>
            <p:cNvSpPr txBox="1"/>
            <p:nvPr/>
          </p:nvSpPr>
          <p:spPr>
            <a:xfrm>
              <a:off x="2671718" y="2667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5000" y="328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7518" y="3276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1600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6918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6518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05400" y="2667000"/>
            <a:ext cx="2286000" cy="1664732"/>
            <a:chOff x="1371600" y="2667000"/>
            <a:chExt cx="2286000" cy="1664732"/>
          </a:xfrm>
        </p:grpSpPr>
        <p:sp>
          <p:nvSpPr>
            <p:cNvPr id="16" name="TextBox 15"/>
            <p:cNvSpPr txBox="1"/>
            <p:nvPr/>
          </p:nvSpPr>
          <p:spPr>
            <a:xfrm>
              <a:off x="2671718" y="2667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328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7518" y="3276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66918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76518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1600" y="5181600"/>
            <a:ext cx="2286000" cy="1664732"/>
            <a:chOff x="1371600" y="2667000"/>
            <a:chExt cx="2286000" cy="1664732"/>
          </a:xfrm>
        </p:grpSpPr>
        <p:sp>
          <p:nvSpPr>
            <p:cNvPr id="23" name="TextBox 22"/>
            <p:cNvSpPr txBox="1"/>
            <p:nvPr/>
          </p:nvSpPr>
          <p:spPr>
            <a:xfrm>
              <a:off x="2671718" y="2667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5000" y="328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7518" y="3276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6918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6518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57800" y="5269468"/>
            <a:ext cx="2286000" cy="1664732"/>
            <a:chOff x="1371600" y="2667000"/>
            <a:chExt cx="2286000" cy="1664732"/>
          </a:xfrm>
        </p:grpSpPr>
        <p:sp>
          <p:nvSpPr>
            <p:cNvPr id="30" name="TextBox 29"/>
            <p:cNvSpPr txBox="1"/>
            <p:nvPr/>
          </p:nvSpPr>
          <p:spPr>
            <a:xfrm>
              <a:off x="2671718" y="2667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05000" y="328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7518" y="3276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71600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66918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6518" y="3962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Creating a Heap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/>
          <a:lstStyle/>
          <a:p>
            <a:r>
              <a:rPr lang="en-US" sz="2400" dirty="0"/>
              <a:t>What is the cost of creating the heap using </a:t>
            </a:r>
            <a:r>
              <a:rPr lang="en-US" sz="2400" dirty="0" err="1"/>
              <a:t>reheap</a:t>
            </a:r>
            <a:r>
              <a:rPr lang="en-US" sz="2400" dirty="0"/>
              <a:t>() method?</a:t>
            </a:r>
          </a:p>
          <a:p>
            <a:r>
              <a:rPr lang="en-US" sz="2400" dirty="0" err="1"/>
              <a:t>reheap</a:t>
            </a:r>
            <a:r>
              <a:rPr lang="en-US" sz="2400" dirty="0"/>
              <a:t> is O(</a:t>
            </a:r>
            <a:r>
              <a:rPr lang="en-US" sz="2400" i="1" dirty="0"/>
              <a:t>h</a:t>
            </a:r>
            <a:r>
              <a:rPr lang="en-US" sz="2400" i="1" baseline="-25000" dirty="0"/>
              <a:t>i</a:t>
            </a:r>
            <a:r>
              <a:rPr lang="en-US" sz="2400" dirty="0"/>
              <a:t>) where </a:t>
            </a:r>
            <a:r>
              <a:rPr lang="en-US" sz="2400" i="1" dirty="0" err="1"/>
              <a:t>i</a:t>
            </a:r>
            <a:r>
              <a:rPr lang="en-US" sz="2400" dirty="0"/>
              <a:t> is the height of </a:t>
            </a:r>
            <a:r>
              <a:rPr lang="en-US" sz="2400" dirty="0" err="1"/>
              <a:t>subtree</a:t>
            </a:r>
            <a:r>
              <a:rPr lang="en-US" sz="2400" dirty="0"/>
              <a:t> rooted at </a:t>
            </a:r>
            <a:r>
              <a:rPr lang="en-US" sz="2400" i="1" dirty="0" err="1"/>
              <a:t>i</a:t>
            </a:r>
            <a:endParaRPr lang="en-US" sz="2400" i="1" dirty="0"/>
          </a:p>
          <a:p>
            <a:r>
              <a:rPr lang="en-US" sz="2400" dirty="0"/>
              <a:t>In the worst case heap is full tree of height </a:t>
            </a:r>
            <a:r>
              <a:rPr lang="en-US" sz="2400" i="1" dirty="0"/>
              <a:t>h</a:t>
            </a:r>
          </a:p>
          <a:p>
            <a:r>
              <a:rPr lang="en-US" sz="2400" dirty="0"/>
              <a:t>What is the height of tree rooted at a node at level </a:t>
            </a:r>
            <a:r>
              <a:rPr lang="en-US" sz="2400" i="1" dirty="0"/>
              <a:t>l</a:t>
            </a:r>
            <a:r>
              <a:rPr lang="en-US" sz="2400" dirty="0"/>
              <a:t>? </a:t>
            </a:r>
            <a:r>
              <a:rPr lang="en-US" sz="2400" i="1" dirty="0"/>
              <a:t>h</a:t>
            </a:r>
            <a:r>
              <a:rPr lang="en-US" sz="2400" dirty="0"/>
              <a:t> – </a:t>
            </a:r>
            <a:r>
              <a:rPr lang="en-US" sz="2400" i="1" dirty="0"/>
              <a:t>l</a:t>
            </a:r>
            <a:r>
              <a:rPr lang="en-US" sz="2400" dirty="0"/>
              <a:t> + 1</a:t>
            </a:r>
          </a:p>
          <a:p>
            <a:r>
              <a:rPr lang="en-US" sz="2400" dirty="0"/>
              <a:t>Level </a:t>
            </a:r>
            <a:r>
              <a:rPr lang="en-US" sz="2400" i="1" dirty="0"/>
              <a:t>l</a:t>
            </a:r>
            <a:r>
              <a:rPr lang="en-US" sz="2400" dirty="0"/>
              <a:t> contains 2</a:t>
            </a:r>
            <a:r>
              <a:rPr lang="en-US" sz="2400" i="1" baseline="30000" dirty="0"/>
              <a:t>l</a:t>
            </a:r>
            <a:r>
              <a:rPr lang="en-US" sz="2400" baseline="30000" dirty="0"/>
              <a:t>-l</a:t>
            </a:r>
            <a:r>
              <a:rPr lang="en-US" sz="2400" dirty="0"/>
              <a:t> nodes </a:t>
            </a:r>
          </a:p>
          <a:p>
            <a:pPr lvl="1"/>
            <a:r>
              <a:rPr lang="en-US" sz="2000" dirty="0"/>
              <a:t>The heights of all </a:t>
            </a:r>
            <a:r>
              <a:rPr lang="en-US" sz="2000" dirty="0" err="1"/>
              <a:t>subtrees</a:t>
            </a:r>
            <a:r>
              <a:rPr lang="en-US" sz="2000" dirty="0"/>
              <a:t> at level </a:t>
            </a:r>
            <a:r>
              <a:rPr lang="en-US" sz="2000" i="1" dirty="0"/>
              <a:t>l</a:t>
            </a:r>
            <a:r>
              <a:rPr lang="en-US" sz="2000" dirty="0"/>
              <a:t>: (</a:t>
            </a:r>
            <a:r>
              <a:rPr lang="en-US" sz="2000" i="1" dirty="0"/>
              <a:t>h</a:t>
            </a:r>
            <a:r>
              <a:rPr lang="en-US" sz="2000" dirty="0"/>
              <a:t> – </a:t>
            </a:r>
            <a:r>
              <a:rPr lang="en-US" sz="2000" i="1" dirty="0"/>
              <a:t>l</a:t>
            </a:r>
            <a:r>
              <a:rPr lang="en-US" sz="2000" dirty="0"/>
              <a:t> + 1)x2</a:t>
            </a:r>
            <a:r>
              <a:rPr lang="en-US" sz="2000" i="1" baseline="30000" dirty="0"/>
              <a:t>l</a:t>
            </a:r>
            <a:r>
              <a:rPr lang="en-US" sz="2000" baseline="30000" dirty="0"/>
              <a:t>-1</a:t>
            </a:r>
          </a:p>
          <a:p>
            <a:r>
              <a:rPr lang="en-US" sz="2400" dirty="0"/>
              <a:t>Nodes at last level </a:t>
            </a:r>
            <a:r>
              <a:rPr lang="en-US" sz="2400" i="1" dirty="0"/>
              <a:t>h</a:t>
            </a:r>
            <a:r>
              <a:rPr lang="en-US" sz="2400" dirty="0"/>
              <a:t> are ignored</a:t>
            </a:r>
          </a:p>
          <a:p>
            <a:r>
              <a:rPr lang="en-US" sz="2400" dirty="0"/>
              <a:t>Complexity = O(</a:t>
            </a:r>
            <a:r>
              <a:rPr lang="en-US" sz="2400" i="1" dirty="0"/>
              <a:t>h</a:t>
            </a:r>
            <a:r>
              <a:rPr lang="en-US" sz="2400" dirty="0"/>
              <a:t> + (</a:t>
            </a:r>
            <a:r>
              <a:rPr lang="en-US" sz="2400" i="1" dirty="0"/>
              <a:t>h</a:t>
            </a:r>
            <a:r>
              <a:rPr lang="en-US" sz="2400" dirty="0"/>
              <a:t>-1)x2 + (</a:t>
            </a:r>
            <a:r>
              <a:rPr lang="en-US" sz="2400" i="1" dirty="0"/>
              <a:t>h</a:t>
            </a:r>
            <a:r>
              <a:rPr lang="en-US" sz="2400" dirty="0"/>
              <a:t>-2)x4 + …. </a:t>
            </a:r>
            <a:r>
              <a:rPr lang="en-US" sz="2400"/>
              <a:t>+ 2x2</a:t>
            </a:r>
            <a:r>
              <a:rPr lang="en-US" sz="2400" i="1" baseline="30000"/>
              <a:t>h-2</a:t>
            </a:r>
            <a:r>
              <a:rPr lang="en-US" sz="2400"/>
              <a:t>)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800" dirty="0"/>
          </a:p>
          <a:p>
            <a:pPr>
              <a:buNone/>
            </a:pP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9600" y="4114800"/>
          <a:ext cx="3429000" cy="260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485720" imgH="1130040" progId="Equation.3">
                  <p:embed/>
                </p:oleObj>
              </mc:Choice>
              <mc:Fallback>
                <p:oleObj name="Equation" r:id="rId4" imgW="1485720" imgH="1130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3429000" cy="26083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Creating a Heap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4419600"/>
            <a:ext cx="8991600" cy="1524000"/>
          </a:xfrm>
        </p:spPr>
        <p:txBody>
          <a:bodyPr/>
          <a:lstStyle/>
          <a:p>
            <a:r>
              <a:rPr lang="en-US" sz="2400" dirty="0"/>
              <a:t>The operation is O(n)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800" dirty="0"/>
          </a:p>
          <a:p>
            <a:pPr>
              <a:buNone/>
            </a:pP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381000"/>
          <a:ext cx="8763000" cy="3600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4419360" imgH="1815840" progId="Equation.3">
                  <p:embed/>
                </p:oleObj>
              </mc:Choice>
              <mc:Fallback>
                <p:oleObj name="Equation" r:id="rId4" imgW="4419360" imgH="1815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"/>
                        <a:ext cx="8763000" cy="3600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B-</a:t>
            </a:r>
            <a:fld id="{F4098A73-A424-487E-B8E8-B9AE0344719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Creating a Heap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/>
          <a:lstStyle/>
          <a:p>
            <a:r>
              <a:rPr lang="en-US" sz="2400" dirty="0"/>
              <a:t>Constructor based on previous method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MaxHeap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(T[] entries){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// the cast is safe because the new array contains null entries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SuppressWarnings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("unchecked")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T[]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tempHeap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(T[]) new Comparable[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entries.length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heap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tempHeap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entries.length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// copy given array to data field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entries.length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index++)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heap[index + 1] = entries[index];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// create heap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/2;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 0;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--)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reheap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// end constructor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/>
          <a:lstStyle/>
          <a:p>
            <a:r>
              <a:rPr lang="en-US" sz="2400" dirty="0"/>
              <a:t>If we place array items into a max heap and then remove them one at a time, we will get the items in descending order</a:t>
            </a:r>
          </a:p>
          <a:p>
            <a:pPr lvl="1"/>
            <a:r>
              <a:rPr lang="en-US" sz="2000" dirty="0"/>
              <a:t>What is the time complexity of this sorting approach?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What is the disadvantage of this approach?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/>
          <a:lstStyle/>
          <a:p>
            <a:r>
              <a:rPr lang="en-US" sz="2400" dirty="0"/>
              <a:t>If we place array items into a max heap and then remove them one at a time, we will get the items in descending order</a:t>
            </a:r>
          </a:p>
          <a:p>
            <a:pPr lvl="1"/>
            <a:r>
              <a:rPr lang="en-US" sz="2000" dirty="0"/>
              <a:t>What is the time complexity of this sorting approach?</a:t>
            </a:r>
          </a:p>
          <a:p>
            <a:pPr lvl="2"/>
            <a:r>
              <a:rPr lang="en-US" sz="1600" dirty="0"/>
              <a:t>O(</a:t>
            </a:r>
            <a:r>
              <a:rPr lang="en-US" sz="1600" dirty="0" err="1"/>
              <a:t>nlogn</a:t>
            </a:r>
            <a:r>
              <a:rPr lang="en-US" sz="1600" dirty="0"/>
              <a:t>)</a:t>
            </a:r>
          </a:p>
          <a:p>
            <a:pPr lvl="1"/>
            <a:r>
              <a:rPr lang="en-US" sz="2000" dirty="0"/>
              <a:t>What is the disadvantage of this approach?</a:t>
            </a:r>
          </a:p>
          <a:p>
            <a:pPr lvl="2"/>
            <a:r>
              <a:rPr lang="en-US" sz="1600" dirty="0"/>
              <a:t>O(n) extra memory is required to place removed entries</a:t>
            </a:r>
          </a:p>
          <a:p>
            <a:r>
              <a:rPr lang="en-US" sz="2400" dirty="0"/>
              <a:t>We can mimic the operation of max heap directly on the array to make it more efficient: heap sort algorithm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3581400" cy="6248400"/>
          </a:xfrm>
        </p:spPr>
        <p:txBody>
          <a:bodyPr/>
          <a:lstStyle/>
          <a:p>
            <a:r>
              <a:rPr lang="en-US" sz="1800" dirty="0"/>
              <a:t>Create an </a:t>
            </a:r>
            <a:r>
              <a:rPr lang="en-US" sz="1800" dirty="0" err="1"/>
              <a:t>intial</a:t>
            </a:r>
            <a:r>
              <a:rPr lang="en-US" sz="1800" dirty="0"/>
              <a:t> heap by repeated calls to </a:t>
            </a:r>
            <a:r>
              <a:rPr lang="en-US" sz="1800" dirty="0" err="1"/>
              <a:t>reheap</a:t>
            </a:r>
            <a:endParaRPr lang="en-US" sz="1800" dirty="0"/>
          </a:p>
          <a:p>
            <a:r>
              <a:rPr lang="en-US" sz="1800" dirty="0"/>
              <a:t>Largest element is at beginning so move it to end</a:t>
            </a:r>
          </a:p>
          <a:p>
            <a:r>
              <a:rPr lang="en-US" sz="1800" dirty="0"/>
              <a:t>Call </a:t>
            </a:r>
            <a:r>
              <a:rPr lang="en-US" sz="1800" dirty="0" err="1"/>
              <a:t>reheap</a:t>
            </a:r>
            <a:r>
              <a:rPr lang="en-US" sz="1800" dirty="0"/>
              <a:t> 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  <a:p>
            <a:pPr lvl="1">
              <a:buNone/>
            </a:pP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923588"/>
            <a:ext cx="6373812" cy="455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16038"/>
            <a:ext cx="6450013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762000"/>
          </a:xfrm>
        </p:spPr>
        <p:txBody>
          <a:bodyPr/>
          <a:lstStyle/>
          <a:p>
            <a:r>
              <a:rPr lang="en-US" sz="4400" dirty="0"/>
              <a:t>Heap Sort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0988" y="1219200"/>
            <a:ext cx="6435725" cy="3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-762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Heap Sort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5484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ADT Heap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655637"/>
            <a:ext cx="8991600" cy="5592763"/>
          </a:xfrm>
        </p:spPr>
        <p:txBody>
          <a:bodyPr/>
          <a:lstStyle/>
          <a:p>
            <a:r>
              <a:rPr lang="en-US" dirty="0"/>
              <a:t>A heap:</a:t>
            </a:r>
          </a:p>
          <a:p>
            <a:pPr lvl="1"/>
            <a:r>
              <a:rPr lang="en-US" dirty="0"/>
              <a:t>Complete binary tree</a:t>
            </a:r>
          </a:p>
          <a:p>
            <a:pPr lvl="1"/>
            <a:r>
              <a:rPr lang="en-US" dirty="0"/>
              <a:t>Nodes contain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dirty="0"/>
              <a:t> objects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Each node contains object no smaller (or no larger) than objects in descendants</a:t>
            </a:r>
          </a:p>
          <a:p>
            <a:pPr lvl="1"/>
            <a:r>
              <a:rPr lang="en-US" dirty="0" err="1"/>
              <a:t>Maxheap</a:t>
            </a:r>
            <a:r>
              <a:rPr lang="en-US" dirty="0"/>
              <a:t>, object in each node greater than or equal to descendant</a:t>
            </a:r>
          </a:p>
          <a:p>
            <a:pPr lvl="1"/>
            <a:r>
              <a:rPr lang="en-US" dirty="0" err="1"/>
              <a:t>Minheap</a:t>
            </a:r>
            <a:r>
              <a:rPr lang="en-US" dirty="0"/>
              <a:t>, object in each node less than or equal to descendant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©2012 by Pearson Education, Inc.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9" y="4191000"/>
            <a:ext cx="5047225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9220200" cy="6248400"/>
          </a:xfrm>
        </p:spPr>
        <p:txBody>
          <a:bodyPr/>
          <a:lstStyle/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static &lt;T extends Comparable&lt;? super T&gt;&gt;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void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reheap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T[] heap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done = false;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T orphan = heap[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2 *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while (!done &amp;&amp; (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)){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 (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heap[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(heap[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 &gt; 0){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} // end if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orphan.compareTo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(heap[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 &lt; 0){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heap[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heap[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largerChildIndex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leftChildIndex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2 *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done = true;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 // end while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heap[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orphan;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// end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reheap</a:t>
            </a: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762000"/>
          </a:xfrm>
        </p:spPr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9220200" cy="4191000"/>
          </a:xfrm>
        </p:spPr>
        <p:txBody>
          <a:bodyPr/>
          <a:lstStyle/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 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heapSort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(T[] array,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// create first heap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 / 2 - 1;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&gt;= 0;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--)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reheap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rootIndex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n - 1);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swap(array, 0, n - 1);</a:t>
            </a:r>
          </a:p>
          <a:p>
            <a:pPr lvl="1">
              <a:buNone/>
            </a:pP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 - 2;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 0;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--)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reheap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(array, 0,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swap(array, 0,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 // end for</a:t>
            </a:r>
          </a:p>
          <a:p>
            <a:pPr lvl="1">
              <a:buNone/>
            </a:pPr>
            <a:r>
              <a:rPr lang="en-US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// end </a:t>
            </a:r>
            <a:r>
              <a:rPr lang="en-US" sz="15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heapSort</a:t>
            </a:r>
            <a:endParaRPr lang="en-US" sz="15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4800600"/>
            <a:ext cx="876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Complexity: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O(n) for initial construction of heap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nlogn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the remaining steps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kern="0" baseline="0" dirty="0">
                <a:latin typeface="+mn-lt"/>
              </a:rPr>
              <a:t>Total:</a:t>
            </a:r>
            <a:r>
              <a:rPr lang="en-US" kern="0" dirty="0">
                <a:latin typeface="+mn-lt"/>
              </a:rPr>
              <a:t> O(</a:t>
            </a:r>
            <a:r>
              <a:rPr lang="en-US" kern="0" dirty="0" err="1">
                <a:latin typeface="+mn-lt"/>
              </a:rPr>
              <a:t>nlogn</a:t>
            </a:r>
            <a:r>
              <a:rPr lang="en-US" kern="0" dirty="0">
                <a:latin typeface="+mn-lt"/>
              </a:rPr>
              <a:t>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ADT Heap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7856537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00" y="3387227"/>
            <a:ext cx="4648200" cy="347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to Represent a Heap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Begin by using array to represent complete binary tree.</a:t>
            </a:r>
          </a:p>
          <a:p>
            <a:r>
              <a:rPr lang="en-US" sz="2400" dirty="0"/>
              <a:t>Complete tree is :</a:t>
            </a:r>
          </a:p>
          <a:p>
            <a:pPr lvl="1"/>
            <a:r>
              <a:rPr lang="en-US" sz="2000" dirty="0"/>
              <a:t>full to its next-to-last level</a:t>
            </a:r>
          </a:p>
          <a:p>
            <a:pPr lvl="1"/>
            <a:r>
              <a:rPr lang="en-US" sz="2000" dirty="0"/>
              <a:t>leaves on last level are filled from left to right</a:t>
            </a:r>
          </a:p>
          <a:p>
            <a:r>
              <a:rPr lang="en-US" sz="2400" dirty="0"/>
              <a:t>Number the tree nodes according to level order traversal starting at 1</a:t>
            </a:r>
          </a:p>
          <a:p>
            <a:pPr lvl="1"/>
            <a:r>
              <a:rPr lang="en-US" sz="2000" dirty="0"/>
              <a:t>Using these numbers to index an array to store values</a:t>
            </a:r>
          </a:p>
          <a:p>
            <a:pPr lvl="1"/>
            <a:endParaRPr 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5248276"/>
            <a:ext cx="5638800" cy="129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00" y="3387227"/>
            <a:ext cx="4648200" cy="347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to Represent a Heap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Node </a:t>
            </a:r>
            <a:r>
              <a:rPr lang="en-US" sz="2400" dirty="0" err="1"/>
              <a:t>i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Children are at 2i and 2i+1</a:t>
            </a:r>
          </a:p>
          <a:p>
            <a:pPr lvl="1"/>
            <a:r>
              <a:rPr lang="en-US" sz="2000" dirty="0"/>
              <a:t>Parent is at </a:t>
            </a:r>
            <a:r>
              <a:rPr lang="en-US" sz="2000" dirty="0" err="1"/>
              <a:t>i</a:t>
            </a:r>
            <a:r>
              <a:rPr lang="en-US" sz="2000" dirty="0"/>
              <a:t>/2, unless the node is the root (</a:t>
            </a:r>
            <a:r>
              <a:rPr lang="en-US" sz="2000" dirty="0" err="1"/>
              <a:t>i</a:t>
            </a:r>
            <a:r>
              <a:rPr lang="en-US" sz="2000" dirty="0"/>
              <a:t>/2 for root =0, no parent)</a:t>
            </a:r>
          </a:p>
          <a:p>
            <a:r>
              <a:rPr lang="en-US" sz="2400" dirty="0"/>
              <a:t>Locate either children or parent of any node by performing simple computation on node’s number</a:t>
            </a:r>
          </a:p>
          <a:p>
            <a:pPr lvl="1"/>
            <a:r>
              <a:rPr lang="en-US" sz="2000" dirty="0"/>
              <a:t>as described above</a:t>
            </a:r>
          </a:p>
          <a:p>
            <a:pPr lvl="1"/>
            <a:endParaRPr 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5248276"/>
            <a:ext cx="5638800" cy="129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to Represent a Heap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884237"/>
            <a:ext cx="9525000" cy="5592763"/>
          </a:xfrm>
        </p:spPr>
        <p:txBody>
          <a:bodyPr/>
          <a:lstStyle/>
          <a:p>
            <a:r>
              <a:rPr lang="en-US" sz="2000" dirty="0"/>
              <a:t>Data fields: </a:t>
            </a:r>
          </a:p>
          <a:p>
            <a:pPr lvl="1"/>
            <a:r>
              <a:rPr lang="en-US" sz="1800" dirty="0"/>
              <a:t>Array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1800" dirty="0"/>
              <a:t> heap entries</a:t>
            </a:r>
          </a:p>
          <a:p>
            <a:pPr lvl="1"/>
            <a:r>
              <a:rPr lang="en-US" sz="1800" dirty="0"/>
              <a:t>Index of last entry in the array</a:t>
            </a:r>
          </a:p>
          <a:p>
            <a:pPr lvl="1"/>
            <a:r>
              <a:rPr lang="en-US" sz="1800" dirty="0"/>
              <a:t>A constant for default initial capacity of heap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MaxHeap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T extends Comparable &lt; ? super T &gt;&gt; implements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MaxHeapInterface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private T [] heap; // array of heap entries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// index of last entry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private static final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DEFAULT_INITIAL_CAPACITY = 25;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MaxHeap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this (DEFAULT_INITIAL_CAPACITY); // call next constructor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// end default constructor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MaxHeap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initialCapacity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// cast is safe because the new array contains all null entries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@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SuppressWarnings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("unchecked")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T []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tempHeap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(T []) new Comparable 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initialCapacity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heap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tempHeap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// end constructor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to Represent a Heap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884237"/>
            <a:ext cx="9525000" cy="5592763"/>
          </a:xfrm>
        </p:spPr>
        <p:txBody>
          <a:bodyPr/>
          <a:lstStyle/>
          <a:p>
            <a:r>
              <a:rPr lang="en-US" sz="2000" dirty="0"/>
              <a:t>methods </a:t>
            </a:r>
            <a:r>
              <a:rPr lang="en-US" sz="2000" dirty="0" err="1"/>
              <a:t>isEmpty</a:t>
            </a:r>
            <a:r>
              <a:rPr lang="en-US" sz="2000" dirty="0"/>
              <a:t>(), </a:t>
            </a:r>
            <a:r>
              <a:rPr lang="en-US" sz="2000" dirty="0" err="1"/>
              <a:t>getSize</a:t>
            </a:r>
            <a:r>
              <a:rPr lang="en-US" sz="2000" dirty="0"/>
              <a:t>(), and clear()</a:t>
            </a:r>
            <a:endParaRPr lang="en-US" sz="1800" dirty="0"/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public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1;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// end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getSize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// end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getSize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void clear () {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for (;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 -1 ;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--)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heap 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null;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// end clear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Entry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an entry</a:t>
            </a:r>
          </a:p>
          <a:p>
            <a:pPr lvl="1"/>
            <a:r>
              <a:rPr lang="en-US" dirty="0"/>
              <a:t>Place entry as next leaf in the tree (no more a heap)</a:t>
            </a:r>
          </a:p>
          <a:p>
            <a:pPr lvl="1"/>
            <a:r>
              <a:rPr lang="en-US" dirty="0"/>
              <a:t>Make value float up to its correct location</a:t>
            </a:r>
          </a:p>
          <a:p>
            <a:r>
              <a:rPr lang="en-US" sz="2400" dirty="0"/>
              <a:t>Adding 85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0422" y="2971800"/>
            <a:ext cx="31846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2971800"/>
            <a:ext cx="3161303" cy="275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2971800"/>
            <a:ext cx="311078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5913437"/>
            <a:ext cx="8763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tree that results from adding 100?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15107</TotalTime>
  <Words>2221</Words>
  <Application>Microsoft Office PowerPoint</Application>
  <PresentationFormat>On-screen Show (4:3)</PresentationFormat>
  <Paragraphs>380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Courier New</vt:lpstr>
      <vt:lpstr>Times</vt:lpstr>
      <vt:lpstr>Blank</vt:lpstr>
      <vt:lpstr>Custom Design</vt:lpstr>
      <vt:lpstr>Equation</vt:lpstr>
      <vt:lpstr>PowerPoint Presentation</vt:lpstr>
      <vt:lpstr>The ADT Heap: Applications</vt:lpstr>
      <vt:lpstr>The ADT Heap</vt:lpstr>
      <vt:lpstr>The ADT Heap</vt:lpstr>
      <vt:lpstr>Array to Represent a Heap</vt:lpstr>
      <vt:lpstr>Array to Represent a Heap</vt:lpstr>
      <vt:lpstr>Array to Represent a Heap</vt:lpstr>
      <vt:lpstr>Array to Represent a Heap</vt:lpstr>
      <vt:lpstr>Adding an Entry</vt:lpstr>
      <vt:lpstr>Adding an Entry</vt:lpstr>
      <vt:lpstr>Adding an Entry</vt:lpstr>
      <vt:lpstr>Adding an Entry</vt:lpstr>
      <vt:lpstr>Removing an Entry</vt:lpstr>
      <vt:lpstr>Removing an Entry</vt:lpstr>
      <vt:lpstr>Removing an Entry</vt:lpstr>
      <vt:lpstr>Removing an Entry</vt:lpstr>
      <vt:lpstr>Removing an Entry</vt:lpstr>
      <vt:lpstr>Creating a Heap</vt:lpstr>
      <vt:lpstr>Creating a Heap</vt:lpstr>
      <vt:lpstr>Creating a Heap</vt:lpstr>
      <vt:lpstr>Creating a Heap</vt:lpstr>
      <vt:lpstr>Creating a Heap</vt:lpstr>
      <vt:lpstr>PowerPoint Presentation</vt:lpstr>
      <vt:lpstr>Creating a Heap</vt:lpstr>
      <vt:lpstr>Heap Sort</vt:lpstr>
      <vt:lpstr>Heap Sort</vt:lpstr>
      <vt:lpstr>Heap Sort</vt:lpstr>
      <vt:lpstr>Heap Sort</vt:lpstr>
      <vt:lpstr>PowerPoint Presentation</vt:lpstr>
      <vt:lpstr>Heap Sort</vt:lpstr>
      <vt:lpstr>Heap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(continued)</dc:title>
  <dc:creator>Maher Mneimneh</dc:creator>
  <cp:lastModifiedBy>Maher Mneimneh</cp:lastModifiedBy>
  <cp:revision>173</cp:revision>
  <dcterms:created xsi:type="dcterms:W3CDTF">2003-05-23T15:49:24Z</dcterms:created>
  <dcterms:modified xsi:type="dcterms:W3CDTF">2017-05-06T16:05:42Z</dcterms:modified>
</cp:coreProperties>
</file>