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sldIdLst>
    <p:sldId id="288" r:id="rId2"/>
    <p:sldId id="383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5" r:id="rId11"/>
    <p:sldId id="384" r:id="rId12"/>
    <p:sldId id="436" r:id="rId13"/>
    <p:sldId id="437" r:id="rId14"/>
    <p:sldId id="438" r:id="rId15"/>
    <p:sldId id="439" r:id="rId16"/>
    <p:sldId id="440" r:id="rId17"/>
    <p:sldId id="441" r:id="rId18"/>
    <p:sldId id="398" r:id="rId19"/>
    <p:sldId id="399" r:id="rId20"/>
    <p:sldId id="400" r:id="rId21"/>
    <p:sldId id="401" r:id="rId22"/>
    <p:sldId id="403" r:id="rId23"/>
    <p:sldId id="405" r:id="rId24"/>
    <p:sldId id="404" r:id="rId25"/>
    <p:sldId id="406" r:id="rId26"/>
    <p:sldId id="407" r:id="rId27"/>
    <p:sldId id="408" r:id="rId28"/>
    <p:sldId id="443" r:id="rId29"/>
    <p:sldId id="444" r:id="rId30"/>
    <p:sldId id="445" r:id="rId31"/>
    <p:sldId id="449" r:id="rId32"/>
    <p:sldId id="446" r:id="rId33"/>
    <p:sldId id="447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8" r:id="rId43"/>
    <p:sldId id="419" r:id="rId44"/>
    <p:sldId id="421" r:id="rId45"/>
    <p:sldId id="423" r:id="rId46"/>
    <p:sldId id="424" r:id="rId47"/>
    <p:sldId id="42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446"/>
    <a:srgbClr val="B9C7E5"/>
    <a:srgbClr val="EDF6F7"/>
    <a:srgbClr val="36552D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1234" y="139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3CC515-91C1-47EC-BEC5-CB0C47ADE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DAF4AB-2FA4-4C83-B933-22F784ED9C26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44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C6E2B849-750A-4C63-A81B-5F0169FB0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6B7E6F91-2735-476C-896E-A871BB61C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64983945-DE18-47F6-BEDF-21A8C719F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8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C1E27A9C-97D7-46D6-B6A7-46A9A0746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23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728FA130-0858-48A2-9EC0-1E527251F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17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97FF8BEA-C689-44E8-A52C-F94E4AB0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7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52400"/>
            <a:ext cx="8229600" cy="1397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5000" y="1714500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622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987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45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E5A6975D-143E-466E-AAA5-38BCC4E41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08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FF7E06DE-613C-4F4D-B311-C7839420CD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9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641AB26E-E64E-4598-ADC3-11CAF5B5F3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0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5E4B0E14-D5AE-4F94-AC85-782949232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33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0F0EFE82-AFCF-4AC8-B9D5-7BD28AB6F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30397EB4-9EE0-4C18-96E5-AACAFF2DC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0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A1DFB08B-BBFD-4435-B1B0-6E23B05D6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1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A-</a:t>
            </a:r>
            <a:fld id="{2C7EC31E-13BF-426B-BCCC-A08F291FC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4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524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5 A-</a:t>
            </a:r>
            <a:fld id="{9FADAE80-4D64-43A3-A6E4-CFA3D5E9AF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3" r:id="rId16"/>
    <p:sldLayoutId id="2147484095" r:id="rId17"/>
    <p:sldLayoutId id="2147484096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7772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400" dirty="0"/>
              <a:t>Iterators</a:t>
            </a:r>
            <a:endParaRPr lang="en-US" altLang="en-US" sz="4800" dirty="0"/>
          </a:p>
          <a:p>
            <a:pPr eaLnBrk="1" hangingPunct="1">
              <a:buFontTx/>
              <a:buNone/>
            </a:pPr>
            <a:endParaRPr lang="en-US" altLang="en-US" sz="32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Dr. Maher </a:t>
            </a:r>
            <a:r>
              <a:rPr lang="en-US" altLang="en-US" sz="3200" dirty="0" err="1">
                <a:solidFill>
                  <a:srgbClr val="000000"/>
                </a:solidFill>
              </a:rPr>
              <a:t>Mneimneh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an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Possible way to provide an ADT with traversal operations</a:t>
            </a:r>
          </a:p>
          <a:p>
            <a:pPr lvl="1" eaLnBrk="1" hangingPunct="1"/>
            <a:r>
              <a:rPr lang="en-US" altLang="en-US" dirty="0"/>
              <a:t>Define them as ADT operations</a:t>
            </a:r>
          </a:p>
          <a:p>
            <a:pPr lvl="1" eaLnBrk="1" hangingPunct="1"/>
            <a:r>
              <a:rPr lang="en-US" altLang="en-US" dirty="0" err="1"/>
              <a:t>ListInterface</a:t>
            </a:r>
            <a:r>
              <a:rPr lang="en-US" altLang="en-US" dirty="0"/>
              <a:t> extends Iterator</a:t>
            </a:r>
          </a:p>
          <a:p>
            <a:pPr eaLnBrk="1" hangingPunct="1"/>
            <a:r>
              <a:rPr lang="en-US" altLang="en-US" dirty="0"/>
              <a:t>Better way</a:t>
            </a:r>
          </a:p>
          <a:p>
            <a:pPr lvl="1" eaLnBrk="1" hangingPunct="1"/>
            <a:r>
              <a:rPr lang="en-US" altLang="en-US" dirty="0"/>
              <a:t>Implement the iterator methods within their own class</a:t>
            </a:r>
          </a:p>
          <a:p>
            <a:pPr lvl="1" eaLnBrk="1" hangingPunct="1"/>
            <a:r>
              <a:rPr lang="en-US" altLang="en-US" dirty="0"/>
              <a:t>class can be public and separate from the class that implements ADT – approach called </a:t>
            </a:r>
            <a:r>
              <a:rPr lang="en-US" altLang="en-US" b="1" dirty="0"/>
              <a:t>separate class iterator</a:t>
            </a:r>
          </a:p>
          <a:p>
            <a:pPr lvl="1" eaLnBrk="1" hangingPunct="1"/>
            <a:r>
              <a:rPr lang="en-US" altLang="en-US" dirty="0"/>
              <a:t>Iterator class can be a private inner class of the class that implements the ADT – approach called </a:t>
            </a:r>
            <a:r>
              <a:rPr lang="en-US" altLang="en-US" b="1" dirty="0"/>
              <a:t>inner class iterator</a:t>
            </a:r>
          </a:p>
          <a:p>
            <a:pPr lvl="1" eaLnBrk="1" hangingPunct="1"/>
            <a:r>
              <a:rPr lang="en-US" altLang="en-US" dirty="0"/>
              <a:t>Inner class iterator is usually preferable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Separate Class Iterator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nameList</a:t>
            </a:r>
            <a:r>
              <a:rPr lang="en-US" sz="2400" kern="0" dirty="0"/>
              <a:t> is an instance of </a:t>
            </a:r>
            <a:r>
              <a:rPr lang="en-US" sz="2400" kern="0" dirty="0" err="1"/>
              <a:t>AList</a:t>
            </a:r>
            <a:r>
              <a:rPr lang="en-US" sz="2400" kern="0" dirty="0"/>
              <a:t> or </a:t>
            </a:r>
            <a:r>
              <a:rPr lang="en-US" sz="2400" kern="0" dirty="0" err="1"/>
              <a:t>LList</a:t>
            </a:r>
            <a:endParaRPr lang="en-US" sz="2400" kern="0" dirty="0"/>
          </a:p>
          <a:p>
            <a:r>
              <a:rPr lang="en-US" sz="2400" kern="0" dirty="0" err="1"/>
              <a:t>SeparateIterator</a:t>
            </a:r>
            <a:r>
              <a:rPr lang="en-US" sz="2400" kern="0" dirty="0"/>
              <a:t> s a public class that implements </a:t>
            </a:r>
            <a:r>
              <a:rPr lang="en-US" sz="2400" kern="0" dirty="0" err="1"/>
              <a:t>java.Util.Iterator</a:t>
            </a:r>
            <a:r>
              <a:rPr lang="en-US" sz="2400" kern="0" dirty="0"/>
              <a:t> interface</a:t>
            </a:r>
          </a:p>
          <a:p>
            <a:r>
              <a:rPr lang="en-US" sz="2400" kern="0" dirty="0"/>
              <a:t>We can create an iterator for </a:t>
            </a:r>
            <a:r>
              <a:rPr lang="en-US" sz="2400" kern="0" dirty="0" err="1"/>
              <a:t>nameList</a:t>
            </a:r>
            <a:r>
              <a:rPr lang="en-US" sz="2400" kern="0" dirty="0"/>
              <a:t> as follows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Iterator&lt;String&gt;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SeparateIterator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&lt;&gt;(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</a:rPr>
              <a:t>SeparateIterator</a:t>
            </a:r>
            <a:endParaRPr lang="en-US" sz="240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class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SeparateIterator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 implements Iterator&lt;T&gt;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	private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 list;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	private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  // Position of entry last returned by next()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	private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wasNextCalled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 // Needed by remove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1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SeparateIterator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list =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wasNextCalled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false;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…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98077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Separate Class Iterator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2657" y="533400"/>
            <a:ext cx="9448800" cy="160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>
                <a:solidFill>
                  <a:srgbClr val="000000"/>
                </a:solidFill>
              </a:rPr>
              <a:t>hasNext</a:t>
            </a:r>
            <a:endParaRPr lang="en-US" sz="240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list.getLength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}</a:t>
            </a:r>
            <a:endParaRPr lang="en-US" sz="2400" kern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654421" y="381000"/>
            <a:ext cx="3582108" cy="242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0" y="2590800"/>
            <a:ext cx="960120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next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T next()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if (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wasNextCalled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++;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return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list.getEntry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throw new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("Illegal call to next(); "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                        "iterator is after end of list.");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kern="0" dirty="0"/>
              <a:t>What is the complexity of next for </a:t>
            </a:r>
            <a:r>
              <a:rPr lang="en-US" sz="2400" kern="0" dirty="0" err="1"/>
              <a:t>AList</a:t>
            </a:r>
            <a:r>
              <a:rPr lang="en-US" sz="2400" kern="0" dirty="0"/>
              <a:t> and </a:t>
            </a:r>
            <a:r>
              <a:rPr lang="en-US" sz="2400" kern="0" dirty="0" err="1"/>
              <a:t>LList</a:t>
            </a:r>
            <a:r>
              <a:rPr lang="en-US" sz="2400" kern="0" dirty="0"/>
              <a:t>? 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2363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Separate Class Iterator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2657" y="533400"/>
            <a:ext cx="94488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remove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void remove()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if (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wasNextCalled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//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was incremented by the call to next(), so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// it is the position number of the entry to be removed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list.remove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nextPosition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--;        // A subsequent call to next()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                 // unaffected by this removal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wasNextCalled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false; // Reset flag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throw new </a:t>
            </a:r>
            <a:r>
              <a:rPr lang="en-US" altLang="en-US" sz="16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IllegalStateException</a:t>
            </a: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("Illegal call to remove(); "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                          "next() was not called.");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}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6377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Separate Class Iterator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Separate class iterator must access the public methods of an ADT</a:t>
            </a:r>
          </a:p>
          <a:p>
            <a:pPr lvl="1"/>
            <a:r>
              <a:rPr lang="en-US" sz="2000" kern="0" dirty="0"/>
              <a:t>For stacks, no sufficient public access is provided to implement an iterator</a:t>
            </a:r>
          </a:p>
          <a:p>
            <a:r>
              <a:rPr lang="en-US" sz="2400" kern="0" dirty="0"/>
              <a:t>Because of indirect access to data members, a separate class iterator takes longer to execute (</a:t>
            </a:r>
            <a:r>
              <a:rPr lang="en-US" sz="2400" kern="0" dirty="0" err="1"/>
              <a:t>e.g</a:t>
            </a:r>
            <a:r>
              <a:rPr lang="en-US" sz="2400" kern="0" dirty="0"/>
              <a:t>, next() for </a:t>
            </a:r>
            <a:r>
              <a:rPr lang="en-US" sz="2400" kern="0" dirty="0" err="1"/>
              <a:t>LList</a:t>
            </a:r>
            <a:r>
              <a:rPr lang="en-US" sz="2400" kern="0" dirty="0"/>
              <a:t>)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80777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Inner Class Iterator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Define iterator class as an inner class of ADT</a:t>
            </a:r>
          </a:p>
          <a:p>
            <a:pPr lvl="1"/>
            <a:r>
              <a:rPr lang="en-US" sz="2000" kern="0" dirty="0"/>
              <a:t>Since iterator belongs to an inner class, it has access to data fields</a:t>
            </a:r>
          </a:p>
          <a:p>
            <a:pPr lvl="1"/>
            <a:r>
              <a:rPr lang="en-US" sz="2000" kern="0" dirty="0"/>
              <a:t>If ADT implements </a:t>
            </a:r>
            <a:r>
              <a:rPr lang="en-US" sz="2000" kern="0" dirty="0" err="1"/>
              <a:t>Iterable</a:t>
            </a:r>
            <a:r>
              <a:rPr lang="en-US" sz="2000" kern="0" dirty="0"/>
              <a:t>, it can be used in a for-each loop</a:t>
            </a:r>
          </a:p>
          <a:p>
            <a:r>
              <a:rPr lang="en-US" sz="2400" kern="0" dirty="0"/>
              <a:t>Inner class implementations are usually preferable </a:t>
            </a:r>
          </a:p>
          <a:p>
            <a:r>
              <a:rPr lang="en-US" sz="2400" kern="0" dirty="0"/>
              <a:t>Implement Iterator for </a:t>
            </a:r>
            <a:r>
              <a:rPr lang="en-US" sz="2400" kern="0" dirty="0" err="1"/>
              <a:t>LList</a:t>
            </a:r>
            <a:r>
              <a:rPr lang="en-US" sz="2400" kern="0" dirty="0"/>
              <a:t> (no remove), and </a:t>
            </a:r>
            <a:r>
              <a:rPr lang="en-US" sz="2400" kern="0" dirty="0" err="1"/>
              <a:t>AList</a:t>
            </a:r>
            <a:r>
              <a:rPr lang="en-US" sz="2400" kern="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97545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Linked Implementation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198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>
                <a:solidFill>
                  <a:srgbClr val="000000"/>
                </a:solidFill>
              </a:rPr>
              <a:t>ListWithIteratorInterface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Book provides additional method </a:t>
            </a:r>
            <a:r>
              <a:rPr lang="en-US" sz="2000" kern="0" dirty="0" err="1">
                <a:solidFill>
                  <a:srgbClr val="000000"/>
                </a:solidFill>
              </a:rPr>
              <a:t>getIterator</a:t>
            </a:r>
            <a:r>
              <a:rPr lang="en-US" sz="2000" kern="0" dirty="0">
                <a:solidFill>
                  <a:srgbClr val="000000"/>
                </a:solidFill>
              </a:rPr>
              <a:t>() that calls iterator() – it is not needed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interface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ListWithIteratorInterface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 extends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&lt;T&gt;,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Iterable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public Iterator&lt;T&gt;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getIterator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sz="2000" kern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0" y="2438400"/>
            <a:ext cx="9448800" cy="259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</a:rPr>
              <a:t>LinkedListWithIterator</a:t>
            </a:r>
            <a:endParaRPr lang="en-US" sz="240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LinkedListWithIterator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 implements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ListWithIteratorInterface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private Node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firstNode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private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numberOfEntries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Iterator&lt;T&gt; iterator()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   return new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IteratorForLinkedList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Iterator&lt;T&gt;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getIterator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   return iterator();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private class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IteratorForLinkedList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implements Iterator&lt;T&gt;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32897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Linked Implementation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</a:rPr>
              <a:t>IteratorForLinkedList</a:t>
            </a:r>
            <a:endParaRPr lang="en-US" sz="240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private class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IteratorForLinkedList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implements Iterator&lt;T&gt;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private Node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  // Node containing next entry in iteration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private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IteratorForLinkedList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firstNode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return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!=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T next()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	Node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returnNode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;        // Get next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nextNode.getNextNode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 // Advance iterator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	return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returnNode.getData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       // Return next entry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	throw new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("Illegal call to next(); "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                                     "iterator is after end of list.");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public void remove()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throw new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UnsupportedOperationException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("remove() is not "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	                                         "supported by this iterator");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594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671" y="818924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ArrayListWithIterator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88399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39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1000" y="808038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ArrayListWithIterator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6209"/>
            <a:ext cx="88123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4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An iterator </a:t>
            </a:r>
          </a:p>
          <a:p>
            <a:pPr lvl="1"/>
            <a:r>
              <a:rPr lang="en-US" altLang="en-US" dirty="0"/>
              <a:t>An object that enables you to traverse entries in a collection</a:t>
            </a:r>
          </a:p>
          <a:p>
            <a:pPr lvl="1"/>
            <a:r>
              <a:rPr lang="en-US" altLang="en-US" dirty="0"/>
              <a:t>During an </a:t>
            </a:r>
            <a:r>
              <a:rPr lang="en-US" altLang="en-US" b="1" dirty="0"/>
              <a:t>iteration</a:t>
            </a:r>
            <a:r>
              <a:rPr lang="en-US" altLang="en-US" dirty="0"/>
              <a:t>, each item is visited once</a:t>
            </a:r>
          </a:p>
          <a:p>
            <a:pPr lvl="1"/>
            <a:r>
              <a:rPr lang="en-US" altLang="en-US" dirty="0"/>
              <a:t>We control the progress of the iterator by repeatedly asking the iterator to give us a refence to the next entry in the collection</a:t>
            </a:r>
          </a:p>
          <a:p>
            <a:pPr lvl="1"/>
            <a:r>
              <a:rPr lang="en-US" altLang="en-US" dirty="0"/>
              <a:t>Allows looking at the data, and modifying data (by adding and removing)</a:t>
            </a:r>
          </a:p>
          <a:p>
            <a:r>
              <a:rPr lang="en-US" altLang="en-US" dirty="0"/>
              <a:t>Loops are an example of iteration</a:t>
            </a:r>
          </a:p>
          <a:p>
            <a:pPr lvl="1"/>
            <a:r>
              <a:rPr lang="en-US" altLang="en-US" dirty="0" err="1"/>
              <a:t>E.g</a:t>
            </a:r>
            <a:r>
              <a:rPr lang="en-US" altLang="en-US" dirty="0"/>
              <a:t>, </a:t>
            </a:r>
            <a:r>
              <a:rPr lang="en-US" altLang="en-US" dirty="0" err="1"/>
              <a:t>nameList</a:t>
            </a:r>
            <a:r>
              <a:rPr lang="en-US" altLang="en-US" dirty="0"/>
              <a:t> is a array list of strings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   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listSize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nameList.getLength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for(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position = 1; position &lt;=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listSize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; position++)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nameList.getEntry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(position);</a:t>
            </a:r>
            <a:endParaRPr lang="en-US" altLang="en-US" dirty="0"/>
          </a:p>
          <a:p>
            <a:pPr lvl="1"/>
            <a:r>
              <a:rPr lang="en-US" altLang="en-US" dirty="0"/>
              <a:t>Instead of displaying the entries, we can perform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4242243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3286" y="865868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ArrayListWithIterator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1535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103203"/>
            <a:ext cx="8133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Assume for this chapter that </a:t>
            </a:r>
            <a:r>
              <a:rPr lang="en-US" dirty="0" err="1"/>
              <a:t>ArrayList</a:t>
            </a:r>
            <a:r>
              <a:rPr lang="en-US" dirty="0"/>
              <a:t> has first element at </a:t>
            </a:r>
          </a:p>
          <a:p>
            <a:r>
              <a:rPr lang="en-US" dirty="0"/>
              <a:t>index 1 in array and NOT 0</a:t>
            </a:r>
          </a:p>
        </p:txBody>
      </p:sp>
    </p:spTree>
    <p:extLst>
      <p:ext uri="{BB962C8B-B14F-4D97-AF65-F5344CB8AC3E}">
        <p14:creationId xmlns:p14="http://schemas.microsoft.com/office/powerpoint/2010/main" val="216953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749300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4170" y="1371600"/>
            <a:ext cx="779240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42810" y="23577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9939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671" y="1091066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438"/>
            <a:ext cx="904915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3286" y="968829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/>
              <a:t>.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6" y="1524000"/>
            <a:ext cx="8777520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04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600" y="5145088"/>
            <a:ext cx="8928100" cy="1217612"/>
          </a:xfrm>
        </p:spPr>
        <p:txBody>
          <a:bodyPr/>
          <a:lstStyle/>
          <a:p>
            <a:pPr eaLnBrk="1" hangingPunct="1"/>
            <a:r>
              <a:rPr lang="en-US" altLang="en-US"/>
              <a:t>FIGURE 15-4 The array of list entries and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altLang="en-US"/>
              <a:t> (a) just before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/>
              <a:t>; (b) just after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/>
              <a:t> but before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; (c) after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836136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54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2400" y="-92076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Why Are Iterator Methods in Their Own Class?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2327275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ListWithTraversal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" y="2733675"/>
            <a:ext cx="792821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114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Why we didn’t consider the iterator operations as additional operations in class </a:t>
            </a:r>
            <a:r>
              <a:rPr lang="en-US" sz="2400" kern="0" dirty="0" err="1">
                <a:solidFill>
                  <a:srgbClr val="000000"/>
                </a:solidFill>
              </a:rPr>
              <a:t>AList</a:t>
            </a:r>
            <a:r>
              <a:rPr lang="en-US" sz="2400" kern="0" dirty="0">
                <a:solidFill>
                  <a:srgbClr val="000000"/>
                </a:solidFill>
              </a:rPr>
              <a:t> or </a:t>
            </a:r>
            <a:r>
              <a:rPr lang="en-US" sz="2400" kern="0" dirty="0" err="1">
                <a:solidFill>
                  <a:srgbClr val="000000"/>
                </a:solidFill>
              </a:rPr>
              <a:t>LList</a:t>
            </a:r>
            <a:r>
              <a:rPr lang="en-US" sz="2400" kern="0" dirty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Modify the linked implementation by adding the methods in the Java interface Iterator</a:t>
            </a:r>
          </a:p>
        </p:txBody>
      </p:sp>
    </p:spTree>
    <p:extLst>
      <p:ext uri="{BB962C8B-B14F-4D97-AF65-F5344CB8AC3E}">
        <p14:creationId xmlns:p14="http://schemas.microsoft.com/office/powerpoint/2010/main" val="289879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300" y="571499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ListWithTraversal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10360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-92076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/>
              <a:t>Why Are Iterator Methods in Their Own Class?</a:t>
            </a:r>
          </a:p>
        </p:txBody>
      </p:sp>
    </p:spTree>
    <p:extLst>
      <p:ext uri="{BB962C8B-B14F-4D97-AF65-F5344CB8AC3E}">
        <p14:creationId xmlns:p14="http://schemas.microsoft.com/office/powerpoint/2010/main" val="2808184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2400" y="990600"/>
            <a:ext cx="8991600" cy="586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These traversal methods can execute quickly</a:t>
            </a:r>
          </a:p>
          <a:p>
            <a:pPr lvl="1" eaLnBrk="1" hangingPunct="1">
              <a:defRPr/>
            </a:pPr>
            <a:r>
              <a:rPr lang="en-US" dirty="0"/>
              <a:t>They have direct access to the underlying data structure</a:t>
            </a:r>
          </a:p>
          <a:p>
            <a:pPr eaLnBrk="1" hangingPunct="1">
              <a:defRPr/>
            </a:pPr>
            <a:r>
              <a:rPr lang="en-US" dirty="0"/>
              <a:t>Disadvantages</a:t>
            </a:r>
          </a:p>
          <a:p>
            <a:pPr lvl="1" eaLnBrk="1" hangingPunct="1">
              <a:defRPr/>
            </a:pPr>
            <a:r>
              <a:rPr lang="en-US" dirty="0"/>
              <a:t>Only one traversal at a time</a:t>
            </a:r>
          </a:p>
          <a:p>
            <a:pPr lvl="1" eaLnBrk="1" hangingPunct="1">
              <a:defRPr/>
            </a:pPr>
            <a:r>
              <a:rPr lang="en-US" dirty="0"/>
              <a:t>Operation such as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resetTraversal</a:t>
            </a:r>
            <a:r>
              <a:rPr lang="en-US" dirty="0"/>
              <a:t> necessary – “interface bloat”</a:t>
            </a:r>
          </a:p>
          <a:p>
            <a:pPr lvl="1" eaLnBrk="1" hangingPunct="1">
              <a:defRPr/>
            </a:pPr>
            <a:r>
              <a:rPr lang="en-US" dirty="0"/>
              <a:t>Mixing the functionality of a list with an iterator is poor design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Inner class implementation has the same advantages with none of the disadvantages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-92076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/>
              <a:t>Why Are Iterator Methods in Their Own Class?</a:t>
            </a:r>
          </a:p>
        </p:txBody>
      </p:sp>
    </p:spTree>
    <p:extLst>
      <p:ext uri="{BB962C8B-B14F-4D97-AF65-F5344CB8AC3E}">
        <p14:creationId xmlns:p14="http://schemas.microsoft.com/office/powerpoint/2010/main" val="294441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dirty="0" err="1"/>
              <a:t>ListIterator</a:t>
            </a:r>
            <a:endParaRPr lang="en-US" alt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public interface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ListIterator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&lt;E&gt; extends Iterator&lt;E&gt;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this list iterator has more elements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traversing the list in the forward direction. (In other words,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 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if next() would return an element rather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than throwing an exception.)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 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if the list iterator has more elements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traversing the list in the forward direction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the next element in the list and advances the cursor position.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This method may be called repeatedly to iterate through the list,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or intermixed with calls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 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to go back and forth.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(Note that alternating calls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will return the same element repeatedly.)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the next element in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iteration has no next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E 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21533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dirty="0" err="1"/>
              <a:t>ListIterator</a:t>
            </a:r>
            <a:endParaRPr lang="en-US" alt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this list iterator has more elements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traversing the list in the reverse direction.  (In other words,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would return an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rather than throwing an exception.)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list iterator has more elements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traversing the list in the reverse direction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hasPrevious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the previous element in the list and moves the cursor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position backwards.  This method may be called repeatedly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iterate through the list backwards, or intermixed with calls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to go back and forth.  (Note that alternating calls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will return the same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element repeatedly.)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the previous element in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iteration has no previous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E previous();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2139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What if </a:t>
            </a:r>
            <a:r>
              <a:rPr lang="en-US" altLang="en-US" dirty="0" err="1"/>
              <a:t>nameList</a:t>
            </a:r>
            <a:r>
              <a:rPr lang="en-US" altLang="en-US" dirty="0"/>
              <a:t> is a linked list?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   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listSize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nameList.getLength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for(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position = 1; position &lt;=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listSize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; position++)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nameList.getEntry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(position);</a:t>
            </a:r>
            <a:endParaRPr lang="en-US" altLang="en-US" dirty="0"/>
          </a:p>
          <a:p>
            <a:pPr lvl="1"/>
            <a:r>
              <a:rPr lang="en-US" altLang="en-US" dirty="0"/>
              <a:t>The complexity of above operation is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Why don’t we add a method </a:t>
            </a:r>
            <a:r>
              <a:rPr lang="en-US" altLang="en-US" dirty="0" err="1"/>
              <a:t>displayList</a:t>
            </a:r>
            <a:r>
              <a:rPr lang="en-US" altLang="en-US" dirty="0"/>
              <a:t>() to array/linked list? </a:t>
            </a:r>
          </a:p>
          <a:p>
            <a:pPr lvl="1"/>
            <a:r>
              <a:rPr lang="en-US" altLang="en-US" dirty="0"/>
              <a:t>We might want to perform another operation on every element</a:t>
            </a:r>
          </a:p>
          <a:p>
            <a:pPr lvl="1"/>
            <a:r>
              <a:rPr lang="en-US" altLang="en-US" dirty="0"/>
              <a:t>We will need to add a new method for each such operation</a:t>
            </a:r>
          </a:p>
          <a:p>
            <a:pPr lvl="1"/>
            <a:r>
              <a:rPr lang="en-US" altLang="en-US" dirty="0"/>
              <a:t>The class designer will not know all the different things a client will like to do with data</a:t>
            </a:r>
          </a:p>
          <a:p>
            <a:r>
              <a:rPr lang="en-US" altLang="en-US" dirty="0"/>
              <a:t>We need a way for the client to </a:t>
            </a:r>
            <a:r>
              <a:rPr lang="en-US" altLang="en-US" u="sng" dirty="0"/>
              <a:t>efficiently</a:t>
            </a:r>
            <a:r>
              <a:rPr lang="en-US" altLang="en-US" dirty="0"/>
              <a:t> step through the data to retrieve or modify the entries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301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the index of the element that would be returned by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subsequent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. (Returns list size if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iterator is at the end of the list.)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the index of the element that would be returned by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subsequent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, or list size if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iterator is at the end of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nextIndex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Returns the index of the element that would be returned by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subsequent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. (Returns -1 if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iterator is at the beginning of the list.)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@return the index of the element that would be returned by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subsequent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, or -1 if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iterator is at the beginning of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previousIndex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  <a:endParaRPr lang="en-US" sz="2000" kern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dirty="0" err="1"/>
              <a:t>ListIterator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056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Inserts the specified element into the list (optional operation).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The element is inserted immediately before the element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would be returned by next(), if any, and after the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that would be returned by previous(), if any.  (If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list contains no elements, the new element becomes the sole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on the list.)  The new element is inserted before the implicit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cursor: a subsequent call to next() would be unaffected, and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subsequent call to previous() would return the new element.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(This call increases by one the value that would be returned by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call to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nextIndex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 or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previousIndex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param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e the element to insert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UnsupportedOperationException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add() method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not supported by this list iterator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void add(E e);</a:t>
            </a:r>
            <a:endParaRPr lang="en-US" sz="20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4844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The Interface ListIterator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85932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Removes from the list the last element that was returned by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</a:t>
            </a:r>
            <a:r>
              <a:rPr lang="en-US" altLang="en-US" sz="1500" b="1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previuos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(optional operation).  This call can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only be made once per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or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It can be made only if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add()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has not been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called after the last call to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or </a:t>
            </a:r>
            <a:r>
              <a:rPr lang="en-US" altLang="en-US" sz="1500" b="1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previuos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UnsupportedOperationException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remove()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operation is not supported by this list iterator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IllegalStateException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neither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nor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have been called, or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remove()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add()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have been called after the last call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next()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or </a:t>
            </a:r>
            <a:r>
              <a:rPr lang="en-US" altLang="en-US" sz="1500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previous()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void remove();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endParaRPr lang="en-US" sz="2000" kern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dirty="0" err="1"/>
              <a:t>ListIterator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01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0" y="457200"/>
            <a:ext cx="9448800" cy="640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500" kern="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Replaces the last element returned by next()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previous() with the specified element (optional operation).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This call can be made only if neither remove() nor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add() have been called after the last call to next()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previous().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param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e the element with which to replace the last element returned by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 next() or previous()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UnsupportedOperationException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the set() operation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is not supported by this list iterator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  * @throws </a:t>
            </a:r>
            <a:r>
              <a:rPr lang="en-US" altLang="en-US" sz="1500" kern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IllegalStateException</a:t>
            </a: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if neither next() nor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previous() have been called, or remove()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add() have been called after the last call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 *         next() or previous()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	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kern="0" dirty="0">
                <a:solidFill>
                  <a:srgbClr val="0070C0"/>
                </a:solidFill>
                <a:latin typeface="Courier New" panose="02070309020205020404" pitchFamily="49" charset="0"/>
              </a:rPr>
              <a:t>    void set(E e);</a:t>
            </a:r>
            <a:endParaRPr lang="en-US" sz="2000" kern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dirty="0" err="1"/>
              <a:t>ListIterator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2538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Array-Based Implementation </a:t>
            </a:r>
            <a:br>
              <a:rPr lang="en-US" dirty="0"/>
            </a:br>
            <a:r>
              <a:rPr lang="en-US" dirty="0"/>
              <a:t>of the Interface 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ListIterator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3" y="2133600"/>
            <a:ext cx="7920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79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Array-Based Implementation </a:t>
            </a:r>
            <a:br>
              <a:rPr lang="en-US" sz="3200" dirty="0"/>
            </a:br>
            <a:r>
              <a:rPr lang="en-US" sz="3200" dirty="0"/>
              <a:t>of the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ListIterator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72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989269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ArrayListWithListIterator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173913" cy="42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88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Array-Based Implementation </a:t>
            </a:r>
            <a:br>
              <a:rPr lang="en-US" dirty="0"/>
            </a:br>
            <a:r>
              <a:rPr lang="en-US" dirty="0"/>
              <a:t>of the Interface 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ListIterator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3" y="1417440"/>
            <a:ext cx="8527294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381000" y="989269"/>
            <a:ext cx="8928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altLang="en-US" kern="0"/>
              <a:t>class </a:t>
            </a:r>
            <a:r>
              <a:rPr lang="en-US" altLang="en-US" b="1" ker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ArrayListWithListIterator</a:t>
            </a:r>
            <a:endParaRPr lang="en-US" altLang="en-US" b="1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Array-Based Implementation </a:t>
            </a:r>
            <a:br>
              <a:rPr lang="en-US" dirty="0"/>
            </a:br>
            <a:r>
              <a:rPr lang="en-US" dirty="0"/>
              <a:t>of the Interface 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ListIterator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500"/>
            <a:ext cx="90067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3500" y="1054100"/>
            <a:ext cx="8928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altLang="en-US" kern="0"/>
              <a:t>class </a:t>
            </a:r>
            <a:r>
              <a:rPr lang="en-US" altLang="en-US" b="1" ker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ArrayListWithListIterator</a:t>
            </a:r>
            <a:endParaRPr lang="en-US" altLang="en-US" b="1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70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15-5 Possible contexts in which the 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 of the iterator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</a:t>
            </a:r>
            <a:r>
              <a:rPr lang="en-US" altLang="en-US"/>
              <a:t> throws </a:t>
            </a:r>
            <a:br>
              <a:rPr lang="en-US" altLang="en-US"/>
            </a:br>
            <a:r>
              <a:rPr lang="en-US" altLang="en-US"/>
              <a:t>an exception when called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13" y="1360488"/>
            <a:ext cx="7366000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86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15-5 Possible contexts in which the 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 of the iterator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</a:t>
            </a:r>
            <a:r>
              <a:rPr lang="en-US" altLang="en-US"/>
              <a:t> throws </a:t>
            </a:r>
            <a:br>
              <a:rPr lang="en-US" altLang="en-US"/>
            </a:br>
            <a:r>
              <a:rPr lang="en-US" altLang="en-US"/>
              <a:t>an exception when called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/>
          <a:srcRect t="1901"/>
          <a:stretch/>
        </p:blipFill>
        <p:spPr bwMode="auto">
          <a:xfrm>
            <a:off x="1133475" y="1558925"/>
            <a:ext cx="6877050" cy="347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80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-457200"/>
            <a:ext cx="8229600" cy="1397000"/>
          </a:xfrm>
        </p:spPr>
        <p:txBody>
          <a:bodyPr/>
          <a:lstStyle/>
          <a:p>
            <a:r>
              <a:rPr lang="en-US" sz="3600" dirty="0"/>
              <a:t>The Interface Iterator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372600" cy="6553200"/>
          </a:xfrm>
        </p:spPr>
        <p:txBody>
          <a:bodyPr/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Detects whether this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has completed its traversal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and gone beyond the last entry in the collection of data.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@return true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has another entry to return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Retrieves the next entry in the collection and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advances this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by one position.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@return a reference to the next entry in the iteration,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one exists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had reached the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end already, that is, if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is false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T next ();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Removes from the collection of data the last entry that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next() returned. A subsequent call to next() will behave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as it would have before the removal.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Precondition: next() has been called, and remove() has not been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called since then. The collection has not been altered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during the iteration except by calls to this method.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next() has not been called, or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remove() was called already after the last call to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next().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does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not permit a remove operation.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remove (); // Optional method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454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" y="4114800"/>
            <a:ext cx="75057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0" y="533400"/>
            <a:ext cx="94488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For inner class, add </a:t>
            </a:r>
            <a:r>
              <a:rPr lang="en-US" sz="2400" kern="0" dirty="0" err="1">
                <a:solidFill>
                  <a:srgbClr val="000000"/>
                </a:solidFill>
              </a:rPr>
              <a:t>isRemoveOrSetLegal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Initialized to false by constructor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Set to true by next/pervious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If field is false, remove/set will throw </a:t>
            </a:r>
            <a:r>
              <a:rPr lang="en-US" sz="2000" kern="0" dirty="0" err="1">
                <a:solidFill>
                  <a:srgbClr val="000000"/>
                </a:solidFill>
              </a:rPr>
              <a:t>IllegalStateException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methods add/remove will set it to false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remove/set must know which of next/pervious was called so that they can access the correct list entry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Define an </a:t>
            </a:r>
            <a:r>
              <a:rPr lang="en-US" sz="2000" kern="0" dirty="0" err="1">
                <a:solidFill>
                  <a:srgbClr val="000000"/>
                </a:solidFill>
              </a:rPr>
              <a:t>enum</a:t>
            </a:r>
            <a:r>
              <a:rPr lang="en-US" sz="2000" kern="0" dirty="0">
                <a:solidFill>
                  <a:srgbClr val="000000"/>
                </a:solidFill>
              </a:rPr>
              <a:t> Move to keep track of this</a:t>
            </a: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 {NEXT, PREVIOUS};</a:t>
            </a:r>
          </a:p>
        </p:txBody>
      </p:sp>
    </p:spTree>
    <p:extLst>
      <p:ext uri="{BB962C8B-B14F-4D97-AF65-F5344CB8AC3E}">
        <p14:creationId xmlns:p14="http://schemas.microsoft.com/office/powerpoint/2010/main" val="1923106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14" y="957943"/>
            <a:ext cx="8928100" cy="812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en-US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4800" y="1600200"/>
            <a:ext cx="577215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22815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52400" y="3149600"/>
            <a:ext cx="8928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altLang="en-US" kern="0" dirty="0"/>
              <a:t>Method </a:t>
            </a:r>
            <a:r>
              <a:rPr lang="en-US" alt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3587750"/>
            <a:ext cx="7478713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676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150" y="762000"/>
            <a:ext cx="8369300" cy="695325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Methods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hasPrevious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95400"/>
            <a:ext cx="72659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064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769143"/>
            <a:ext cx="8369300" cy="695325"/>
          </a:xfrm>
        </p:spPr>
        <p:txBody>
          <a:bodyPr/>
          <a:lstStyle/>
          <a:p>
            <a:pPr algn="l" eaLnBrk="1" hangingPunct="1"/>
            <a:r>
              <a:rPr lang="en-US" altLang="en-US"/>
              <a:t>Methods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previousIndex</a:t>
            </a:r>
          </a:p>
        </p:txBody>
      </p:sp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1370804"/>
            <a:ext cx="75311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79375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20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708932"/>
            <a:ext cx="8369300" cy="695325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/>
              <a:t>.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85653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5667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49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2613" y="5002213"/>
            <a:ext cx="8561387" cy="1509712"/>
          </a:xfrm>
        </p:spPr>
        <p:txBody>
          <a:bodyPr/>
          <a:lstStyle/>
          <a:p>
            <a:pPr eaLnBrk="1" hangingPunct="1"/>
            <a:r>
              <a:rPr lang="en-US" altLang="en-US"/>
              <a:t>FIGURE 15-7 The array of list entries and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altLang="en-US"/>
              <a:t> (a) just before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en-US"/>
              <a:t>; (b) just after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en-US"/>
              <a:t> but before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; </a:t>
            </a:r>
            <a:br>
              <a:rPr lang="en-US" altLang="en-US"/>
            </a:br>
            <a:r>
              <a:rPr lang="en-US" altLang="en-US"/>
              <a:t>(c) after the call 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398588"/>
            <a:ext cx="717073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274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Inner Class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7200"/>
            <a:ext cx="8561387" cy="511174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An implementation of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remove.</a:t>
            </a:r>
          </a:p>
        </p:txBody>
      </p: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" y="838200"/>
            <a:ext cx="66659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48351"/>
            <a:ext cx="6665913" cy="300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24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Inner Class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7933" y="685800"/>
            <a:ext cx="8561387" cy="969962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An implementation of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</a:t>
            </a:r>
          </a:p>
        </p:txBody>
      </p: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848"/>
            <a:ext cx="73136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1"/>
            <a:ext cx="8229600" cy="6248399"/>
          </a:xfrm>
        </p:spPr>
        <p:txBody>
          <a:bodyPr/>
          <a:lstStyle/>
          <a:p>
            <a:r>
              <a:rPr lang="en-US" sz="2400" dirty="0"/>
              <a:t>How </a:t>
            </a:r>
            <a:r>
              <a:rPr lang="en-US" sz="2400" dirty="0" err="1"/>
              <a:t>iterator</a:t>
            </a:r>
            <a:r>
              <a:rPr lang="en-US" sz="2400" dirty="0"/>
              <a:t> works?</a:t>
            </a:r>
          </a:p>
          <a:p>
            <a:pPr lvl="1"/>
            <a:r>
              <a:rPr lang="en-US" sz="2000" dirty="0"/>
              <a:t>Marks its position by pointing to a location in a collection</a:t>
            </a:r>
          </a:p>
          <a:p>
            <a:pPr lvl="1"/>
            <a:r>
              <a:rPr lang="en-US" sz="2000" dirty="0"/>
              <a:t>First position: before first entry</a:t>
            </a:r>
          </a:p>
          <a:p>
            <a:pPr lvl="1"/>
            <a:r>
              <a:rPr lang="en-US" sz="2000" dirty="0"/>
              <a:t>At end: after last entry</a:t>
            </a:r>
          </a:p>
          <a:p>
            <a:pPr lvl="1"/>
            <a:r>
              <a:rPr lang="en-US" sz="2000" dirty="0" err="1"/>
              <a:t>hasNext</a:t>
            </a:r>
            <a:r>
              <a:rPr lang="en-US" sz="2000" dirty="0"/>
              <a:t>: sees whether a next entry exists and returns true or false accordingly</a:t>
            </a:r>
          </a:p>
          <a:p>
            <a:pPr lvl="1"/>
            <a:r>
              <a:rPr lang="en-US" sz="2000" dirty="0"/>
              <a:t>When </a:t>
            </a:r>
            <a:r>
              <a:rPr lang="en-US" sz="2000" dirty="0" err="1"/>
              <a:t>hasNext</a:t>
            </a:r>
            <a:r>
              <a:rPr lang="en-US" sz="2000" dirty="0"/>
              <a:t>() returns true:</a:t>
            </a:r>
          </a:p>
          <a:p>
            <a:pPr lvl="2"/>
            <a:r>
              <a:rPr lang="en-US" sz="1800" dirty="0"/>
              <a:t>next() moves iterator over next entry and returns a reference to it</a:t>
            </a:r>
          </a:p>
          <a:p>
            <a:pPr lvl="2"/>
            <a:r>
              <a:rPr lang="en-US" sz="1800" dirty="0"/>
              <a:t>else, next() throws </a:t>
            </a:r>
            <a:r>
              <a:rPr lang="en-US" sz="1800" dirty="0" err="1"/>
              <a:t>NoSuchElementException</a:t>
            </a:r>
            <a:r>
              <a:rPr lang="en-US" sz="1800" dirty="0"/>
              <a:t> if no more elements</a:t>
            </a:r>
          </a:p>
          <a:p>
            <a:pPr lvl="1"/>
            <a:r>
              <a:rPr lang="en-US" sz="2000" dirty="0"/>
              <a:t>remove() removes the entry that next just returned </a:t>
            </a:r>
          </a:p>
          <a:p>
            <a:pPr lvl="2"/>
            <a:r>
              <a:rPr lang="en-US" sz="1800" dirty="0"/>
              <a:t>remove is optional</a:t>
            </a:r>
          </a:p>
          <a:p>
            <a:pPr lvl="2"/>
            <a:r>
              <a:rPr lang="en-US" sz="1800" dirty="0"/>
              <a:t>Can implement it to throw </a:t>
            </a:r>
            <a:r>
              <a:rPr lang="en-US" sz="1800" dirty="0" err="1"/>
              <a:t>UnsupportedOperationException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953000"/>
            <a:ext cx="3670112" cy="18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863600"/>
          </a:xfrm>
        </p:spPr>
        <p:txBody>
          <a:bodyPr/>
          <a:lstStyle/>
          <a:p>
            <a:r>
              <a:rPr lang="en-US" sz="3600" dirty="0"/>
              <a:t>The Interface Iterator</a:t>
            </a:r>
          </a:p>
        </p:txBody>
      </p:sp>
    </p:spTree>
    <p:extLst>
      <p:ext uri="{BB962C8B-B14F-4D97-AF65-F5344CB8AC3E}">
        <p14:creationId xmlns:p14="http://schemas.microsoft.com/office/powerpoint/2010/main" val="31559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1"/>
            <a:ext cx="8229600" cy="6248399"/>
          </a:xfrm>
        </p:spPr>
        <p:txBody>
          <a:bodyPr/>
          <a:lstStyle/>
          <a:p>
            <a:r>
              <a:rPr lang="en-US" sz="2400" dirty="0" err="1"/>
              <a:t>Iterable</a:t>
            </a:r>
            <a:r>
              <a:rPr lang="en-US" sz="2400" dirty="0"/>
              <a:t> declares one method, iterator, which returns an iterator that adheres to the interface Iterator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public interface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 {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/** return an iterator for a collection of objects of type T*/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Iterator&lt;T&gt; iterator();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2000" dirty="0"/>
          </a:p>
          <a:p>
            <a:r>
              <a:rPr lang="en-US" sz="2400" dirty="0"/>
              <a:t>A collection that implements </a:t>
            </a:r>
            <a:r>
              <a:rPr lang="en-US" sz="2400" dirty="0" err="1"/>
              <a:t>Iterable</a:t>
            </a:r>
            <a:r>
              <a:rPr lang="en-US" sz="2400" dirty="0"/>
              <a:t> can return an iterator that you can use</a:t>
            </a:r>
          </a:p>
          <a:p>
            <a:pPr lvl="1"/>
            <a:r>
              <a:rPr lang="en-US" sz="2000" dirty="0"/>
              <a:t>Example: Suppose </a:t>
            </a:r>
            <a:r>
              <a:rPr lang="en-US" sz="2000" dirty="0" err="1"/>
              <a:t>ListInterface</a:t>
            </a:r>
            <a:r>
              <a:rPr lang="en-US" sz="2000" dirty="0"/>
              <a:t> extends the interface </a:t>
            </a:r>
            <a:r>
              <a:rPr lang="en-US" sz="2000" dirty="0" err="1"/>
              <a:t>Iterable</a:t>
            </a:r>
            <a:r>
              <a:rPr lang="en-US" sz="2000" dirty="0"/>
              <a:t> and </a:t>
            </a:r>
            <a:r>
              <a:rPr lang="en-US" sz="2000" dirty="0" err="1"/>
              <a:t>AList</a:t>
            </a:r>
            <a:r>
              <a:rPr lang="en-US" sz="2000" dirty="0"/>
              <a:t> implements </a:t>
            </a:r>
            <a:r>
              <a:rPr lang="en-US" sz="2000" dirty="0" err="1"/>
              <a:t>ListInterface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(“Jamie”);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(“Joey”);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(“Rachel”);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Iterator&lt;String&gt;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while 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nameIterator.hasNext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863600"/>
          </a:xfrm>
        </p:spPr>
        <p:txBody>
          <a:bodyPr/>
          <a:lstStyle/>
          <a:p>
            <a:r>
              <a:rPr lang="en-US" sz="3600" dirty="0"/>
              <a:t>The Interface </a:t>
            </a:r>
            <a:r>
              <a:rPr lang="en-US" sz="3600" dirty="0" err="1"/>
              <a:t>Iterable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800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1"/>
            <a:ext cx="8915400" cy="6248399"/>
          </a:xfrm>
        </p:spPr>
        <p:txBody>
          <a:bodyPr/>
          <a:lstStyle/>
          <a:p>
            <a:pPr lvl="1"/>
            <a:r>
              <a:rPr lang="en-US" sz="2000" dirty="0"/>
              <a:t>We can remove the entry that was returned by last call to next(). Example: Suppose </a:t>
            </a:r>
            <a:r>
              <a:rPr lang="en-US" sz="2000" dirty="0" err="1"/>
              <a:t>ListInterface</a:t>
            </a:r>
            <a:r>
              <a:rPr lang="en-US" sz="2000" dirty="0"/>
              <a:t> extends the interface </a:t>
            </a:r>
            <a:r>
              <a:rPr lang="en-US" sz="2000" dirty="0" err="1"/>
              <a:t>Iterable</a:t>
            </a:r>
            <a:r>
              <a:rPr lang="en-US" sz="2000" dirty="0"/>
              <a:t> and </a:t>
            </a:r>
            <a:r>
              <a:rPr lang="en-US" sz="2000" dirty="0" err="1"/>
              <a:t>AList</a:t>
            </a:r>
            <a:r>
              <a:rPr lang="en-US" sz="2000" dirty="0"/>
              <a:t> implements </a:t>
            </a:r>
            <a:r>
              <a:rPr lang="en-US" sz="2000" dirty="0" err="1"/>
              <a:t>ListInterface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(“Jamie”);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(“Joey”);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(“Rachel”)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Iterator&lt;String&gt;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String name1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// returns the string Jamie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String name2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// returns the string Joey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nameIterator.remove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// removes Joey from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// returns the string Rachel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Calling remove() before next() result in an </a:t>
            </a:r>
            <a:r>
              <a:rPr lang="en-US" sz="2000" dirty="0" err="1">
                <a:solidFill>
                  <a:srgbClr val="000000"/>
                </a:solidFill>
              </a:rPr>
              <a:t>IllegalStateException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(“Jamie”);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(“Joey”);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(“Rachel”);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Iterator&lt;String&gt;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nameList.iterator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nameIterator.remove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(); //throws 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IllegalStateException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nameIterator.remove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 //ok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nameIterator.remove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(); // throws 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IllegalStateException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863600"/>
          </a:xfrm>
        </p:spPr>
        <p:txBody>
          <a:bodyPr/>
          <a:lstStyle/>
          <a:p>
            <a:r>
              <a:rPr lang="en-US" sz="3600" dirty="0"/>
              <a:t>The Interface </a:t>
            </a:r>
            <a:r>
              <a:rPr lang="en-US" sz="3600" dirty="0" err="1"/>
              <a:t>Iterable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98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457200"/>
            <a:ext cx="9829800" cy="6400800"/>
          </a:xfrm>
        </p:spPr>
        <p:txBody>
          <a:bodyPr/>
          <a:lstStyle/>
          <a:p>
            <a:r>
              <a:rPr lang="en-US" sz="2400" dirty="0"/>
              <a:t>We can write code with two iterators </a:t>
            </a:r>
          </a:p>
          <a:p>
            <a:pPr lvl="1"/>
            <a:r>
              <a:rPr lang="en-US" sz="2000" dirty="0"/>
              <a:t>Example iterator that counts occurrence of each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(“Brad”);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(“Jane”);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(“Bob”)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(“Jane”);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(“Bette”);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(“Brad”);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(“Jane”);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(“Brenda”);</a:t>
            </a:r>
            <a:endParaRPr lang="en-US" altLang="en-US" sz="15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Iterator&lt;String&gt;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nameList.iterator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while(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nameIterator.hasNext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String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currentName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nameIterator.next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nameCount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Iterator&lt;String&gt;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countingIterator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namelist.iterator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while(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countingIterator.hasNext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	String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nextName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countIterator.next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	if(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currentName.equals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nextName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nameCount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currentName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+ “ occurs “ +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nameCount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+ “times.”);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To remove duplicates change if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if(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currentName.equals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nextName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nameCount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	if (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nameCount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 &gt; 1) </a:t>
            </a:r>
            <a:r>
              <a:rPr lang="en-US" altLang="en-US" sz="15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countingIterator.remove</a:t>
            </a: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latin typeface="Courier New" panose="02070309020205020404" pitchFamily="49" charset="0"/>
              </a:rPr>
              <a:t>		}</a:t>
            </a:r>
          </a:p>
          <a:p>
            <a:pPr marL="91440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609600"/>
          </a:xfrm>
        </p:spPr>
        <p:txBody>
          <a:bodyPr/>
          <a:lstStyle/>
          <a:p>
            <a:r>
              <a:rPr lang="en-US" sz="3600" dirty="0"/>
              <a:t>Multiple Iterators</a:t>
            </a:r>
          </a:p>
        </p:txBody>
      </p:sp>
    </p:spTree>
    <p:extLst>
      <p:ext uri="{BB962C8B-B14F-4D97-AF65-F5344CB8AC3E}">
        <p14:creationId xmlns:p14="http://schemas.microsoft.com/office/powerpoint/2010/main" val="232871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457200"/>
            <a:ext cx="9448800" cy="6400800"/>
          </a:xfrm>
        </p:spPr>
        <p:txBody>
          <a:bodyPr/>
          <a:lstStyle/>
          <a:p>
            <a:r>
              <a:rPr lang="en-US" sz="2400" dirty="0"/>
              <a:t>A class that implements </a:t>
            </a:r>
            <a:r>
              <a:rPr lang="en-US" sz="2400" dirty="0" err="1"/>
              <a:t>Iterable</a:t>
            </a:r>
            <a:r>
              <a:rPr lang="en-US" sz="2400" dirty="0"/>
              <a:t> can be used in a for-each loop to traverse its elements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ListInterface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(“Jamie”);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(“Joey”);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nameList.add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(“Rachel”);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for(String name :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nameList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(name + “ “);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609600"/>
          </a:xfrm>
        </p:spPr>
        <p:txBody>
          <a:bodyPr/>
          <a:lstStyle/>
          <a:p>
            <a:r>
              <a:rPr lang="en-US" sz="3600" dirty="0" err="1"/>
              <a:t>Iterable</a:t>
            </a:r>
            <a:r>
              <a:rPr lang="en-US" sz="3600" dirty="0"/>
              <a:t> and for-each loops</a:t>
            </a:r>
          </a:p>
        </p:txBody>
      </p:sp>
    </p:spTree>
    <p:extLst>
      <p:ext uri="{BB962C8B-B14F-4D97-AF65-F5344CB8AC3E}">
        <p14:creationId xmlns:p14="http://schemas.microsoft.com/office/powerpoint/2010/main" val="31425501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23454</TotalTime>
  <Words>2400</Words>
  <Application>Microsoft Office PowerPoint</Application>
  <PresentationFormat>On-screen Show (4:3)</PresentationFormat>
  <Paragraphs>469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Times</vt:lpstr>
      <vt:lpstr>Arial</vt:lpstr>
      <vt:lpstr>Courier New</vt:lpstr>
      <vt:lpstr>Wingdings</vt:lpstr>
      <vt:lpstr>Times New Roman</vt:lpstr>
      <vt:lpstr>Blank</vt:lpstr>
      <vt:lpstr>PowerPoint Presentation</vt:lpstr>
      <vt:lpstr>Iterators</vt:lpstr>
      <vt:lpstr>Iterators</vt:lpstr>
      <vt:lpstr>The Interface Iterator</vt:lpstr>
      <vt:lpstr>The Interface Iterator</vt:lpstr>
      <vt:lpstr>The Interface Iterable</vt:lpstr>
      <vt:lpstr>The Interface Iterable</vt:lpstr>
      <vt:lpstr>Multiple Iterators</vt:lpstr>
      <vt:lpstr>Iterable and for-each loops</vt:lpstr>
      <vt:lpstr>Ways to Implement an Iterator</vt:lpstr>
      <vt:lpstr>Separate Class Iterator</vt:lpstr>
      <vt:lpstr>Separate Class Iterator</vt:lpstr>
      <vt:lpstr>Separate Class Iterator</vt:lpstr>
      <vt:lpstr>Separate Class Iterator</vt:lpstr>
      <vt:lpstr>Inner Class Iterator</vt:lpstr>
      <vt:lpstr>Linked Implementation</vt:lpstr>
      <vt:lpstr>Linked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Why Are Iterator Methods in Their Own Class?</vt:lpstr>
      <vt:lpstr>PowerPoint Presentation</vt:lpstr>
      <vt:lpstr>PowerPoint Presentation</vt:lpstr>
      <vt:lpstr>The Interface ListIterator</vt:lpstr>
      <vt:lpstr>The Interface ListIterator</vt:lpstr>
      <vt:lpstr>The Interface ListIterator</vt:lpstr>
      <vt:lpstr>PowerPoint Presentation</vt:lpstr>
      <vt:lpstr>The Interface ListIterator</vt:lpstr>
      <vt:lpstr>The Interface ListIterator</vt:lpstr>
      <vt:lpstr>Array-Based Implementation  of the Interface ListIterator</vt:lpstr>
      <vt:lpstr>Array-Based Implementation  of the Interface ListIterator</vt:lpstr>
      <vt:lpstr>Array-Based Implementation  of the Interface ListIterator</vt:lpstr>
      <vt:lpstr>Array-Based Implementation  of the Interface ListIterator</vt:lpstr>
      <vt:lpstr>The Inner Class</vt:lpstr>
      <vt:lpstr>The Inner Class</vt:lpstr>
      <vt:lpstr>The Inner Class</vt:lpstr>
      <vt:lpstr>The Inner Class</vt:lpstr>
      <vt:lpstr>The Inner Class</vt:lpstr>
      <vt:lpstr>The Inner Class</vt:lpstr>
      <vt:lpstr>The Inner Class</vt:lpstr>
      <vt:lpstr>The Inner Class</vt:lpstr>
      <vt:lpstr>The Inner Class</vt:lpstr>
      <vt:lpstr>The Inner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Maher Mneimneh</dc:creator>
  <cp:lastModifiedBy>Maher Mneimneh</cp:lastModifiedBy>
  <cp:revision>336</cp:revision>
  <dcterms:created xsi:type="dcterms:W3CDTF">2003-05-23T15:49:24Z</dcterms:created>
  <dcterms:modified xsi:type="dcterms:W3CDTF">2017-03-11T16:55:04Z</dcterms:modified>
</cp:coreProperties>
</file>