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7"/>
  </p:notesMasterIdLst>
  <p:sldIdLst>
    <p:sldId id="305" r:id="rId2"/>
    <p:sldId id="367" r:id="rId3"/>
    <p:sldId id="369" r:id="rId4"/>
    <p:sldId id="371" r:id="rId5"/>
    <p:sldId id="373" r:id="rId6"/>
    <p:sldId id="374" r:id="rId7"/>
    <p:sldId id="375" r:id="rId8"/>
    <p:sldId id="381" r:id="rId9"/>
    <p:sldId id="386" r:id="rId10"/>
    <p:sldId id="387" r:id="rId11"/>
    <p:sldId id="377" r:id="rId12"/>
    <p:sldId id="378" r:id="rId13"/>
    <p:sldId id="383" r:id="rId14"/>
    <p:sldId id="384" r:id="rId15"/>
    <p:sldId id="382" r:id="rId16"/>
    <p:sldId id="258" r:id="rId17"/>
    <p:sldId id="259" r:id="rId18"/>
    <p:sldId id="335" r:id="rId19"/>
    <p:sldId id="336" r:id="rId20"/>
    <p:sldId id="337" r:id="rId21"/>
    <p:sldId id="342" r:id="rId22"/>
    <p:sldId id="343" r:id="rId23"/>
    <p:sldId id="344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277" r:id="rId42"/>
    <p:sldId id="312" r:id="rId43"/>
    <p:sldId id="325" r:id="rId44"/>
    <p:sldId id="324" r:id="rId45"/>
    <p:sldId id="366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A9A"/>
    <a:srgbClr val="B9C7E5"/>
    <a:srgbClr val="548446"/>
    <a:srgbClr val="EDF6F7"/>
    <a:srgbClr val="36552D"/>
    <a:srgbClr val="85C555"/>
    <a:srgbClr val="953A1F"/>
    <a:srgbClr val="273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91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C3EA47-7EE0-4144-A3EF-CFE7BDE446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E76CFCE-E407-4353-97A2-5568415E65F2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1ECB4-4100-468C-90C6-A6381C5BFAC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45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DE40B1-9688-458A-86B5-D909620EAE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46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04C87-AB0A-487F-9A70-94E61C274D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6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998AD-E808-45EE-9540-43D1207CF80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9F9A895-A797-4CAE-8A33-C3C2516DF1BC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4620119-3F57-4F33-AE51-55A1C8166D49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C350E41-ACC7-453C-A9BA-58044CEAB8B1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147004B-CA01-4977-BFBB-F7DBE05F35C8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0D11C8F-796C-4CBB-861E-B1086BCE4074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5D7FB1D-D841-4F19-8FAB-212721034EE8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2657A-70DA-41EC-ADEE-53E3425449C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8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51A44C2-BFE2-418D-8443-B4F0C37B0963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96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3685E5E-54DF-4C0C-9CF9-2E4D434F9729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13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4225F76-78AA-4163-93FD-8F2A691BF334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94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6308EF3-3E7E-4D6B-A233-694726B8FB56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43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1FD0771-B1F8-4FAC-A2F0-4B038020B45F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05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6573399-0A37-4A96-A96A-9D7ADABC2A15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AF46FD4-CB8F-4FCC-A3D5-24848F6E2364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FE5F812-6B27-4328-B7DF-B39A567209DF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CD01B21-C460-4EC7-81F7-6EA0ECACCDBD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E1123-75E6-4C19-B9FF-8C9C266CD8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7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7AD14-8175-4938-B700-0A7404F6D8C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9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7AD14-8175-4938-B700-0A7404F6D8C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4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2B8A1-EB24-4322-BD6B-8A0B570489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9F840-862E-4E90-A471-3D3F9397B6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91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0BBB0-9A9D-4CFA-917E-FE3FA9D251B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1ECB4-4100-468C-90C6-A6381C5BFAC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3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60960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 anchor="t"/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 anchor="t"/>
          <a:lstStyle>
            <a:lvl1pPr>
              <a:defRPr sz="140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941254F-5107-4DEE-B8FC-5456BFDA68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1FFBFA1-5CC3-48CC-858E-C224002D197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9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E5C22C11-4421-4E4A-8AC9-A9CE1A7F9A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04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24173E3-752E-4234-BCF1-ACBC89A06B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2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257800"/>
          </a:xfrm>
        </p:spPr>
        <p:txBody>
          <a:bodyPr/>
          <a:lstStyle>
            <a:lvl1pPr>
              <a:defRPr sz="2800"/>
            </a:lvl1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4008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00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A3B2D08-6BBF-4490-A931-205661D962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74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E9F04F93-4E46-45CE-86F9-5621079F12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0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CE917EF-DC68-45BC-A7A2-B601D7C5E5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2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0B2A3B6-823A-40A2-B9E6-BA95EB17C6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0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6B13BEC-273E-4B77-9926-377ACEAE55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9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9ABFA93B-8C2B-4197-B8B7-2CA91FE036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06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942C6B5F-F638-49CB-835E-8D61A45FEA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2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0960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484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48446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4D99D0F3-6D17-44EA-A160-F8DE67E286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772400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800" dirty="0"/>
              <a:t>Efficiency of Algorithms</a:t>
            </a:r>
          </a:p>
          <a:p>
            <a:pPr eaLnBrk="1" hangingPunct="1">
              <a:buFontTx/>
              <a:buNone/>
            </a:pPr>
            <a:r>
              <a:rPr lang="en-US" altLang="en-US" sz="4800" dirty="0"/>
              <a:t>Recursion</a:t>
            </a:r>
          </a:p>
          <a:p>
            <a:pPr eaLnBrk="1" hangingPunct="1">
              <a:buFontTx/>
              <a:buNone/>
            </a:pPr>
            <a:r>
              <a:rPr lang="en-US" altLang="en-US" sz="4800" dirty="0"/>
              <a:t>(Chapters 4,7)</a:t>
            </a:r>
            <a:endParaRPr lang="en-US" altLang="en-US" sz="3200" dirty="0"/>
          </a:p>
          <a:p>
            <a:pPr eaLnBrk="1" hangingPunct="1">
              <a:buFontTx/>
              <a:buNone/>
            </a:pPr>
            <a:endParaRPr lang="en-US" altLang="en-US" sz="3200" dirty="0"/>
          </a:p>
          <a:p>
            <a:pPr eaLnBrk="1" hangingPunct="1">
              <a:buFontTx/>
              <a:buNone/>
            </a:pPr>
            <a:r>
              <a:rPr lang="en-US" altLang="en-US" sz="3200" dirty="0"/>
              <a:t>Dr. Maher Mneimneh</a:t>
            </a:r>
          </a:p>
        </p:txBody>
      </p:sp>
      <p:sp>
        <p:nvSpPr>
          <p:cNvPr id="512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762000"/>
          </a:xfrm>
        </p:spPr>
        <p:txBody>
          <a:bodyPr/>
          <a:lstStyle/>
          <a:p>
            <a:r>
              <a:rPr lang="en-US" dirty="0"/>
              <a:t>Big Oh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257800"/>
          </a:xfrm>
        </p:spPr>
        <p:txBody>
          <a:bodyPr/>
          <a:lstStyle/>
          <a:p>
            <a:r>
              <a:rPr lang="en-US" sz="2400" dirty="0"/>
              <a:t>Instead of saying algorithm A has a time requirement proportional to n, we can say A is O(n)</a:t>
            </a:r>
          </a:p>
          <a:p>
            <a:pPr lvl="1"/>
            <a:r>
              <a:rPr lang="en-US" sz="2400" dirty="0"/>
              <a:t>B is O(n</a:t>
            </a:r>
            <a:r>
              <a:rPr lang="en-US" sz="2400" baseline="30000" dirty="0"/>
              <a:t>2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C is O(1)</a:t>
            </a:r>
          </a:p>
          <a:p>
            <a:r>
              <a:rPr lang="en-US" sz="2400" dirty="0"/>
              <a:t>Goal of big Oh is to replace a complex function with a simpler function </a:t>
            </a:r>
            <a:r>
              <a:rPr lang="en-US" sz="2400" u="sng" dirty="0"/>
              <a:t>that has the same order of growth</a:t>
            </a:r>
          </a:p>
          <a:p>
            <a:r>
              <a:rPr lang="en-US" sz="2400" dirty="0"/>
              <a:t>f(n) is O(g(n)) means that </a:t>
            </a:r>
          </a:p>
          <a:p>
            <a:pPr lvl="1"/>
            <a:r>
              <a:rPr lang="en-US" sz="2400" dirty="0"/>
              <a:t>There exists a constant c such that </a:t>
            </a:r>
            <a:r>
              <a:rPr lang="en-US" sz="2400" dirty="0" err="1"/>
              <a:t>c.g</a:t>
            </a:r>
            <a:r>
              <a:rPr lang="en-US" sz="2400" dirty="0"/>
              <a:t>(n) provides an upper bound on f(n) when n is sufficiently large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752600" y="6569333"/>
            <a:ext cx="2819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752600" y="4816733"/>
            <a:ext cx="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667000" y="4816733"/>
            <a:ext cx="0" cy="1752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reeform 16"/>
          <p:cNvSpPr/>
          <p:nvPr/>
        </p:nvSpPr>
        <p:spPr bwMode="auto">
          <a:xfrm>
            <a:off x="2654300" y="5079416"/>
            <a:ext cx="1917700" cy="1016583"/>
          </a:xfrm>
          <a:custGeom>
            <a:avLst/>
            <a:gdLst>
              <a:gd name="connsiteX0" fmla="*/ 0 w 1435100"/>
              <a:gd name="connsiteY0" fmla="*/ 931116 h 931116"/>
              <a:gd name="connsiteX1" fmla="*/ 127000 w 1435100"/>
              <a:gd name="connsiteY1" fmla="*/ 918416 h 931116"/>
              <a:gd name="connsiteX2" fmla="*/ 165100 w 1435100"/>
              <a:gd name="connsiteY2" fmla="*/ 893016 h 931116"/>
              <a:gd name="connsiteX3" fmla="*/ 355600 w 1435100"/>
              <a:gd name="connsiteY3" fmla="*/ 867616 h 931116"/>
              <a:gd name="connsiteX4" fmla="*/ 393700 w 1435100"/>
              <a:gd name="connsiteY4" fmla="*/ 842216 h 931116"/>
              <a:gd name="connsiteX5" fmla="*/ 419100 w 1435100"/>
              <a:gd name="connsiteY5" fmla="*/ 791416 h 931116"/>
              <a:gd name="connsiteX6" fmla="*/ 469900 w 1435100"/>
              <a:gd name="connsiteY6" fmla="*/ 778716 h 931116"/>
              <a:gd name="connsiteX7" fmla="*/ 508000 w 1435100"/>
              <a:gd name="connsiteY7" fmla="*/ 753316 h 931116"/>
              <a:gd name="connsiteX8" fmla="*/ 571500 w 1435100"/>
              <a:gd name="connsiteY8" fmla="*/ 664416 h 931116"/>
              <a:gd name="connsiteX9" fmla="*/ 622300 w 1435100"/>
              <a:gd name="connsiteY9" fmla="*/ 575516 h 931116"/>
              <a:gd name="connsiteX10" fmla="*/ 673100 w 1435100"/>
              <a:gd name="connsiteY10" fmla="*/ 473916 h 931116"/>
              <a:gd name="connsiteX11" fmla="*/ 711200 w 1435100"/>
              <a:gd name="connsiteY11" fmla="*/ 448516 h 931116"/>
              <a:gd name="connsiteX12" fmla="*/ 749300 w 1435100"/>
              <a:gd name="connsiteY12" fmla="*/ 410416 h 931116"/>
              <a:gd name="connsiteX13" fmla="*/ 838200 w 1435100"/>
              <a:gd name="connsiteY13" fmla="*/ 346916 h 931116"/>
              <a:gd name="connsiteX14" fmla="*/ 889000 w 1435100"/>
              <a:gd name="connsiteY14" fmla="*/ 321516 h 931116"/>
              <a:gd name="connsiteX15" fmla="*/ 977900 w 1435100"/>
              <a:gd name="connsiteY15" fmla="*/ 270716 h 931116"/>
              <a:gd name="connsiteX16" fmla="*/ 1054100 w 1435100"/>
              <a:gd name="connsiteY16" fmla="*/ 258016 h 931116"/>
              <a:gd name="connsiteX17" fmla="*/ 1092200 w 1435100"/>
              <a:gd name="connsiteY17" fmla="*/ 245316 h 931116"/>
              <a:gd name="connsiteX18" fmla="*/ 1168400 w 1435100"/>
              <a:gd name="connsiteY18" fmla="*/ 181816 h 931116"/>
              <a:gd name="connsiteX19" fmla="*/ 1219200 w 1435100"/>
              <a:gd name="connsiteY19" fmla="*/ 169116 h 931116"/>
              <a:gd name="connsiteX20" fmla="*/ 1308100 w 1435100"/>
              <a:gd name="connsiteY20" fmla="*/ 80216 h 931116"/>
              <a:gd name="connsiteX21" fmla="*/ 1346200 w 1435100"/>
              <a:gd name="connsiteY21" fmla="*/ 54816 h 931116"/>
              <a:gd name="connsiteX22" fmla="*/ 1358900 w 1435100"/>
              <a:gd name="connsiteY22" fmla="*/ 16716 h 931116"/>
              <a:gd name="connsiteX23" fmla="*/ 1435100 w 1435100"/>
              <a:gd name="connsiteY23" fmla="*/ 4016 h 93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35100" h="931116">
                <a:moveTo>
                  <a:pt x="0" y="931116"/>
                </a:moveTo>
                <a:cubicBezTo>
                  <a:pt x="42333" y="926883"/>
                  <a:pt x="85545" y="927983"/>
                  <a:pt x="127000" y="918416"/>
                </a:cubicBezTo>
                <a:cubicBezTo>
                  <a:pt x="141873" y="914984"/>
                  <a:pt x="150480" y="897402"/>
                  <a:pt x="165100" y="893016"/>
                </a:cubicBezTo>
                <a:cubicBezTo>
                  <a:pt x="177619" y="889260"/>
                  <a:pt x="349908" y="868328"/>
                  <a:pt x="355600" y="867616"/>
                </a:cubicBezTo>
                <a:cubicBezTo>
                  <a:pt x="368300" y="859149"/>
                  <a:pt x="383929" y="853942"/>
                  <a:pt x="393700" y="842216"/>
                </a:cubicBezTo>
                <a:cubicBezTo>
                  <a:pt x="405820" y="827672"/>
                  <a:pt x="404556" y="803536"/>
                  <a:pt x="419100" y="791416"/>
                </a:cubicBezTo>
                <a:cubicBezTo>
                  <a:pt x="432509" y="780242"/>
                  <a:pt x="452967" y="782949"/>
                  <a:pt x="469900" y="778716"/>
                </a:cubicBezTo>
                <a:cubicBezTo>
                  <a:pt x="482600" y="770249"/>
                  <a:pt x="497207" y="764109"/>
                  <a:pt x="508000" y="753316"/>
                </a:cubicBezTo>
                <a:cubicBezTo>
                  <a:pt x="523753" y="737563"/>
                  <a:pt x="557078" y="686049"/>
                  <a:pt x="571500" y="664416"/>
                </a:cubicBezTo>
                <a:cubicBezTo>
                  <a:pt x="604896" y="530830"/>
                  <a:pt x="555044" y="693214"/>
                  <a:pt x="622300" y="575516"/>
                </a:cubicBezTo>
                <a:cubicBezTo>
                  <a:pt x="675833" y="481833"/>
                  <a:pt x="581236" y="565780"/>
                  <a:pt x="673100" y="473916"/>
                </a:cubicBezTo>
                <a:cubicBezTo>
                  <a:pt x="683893" y="463123"/>
                  <a:pt x="699474" y="458287"/>
                  <a:pt x="711200" y="448516"/>
                </a:cubicBezTo>
                <a:cubicBezTo>
                  <a:pt x="724998" y="437018"/>
                  <a:pt x="735663" y="422105"/>
                  <a:pt x="749300" y="410416"/>
                </a:cubicBezTo>
                <a:cubicBezTo>
                  <a:pt x="762929" y="398734"/>
                  <a:pt x="818098" y="358403"/>
                  <a:pt x="838200" y="346916"/>
                </a:cubicBezTo>
                <a:cubicBezTo>
                  <a:pt x="854638" y="337523"/>
                  <a:pt x="872562" y="330909"/>
                  <a:pt x="889000" y="321516"/>
                </a:cubicBezTo>
                <a:cubicBezTo>
                  <a:pt x="923460" y="301825"/>
                  <a:pt x="937502" y="282835"/>
                  <a:pt x="977900" y="270716"/>
                </a:cubicBezTo>
                <a:cubicBezTo>
                  <a:pt x="1002564" y="263317"/>
                  <a:pt x="1028963" y="263602"/>
                  <a:pt x="1054100" y="258016"/>
                </a:cubicBezTo>
                <a:cubicBezTo>
                  <a:pt x="1067168" y="255112"/>
                  <a:pt x="1079500" y="249549"/>
                  <a:pt x="1092200" y="245316"/>
                </a:cubicBezTo>
                <a:cubicBezTo>
                  <a:pt x="1115086" y="222430"/>
                  <a:pt x="1137458" y="195077"/>
                  <a:pt x="1168400" y="181816"/>
                </a:cubicBezTo>
                <a:cubicBezTo>
                  <a:pt x="1184443" y="174940"/>
                  <a:pt x="1202267" y="173349"/>
                  <a:pt x="1219200" y="169116"/>
                </a:cubicBezTo>
                <a:cubicBezTo>
                  <a:pt x="1241553" y="102056"/>
                  <a:pt x="1220761" y="138442"/>
                  <a:pt x="1308100" y="80216"/>
                </a:cubicBezTo>
                <a:lnTo>
                  <a:pt x="1346200" y="54816"/>
                </a:lnTo>
                <a:cubicBezTo>
                  <a:pt x="1350433" y="42116"/>
                  <a:pt x="1349434" y="26182"/>
                  <a:pt x="1358900" y="16716"/>
                </a:cubicBezTo>
                <a:cubicBezTo>
                  <a:pt x="1375616" y="0"/>
                  <a:pt x="1415330" y="4016"/>
                  <a:pt x="1435100" y="401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0" name="Freeform 20"/>
          <p:cNvSpPr/>
          <p:nvPr/>
        </p:nvSpPr>
        <p:spPr bwMode="auto">
          <a:xfrm>
            <a:off x="2692400" y="4726218"/>
            <a:ext cx="1765300" cy="992215"/>
          </a:xfrm>
          <a:custGeom>
            <a:avLst/>
            <a:gdLst>
              <a:gd name="connsiteX0" fmla="*/ 0 w 1244600"/>
              <a:gd name="connsiteY0" fmla="*/ 787400 h 787400"/>
              <a:gd name="connsiteX1" fmla="*/ 711200 w 1244600"/>
              <a:gd name="connsiteY1" fmla="*/ 444500 h 787400"/>
              <a:gd name="connsiteX2" fmla="*/ 1244600 w 1244600"/>
              <a:gd name="connsiteY2" fmla="*/ 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0" h="787400">
                <a:moveTo>
                  <a:pt x="0" y="787400"/>
                </a:moveTo>
                <a:cubicBezTo>
                  <a:pt x="251883" y="681566"/>
                  <a:pt x="503767" y="575733"/>
                  <a:pt x="711200" y="444500"/>
                </a:cubicBezTo>
                <a:cubicBezTo>
                  <a:pt x="918633" y="313267"/>
                  <a:pt x="1128183" y="101600"/>
                  <a:pt x="124460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7700" y="458062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c.g</a:t>
            </a:r>
            <a:r>
              <a:rPr lang="en-US" sz="1800" dirty="0"/>
              <a:t>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399" y="49668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f(n)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600" y="6553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9722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Big Oh Notation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Motivation for Big 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We would like to consider functions which have a constant ratio to be of the same complexity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/>
              <a:t>E.g</a:t>
            </a:r>
            <a:r>
              <a:rPr lang="en-US" sz="1800" dirty="0"/>
              <a:t>: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n, 2n, 3n are of the same complexity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n</a:t>
            </a:r>
            <a:r>
              <a:rPr lang="en-US" sz="1600" baseline="30000" dirty="0"/>
              <a:t>2</a:t>
            </a:r>
            <a:r>
              <a:rPr lang="en-US" sz="1600" dirty="0"/>
              <a:t>, 2n</a:t>
            </a:r>
            <a:r>
              <a:rPr lang="en-US" sz="1600" baseline="30000" dirty="0"/>
              <a:t>2</a:t>
            </a:r>
            <a:r>
              <a:rPr lang="en-US" sz="1600" dirty="0"/>
              <a:t>, 2000n</a:t>
            </a:r>
            <a:r>
              <a:rPr lang="en-US" sz="1600" baseline="30000" dirty="0"/>
              <a:t>2</a:t>
            </a:r>
            <a:r>
              <a:rPr lang="en-US" sz="1600" dirty="0"/>
              <a:t> are of the same complexity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Motivation: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We only want to relate the time complexity to input size rather than how addition or assignment or multiplication is implemented by the computer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will pick specific functions: n, </a:t>
            </a:r>
            <a:r>
              <a:rPr lang="en-US" sz="2400" dirty="0" err="1"/>
              <a:t>nlogn</a:t>
            </a:r>
            <a:r>
              <a:rPr lang="en-US" sz="2400" dirty="0"/>
              <a:t>, n</a:t>
            </a:r>
            <a:r>
              <a:rPr lang="en-US" sz="2400" baseline="30000" dirty="0"/>
              <a:t>2</a:t>
            </a:r>
            <a:r>
              <a:rPr lang="en-US" sz="2400" dirty="0"/>
              <a:t>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algorithm requires time proportional to n (</a:t>
            </a:r>
            <a:r>
              <a:rPr lang="en-US" sz="2000" dirty="0" err="1"/>
              <a:t>e.g</a:t>
            </a:r>
            <a:r>
              <a:rPr lang="en-US" sz="2000" dirty="0"/>
              <a:t>, 2n, 10000n, …) then we say that the algorithm is O(n)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algorithm requires time proportional to n</a:t>
            </a:r>
            <a:r>
              <a:rPr lang="en-US" sz="2000" baseline="30000" dirty="0"/>
              <a:t>2</a:t>
            </a:r>
            <a:r>
              <a:rPr lang="en-US" sz="2000" dirty="0"/>
              <a:t> (</a:t>
            </a:r>
            <a:r>
              <a:rPr lang="en-US" sz="2000" dirty="0" err="1"/>
              <a:t>e.g</a:t>
            </a:r>
            <a:r>
              <a:rPr lang="en-US" sz="2000" dirty="0"/>
              <a:t>, n</a:t>
            </a:r>
            <a:r>
              <a:rPr lang="en-US" sz="2000" baseline="30000" dirty="0"/>
              <a:t>2</a:t>
            </a:r>
            <a:r>
              <a:rPr lang="en-US" sz="2000" dirty="0"/>
              <a:t>, 2n</a:t>
            </a:r>
            <a:r>
              <a:rPr lang="en-US" sz="2000" baseline="30000" dirty="0"/>
              <a:t>2</a:t>
            </a:r>
            <a:r>
              <a:rPr lang="en-US" sz="2000" dirty="0"/>
              <a:t>, 2000n</a:t>
            </a:r>
            <a:r>
              <a:rPr lang="en-US" sz="2000" baseline="30000" dirty="0"/>
              <a:t>2</a:t>
            </a:r>
            <a:r>
              <a:rPr lang="en-US" sz="2000" dirty="0"/>
              <a:t>) then we say that the algorithm is 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823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Order-of-Magnitude Analysis and Big O Notation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Deeper look at big O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Are we really saying that given these 2 algorithms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Algo</a:t>
            </a:r>
            <a:r>
              <a:rPr lang="en-US" sz="1600" dirty="0"/>
              <a:t> 1 requires 2n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Aglo</a:t>
            </a:r>
            <a:r>
              <a:rPr lang="en-US" sz="1600" dirty="0"/>
              <a:t> 2 requires 10000n operations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1600" dirty="0"/>
              <a:t>it doesn’t matter which one we implement?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/>
              <a:t>NO: Practically it matters, but we are saying that if we have a huge number n, those two algorithms have “similar power” and are much better than an algorithm that requires n</a:t>
            </a:r>
            <a:r>
              <a:rPr lang="en-US" baseline="30000" dirty="0"/>
              <a:t>2</a:t>
            </a:r>
            <a:r>
              <a:rPr lang="en-US" dirty="0"/>
              <a:t> operations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247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Order-of-Magnitude Analysis and Big O Notation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Order of growth of some common functions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O(1) &lt; O(log</a:t>
            </a:r>
            <a:r>
              <a:rPr lang="en-US" sz="2000" baseline="-25000" dirty="0"/>
              <a:t>2</a:t>
            </a:r>
            <a:r>
              <a:rPr lang="en-US" sz="2000" dirty="0"/>
              <a:t>n) &lt; O(n) &lt; O(n * log</a:t>
            </a:r>
            <a:r>
              <a:rPr lang="en-US" sz="2000" baseline="-25000" dirty="0"/>
              <a:t>2</a:t>
            </a:r>
            <a:r>
              <a:rPr lang="en-US" sz="2000" dirty="0"/>
              <a:t>n) &lt; O(n</a:t>
            </a:r>
            <a:r>
              <a:rPr lang="en-US" sz="2000" baseline="30000" dirty="0"/>
              <a:t>2</a:t>
            </a:r>
            <a:r>
              <a:rPr lang="en-US" sz="2000" dirty="0"/>
              <a:t>) &lt; O(n</a:t>
            </a:r>
            <a:r>
              <a:rPr lang="en-US" sz="2000" baseline="30000" dirty="0"/>
              <a:t>3</a:t>
            </a:r>
            <a:r>
              <a:rPr lang="en-US" sz="2000" dirty="0"/>
              <a:t>) &lt; O(2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dirty="0"/>
              <a:t>Properties of growth-rate functions</a:t>
            </a:r>
          </a:p>
          <a:p>
            <a:pPr lvl="1" eaLnBrk="1" hangingPunct="1"/>
            <a:r>
              <a:rPr lang="en-US" dirty="0"/>
              <a:t>You can ignore low-order terms</a:t>
            </a:r>
          </a:p>
          <a:p>
            <a:pPr lvl="2" eaLnBrk="1" hangingPunct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 + n)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  + </a:t>
            </a:r>
            <a:r>
              <a:rPr lang="en-US" dirty="0" err="1"/>
              <a:t>logn</a:t>
            </a:r>
            <a:r>
              <a:rPr lang="en-US" dirty="0"/>
              <a:t>) =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 + 4n</a:t>
            </a:r>
            <a:r>
              <a:rPr lang="en-US" baseline="30000" dirty="0"/>
              <a:t>2</a:t>
            </a:r>
            <a:r>
              <a:rPr lang="en-US" dirty="0"/>
              <a:t> + 3n) =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You can ignore a multiplicative constant in the high-order term</a:t>
            </a:r>
          </a:p>
          <a:p>
            <a:pPr lvl="2" eaLnBrk="1" hangingPunct="1"/>
            <a:r>
              <a:rPr lang="en-US" dirty="0"/>
              <a:t>O(5n</a:t>
            </a:r>
            <a:r>
              <a:rPr lang="en-US" baseline="30000" dirty="0"/>
              <a:t>3</a:t>
            </a:r>
            <a:r>
              <a:rPr lang="en-US" dirty="0"/>
              <a:t>) =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O(f(n)) + O(g(n)) = O(f(n) + g(n))</a:t>
            </a:r>
          </a:p>
          <a:p>
            <a:pPr lvl="2" eaLnBrk="1" hangingPunct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+ O(n) = O(n</a:t>
            </a:r>
            <a:r>
              <a:rPr lang="en-US" baseline="30000" dirty="0"/>
              <a:t>2</a:t>
            </a:r>
            <a:r>
              <a:rPr lang="en-US" dirty="0"/>
              <a:t>+n) 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O(m) + O(n) = O(</a:t>
            </a:r>
            <a:r>
              <a:rPr lang="en-US" dirty="0" err="1"/>
              <a:t>m+n</a:t>
            </a:r>
            <a:r>
              <a:rPr lang="en-US" dirty="0"/>
              <a:t>) </a:t>
            </a:r>
          </a:p>
          <a:p>
            <a:pPr lvl="2"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2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914400"/>
            <a:ext cx="4714875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40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Visualizing Complexity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200400"/>
            <a:ext cx="43211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2895600"/>
            <a:ext cx="4432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736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dirty="0"/>
              <a:t>Visualizing Complexity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914400"/>
          </a:xfrm>
        </p:spPr>
        <p:txBody>
          <a:bodyPr/>
          <a:lstStyle/>
          <a:p>
            <a:pPr eaLnBrk="1" hangingPunct="1"/>
            <a:r>
              <a:rPr lang="en-US"/>
              <a:t>Assume that computer can perform 1 million operations per second. How long will it take to solve problem of size 1 million ?</a:t>
            </a:r>
            <a:endParaRPr lang="en-US" sz="2400"/>
          </a:p>
          <a:p>
            <a:pPr eaLnBrk="1" hangingPunct="1"/>
            <a:endParaRPr lang="en-US" sz="2400"/>
          </a:p>
          <a:p>
            <a:pPr eaLnBrk="1" hangingPunct="1">
              <a:buFontTx/>
              <a:buNone/>
            </a:pPr>
            <a:endParaRPr lang="en-US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57150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4419600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4267200" y="3581400"/>
            <a:ext cx="487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How does these numbers compare the age of universe?</a:t>
            </a:r>
            <a:endParaRPr lang="en-US" sz="18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18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114800" y="44196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Approximate age of universe 13.75 Billion years ~ 4.4 * 10</a:t>
            </a:r>
            <a:r>
              <a:rPr lang="en-US" sz="2000" kern="0" baseline="30000" dirty="0">
                <a:latin typeface="+mn-lt"/>
              </a:rPr>
              <a:t>17</a:t>
            </a:r>
            <a:r>
              <a:rPr lang="en-US" sz="2000" kern="0" dirty="0">
                <a:latin typeface="+mn-lt"/>
              </a:rPr>
              <a:t> sec ~ 4.4x10</a:t>
            </a:r>
            <a:r>
              <a:rPr lang="en-US" sz="2000" kern="0" baseline="30000" dirty="0">
                <a:latin typeface="+mn-lt"/>
              </a:rPr>
              <a:t>20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msec</a:t>
            </a:r>
            <a:endParaRPr lang="en-US" sz="18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18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122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Repetition is a major feature of many algorithms</a:t>
            </a:r>
          </a:p>
          <a:p>
            <a:pPr eaLnBrk="1" hangingPunct="1"/>
            <a:r>
              <a:rPr lang="en-US" altLang="en-US"/>
              <a:t>Two approaches to repetition</a:t>
            </a:r>
          </a:p>
          <a:p>
            <a:pPr lvl="1" eaLnBrk="1" hangingPunct="1"/>
            <a:r>
              <a:rPr lang="en-US" altLang="en-US"/>
              <a:t>Iteration</a:t>
            </a:r>
          </a:p>
          <a:p>
            <a:pPr lvl="2" eaLnBrk="1" hangingPunct="1"/>
            <a:r>
              <a:rPr lang="en-US" altLang="en-US"/>
              <a:t>Straightforward and efficient way to implement a repetitive process</a:t>
            </a:r>
          </a:p>
          <a:p>
            <a:pPr lvl="1" eaLnBrk="1" hangingPunct="1"/>
            <a:r>
              <a:rPr lang="en-US" altLang="en-US"/>
              <a:t>Recursion:</a:t>
            </a:r>
          </a:p>
          <a:p>
            <a:pPr lvl="2" eaLnBrk="1" hangingPunct="1"/>
            <a:r>
              <a:rPr lang="en-US" altLang="en-US"/>
              <a:t>For some problems, finding an iterative solution is not an easy task</a:t>
            </a:r>
          </a:p>
          <a:p>
            <a:pPr lvl="2" eaLnBrk="1" hangingPunct="1"/>
            <a:r>
              <a:rPr lang="en-US" altLang="en-US"/>
              <a:t>Recursion provides an alternative for such problems</a:t>
            </a:r>
          </a:p>
          <a:p>
            <a:pPr eaLnBrk="1" hangingPunct="1"/>
            <a:r>
              <a:rPr lang="en-US" altLang="en-US"/>
              <a:t>Recursive solutions fall in 3 main categories</a:t>
            </a:r>
          </a:p>
          <a:p>
            <a:pPr lvl="1" eaLnBrk="1" hangingPunct="1"/>
            <a:r>
              <a:rPr lang="en-US" altLang="en-US"/>
              <a:t>Best choice for solving a problem</a:t>
            </a:r>
          </a:p>
          <a:p>
            <a:pPr lvl="1" eaLnBrk="1" hangingPunct="1"/>
            <a:r>
              <a:rPr lang="en-US" altLang="en-US"/>
              <a:t>Provide insight for a better iterative solution </a:t>
            </a:r>
          </a:p>
          <a:p>
            <a:pPr lvl="1" eaLnBrk="1" hangingPunct="1"/>
            <a:r>
              <a:rPr lang="en-US" altLang="en-US"/>
              <a:t>Should not be used at all because they are inefficient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Recursion?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Solve a problem by breaking it into small </a:t>
            </a:r>
            <a:r>
              <a:rPr lang="en-US" altLang="en-US" sz="2000" u="sng" dirty="0"/>
              <a:t>identical</a:t>
            </a:r>
            <a:r>
              <a:rPr lang="en-US" altLang="en-US" sz="2000" dirty="0"/>
              <a:t>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Eventually you will reach a smaller problem whose solution is either obvious or given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 : counting down from a positive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Iterative solution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 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&gt;0; --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Iterative solution 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while(n &gt;= 1)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n--;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Recursive solution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if(n &gt; 1)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– 1);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Recursion?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Steps to recursive solution in countDown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countDown displays the given integer as part of the solution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method solves the smaller problem of counting down from n-1 by calling itself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countDown checks if it has reached a base case. The base case here occurs when integer is 1. After printing 1, nothing remains to be done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Design guidelines for successful recursion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method must be given an input value: either as an argument or by reading 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method contains code to handle different cases of the input value (the code usually has if statements)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One or more of the cases should provide a solution that doesn’t require recursion (base cases)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One or more cases must include a recursive invocation of the method. The recursive method should take a step towards the base case by using “smaller” arguments or solving “smaller” versions of the task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Recursion?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Example : Writing </a:t>
            </a:r>
            <a:r>
              <a:rPr lang="en-US" sz="2000" dirty="0" err="1"/>
              <a:t>countDown</a:t>
            </a:r>
            <a:r>
              <a:rPr lang="en-US" sz="2000" dirty="0"/>
              <a:t> in another way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countDown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integer)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if(integer == 1)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(integer);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else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(integer);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countDown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(integer – 1);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Here we consider the base case first. The solution distinguished the base and recursive steps</a:t>
            </a:r>
            <a:endParaRPr lang="en-US" sz="1800" dirty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Example: Writing </a:t>
            </a:r>
            <a:r>
              <a:rPr lang="en-US" sz="2000" dirty="0" err="1"/>
              <a:t>countDown</a:t>
            </a:r>
            <a:r>
              <a:rPr lang="en-US" sz="2000" dirty="0"/>
              <a:t> in yet another way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countDown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integer)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if(integer &gt;= 1)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(integer);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countDown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(integer – 1);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742950" lvl="2" indent="-342900" eaLnBrk="1" hangingPunct="1">
              <a:lnSpc>
                <a:spcPct val="90000"/>
              </a:lnSpc>
              <a:defRPr/>
            </a:pPr>
            <a:endParaRPr lang="en-US" sz="1800" dirty="0"/>
          </a:p>
          <a:p>
            <a:pPr marL="742950" lvl="2" indent="-342900" eaLnBrk="1" hangingPunct="1">
              <a:lnSpc>
                <a:spcPct val="90000"/>
              </a:lnSpc>
              <a:defRPr/>
            </a:pPr>
            <a:r>
              <a:rPr lang="en-US" sz="1800" dirty="0"/>
              <a:t>The base case for this method is when integer  = 0. The method does nothing for this base case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dirty="0"/>
              <a:t>Measuring the Efficiency of Algorithms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1066800"/>
          </a:xfrm>
        </p:spPr>
        <p:txBody>
          <a:bodyPr/>
          <a:lstStyle/>
          <a:p>
            <a:pPr eaLnBrk="1" hangingPunct="1"/>
            <a:r>
              <a:rPr lang="en-US"/>
              <a:t>Motivation:</a:t>
            </a:r>
            <a:r>
              <a:rPr lang="en-US" sz="2400"/>
              <a:t> Write a function that takes n as argument and returns the result of sum of 1 + 2 + 3 + 4 + … + n</a:t>
            </a:r>
          </a:p>
          <a:p>
            <a:pPr eaLnBrk="1" hangingPunct="1"/>
            <a:endParaRPr lang="en-US" sz="2400"/>
          </a:p>
          <a:p>
            <a:pPr eaLnBrk="1" hangingPunct="1">
              <a:buFontTx/>
              <a:buNone/>
            </a:pPr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2418" y="1752600"/>
            <a:ext cx="8235950" cy="4848225"/>
            <a:chOff x="127000" y="1781175"/>
            <a:chExt cx="8235950" cy="4848225"/>
          </a:xfrm>
        </p:grpSpPr>
        <p:pic>
          <p:nvPicPr>
            <p:cNvPr id="512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1781175"/>
              <a:ext cx="7058025" cy="218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7000" y="4035425"/>
              <a:ext cx="4064000" cy="152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0" y="4038600"/>
              <a:ext cx="3790950" cy="194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69925" y="5695950"/>
              <a:ext cx="3028950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79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048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will trace the following version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Count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if(n &gt; 1)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– 1);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we invoke the method as </a:t>
            </a:r>
            <a:r>
              <a:rPr lang="en-US" altLang="en-US" sz="2000" dirty="0" err="1"/>
              <a:t>countDown</a:t>
            </a:r>
            <a:r>
              <a:rPr lang="en-US" altLang="en-US" sz="2000" dirty="0"/>
              <a:t>(3) from main() the call behaves as any other </a:t>
            </a:r>
            <a:r>
              <a:rPr lang="en-US" altLang="en-US" sz="2000" dirty="0" err="1"/>
              <a:t>nonrcursive</a:t>
            </a:r>
            <a:r>
              <a:rPr lang="en-US" altLang="en-US" sz="2000" dirty="0"/>
              <a:t> function call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3 is displayed and the call </a:t>
            </a:r>
            <a:r>
              <a:rPr lang="en-US" altLang="en-US" sz="1800" dirty="0" err="1"/>
              <a:t>counDown</a:t>
            </a:r>
            <a:r>
              <a:rPr lang="en-US" altLang="en-US" sz="1800" dirty="0"/>
              <a:t>(2) occurs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Execution of </a:t>
            </a:r>
            <a:r>
              <a:rPr lang="en-US" altLang="en-US" sz="1800" dirty="0" err="1"/>
              <a:t>countDown</a:t>
            </a:r>
            <a:r>
              <a:rPr lang="en-US" altLang="en-US" sz="1800" dirty="0"/>
              <a:t>(3) is suspended until the results of </a:t>
            </a:r>
            <a:r>
              <a:rPr lang="en-US" altLang="en-US" sz="1800" dirty="0" err="1"/>
              <a:t>countDown</a:t>
            </a:r>
            <a:r>
              <a:rPr lang="en-US" altLang="en-US" sz="1800" dirty="0"/>
              <a:t>(2) are known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Above process is repeated until we reach the base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For each call to a method, Java records the current state of the method’s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Value of parameters, Local variables, Location of  the current instruction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Each record with the above information is called an activation record and is placed in program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Stack organizes records chronologically so record of current executing method is on top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We will trace the following version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countDown(3);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countDown (int n)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System.out.println(n);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if(n &gt; 1)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countDown(n – 1);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</p:txBody>
      </p:sp>
      <p:grpSp>
        <p:nvGrpSpPr>
          <p:cNvPr id="23556" name="Group 11"/>
          <p:cNvGrpSpPr>
            <a:grpSpLocks/>
          </p:cNvGrpSpPr>
          <p:nvPr/>
        </p:nvGrpSpPr>
        <p:grpSpPr bwMode="auto">
          <a:xfrm>
            <a:off x="609600" y="3429000"/>
            <a:ext cx="1524000" cy="2590800"/>
            <a:chOff x="533400" y="3124200"/>
            <a:chExt cx="1524000" cy="2590800"/>
          </a:xfrm>
        </p:grpSpPr>
        <p:cxnSp>
          <p:nvCxnSpPr>
            <p:cNvPr id="23579" name="Straight Connector 4"/>
            <p:cNvCxnSpPr>
              <a:cxnSpLocks noChangeShapeType="1"/>
            </p:cNvCxnSpPr>
            <p:nvPr/>
          </p:nvCxnSpPr>
          <p:spPr bwMode="auto">
            <a:xfrm>
              <a:off x="533400" y="3124200"/>
              <a:ext cx="0" cy="259080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Straight Connector 6"/>
            <p:cNvCxnSpPr>
              <a:cxnSpLocks noChangeShapeType="1"/>
            </p:cNvCxnSpPr>
            <p:nvPr/>
          </p:nvCxnSpPr>
          <p:spPr bwMode="auto">
            <a:xfrm>
              <a:off x="2057400" y="3124200"/>
              <a:ext cx="0" cy="259080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Straight Connector 7"/>
            <p:cNvCxnSpPr>
              <a:cxnSpLocks noChangeShapeType="1"/>
            </p:cNvCxnSpPr>
            <p:nvPr/>
          </p:nvCxnSpPr>
          <p:spPr bwMode="auto">
            <a:xfrm flipH="1">
              <a:off x="533400" y="5715000"/>
              <a:ext cx="1524000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5800" y="5410200"/>
            <a:ext cx="1371600" cy="533400"/>
          </a:xfrm>
          <a:prstGeom prst="rect">
            <a:avLst/>
          </a:prstGeom>
          <a:noFill/>
          <a:ln w="127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 arg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5800" y="4800600"/>
            <a:ext cx="1371600" cy="533400"/>
          </a:xfrm>
          <a:prstGeom prst="rect">
            <a:avLst/>
          </a:prstGeom>
          <a:noFill/>
          <a:ln w="127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countDown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 n: 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85800" y="4191000"/>
            <a:ext cx="1371600" cy="533400"/>
          </a:xfrm>
          <a:prstGeom prst="rect">
            <a:avLst/>
          </a:prstGeom>
          <a:noFill/>
          <a:ln w="127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countDown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 n: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5800" y="3581400"/>
            <a:ext cx="1371600" cy="533400"/>
          </a:xfrm>
          <a:prstGeom prst="rect">
            <a:avLst/>
          </a:prstGeom>
          <a:noFill/>
          <a:ln w="127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countDown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 n: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5486400"/>
            <a:ext cx="3810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Times"/>
              </a:rPr>
              <a:t>main()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24200" y="5029200"/>
            <a:ext cx="3810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Times"/>
              </a:rPr>
              <a:t>countDown</a:t>
            </a:r>
            <a:r>
              <a:rPr lang="en-US" dirty="0">
                <a:latin typeface="Times"/>
              </a:rPr>
              <a:t>(3)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24200" y="4572000"/>
            <a:ext cx="3810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Times"/>
              </a:rPr>
              <a:t>countDown</a:t>
            </a:r>
            <a:r>
              <a:rPr lang="en-US" dirty="0">
                <a:latin typeface="Times"/>
              </a:rPr>
              <a:t>(2)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124200" y="4114800"/>
            <a:ext cx="3810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Times"/>
              </a:rPr>
              <a:t>countDown</a:t>
            </a:r>
            <a:r>
              <a:rPr lang="en-US" dirty="0">
                <a:latin typeface="Times"/>
              </a:rPr>
              <a:t>(1)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334000" y="5029200"/>
            <a:ext cx="1600200" cy="461963"/>
            <a:chOff x="3657600" y="6167735"/>
            <a:chExt cx="1600200" cy="461665"/>
          </a:xfrm>
        </p:grpSpPr>
        <p:sp>
          <p:nvSpPr>
            <p:cNvPr id="23577" name="Rectangle 19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23578" name="TextBox 20"/>
            <p:cNvSpPr txBox="1">
              <a:spLocks noChangeArrowheads="1"/>
            </p:cNvSpPr>
            <p:nvPr/>
          </p:nvSpPr>
          <p:spPr bwMode="auto">
            <a:xfrm>
              <a:off x="3657600" y="616773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334000" y="4572000"/>
            <a:ext cx="1600200" cy="461963"/>
            <a:chOff x="3657600" y="6167735"/>
            <a:chExt cx="1600200" cy="461665"/>
          </a:xfrm>
        </p:grpSpPr>
        <p:sp>
          <p:nvSpPr>
            <p:cNvPr id="23575" name="Rectangle 22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23576" name="TextBox 23"/>
            <p:cNvSpPr txBox="1">
              <a:spLocks noChangeArrowheads="1"/>
            </p:cNvSpPr>
            <p:nvPr/>
          </p:nvSpPr>
          <p:spPr bwMode="auto">
            <a:xfrm>
              <a:off x="3657600" y="616773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334000" y="4114800"/>
            <a:ext cx="1600200" cy="461963"/>
            <a:chOff x="3657600" y="6167735"/>
            <a:chExt cx="1600200" cy="461665"/>
          </a:xfrm>
        </p:grpSpPr>
        <p:sp>
          <p:nvSpPr>
            <p:cNvPr id="23573" name="Rectangle 25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3574" name="TextBox 26"/>
            <p:cNvSpPr txBox="1">
              <a:spLocks noChangeArrowheads="1"/>
            </p:cNvSpPr>
            <p:nvPr/>
          </p:nvSpPr>
          <p:spPr bwMode="auto">
            <a:xfrm>
              <a:off x="3657600" y="616773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4953000" y="5476875"/>
            <a:ext cx="4114800" cy="542925"/>
            <a:chOff x="3276600" y="5706070"/>
            <a:chExt cx="4114800" cy="542330"/>
          </a:xfrm>
        </p:grpSpPr>
        <p:sp>
          <p:nvSpPr>
            <p:cNvPr id="23569" name="Rectangle 28"/>
            <p:cNvSpPr>
              <a:spLocks noChangeArrowheads="1"/>
            </p:cNvSpPr>
            <p:nvPr/>
          </p:nvSpPr>
          <p:spPr bwMode="auto">
            <a:xfrm>
              <a:off x="4114800" y="57105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3570" name="Rectangle 29"/>
            <p:cNvSpPr>
              <a:spLocks noChangeArrowheads="1"/>
            </p:cNvSpPr>
            <p:nvPr/>
          </p:nvSpPr>
          <p:spPr bwMode="auto">
            <a:xfrm>
              <a:off x="6248400" y="5791200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[]</a:t>
              </a:r>
            </a:p>
          </p:txBody>
        </p:sp>
        <p:sp>
          <p:nvSpPr>
            <p:cNvPr id="23571" name="TextBox 30"/>
            <p:cNvSpPr txBox="1">
              <a:spLocks noChangeArrowheads="1"/>
            </p:cNvSpPr>
            <p:nvPr/>
          </p:nvSpPr>
          <p:spPr bwMode="auto">
            <a:xfrm>
              <a:off x="3276600" y="5706070"/>
              <a:ext cx="6920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args</a:t>
              </a:r>
            </a:p>
          </p:txBody>
        </p:sp>
        <p:cxnSp>
          <p:nvCxnSpPr>
            <p:cNvPr id="23572" name="Straight Arrow Connector 31"/>
            <p:cNvCxnSpPr>
              <a:cxnSpLocks noChangeShapeType="1"/>
              <a:endCxn id="23570" idx="1"/>
            </p:cNvCxnSpPr>
            <p:nvPr/>
          </p:nvCxnSpPr>
          <p:spPr bwMode="auto">
            <a:xfrm>
              <a:off x="4572000" y="5943600"/>
              <a:ext cx="1676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458200" cy="1143000"/>
          </a:xfrm>
        </p:spPr>
        <p:txBody>
          <a:bodyPr/>
          <a:lstStyle/>
          <a:p>
            <a:r>
              <a:rPr lang="en-US" altLang="en-US" sz="3600"/>
              <a:t>Recursive Methods that Return a Value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534400" cy="5257800"/>
          </a:xfrm>
        </p:spPr>
        <p:txBody>
          <a:bodyPr/>
          <a:lstStyle/>
          <a:p>
            <a:r>
              <a:rPr lang="en-US" altLang="en-US" sz="2400"/>
              <a:t>Methods that return a value can be recursive</a:t>
            </a:r>
          </a:p>
          <a:p>
            <a:r>
              <a:rPr lang="en-US" altLang="en-US" sz="2400"/>
              <a:t>Example: compute the sum 1 + 2 + 3 + …+ n</a:t>
            </a:r>
          </a:p>
          <a:p>
            <a:pPr lvl="1"/>
            <a:r>
              <a:rPr lang="en-US" altLang="en-US" sz="2400"/>
              <a:t>What is base case? How to construct recursion?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sumOf(int n)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sum;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if(n == 1) sum = 1;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      sum = sumOf(n-1) + n;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sum;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/>
              <a:t> 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69456B13-40F3-4253-9621-FE55F6E415CA}" type="slidenum">
              <a:rPr lang="en-US" altLang="en-US" sz="1000" smtClean="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4876800" y="1371600"/>
            <a:ext cx="3505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Times"/>
              </a:rPr>
              <a:t>sumOf</a:t>
            </a:r>
            <a:r>
              <a:rPr lang="en-US" dirty="0">
                <a:latin typeface="Times"/>
              </a:rPr>
              <a:t>(1)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876800" y="2290763"/>
            <a:ext cx="3505200" cy="1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Times"/>
              </a:rPr>
              <a:t>sumOf</a:t>
            </a:r>
            <a:r>
              <a:rPr lang="en-US" dirty="0">
                <a:latin typeface="Times"/>
              </a:rPr>
              <a:t>(2)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876800" y="3662363"/>
            <a:ext cx="3505200" cy="1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Times"/>
              </a:rPr>
              <a:t>sumOf</a:t>
            </a:r>
            <a:r>
              <a:rPr lang="en-US" dirty="0">
                <a:latin typeface="Times"/>
              </a:rPr>
              <a:t>(3)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876800" y="5033963"/>
            <a:ext cx="3505200" cy="1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Times"/>
              </a:rPr>
              <a:t>main()</a:t>
            </a:r>
          </a:p>
        </p:txBody>
      </p:sp>
      <p:sp>
        <p:nvSpPr>
          <p:cNvPr id="26630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458200" cy="1143000"/>
          </a:xfrm>
        </p:spPr>
        <p:txBody>
          <a:bodyPr/>
          <a:lstStyle/>
          <a:p>
            <a:r>
              <a:rPr lang="en-US" altLang="en-US" sz="3600"/>
              <a:t>Tracing sumOf()</a:t>
            </a:r>
          </a:p>
        </p:txBody>
      </p:sp>
      <p:sp>
        <p:nvSpPr>
          <p:cNvPr id="26631" name="Content Placeholder 2"/>
          <p:cNvSpPr>
            <a:spLocks noGrp="1"/>
          </p:cNvSpPr>
          <p:nvPr>
            <p:ph idx="1"/>
          </p:nvPr>
        </p:nvSpPr>
        <p:spPr>
          <a:xfrm>
            <a:off x="-500063" y="703263"/>
            <a:ext cx="6858001" cy="250983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Sum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v = sumOf(3);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System.out.println(v);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sumOf(int n)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sum;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if(n == 1) sum = 1;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      sum = sumOf(n-1) + n;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sum;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66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2663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676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D8B41672-D6BC-4E01-9A3B-A3D343F65F10}" type="slidenum">
              <a:rPr lang="en-US" altLang="en-US" sz="1000" smtClean="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00800" y="5486400"/>
            <a:ext cx="1981200" cy="461963"/>
            <a:chOff x="3276600" y="6167735"/>
            <a:chExt cx="1981200" cy="461665"/>
          </a:xfrm>
        </p:grpSpPr>
        <p:sp>
          <p:nvSpPr>
            <p:cNvPr id="26685" name="Rectangle 6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686" name="TextBox 7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400800" y="4572000"/>
            <a:ext cx="1981200" cy="461963"/>
            <a:chOff x="3276600" y="6167735"/>
            <a:chExt cx="1981200" cy="461665"/>
          </a:xfrm>
        </p:grpSpPr>
        <p:sp>
          <p:nvSpPr>
            <p:cNvPr id="26683" name="Rectangle 9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26684" name="TextBox 10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400800" y="4114800"/>
            <a:ext cx="1981200" cy="461963"/>
            <a:chOff x="3276600" y="6167735"/>
            <a:chExt cx="1981200" cy="461665"/>
          </a:xfrm>
        </p:grpSpPr>
        <p:sp>
          <p:nvSpPr>
            <p:cNvPr id="26681" name="Rectangle 12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682" name="TextBox 13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6976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sum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400800" y="5934075"/>
            <a:ext cx="2514600" cy="466725"/>
            <a:chOff x="3276600" y="5706070"/>
            <a:chExt cx="2514600" cy="466130"/>
          </a:xfrm>
        </p:grpSpPr>
        <p:sp>
          <p:nvSpPr>
            <p:cNvPr id="26677" name="Rectangle 15"/>
            <p:cNvSpPr>
              <a:spLocks noChangeArrowheads="1"/>
            </p:cNvSpPr>
            <p:nvPr/>
          </p:nvSpPr>
          <p:spPr bwMode="auto">
            <a:xfrm>
              <a:off x="4114800" y="57105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678" name="Rectangle 16"/>
            <p:cNvSpPr>
              <a:spLocks noChangeArrowheads="1"/>
            </p:cNvSpPr>
            <p:nvPr/>
          </p:nvSpPr>
          <p:spPr bwMode="auto">
            <a:xfrm>
              <a:off x="5410200" y="5715000"/>
              <a:ext cx="381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[]</a:t>
              </a:r>
            </a:p>
          </p:txBody>
        </p:sp>
        <p:sp>
          <p:nvSpPr>
            <p:cNvPr id="26679" name="TextBox 17"/>
            <p:cNvSpPr txBox="1">
              <a:spLocks noChangeArrowheads="1"/>
            </p:cNvSpPr>
            <p:nvPr/>
          </p:nvSpPr>
          <p:spPr bwMode="auto">
            <a:xfrm>
              <a:off x="3276600" y="5706070"/>
              <a:ext cx="6920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args</a:t>
              </a:r>
            </a:p>
          </p:txBody>
        </p:sp>
        <p:cxnSp>
          <p:nvCxnSpPr>
            <p:cNvPr id="26680" name="Straight Arrow Connector 18"/>
            <p:cNvCxnSpPr>
              <a:cxnSpLocks noChangeShapeType="1"/>
              <a:endCxn id="26678" idx="1"/>
            </p:cNvCxnSpPr>
            <p:nvPr/>
          </p:nvCxnSpPr>
          <p:spPr bwMode="auto">
            <a:xfrm>
              <a:off x="4876800" y="5943600"/>
              <a:ext cx="533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367463" y="3200400"/>
            <a:ext cx="2014537" cy="461963"/>
            <a:chOff x="3242846" y="6167735"/>
            <a:chExt cx="2014954" cy="461665"/>
          </a:xfrm>
        </p:grpSpPr>
        <p:sp>
          <p:nvSpPr>
            <p:cNvPr id="26675" name="Rectangle 23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26676" name="TextBox 24"/>
            <p:cNvSpPr txBox="1">
              <a:spLocks noChangeArrowheads="1"/>
            </p:cNvSpPr>
            <p:nvPr/>
          </p:nvSpPr>
          <p:spPr bwMode="auto">
            <a:xfrm>
              <a:off x="3242846" y="616773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400800" y="2743200"/>
            <a:ext cx="1981200" cy="461963"/>
            <a:chOff x="3276600" y="6167735"/>
            <a:chExt cx="1981200" cy="461665"/>
          </a:xfrm>
        </p:grpSpPr>
        <p:sp>
          <p:nvSpPr>
            <p:cNvPr id="26673" name="Rectangle 26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674" name="TextBox 27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6976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sum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400800" y="1828800"/>
            <a:ext cx="1981200" cy="461963"/>
            <a:chOff x="3276600" y="6167735"/>
            <a:chExt cx="1981200" cy="461665"/>
          </a:xfrm>
        </p:grpSpPr>
        <p:sp>
          <p:nvSpPr>
            <p:cNvPr id="26671" name="Rectangle 29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6672" name="TextBox 30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400800" y="1371600"/>
            <a:ext cx="1981200" cy="461963"/>
            <a:chOff x="3276600" y="6167735"/>
            <a:chExt cx="1981200" cy="461665"/>
          </a:xfrm>
        </p:grpSpPr>
        <p:sp>
          <p:nvSpPr>
            <p:cNvPr id="26669" name="Rectangle 32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6670" name="TextBox 33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6976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sum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400800" y="2743200"/>
            <a:ext cx="1981200" cy="461963"/>
            <a:chOff x="3276600" y="6167735"/>
            <a:chExt cx="1981200" cy="461665"/>
          </a:xfrm>
        </p:grpSpPr>
        <p:sp>
          <p:nvSpPr>
            <p:cNvPr id="26667" name="Rectangle 36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26668" name="TextBox 37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6976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sum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400800" y="4114800"/>
            <a:ext cx="1981200" cy="461963"/>
            <a:chOff x="3276600" y="6167735"/>
            <a:chExt cx="1981200" cy="461665"/>
          </a:xfrm>
        </p:grpSpPr>
        <p:sp>
          <p:nvSpPr>
            <p:cNvPr id="26665" name="Rectangle 39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6</a:t>
              </a:r>
            </a:p>
          </p:txBody>
        </p:sp>
        <p:sp>
          <p:nvSpPr>
            <p:cNvPr id="26666" name="TextBox 40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6976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sum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400800" y="5486400"/>
            <a:ext cx="1981200" cy="461963"/>
            <a:chOff x="3276600" y="6167735"/>
            <a:chExt cx="1981200" cy="461665"/>
          </a:xfrm>
        </p:grpSpPr>
        <p:sp>
          <p:nvSpPr>
            <p:cNvPr id="26663" name="Rectangle 42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6</a:t>
              </a:r>
            </a:p>
          </p:txBody>
        </p:sp>
        <p:sp>
          <p:nvSpPr>
            <p:cNvPr id="26664" name="TextBox 43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6400800" y="5029200"/>
            <a:ext cx="1981200" cy="461963"/>
            <a:chOff x="3276600" y="6167735"/>
            <a:chExt cx="1981200" cy="461665"/>
          </a:xfrm>
        </p:grpSpPr>
        <p:sp>
          <p:nvSpPr>
            <p:cNvPr id="26661" name="Rectangle 45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662" name="TextBox 46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2872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6400800" y="5029200"/>
            <a:ext cx="1981200" cy="461963"/>
            <a:chOff x="3276600" y="6167735"/>
            <a:chExt cx="1981200" cy="461665"/>
          </a:xfrm>
        </p:grpSpPr>
        <p:sp>
          <p:nvSpPr>
            <p:cNvPr id="26659" name="Rectangle 48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6</a:t>
              </a:r>
            </a:p>
          </p:txBody>
        </p:sp>
        <p:sp>
          <p:nvSpPr>
            <p:cNvPr id="26660" name="TextBox 49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2872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6400800" y="3657600"/>
            <a:ext cx="1981200" cy="461963"/>
            <a:chOff x="3276600" y="6167735"/>
            <a:chExt cx="1981200" cy="461665"/>
          </a:xfrm>
        </p:grpSpPr>
        <p:sp>
          <p:nvSpPr>
            <p:cNvPr id="26657" name="Rectangle 57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658" name="TextBox 58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2872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6400800" y="3657600"/>
            <a:ext cx="1981200" cy="461963"/>
            <a:chOff x="3276600" y="6167735"/>
            <a:chExt cx="1981200" cy="461665"/>
          </a:xfrm>
        </p:grpSpPr>
        <p:sp>
          <p:nvSpPr>
            <p:cNvPr id="26655" name="Rectangle 60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26656" name="TextBox 61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2872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6400800" y="2286000"/>
            <a:ext cx="1981200" cy="461963"/>
            <a:chOff x="3276600" y="6167735"/>
            <a:chExt cx="1981200" cy="461665"/>
          </a:xfrm>
        </p:grpSpPr>
        <p:sp>
          <p:nvSpPr>
            <p:cNvPr id="26653" name="Rectangle 63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654" name="TextBox 64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2872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6400800" y="2286000"/>
            <a:ext cx="1981200" cy="461963"/>
            <a:chOff x="3276600" y="6167735"/>
            <a:chExt cx="1981200" cy="461665"/>
          </a:xfrm>
        </p:grpSpPr>
        <p:sp>
          <p:nvSpPr>
            <p:cNvPr id="26651" name="Rectangle 66"/>
            <p:cNvSpPr>
              <a:spLocks noChangeArrowheads="1"/>
            </p:cNvSpPr>
            <p:nvPr/>
          </p:nvSpPr>
          <p:spPr bwMode="auto">
            <a:xfrm>
              <a:off x="4114800" y="6167735"/>
              <a:ext cx="11430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6652" name="TextBox 67"/>
            <p:cNvSpPr txBox="1">
              <a:spLocks noChangeArrowheads="1"/>
            </p:cNvSpPr>
            <p:nvPr/>
          </p:nvSpPr>
          <p:spPr bwMode="auto">
            <a:xfrm>
              <a:off x="3276600" y="6167735"/>
              <a:ext cx="2872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2" grpId="0" animBg="1"/>
      <p:bldP spid="72" grpId="1" animBg="1"/>
      <p:bldP spid="71" grpId="0" animBg="1"/>
      <p:bldP spid="71" grpId="1" animBg="1"/>
      <p:bldP spid="69" grpId="0" animBg="1"/>
      <p:bldP spid="6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5257800"/>
          </a:xfrm>
        </p:spPr>
        <p:txBody>
          <a:bodyPr/>
          <a:lstStyle/>
          <a:p>
            <a:r>
              <a:rPr lang="en-US" dirty="0"/>
              <a:t>Stack overflow</a:t>
            </a:r>
          </a:p>
          <a:p>
            <a:pPr lvl="1"/>
            <a:r>
              <a:rPr lang="en-US" dirty="0"/>
              <a:t>Each method has a corresponding activation record in the program stack</a:t>
            </a:r>
          </a:p>
          <a:p>
            <a:pPr lvl="1"/>
            <a:r>
              <a:rPr lang="en-US" dirty="0"/>
              <a:t>A recursive method that makes many recursive calls will place many activation records in the program stack</a:t>
            </a:r>
          </a:p>
          <a:p>
            <a:pPr lvl="1"/>
            <a:r>
              <a:rPr lang="en-US" dirty="0"/>
              <a:t>If program stack becomes full, an error message “stack overflow” occurs</a:t>
            </a:r>
          </a:p>
          <a:p>
            <a:r>
              <a:rPr lang="en-US" dirty="0"/>
              <a:t>Previous problems could be solved iteratively and recursively – which solution should we use?</a:t>
            </a:r>
          </a:p>
          <a:p>
            <a:pPr lvl="1"/>
            <a:r>
              <a:rPr lang="en-US" dirty="0"/>
              <a:t>Recursive solution uses more memory than an iterative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393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Processing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257800"/>
          </a:xfrm>
        </p:spPr>
        <p:txBody>
          <a:bodyPr/>
          <a:lstStyle/>
          <a:p>
            <a:r>
              <a:rPr lang="en-US" sz="2000" dirty="0"/>
              <a:t>Later on we will look at algorithms to search or sort an array</a:t>
            </a:r>
          </a:p>
          <a:p>
            <a:r>
              <a:rPr lang="en-US" sz="2000" dirty="0"/>
              <a:t>Such algorithms are often stated recursively</a:t>
            </a:r>
          </a:p>
          <a:p>
            <a:r>
              <a:rPr lang="en-US" sz="2000" dirty="0"/>
              <a:t>Example: </a:t>
            </a:r>
          </a:p>
          <a:p>
            <a:pPr lvl="1"/>
            <a:r>
              <a:rPr lang="en-US" sz="2000" dirty="0"/>
              <a:t>we have array of integers</a:t>
            </a:r>
          </a:p>
          <a:p>
            <a:pPr lvl="1"/>
            <a:r>
              <a:rPr lang="en-US" sz="2000" dirty="0"/>
              <a:t>write a recursive method that displays the part of the array between two indices first and last</a:t>
            </a:r>
          </a:p>
          <a:p>
            <a:pPr marL="5715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[] array,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first,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last) </a:t>
            </a:r>
          </a:p>
          <a:p>
            <a:pPr lvl="1"/>
            <a:r>
              <a:rPr lang="en-US" sz="2000" dirty="0"/>
              <a:t>Iterative solution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[] array,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first,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last) {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for(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= first;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&lt;= last; ++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(array[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] + “ “);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} 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044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Processing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257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/>
              <a:t>Recursive solution 1: start with array[first]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[] array,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first,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last) {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(array[first] + “ “);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if(first &lt; last)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(array, first + 1, last);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} </a:t>
            </a:r>
            <a:endParaRPr lang="en-US" sz="2000" dirty="0"/>
          </a:p>
          <a:p>
            <a:pPr lvl="1"/>
            <a:r>
              <a:rPr lang="en-US" sz="2000" dirty="0"/>
              <a:t>Recursive solution 1: start with array[last]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[] array,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first,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last) {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if(first &lt;= last) {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(array, first, last - 1);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(array[last] + “ “);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} 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67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Processing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257800"/>
          </a:xfrm>
        </p:spPr>
        <p:txBody>
          <a:bodyPr/>
          <a:lstStyle/>
          <a:p>
            <a:r>
              <a:rPr lang="en-US" sz="2000" dirty="0"/>
              <a:t>A common way to process an array recursively is to divide it in half</a:t>
            </a:r>
          </a:p>
          <a:p>
            <a:pPr lvl="1"/>
            <a:r>
              <a:rPr lang="en-US" sz="2000" dirty="0"/>
              <a:t>Then, process each of the pieces separately</a:t>
            </a:r>
          </a:p>
          <a:p>
            <a:pPr lvl="1"/>
            <a:r>
              <a:rPr lang="en-US" sz="2000" dirty="0"/>
              <a:t>Previous solutions of </a:t>
            </a:r>
            <a:r>
              <a:rPr lang="en-US" sz="2000" dirty="0" err="1"/>
              <a:t>displayArray</a:t>
            </a:r>
            <a:r>
              <a:rPr lang="en-US" sz="2000" dirty="0"/>
              <a:t> divided the array into two pieces but one piece contained one element</a:t>
            </a:r>
          </a:p>
          <a:p>
            <a:pPr lvl="1"/>
            <a:r>
              <a:rPr lang="en-US" sz="2000" dirty="0"/>
              <a:t>Here we divide the array into 2 pieces that are almost equal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[] array,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first,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last) {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(first 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== last)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(array[first] + “ “);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mid = (first + last)/2;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(array, first, mid);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(array, mid + 1, last);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40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Processing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257800"/>
          </a:xfrm>
        </p:spPr>
        <p:txBody>
          <a:bodyPr/>
          <a:lstStyle/>
          <a:p>
            <a:r>
              <a:rPr lang="en-US" sz="2000" dirty="0"/>
              <a:t>Write a method </a:t>
            </a:r>
            <a:r>
              <a:rPr lang="en-US" sz="2000" dirty="0">
                <a:solidFill>
                  <a:srgbClr val="0070C0"/>
                </a:solidFill>
              </a:rPr>
              <a:t>display()</a:t>
            </a:r>
            <a:r>
              <a:rPr lang="en-US" sz="2000" dirty="0"/>
              <a:t> to display the contents of a stack using recursion</a:t>
            </a:r>
          </a:p>
          <a:p>
            <a:pPr lvl="1"/>
            <a:r>
              <a:rPr lang="en-US" sz="2000" dirty="0"/>
              <a:t>Since display has no parameters it must call another method that accepts parameters to display the items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public void display() {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private void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 first) {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if(first &gt;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topIndex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	return;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(stack[first]);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displayArray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(first + 1);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1600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503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Recursively Processing a Linked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Implement display() for the linked stack (</a:t>
            </a:r>
            <a:r>
              <a:rPr lang="en-US" sz="2400" dirty="0" err="1"/>
              <a:t>topNode</a:t>
            </a:r>
            <a:r>
              <a:rPr lang="en-US" sz="2400" dirty="0"/>
              <a:t> was the first node of chain and top of stack)</a:t>
            </a:r>
          </a:p>
          <a:p>
            <a:r>
              <a:rPr lang="en-US" sz="2400" dirty="0"/>
              <a:t>Dividing a linked chain is not as easy as dividing an array</a:t>
            </a:r>
          </a:p>
          <a:p>
            <a:r>
              <a:rPr lang="en-US" sz="2400" dirty="0"/>
              <a:t>First approach:</a:t>
            </a:r>
          </a:p>
          <a:p>
            <a:pPr lvl="1"/>
            <a:r>
              <a:rPr lang="en-US" sz="2400" dirty="0"/>
              <a:t>Display data in first node, then recursively display the remaining elements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public void display() {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displayChain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topNode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private void 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displayChain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(Node node) {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if(node == null)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	return;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node.getData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displayChain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node.getNextNode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endParaRPr lang="en-US" sz="2400" dirty="0"/>
          </a:p>
          <a:p>
            <a:pPr lvl="1"/>
            <a:r>
              <a:rPr lang="en-US" sz="2400" dirty="0" err="1"/>
              <a:t>dafsdfas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57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9067800" cy="838200"/>
          </a:xfrm>
        </p:spPr>
        <p:txBody>
          <a:bodyPr/>
          <a:lstStyle/>
          <a:p>
            <a:pPr eaLnBrk="1" hangingPunct="1"/>
            <a:r>
              <a:rPr lang="en-US" dirty="0"/>
              <a:t>Analysis of Algorithms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096000"/>
          </a:xfrm>
        </p:spPr>
        <p:txBody>
          <a:bodyPr/>
          <a:lstStyle/>
          <a:p>
            <a:pPr eaLnBrk="1" hangingPunct="1"/>
            <a:r>
              <a:rPr lang="en-US" sz="2400" dirty="0"/>
              <a:t>An algorithm has both time and space requirements called its complexity </a:t>
            </a:r>
          </a:p>
          <a:p>
            <a:pPr lvl="1" eaLnBrk="1" hangingPunct="1"/>
            <a:r>
              <a:rPr lang="en-US" sz="2400" dirty="0"/>
              <a:t>Time complexity: the time it takes to execute</a:t>
            </a:r>
          </a:p>
          <a:p>
            <a:pPr lvl="1" eaLnBrk="1" hangingPunct="1"/>
            <a:r>
              <a:rPr lang="en-US" sz="2400" dirty="0"/>
              <a:t>Space complexity: the space it needs to execute</a:t>
            </a:r>
          </a:p>
          <a:p>
            <a:pPr eaLnBrk="1" hangingPunct="1"/>
            <a:r>
              <a:rPr lang="en-US" sz="2400" dirty="0"/>
              <a:t>Analysis of algorithms</a:t>
            </a:r>
          </a:p>
          <a:p>
            <a:pPr lvl="1" eaLnBrk="1" hangingPunct="1"/>
            <a:r>
              <a:rPr lang="en-US" sz="2400" dirty="0"/>
              <a:t>Process of measuring the complexity of algorithms</a:t>
            </a:r>
          </a:p>
          <a:p>
            <a:pPr lvl="1" eaLnBrk="1" hangingPunct="1"/>
            <a:r>
              <a:rPr lang="en-US" sz="2400" dirty="0"/>
              <a:t>We will concentrate on time complexity and sometimes show memory complexity</a:t>
            </a:r>
          </a:p>
          <a:p>
            <a:pPr lvl="1" eaLnBrk="1" hangingPunct="1"/>
            <a:r>
              <a:rPr lang="en-US" sz="2400" dirty="0"/>
              <a:t>Complexity is expressed in terms of size of the problem</a:t>
            </a:r>
          </a:p>
          <a:p>
            <a:pPr lvl="2" eaLnBrk="1" hangingPunct="1"/>
            <a:r>
              <a:rPr lang="en-US" dirty="0"/>
              <a:t>Example: for searching an array, the number of items in the array is the problem size</a:t>
            </a:r>
          </a:p>
          <a:p>
            <a:pPr lvl="1" eaLnBrk="1" hangingPunct="1"/>
            <a:r>
              <a:rPr lang="en-US" sz="2400" dirty="0"/>
              <a:t>We find </a:t>
            </a:r>
            <a:r>
              <a:rPr lang="en-US" sz="2400" u="sng" dirty="0"/>
              <a:t>a function of the problem size </a:t>
            </a:r>
            <a:r>
              <a:rPr lang="en-US" sz="2400" dirty="0"/>
              <a:t>that behaves like the algorithms runtime or space requirements</a:t>
            </a:r>
          </a:p>
          <a:p>
            <a:pPr lvl="2" eaLnBrk="1" hangingPunct="1"/>
            <a:r>
              <a:rPr lang="en-US" dirty="0"/>
              <a:t>Such a function is called a </a:t>
            </a:r>
            <a:r>
              <a:rPr lang="en-US" u="sng" dirty="0"/>
              <a:t>growth-rate function: </a:t>
            </a:r>
            <a:r>
              <a:rPr lang="en-US" dirty="0"/>
              <a:t>measures how runtime grows with problem size</a:t>
            </a:r>
          </a:p>
          <a:p>
            <a:pPr lvl="2" eaLnBrk="1" hangingPunct="1"/>
            <a:endParaRPr lang="en-US" sz="16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2980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990600"/>
          </a:xfrm>
        </p:spPr>
        <p:txBody>
          <a:bodyPr/>
          <a:lstStyle/>
          <a:p>
            <a:r>
              <a:rPr lang="en-US" sz="3600" dirty="0"/>
              <a:t>Recursively Processing a Linked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257800"/>
          </a:xfrm>
        </p:spPr>
        <p:txBody>
          <a:bodyPr/>
          <a:lstStyle/>
          <a:p>
            <a:r>
              <a:rPr lang="en-US" sz="2400" dirty="0"/>
              <a:t>Displaying a chain backward</a:t>
            </a:r>
          </a:p>
          <a:p>
            <a:r>
              <a:rPr lang="en-US" sz="2400" dirty="0"/>
              <a:t>How can we achieve this using iteration? </a:t>
            </a:r>
          </a:p>
          <a:p>
            <a:pPr lvl="1"/>
            <a:r>
              <a:rPr lang="en-US" sz="2400" dirty="0"/>
              <a:t>Since each node references next node, using iteration is difficult</a:t>
            </a:r>
          </a:p>
          <a:p>
            <a:pPr lvl="1"/>
            <a:r>
              <a:rPr lang="en-US" sz="2400" dirty="0"/>
              <a:t>Possible solution:</a:t>
            </a:r>
          </a:p>
          <a:p>
            <a:pPr lvl="2"/>
            <a:r>
              <a:rPr lang="en-US" sz="1600" dirty="0"/>
              <a:t>Traverse once and save a reference to each node</a:t>
            </a:r>
          </a:p>
          <a:p>
            <a:pPr lvl="2"/>
            <a:r>
              <a:rPr lang="en-US" sz="1600" dirty="0"/>
              <a:t>Display the nodes in reverse order </a:t>
            </a:r>
          </a:p>
          <a:p>
            <a:r>
              <a:rPr lang="en-US" sz="2400" dirty="0"/>
              <a:t>Recursion would achieve above solution easily: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displayBackward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displayChainBackward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topNode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private void 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displayChainBackward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(Node node) {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if(node == null)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	return;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displayChainBackward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node.getNextNode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node.getData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endParaRPr lang="en-US" sz="2400" dirty="0"/>
          </a:p>
          <a:p>
            <a:pPr lvl="1"/>
            <a:r>
              <a:rPr lang="en-US" sz="2400" dirty="0" err="1"/>
              <a:t>dafsdfas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028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/>
          <a:lstStyle/>
          <a:p>
            <a:r>
              <a:rPr lang="en-US" sz="3600" dirty="0"/>
              <a:t>Time Efficiency of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r>
              <a:rPr lang="en-US" sz="2400" dirty="0"/>
              <a:t>Consider </a:t>
            </a:r>
            <a:r>
              <a:rPr lang="en-US" sz="2400" dirty="0" err="1"/>
              <a:t>countDown</a:t>
            </a:r>
            <a:r>
              <a:rPr lang="en-US" sz="2400" dirty="0"/>
              <a:t>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if(n &gt; 1)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– 1);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/>
          </a:p>
          <a:p>
            <a:r>
              <a:rPr lang="en-US" sz="2400" dirty="0"/>
              <a:t>When n is 1 , </a:t>
            </a:r>
            <a:r>
              <a:rPr lang="en-US" sz="2400" dirty="0" err="1"/>
              <a:t>countDown</a:t>
            </a:r>
            <a:r>
              <a:rPr lang="en-US" sz="2400" dirty="0"/>
              <a:t>() displays 1</a:t>
            </a:r>
          </a:p>
          <a:p>
            <a:pPr lvl="1"/>
            <a:r>
              <a:rPr lang="en-US" sz="2400" dirty="0"/>
              <a:t>base case, requires constant amount of time</a:t>
            </a:r>
          </a:p>
          <a:p>
            <a:r>
              <a:rPr lang="en-US" sz="2400" dirty="0"/>
              <a:t>When n &gt; 1, </a:t>
            </a:r>
          </a:p>
          <a:p>
            <a:pPr lvl="1"/>
            <a:r>
              <a:rPr lang="en-US" sz="2400" dirty="0"/>
              <a:t>constant amount of time required for </a:t>
            </a:r>
            <a:r>
              <a:rPr lang="en-US" sz="2400" dirty="0" err="1"/>
              <a:t>println</a:t>
            </a:r>
            <a:r>
              <a:rPr lang="en-US" sz="2400" dirty="0"/>
              <a:t> and comparison</a:t>
            </a:r>
          </a:p>
          <a:p>
            <a:pPr lvl="1"/>
            <a:r>
              <a:rPr lang="en-US" sz="2400" dirty="0"/>
              <a:t>In addition, it needs time to solve the recursive call</a:t>
            </a:r>
          </a:p>
          <a:p>
            <a:r>
              <a:rPr lang="en-US" sz="2400" dirty="0"/>
              <a:t>Let t(n) represent the time required for t(n). Then,</a:t>
            </a:r>
          </a:p>
          <a:p>
            <a:pPr lvl="1"/>
            <a:r>
              <a:rPr lang="en-US" sz="2400" dirty="0"/>
              <a:t>t(1) = 1</a:t>
            </a:r>
          </a:p>
          <a:p>
            <a:pPr lvl="1"/>
            <a:r>
              <a:rPr lang="en-US" sz="2400" dirty="0"/>
              <a:t>t(n) = 1 + t(n-1) for n &gt; 1</a:t>
            </a:r>
          </a:p>
          <a:p>
            <a:pPr lvl="1"/>
            <a:r>
              <a:rPr lang="en-US" sz="2400" dirty="0"/>
              <a:t>Equation for t(n) is called a recurrence relation since the definition of the function contains an occurrence of itself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92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/>
          <a:lstStyle/>
          <a:p>
            <a:r>
              <a:rPr lang="en-US" sz="3600" dirty="0"/>
              <a:t>Time Efficiency of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5943600"/>
          </a:xfrm>
        </p:spPr>
        <p:txBody>
          <a:bodyPr/>
          <a:lstStyle/>
          <a:p>
            <a:r>
              <a:rPr lang="en-US" sz="2400" dirty="0"/>
              <a:t>We need to find an expression for t(n) that is not given in terms of itself</a:t>
            </a:r>
          </a:p>
          <a:p>
            <a:r>
              <a:rPr lang="en-US" sz="2400" dirty="0"/>
              <a:t>Solving the recurrence for n = 4 (Pick 4 as an example)</a:t>
            </a:r>
          </a:p>
          <a:p>
            <a:pPr lvl="1"/>
            <a:r>
              <a:rPr lang="en-US" sz="2400" dirty="0"/>
              <a:t>t(4) = 1 + t(3)</a:t>
            </a:r>
          </a:p>
          <a:p>
            <a:pPr lvl="1"/>
            <a:r>
              <a:rPr lang="en-US" sz="2400" dirty="0"/>
              <a:t>t(3) = 1 + t(2)</a:t>
            </a:r>
          </a:p>
          <a:p>
            <a:pPr lvl="1"/>
            <a:r>
              <a:rPr lang="en-US" sz="2400" dirty="0"/>
              <a:t>t(2) = 1 + t(1) = 1 + 1 = 2</a:t>
            </a:r>
          </a:p>
          <a:p>
            <a:pPr lvl="1"/>
            <a:r>
              <a:rPr lang="en-US" sz="2400" dirty="0"/>
              <a:t>t(3) = 1 + 2  = 3</a:t>
            </a:r>
          </a:p>
          <a:p>
            <a:pPr lvl="1"/>
            <a:r>
              <a:rPr lang="en-US" sz="2400" dirty="0"/>
              <a:t>t(4) = 1 + 3 = 4</a:t>
            </a:r>
          </a:p>
          <a:p>
            <a:r>
              <a:rPr lang="en-US" sz="2400" dirty="0"/>
              <a:t>It looks like t(n) = n for n &gt;=1</a:t>
            </a:r>
          </a:p>
          <a:p>
            <a:r>
              <a:rPr lang="en-US" sz="2400" dirty="0"/>
              <a:t>We can prove this relationship by induction</a:t>
            </a:r>
          </a:p>
          <a:p>
            <a:pPr lvl="1"/>
            <a:r>
              <a:rPr lang="en-US" sz="2400" dirty="0"/>
              <a:t>Base case: Is it true for n = 1? t(1) = 1 is true</a:t>
            </a:r>
          </a:p>
          <a:p>
            <a:pPr lvl="1"/>
            <a:r>
              <a:rPr lang="en-US" sz="2400" dirty="0"/>
              <a:t>Induction step: assume it is true for n-1, prove it is true for n</a:t>
            </a:r>
          </a:p>
          <a:p>
            <a:pPr lvl="2"/>
            <a:r>
              <a:rPr lang="en-US" dirty="0"/>
              <a:t>Since  it is true for n-1 then t(n-1) = n-1</a:t>
            </a:r>
          </a:p>
          <a:p>
            <a:pPr lvl="2"/>
            <a:r>
              <a:rPr lang="en-US" dirty="0"/>
              <a:t>Consequently, t(n) = 1 + t(n-1) = 1  + n -1 = n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084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/>
          <a:lstStyle/>
          <a:p>
            <a:r>
              <a:rPr lang="en-US" sz="3600" dirty="0"/>
              <a:t>Computing </a:t>
            </a:r>
            <a:r>
              <a:rPr lang="en-US" sz="3600" dirty="0" err="1"/>
              <a:t>x</a:t>
            </a:r>
            <a:r>
              <a:rPr lang="en-US" sz="3600" baseline="30000" dirty="0" err="1"/>
              <a:t>n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r>
              <a:rPr lang="en-US" sz="2000" dirty="0"/>
              <a:t>Given a real number x and an integer n &gt;=0, compute </a:t>
            </a:r>
            <a:r>
              <a:rPr lang="en-US" sz="2000" dirty="0" err="1"/>
              <a:t>xn</a:t>
            </a:r>
            <a:endParaRPr lang="en-US" sz="2000" dirty="0"/>
          </a:p>
          <a:p>
            <a:r>
              <a:rPr lang="en-US" sz="2000" dirty="0"/>
              <a:t>Solution 1:</a:t>
            </a:r>
          </a:p>
          <a:p>
            <a:pPr lvl="1"/>
            <a:r>
              <a:rPr lang="en-US" sz="2000" dirty="0"/>
              <a:t>x</a:t>
            </a:r>
            <a:r>
              <a:rPr lang="en-US" sz="2000" baseline="30000" dirty="0"/>
              <a:t>0</a:t>
            </a:r>
            <a:r>
              <a:rPr lang="en-US" sz="2000" dirty="0"/>
              <a:t> = 1</a:t>
            </a:r>
          </a:p>
          <a:p>
            <a:pPr lvl="1"/>
            <a:r>
              <a:rPr lang="en-US" sz="2000" dirty="0" err="1"/>
              <a:t>x</a:t>
            </a:r>
            <a:r>
              <a:rPr lang="en-US" sz="2000" baseline="30000" dirty="0" err="1"/>
              <a:t>n</a:t>
            </a:r>
            <a:r>
              <a:rPr lang="en-US" sz="2000" dirty="0"/>
              <a:t> = xx</a:t>
            </a:r>
            <a:r>
              <a:rPr lang="en-US" sz="2000" baseline="30000" dirty="0"/>
              <a:t>n-1</a:t>
            </a:r>
          </a:p>
          <a:p>
            <a:r>
              <a:rPr lang="en-US" sz="2000" dirty="0"/>
              <a:t>Solution 2:</a:t>
            </a:r>
          </a:p>
          <a:p>
            <a:pPr lvl="1"/>
            <a:r>
              <a:rPr lang="en-US" sz="2000" dirty="0"/>
              <a:t>x</a:t>
            </a:r>
            <a:r>
              <a:rPr lang="en-US" sz="2000" baseline="30000" dirty="0"/>
              <a:t>0</a:t>
            </a:r>
            <a:r>
              <a:rPr lang="en-US" sz="2000" dirty="0"/>
              <a:t> = 1</a:t>
            </a:r>
          </a:p>
          <a:p>
            <a:pPr lvl="1"/>
            <a:r>
              <a:rPr lang="en-US" sz="2000" dirty="0" err="1"/>
              <a:t>x</a:t>
            </a:r>
            <a:r>
              <a:rPr lang="en-US" sz="2000" baseline="30000" dirty="0" err="1"/>
              <a:t>n</a:t>
            </a:r>
            <a:r>
              <a:rPr lang="en-US" sz="2000" dirty="0"/>
              <a:t> = (</a:t>
            </a:r>
            <a:r>
              <a:rPr lang="en-US" sz="2000" dirty="0" err="1"/>
              <a:t>x</a:t>
            </a:r>
            <a:r>
              <a:rPr lang="en-US" sz="2000" baseline="30000" dirty="0" err="1"/>
              <a:t>n</a:t>
            </a:r>
            <a:r>
              <a:rPr lang="en-US" sz="2000" baseline="30000" dirty="0"/>
              <a:t>/2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 for n&gt;=0 and n even</a:t>
            </a:r>
          </a:p>
          <a:p>
            <a:pPr lvl="1"/>
            <a:r>
              <a:rPr lang="en-US" sz="2000" dirty="0" err="1"/>
              <a:t>x</a:t>
            </a:r>
            <a:r>
              <a:rPr lang="en-US" sz="2000" baseline="30000" dirty="0" err="1"/>
              <a:t>n</a:t>
            </a:r>
            <a:r>
              <a:rPr lang="en-US" sz="2000" dirty="0"/>
              <a:t> = x(x</a:t>
            </a:r>
            <a:r>
              <a:rPr lang="en-US" sz="2000" baseline="30000" dirty="0"/>
              <a:t>(n-1)/2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 for n&gt;=0 and n odd</a:t>
            </a:r>
          </a:p>
          <a:p>
            <a:r>
              <a:rPr lang="en-US" sz="2000" dirty="0"/>
              <a:t>Computation can be implemented by power(</a:t>
            </a:r>
            <a:r>
              <a:rPr lang="en-US" sz="2000" dirty="0" err="1"/>
              <a:t>x,n</a:t>
            </a:r>
            <a:r>
              <a:rPr lang="en-US" sz="2000" dirty="0"/>
              <a:t>) that contains recursive call to power(x, n/2)</a:t>
            </a:r>
          </a:p>
          <a:p>
            <a:pPr lvl="1"/>
            <a:r>
              <a:rPr lang="en-US" sz="2000" dirty="0"/>
              <a:t>integer division truncates so call is good regardless of whether n is even or odd</a:t>
            </a:r>
          </a:p>
          <a:p>
            <a:r>
              <a:rPr lang="en-US" sz="2000" dirty="0"/>
              <a:t>Recurrence relation (multiplication takes 1 time step)</a:t>
            </a:r>
          </a:p>
          <a:p>
            <a:pPr lvl="1"/>
            <a:r>
              <a:rPr lang="en-US" sz="2000" dirty="0"/>
              <a:t>t(n) = 1 + t(n/2) when n&gt;=2</a:t>
            </a:r>
          </a:p>
          <a:p>
            <a:pPr lvl="1"/>
            <a:r>
              <a:rPr lang="en-US" sz="2000" dirty="0"/>
              <a:t>t(1) = 1,  t(0) =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519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/>
          <a:lstStyle/>
          <a:p>
            <a:r>
              <a:rPr lang="en-US" sz="3600" dirty="0"/>
              <a:t>Computing </a:t>
            </a:r>
            <a:r>
              <a:rPr lang="en-US" sz="3600" dirty="0" err="1"/>
              <a:t>x</a:t>
            </a:r>
            <a:r>
              <a:rPr lang="en-US" sz="3600" baseline="30000" dirty="0" err="1"/>
              <a:t>n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r>
              <a:rPr lang="en-US" sz="2000" dirty="0"/>
              <a:t>Solving the recurrence, let n = 16</a:t>
            </a:r>
          </a:p>
          <a:p>
            <a:pPr lvl="1"/>
            <a:r>
              <a:rPr lang="en-US" sz="2000" dirty="0"/>
              <a:t>t(16) = 1 + t(8)</a:t>
            </a:r>
          </a:p>
          <a:p>
            <a:pPr lvl="1"/>
            <a:r>
              <a:rPr lang="en-US" sz="2000" dirty="0"/>
              <a:t>t(8) = 1 + t(4)</a:t>
            </a:r>
          </a:p>
          <a:p>
            <a:pPr lvl="1"/>
            <a:r>
              <a:rPr lang="en-US" sz="2000" dirty="0"/>
              <a:t>t(4) = 1 + t(2)</a:t>
            </a:r>
          </a:p>
          <a:p>
            <a:pPr lvl="1"/>
            <a:r>
              <a:rPr lang="en-US" sz="2000" dirty="0"/>
              <a:t>t(2) = 1 + t(1)</a:t>
            </a:r>
          </a:p>
          <a:p>
            <a:pPr lvl="1"/>
            <a:r>
              <a:rPr lang="en-US" sz="2000" dirty="0"/>
              <a:t>t(16) = 1 + (1 + t(4)) = 2 + (1 + t(2)) = 3 + (1 + t(1)) = 4  + t(1) = 4 + 1</a:t>
            </a:r>
          </a:p>
          <a:p>
            <a:pPr lvl="1"/>
            <a:r>
              <a:rPr lang="en-US" sz="2000" dirty="0"/>
              <a:t>Thus, t(n) = 1 + </a:t>
            </a:r>
            <a:r>
              <a:rPr lang="en-US" sz="2000" dirty="0" err="1"/>
              <a:t>logn</a:t>
            </a:r>
            <a:endParaRPr lang="en-US" sz="2000" dirty="0"/>
          </a:p>
          <a:p>
            <a:r>
              <a:rPr lang="en-US" sz="2000" dirty="0"/>
              <a:t>Proof by induction:</a:t>
            </a:r>
          </a:p>
          <a:p>
            <a:pPr lvl="1"/>
            <a:r>
              <a:rPr lang="en-US" sz="2000" dirty="0"/>
              <a:t>Base case: t(1) = 1 + log(1) = 1</a:t>
            </a:r>
          </a:p>
          <a:p>
            <a:pPr lvl="1"/>
            <a:r>
              <a:rPr lang="en-US" sz="2000" dirty="0"/>
              <a:t>Inductive step:  Assume t(k) = 1 + log(k) for all k &lt; n</a:t>
            </a:r>
          </a:p>
          <a:p>
            <a:pPr lvl="2"/>
            <a:r>
              <a:rPr lang="en-US" dirty="0"/>
              <a:t>t(n) = 1 + t(n/2) = 1 + (1 + log(n/2)) = 2 + log(n/2)  = log4 + log(n/2)</a:t>
            </a:r>
          </a:p>
          <a:p>
            <a:pPr marL="914400" lvl="2" indent="0">
              <a:buNone/>
            </a:pPr>
            <a:r>
              <a:rPr lang="en-US" dirty="0"/>
              <a:t>						= log(4n/2)</a:t>
            </a:r>
          </a:p>
          <a:p>
            <a:pPr marL="914400" lvl="2" indent="0">
              <a:buNone/>
            </a:pPr>
            <a:r>
              <a:rPr lang="en-US" dirty="0"/>
              <a:t>						= log(2n)</a:t>
            </a:r>
          </a:p>
          <a:p>
            <a:pPr marL="914400" lvl="2" indent="0">
              <a:buNone/>
            </a:pPr>
            <a:r>
              <a:rPr lang="en-US" dirty="0"/>
              <a:t>						= log(2) + </a:t>
            </a:r>
            <a:r>
              <a:rPr lang="en-US" dirty="0" err="1"/>
              <a:t>logn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				= 1 + </a:t>
            </a:r>
            <a:r>
              <a:rPr lang="en-US"/>
              <a:t>logn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649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Towers of Hanoi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534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Problem formulation: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n disk and 3 poles (A: source, B: destination, C: spare)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Requirement: larger disks can not be placed on top of smaller ones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Initial state: n disks on pole A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Problem: move the disks ONE by ONE to pole B without violating requirement . Pole C can be used </a:t>
            </a:r>
          </a:p>
        </p:txBody>
      </p:sp>
      <p:grpSp>
        <p:nvGrpSpPr>
          <p:cNvPr id="66564" name="Group 33"/>
          <p:cNvGrpSpPr>
            <a:grpSpLocks/>
          </p:cNvGrpSpPr>
          <p:nvPr/>
        </p:nvGrpSpPr>
        <p:grpSpPr bwMode="auto">
          <a:xfrm>
            <a:off x="1676400" y="4724400"/>
            <a:ext cx="1600200" cy="1143000"/>
            <a:chOff x="838200" y="4191000"/>
            <a:chExt cx="1600200" cy="1143000"/>
          </a:xfrm>
        </p:grpSpPr>
        <p:cxnSp>
          <p:nvCxnSpPr>
            <p:cNvPr id="66574" name="Straight Connector 31"/>
            <p:cNvCxnSpPr>
              <a:cxnSpLocks noChangeShapeType="1"/>
            </p:cNvCxnSpPr>
            <p:nvPr/>
          </p:nvCxnSpPr>
          <p:spPr bwMode="auto">
            <a:xfrm>
              <a:off x="1600200" y="4724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75" name="Flowchart: Magnetic Disk 14"/>
            <p:cNvSpPr>
              <a:spLocks noChangeArrowheads="1"/>
            </p:cNvSpPr>
            <p:nvPr/>
          </p:nvSpPr>
          <p:spPr bwMode="auto">
            <a:xfrm>
              <a:off x="838200" y="4953000"/>
              <a:ext cx="16002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66576" name="Flowchart: Magnetic Disk 15"/>
            <p:cNvSpPr>
              <a:spLocks noChangeArrowheads="1"/>
            </p:cNvSpPr>
            <p:nvPr/>
          </p:nvSpPr>
          <p:spPr bwMode="auto">
            <a:xfrm>
              <a:off x="990600" y="4648200"/>
              <a:ext cx="12954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cxnSp>
          <p:nvCxnSpPr>
            <p:cNvPr id="66577" name="Straight Connector 18"/>
            <p:cNvCxnSpPr>
              <a:cxnSpLocks noChangeShapeType="1"/>
            </p:cNvCxnSpPr>
            <p:nvPr/>
          </p:nvCxnSpPr>
          <p:spPr bwMode="auto">
            <a:xfrm>
              <a:off x="1600200" y="4191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6565" name="Group 34"/>
          <p:cNvGrpSpPr>
            <a:grpSpLocks/>
          </p:cNvGrpSpPr>
          <p:nvPr/>
        </p:nvGrpSpPr>
        <p:grpSpPr bwMode="auto">
          <a:xfrm>
            <a:off x="4648200" y="4724400"/>
            <a:ext cx="0" cy="1143000"/>
            <a:chOff x="1600200" y="4191000"/>
            <a:chExt cx="0" cy="1143000"/>
          </a:xfrm>
        </p:grpSpPr>
        <p:cxnSp>
          <p:nvCxnSpPr>
            <p:cNvPr id="66572" name="Straight Connector 35"/>
            <p:cNvCxnSpPr>
              <a:cxnSpLocks noChangeShapeType="1"/>
            </p:cNvCxnSpPr>
            <p:nvPr/>
          </p:nvCxnSpPr>
          <p:spPr bwMode="auto">
            <a:xfrm>
              <a:off x="1600200" y="4724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3" name="Straight Connector 38"/>
            <p:cNvCxnSpPr>
              <a:cxnSpLocks noChangeShapeType="1"/>
            </p:cNvCxnSpPr>
            <p:nvPr/>
          </p:nvCxnSpPr>
          <p:spPr bwMode="auto">
            <a:xfrm>
              <a:off x="1600200" y="4191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6566" name="Group 39"/>
          <p:cNvGrpSpPr>
            <a:grpSpLocks/>
          </p:cNvGrpSpPr>
          <p:nvPr/>
        </p:nvGrpSpPr>
        <p:grpSpPr bwMode="auto">
          <a:xfrm>
            <a:off x="6391275" y="4724400"/>
            <a:ext cx="0" cy="1143000"/>
            <a:chOff x="1600200" y="4191000"/>
            <a:chExt cx="0" cy="1143000"/>
          </a:xfrm>
        </p:grpSpPr>
        <p:cxnSp>
          <p:nvCxnSpPr>
            <p:cNvPr id="66570" name="Straight Connector 40"/>
            <p:cNvCxnSpPr>
              <a:cxnSpLocks noChangeShapeType="1"/>
            </p:cNvCxnSpPr>
            <p:nvPr/>
          </p:nvCxnSpPr>
          <p:spPr bwMode="auto">
            <a:xfrm>
              <a:off x="1600200" y="4724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1" name="Straight Connector 41"/>
            <p:cNvCxnSpPr>
              <a:cxnSpLocks noChangeShapeType="1"/>
            </p:cNvCxnSpPr>
            <p:nvPr/>
          </p:nvCxnSpPr>
          <p:spPr bwMode="auto">
            <a:xfrm>
              <a:off x="1600200" y="4191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67" name="TextBox 42"/>
          <p:cNvSpPr txBox="1">
            <a:spLocks noChangeArrowheads="1"/>
          </p:cNvSpPr>
          <p:nvPr/>
        </p:nvSpPr>
        <p:spPr bwMode="auto">
          <a:xfrm>
            <a:off x="2209800" y="426720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66568" name="TextBox 43"/>
          <p:cNvSpPr txBox="1">
            <a:spLocks noChangeArrowheads="1"/>
          </p:cNvSpPr>
          <p:nvPr/>
        </p:nvSpPr>
        <p:spPr bwMode="auto">
          <a:xfrm>
            <a:off x="4468813" y="42672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66569" name="TextBox 44"/>
          <p:cNvSpPr txBox="1">
            <a:spLocks noChangeArrowheads="1"/>
          </p:cNvSpPr>
          <p:nvPr/>
        </p:nvSpPr>
        <p:spPr bwMode="auto">
          <a:xfrm>
            <a:off x="6162675" y="42672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24524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Towers of Hanoi : 2 Disks</a:t>
            </a:r>
          </a:p>
        </p:txBody>
      </p:sp>
      <p:cxnSp>
        <p:nvCxnSpPr>
          <p:cNvPr id="68611" name="Straight Connector 31"/>
          <p:cNvCxnSpPr>
            <a:cxnSpLocks noChangeShapeType="1"/>
          </p:cNvCxnSpPr>
          <p:nvPr/>
        </p:nvCxnSpPr>
        <p:spPr bwMode="auto">
          <a:xfrm>
            <a:off x="1638300" y="2590800"/>
            <a:ext cx="0" cy="609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2" name="Flowchart: Magnetic Disk 14"/>
          <p:cNvSpPr>
            <a:spLocks noChangeArrowheads="1"/>
          </p:cNvSpPr>
          <p:nvPr/>
        </p:nvSpPr>
        <p:spPr bwMode="auto">
          <a:xfrm>
            <a:off x="1143000" y="2819400"/>
            <a:ext cx="990600" cy="3810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</p:txBody>
      </p:sp>
      <p:sp>
        <p:nvSpPr>
          <p:cNvPr id="68613" name="Flowchart: Magnetic Disk 15"/>
          <p:cNvSpPr>
            <a:spLocks noChangeArrowheads="1"/>
          </p:cNvSpPr>
          <p:nvPr/>
        </p:nvSpPr>
        <p:spPr bwMode="auto">
          <a:xfrm>
            <a:off x="1257300" y="2514600"/>
            <a:ext cx="762000" cy="3810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1</a:t>
            </a:r>
          </a:p>
        </p:txBody>
      </p:sp>
      <p:cxnSp>
        <p:nvCxnSpPr>
          <p:cNvPr id="68614" name="Straight Connector 18"/>
          <p:cNvCxnSpPr>
            <a:cxnSpLocks noChangeShapeType="1"/>
          </p:cNvCxnSpPr>
          <p:nvPr/>
        </p:nvCxnSpPr>
        <p:spPr bwMode="auto">
          <a:xfrm>
            <a:off x="1638300" y="2057400"/>
            <a:ext cx="0" cy="5334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5" name="TextBox 42"/>
          <p:cNvSpPr txBox="1">
            <a:spLocks noChangeArrowheads="1"/>
          </p:cNvSpPr>
          <p:nvPr/>
        </p:nvSpPr>
        <p:spPr bwMode="auto">
          <a:xfrm>
            <a:off x="1435100" y="1600200"/>
            <a:ext cx="40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cxnSp>
        <p:nvCxnSpPr>
          <p:cNvPr id="68616" name="Straight Connector 29"/>
          <p:cNvCxnSpPr>
            <a:cxnSpLocks noChangeShapeType="1"/>
          </p:cNvCxnSpPr>
          <p:nvPr/>
        </p:nvCxnSpPr>
        <p:spPr bwMode="auto">
          <a:xfrm>
            <a:off x="2705100" y="2590800"/>
            <a:ext cx="0" cy="609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7" name="Straight Connector 33"/>
          <p:cNvCxnSpPr>
            <a:cxnSpLocks noChangeShapeType="1"/>
          </p:cNvCxnSpPr>
          <p:nvPr/>
        </p:nvCxnSpPr>
        <p:spPr bwMode="auto">
          <a:xfrm>
            <a:off x="2705100" y="2057400"/>
            <a:ext cx="0" cy="5334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8" name="TextBox 34"/>
          <p:cNvSpPr txBox="1">
            <a:spLocks noChangeArrowheads="1"/>
          </p:cNvSpPr>
          <p:nvPr/>
        </p:nvSpPr>
        <p:spPr bwMode="auto">
          <a:xfrm>
            <a:off x="2501900" y="1600200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cxnSp>
        <p:nvCxnSpPr>
          <p:cNvPr id="68619" name="Straight Connector 36"/>
          <p:cNvCxnSpPr>
            <a:cxnSpLocks noChangeShapeType="1"/>
          </p:cNvCxnSpPr>
          <p:nvPr/>
        </p:nvCxnSpPr>
        <p:spPr bwMode="auto">
          <a:xfrm>
            <a:off x="3771900" y="2590800"/>
            <a:ext cx="0" cy="609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0" name="Straight Connector 45"/>
          <p:cNvCxnSpPr>
            <a:cxnSpLocks noChangeShapeType="1"/>
          </p:cNvCxnSpPr>
          <p:nvPr/>
        </p:nvCxnSpPr>
        <p:spPr bwMode="auto">
          <a:xfrm>
            <a:off x="3771900" y="2057400"/>
            <a:ext cx="0" cy="5334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1" name="TextBox 46"/>
          <p:cNvSpPr txBox="1">
            <a:spLocks noChangeArrowheads="1"/>
          </p:cNvSpPr>
          <p:nvPr/>
        </p:nvSpPr>
        <p:spPr bwMode="auto">
          <a:xfrm>
            <a:off x="3568700" y="1600200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grpSp>
        <p:nvGrpSpPr>
          <p:cNvPr id="68622" name="Group 62"/>
          <p:cNvGrpSpPr>
            <a:grpSpLocks/>
          </p:cNvGrpSpPr>
          <p:nvPr/>
        </p:nvGrpSpPr>
        <p:grpSpPr bwMode="auto">
          <a:xfrm>
            <a:off x="4729163" y="1600200"/>
            <a:ext cx="3043237" cy="1676400"/>
            <a:chOff x="3890592" y="1295400"/>
            <a:chExt cx="3043608" cy="1676400"/>
          </a:xfrm>
        </p:grpSpPr>
        <p:cxnSp>
          <p:nvCxnSpPr>
            <p:cNvPr id="68654" name="Straight Connector 47"/>
            <p:cNvCxnSpPr>
              <a:cxnSpLocks noChangeShapeType="1"/>
            </p:cNvCxnSpPr>
            <p:nvPr/>
          </p:nvCxnSpPr>
          <p:spPr bwMode="auto">
            <a:xfrm>
              <a:off x="4385892" y="22860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55" name="Flowchart: Magnetic Disk 48"/>
            <p:cNvSpPr>
              <a:spLocks noChangeArrowheads="1"/>
            </p:cNvSpPr>
            <p:nvPr/>
          </p:nvSpPr>
          <p:spPr bwMode="auto">
            <a:xfrm>
              <a:off x="3890592" y="2514600"/>
              <a:ext cx="9906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68656" name="Flowchart: Magnetic Disk 49"/>
            <p:cNvSpPr>
              <a:spLocks noChangeArrowheads="1"/>
            </p:cNvSpPr>
            <p:nvPr/>
          </p:nvSpPr>
          <p:spPr bwMode="auto">
            <a:xfrm>
              <a:off x="6172200" y="2590800"/>
              <a:ext cx="7620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cxnSp>
          <p:nvCxnSpPr>
            <p:cNvPr id="68657" name="Straight Connector 50"/>
            <p:cNvCxnSpPr>
              <a:cxnSpLocks noChangeShapeType="1"/>
            </p:cNvCxnSpPr>
            <p:nvPr/>
          </p:nvCxnSpPr>
          <p:spPr bwMode="auto">
            <a:xfrm>
              <a:off x="4385892" y="17526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58" name="TextBox 51"/>
            <p:cNvSpPr txBox="1">
              <a:spLocks noChangeArrowheads="1"/>
            </p:cNvSpPr>
            <p:nvPr/>
          </p:nvSpPr>
          <p:spPr bwMode="auto">
            <a:xfrm>
              <a:off x="4182150" y="12954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cxnSp>
          <p:nvCxnSpPr>
            <p:cNvPr id="68659" name="Straight Connector 52"/>
            <p:cNvCxnSpPr>
              <a:cxnSpLocks noChangeShapeType="1"/>
            </p:cNvCxnSpPr>
            <p:nvPr/>
          </p:nvCxnSpPr>
          <p:spPr bwMode="auto">
            <a:xfrm>
              <a:off x="5452692" y="22860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60" name="Straight Connector 53"/>
            <p:cNvCxnSpPr>
              <a:cxnSpLocks noChangeShapeType="1"/>
            </p:cNvCxnSpPr>
            <p:nvPr/>
          </p:nvCxnSpPr>
          <p:spPr bwMode="auto">
            <a:xfrm>
              <a:off x="5452692" y="17526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61" name="TextBox 54"/>
            <p:cNvSpPr txBox="1">
              <a:spLocks noChangeArrowheads="1"/>
            </p:cNvSpPr>
            <p:nvPr/>
          </p:nvSpPr>
          <p:spPr bwMode="auto">
            <a:xfrm>
              <a:off x="5248950" y="12954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cxnSp>
          <p:nvCxnSpPr>
            <p:cNvPr id="68662" name="Straight Connector 56"/>
            <p:cNvCxnSpPr>
              <a:cxnSpLocks noChangeShapeType="1"/>
            </p:cNvCxnSpPr>
            <p:nvPr/>
          </p:nvCxnSpPr>
          <p:spPr bwMode="auto">
            <a:xfrm>
              <a:off x="6553200" y="17526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63" name="TextBox 57"/>
            <p:cNvSpPr txBox="1">
              <a:spLocks noChangeArrowheads="1"/>
            </p:cNvSpPr>
            <p:nvPr/>
          </p:nvSpPr>
          <p:spPr bwMode="auto">
            <a:xfrm>
              <a:off x="6358275" y="12954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cxnSp>
          <p:nvCxnSpPr>
            <p:cNvPr id="68664" name="Straight Connector 55"/>
            <p:cNvCxnSpPr>
              <a:cxnSpLocks noChangeShapeType="1"/>
            </p:cNvCxnSpPr>
            <p:nvPr/>
          </p:nvCxnSpPr>
          <p:spPr bwMode="auto">
            <a:xfrm>
              <a:off x="6553200" y="2286000"/>
              <a:ext cx="0" cy="3810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8623" name="Group 92"/>
          <p:cNvGrpSpPr>
            <a:grpSpLocks/>
          </p:cNvGrpSpPr>
          <p:nvPr/>
        </p:nvGrpSpPr>
        <p:grpSpPr bwMode="auto">
          <a:xfrm>
            <a:off x="1438275" y="4267200"/>
            <a:ext cx="2752725" cy="1676400"/>
            <a:chOff x="600750" y="3962400"/>
            <a:chExt cx="2752050" cy="1676400"/>
          </a:xfrm>
        </p:grpSpPr>
        <p:grpSp>
          <p:nvGrpSpPr>
            <p:cNvPr id="68642" name="Group 63"/>
            <p:cNvGrpSpPr>
              <a:grpSpLocks/>
            </p:cNvGrpSpPr>
            <p:nvPr/>
          </p:nvGrpSpPr>
          <p:grpSpPr bwMode="auto">
            <a:xfrm>
              <a:off x="600750" y="3962400"/>
              <a:ext cx="2752050" cy="1676400"/>
              <a:chOff x="4182150" y="1295400"/>
              <a:chExt cx="2752050" cy="1676400"/>
            </a:xfrm>
          </p:grpSpPr>
          <p:cxnSp>
            <p:nvCxnSpPr>
              <p:cNvPr id="68644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4385892" y="22860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45" name="Flowchart: Magnetic Disk 66"/>
              <p:cNvSpPr>
                <a:spLocks noChangeArrowheads="1"/>
              </p:cNvSpPr>
              <p:nvPr/>
            </p:nvSpPr>
            <p:spPr bwMode="auto">
              <a:xfrm>
                <a:off x="6172200" y="2590800"/>
                <a:ext cx="762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  <p:cxnSp>
            <p:nvCxnSpPr>
              <p:cNvPr id="68646" name="Straight Connector 67"/>
              <p:cNvCxnSpPr>
                <a:cxnSpLocks noChangeShapeType="1"/>
              </p:cNvCxnSpPr>
              <p:nvPr/>
            </p:nvCxnSpPr>
            <p:spPr bwMode="auto">
              <a:xfrm>
                <a:off x="4385892" y="17526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47" name="TextBox 68"/>
              <p:cNvSpPr txBox="1">
                <a:spLocks noChangeArrowheads="1"/>
              </p:cNvSpPr>
              <p:nvPr/>
            </p:nvSpPr>
            <p:spPr bwMode="auto">
              <a:xfrm>
                <a:off x="4182150" y="12954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68648" name="Straight Connector 69"/>
              <p:cNvCxnSpPr>
                <a:cxnSpLocks noChangeShapeType="1"/>
                <a:endCxn id="68643" idx="1"/>
              </p:cNvCxnSpPr>
              <p:nvPr/>
            </p:nvCxnSpPr>
            <p:spPr bwMode="auto">
              <a:xfrm flipH="1">
                <a:off x="5448300" y="2286000"/>
                <a:ext cx="4392" cy="3048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49" name="Straight Connector 70"/>
              <p:cNvCxnSpPr>
                <a:cxnSpLocks noChangeShapeType="1"/>
              </p:cNvCxnSpPr>
              <p:nvPr/>
            </p:nvCxnSpPr>
            <p:spPr bwMode="auto">
              <a:xfrm>
                <a:off x="5452692" y="17526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50" name="TextBox 71"/>
              <p:cNvSpPr txBox="1">
                <a:spLocks noChangeArrowheads="1"/>
              </p:cNvSpPr>
              <p:nvPr/>
            </p:nvSpPr>
            <p:spPr bwMode="auto">
              <a:xfrm>
                <a:off x="5248950" y="12954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cxnSp>
            <p:nvCxnSpPr>
              <p:cNvPr id="68651" name="Straight Connector 72"/>
              <p:cNvCxnSpPr>
                <a:cxnSpLocks noChangeShapeType="1"/>
              </p:cNvCxnSpPr>
              <p:nvPr/>
            </p:nvCxnSpPr>
            <p:spPr bwMode="auto">
              <a:xfrm>
                <a:off x="6553200" y="17526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52" name="TextBox 73"/>
              <p:cNvSpPr txBox="1">
                <a:spLocks noChangeArrowheads="1"/>
              </p:cNvSpPr>
              <p:nvPr/>
            </p:nvSpPr>
            <p:spPr bwMode="auto">
              <a:xfrm>
                <a:off x="6358275" y="12954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cxnSp>
            <p:nvCxnSpPr>
              <p:cNvPr id="68653" name="Straight Connector 74"/>
              <p:cNvCxnSpPr>
                <a:cxnSpLocks noChangeShapeType="1"/>
              </p:cNvCxnSpPr>
              <p:nvPr/>
            </p:nvCxnSpPr>
            <p:spPr bwMode="auto">
              <a:xfrm>
                <a:off x="6553200" y="2286000"/>
                <a:ext cx="0" cy="3810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643" name="Flowchart: Magnetic Disk 77"/>
            <p:cNvSpPr>
              <a:spLocks noChangeArrowheads="1"/>
            </p:cNvSpPr>
            <p:nvPr/>
          </p:nvSpPr>
          <p:spPr bwMode="auto">
            <a:xfrm>
              <a:off x="1371600" y="5257800"/>
              <a:ext cx="9906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</p:grpSp>
      <p:grpSp>
        <p:nvGrpSpPr>
          <p:cNvPr id="68624" name="Group 93"/>
          <p:cNvGrpSpPr>
            <a:grpSpLocks/>
          </p:cNvGrpSpPr>
          <p:nvPr/>
        </p:nvGrpSpPr>
        <p:grpSpPr bwMode="auto">
          <a:xfrm>
            <a:off x="5095875" y="4267200"/>
            <a:ext cx="2566988" cy="1676400"/>
            <a:chOff x="600750" y="3962400"/>
            <a:chExt cx="2565975" cy="1676400"/>
          </a:xfrm>
        </p:grpSpPr>
        <p:grpSp>
          <p:nvGrpSpPr>
            <p:cNvPr id="68633" name="Group 63"/>
            <p:cNvGrpSpPr>
              <a:grpSpLocks/>
            </p:cNvGrpSpPr>
            <p:nvPr/>
          </p:nvGrpSpPr>
          <p:grpSpPr bwMode="auto">
            <a:xfrm>
              <a:off x="600750" y="3962400"/>
              <a:ext cx="2565975" cy="1600200"/>
              <a:chOff x="4182150" y="1295400"/>
              <a:chExt cx="2565975" cy="1600200"/>
            </a:xfrm>
          </p:grpSpPr>
          <p:cxnSp>
            <p:nvCxnSpPr>
              <p:cNvPr id="68635" name="Straight Connector 96"/>
              <p:cNvCxnSpPr>
                <a:cxnSpLocks noChangeShapeType="1"/>
              </p:cNvCxnSpPr>
              <p:nvPr/>
            </p:nvCxnSpPr>
            <p:spPr bwMode="auto">
              <a:xfrm>
                <a:off x="4385892" y="22860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36" name="Straight Connector 98"/>
              <p:cNvCxnSpPr>
                <a:cxnSpLocks noChangeShapeType="1"/>
              </p:cNvCxnSpPr>
              <p:nvPr/>
            </p:nvCxnSpPr>
            <p:spPr bwMode="auto">
              <a:xfrm>
                <a:off x="4385892" y="17526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37" name="TextBox 99"/>
              <p:cNvSpPr txBox="1">
                <a:spLocks noChangeArrowheads="1"/>
              </p:cNvSpPr>
              <p:nvPr/>
            </p:nvSpPr>
            <p:spPr bwMode="auto">
              <a:xfrm>
                <a:off x="4182150" y="12954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68638" name="Straight Connector 100"/>
              <p:cNvCxnSpPr>
                <a:cxnSpLocks noChangeShapeType="1"/>
                <a:endCxn id="68634" idx="1"/>
              </p:cNvCxnSpPr>
              <p:nvPr/>
            </p:nvCxnSpPr>
            <p:spPr bwMode="auto">
              <a:xfrm flipH="1">
                <a:off x="5448300" y="2286000"/>
                <a:ext cx="4392" cy="3048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39" name="Straight Connector 101"/>
              <p:cNvCxnSpPr>
                <a:cxnSpLocks noChangeShapeType="1"/>
              </p:cNvCxnSpPr>
              <p:nvPr/>
            </p:nvCxnSpPr>
            <p:spPr bwMode="auto">
              <a:xfrm>
                <a:off x="5452692" y="17526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40" name="TextBox 102"/>
              <p:cNvSpPr txBox="1">
                <a:spLocks noChangeArrowheads="1"/>
              </p:cNvSpPr>
              <p:nvPr/>
            </p:nvSpPr>
            <p:spPr bwMode="auto">
              <a:xfrm>
                <a:off x="5248950" y="12954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sp>
            <p:nvSpPr>
              <p:cNvPr id="68641" name="TextBox 104"/>
              <p:cNvSpPr txBox="1">
                <a:spLocks noChangeArrowheads="1"/>
              </p:cNvSpPr>
              <p:nvPr/>
            </p:nvSpPr>
            <p:spPr bwMode="auto">
              <a:xfrm>
                <a:off x="6358275" y="12954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</p:grpSp>
        <p:sp>
          <p:nvSpPr>
            <p:cNvPr id="68634" name="Flowchart: Magnetic Disk 95"/>
            <p:cNvSpPr>
              <a:spLocks noChangeArrowheads="1"/>
            </p:cNvSpPr>
            <p:nvPr/>
          </p:nvSpPr>
          <p:spPr bwMode="auto">
            <a:xfrm>
              <a:off x="1371600" y="5257800"/>
              <a:ext cx="9906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</p:grpSp>
      <p:sp>
        <p:nvSpPr>
          <p:cNvPr id="68625" name="Flowchart: Magnetic Disk 106"/>
          <p:cNvSpPr>
            <a:spLocks noChangeArrowheads="1"/>
          </p:cNvSpPr>
          <p:nvPr/>
        </p:nvSpPr>
        <p:spPr bwMode="auto">
          <a:xfrm>
            <a:off x="5943600" y="5257800"/>
            <a:ext cx="762000" cy="3810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1</a:t>
            </a:r>
          </a:p>
        </p:txBody>
      </p:sp>
      <p:cxnSp>
        <p:nvCxnSpPr>
          <p:cNvPr id="68626" name="Straight Connector 107"/>
          <p:cNvCxnSpPr>
            <a:cxnSpLocks noChangeShapeType="1"/>
          </p:cNvCxnSpPr>
          <p:nvPr/>
        </p:nvCxnSpPr>
        <p:spPr bwMode="auto">
          <a:xfrm>
            <a:off x="7467600" y="5257800"/>
            <a:ext cx="0" cy="609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7" name="Straight Connector 108"/>
          <p:cNvCxnSpPr>
            <a:cxnSpLocks noChangeShapeType="1"/>
          </p:cNvCxnSpPr>
          <p:nvPr/>
        </p:nvCxnSpPr>
        <p:spPr bwMode="auto">
          <a:xfrm>
            <a:off x="7467600" y="4724400"/>
            <a:ext cx="0" cy="5334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8" name="TextBox 114"/>
          <p:cNvSpPr txBox="1">
            <a:spLocks noChangeArrowheads="1"/>
          </p:cNvSpPr>
          <p:nvPr/>
        </p:nvSpPr>
        <p:spPr bwMode="auto">
          <a:xfrm>
            <a:off x="4572000" y="1219200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1</a:t>
            </a:r>
          </a:p>
        </p:txBody>
      </p:sp>
      <p:sp>
        <p:nvSpPr>
          <p:cNvPr id="68629" name="TextBox 115"/>
          <p:cNvSpPr txBox="1">
            <a:spLocks noChangeArrowheads="1"/>
          </p:cNvSpPr>
          <p:nvPr/>
        </p:nvSpPr>
        <p:spPr bwMode="auto">
          <a:xfrm>
            <a:off x="990600" y="3805238"/>
            <a:ext cx="1133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2</a:t>
            </a:r>
          </a:p>
        </p:txBody>
      </p:sp>
      <p:sp>
        <p:nvSpPr>
          <p:cNvPr id="68630" name="TextBox 116"/>
          <p:cNvSpPr txBox="1">
            <a:spLocks noChangeArrowheads="1"/>
          </p:cNvSpPr>
          <p:nvPr/>
        </p:nvSpPr>
        <p:spPr bwMode="auto">
          <a:xfrm>
            <a:off x="4505325" y="3805238"/>
            <a:ext cx="1133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3</a:t>
            </a:r>
          </a:p>
        </p:txBody>
      </p:sp>
      <p:cxnSp>
        <p:nvCxnSpPr>
          <p:cNvPr id="68631" name="Straight Connector 117"/>
          <p:cNvCxnSpPr>
            <a:cxnSpLocks noChangeShapeType="1"/>
          </p:cNvCxnSpPr>
          <p:nvPr/>
        </p:nvCxnSpPr>
        <p:spPr bwMode="auto">
          <a:xfrm>
            <a:off x="228600" y="3657600"/>
            <a:ext cx="8763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2" name="Straight Connector 118"/>
          <p:cNvCxnSpPr>
            <a:cxnSpLocks noChangeShapeType="1"/>
          </p:cNvCxnSpPr>
          <p:nvPr/>
        </p:nvCxnSpPr>
        <p:spPr bwMode="auto">
          <a:xfrm>
            <a:off x="4343400" y="1447800"/>
            <a:ext cx="0" cy="472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9864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Towers of Hanoi : 3 Disks</a:t>
            </a:r>
          </a:p>
        </p:txBody>
      </p:sp>
      <p:grpSp>
        <p:nvGrpSpPr>
          <p:cNvPr id="70659" name="Group 128"/>
          <p:cNvGrpSpPr>
            <a:grpSpLocks/>
          </p:cNvGrpSpPr>
          <p:nvPr/>
        </p:nvGrpSpPr>
        <p:grpSpPr bwMode="auto">
          <a:xfrm>
            <a:off x="157163" y="1600200"/>
            <a:ext cx="1747837" cy="1600200"/>
            <a:chOff x="80592" y="1600200"/>
            <a:chExt cx="2129208" cy="1545772"/>
          </a:xfrm>
        </p:grpSpPr>
        <p:cxnSp>
          <p:nvCxnSpPr>
            <p:cNvPr id="70777" name="Straight Connector 126"/>
            <p:cNvCxnSpPr>
              <a:cxnSpLocks noChangeShapeType="1"/>
            </p:cNvCxnSpPr>
            <p:nvPr/>
          </p:nvCxnSpPr>
          <p:spPr bwMode="auto">
            <a:xfrm>
              <a:off x="457200" y="2565400"/>
              <a:ext cx="0" cy="58057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78" name="Straight Connector 127"/>
            <p:cNvCxnSpPr>
              <a:cxnSpLocks noChangeShapeType="1"/>
            </p:cNvCxnSpPr>
            <p:nvPr/>
          </p:nvCxnSpPr>
          <p:spPr bwMode="auto">
            <a:xfrm>
              <a:off x="457200" y="2006600"/>
              <a:ext cx="0" cy="5080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779" name="Group 59"/>
            <p:cNvGrpSpPr>
              <a:grpSpLocks/>
            </p:cNvGrpSpPr>
            <p:nvPr/>
          </p:nvGrpSpPr>
          <p:grpSpPr bwMode="auto">
            <a:xfrm>
              <a:off x="80592" y="1600200"/>
              <a:ext cx="2129208" cy="1545772"/>
              <a:chOff x="80592" y="1600200"/>
              <a:chExt cx="2815008" cy="1623061"/>
            </a:xfrm>
          </p:grpSpPr>
          <p:cxnSp>
            <p:nvCxnSpPr>
              <p:cNvPr id="70780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5758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81" name="Flowchart: Magnetic Disk 14"/>
              <p:cNvSpPr>
                <a:spLocks noChangeArrowheads="1"/>
              </p:cNvSpPr>
              <p:nvPr/>
            </p:nvSpPr>
            <p:spPr bwMode="auto">
              <a:xfrm>
                <a:off x="80592" y="2842261"/>
                <a:ext cx="9906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sp>
            <p:nvSpPr>
              <p:cNvPr id="70782" name="Flowchart: Magnetic Disk 15"/>
              <p:cNvSpPr>
                <a:spLocks noChangeArrowheads="1"/>
              </p:cNvSpPr>
              <p:nvPr/>
            </p:nvSpPr>
            <p:spPr bwMode="auto">
              <a:xfrm>
                <a:off x="194892" y="2537461"/>
                <a:ext cx="762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0783" name="TextBox 42"/>
              <p:cNvSpPr txBox="1">
                <a:spLocks noChangeArrowheads="1"/>
              </p:cNvSpPr>
              <p:nvPr/>
            </p:nvSpPr>
            <p:spPr bwMode="auto">
              <a:xfrm>
                <a:off x="372150" y="16002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70784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16426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85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16426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86" name="TextBox 34"/>
              <p:cNvSpPr txBox="1">
                <a:spLocks noChangeArrowheads="1"/>
              </p:cNvSpPr>
              <p:nvPr/>
            </p:nvSpPr>
            <p:spPr bwMode="auto">
              <a:xfrm>
                <a:off x="14389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cxnSp>
            <p:nvCxnSpPr>
              <p:cNvPr id="70787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27094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88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27094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89" name="TextBox 46"/>
              <p:cNvSpPr txBox="1">
                <a:spLocks noChangeArrowheads="1"/>
              </p:cNvSpPr>
              <p:nvPr/>
            </p:nvSpPr>
            <p:spPr bwMode="auto">
              <a:xfrm>
                <a:off x="25057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0790" name="Flowchart: Magnetic Disk 58"/>
              <p:cNvSpPr>
                <a:spLocks noChangeArrowheads="1"/>
              </p:cNvSpPr>
              <p:nvPr/>
            </p:nvSpPr>
            <p:spPr bwMode="auto">
              <a:xfrm>
                <a:off x="309192" y="2232661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</p:grpSp>
      <p:grpSp>
        <p:nvGrpSpPr>
          <p:cNvPr id="70660" name="Group 129"/>
          <p:cNvGrpSpPr>
            <a:grpSpLocks/>
          </p:cNvGrpSpPr>
          <p:nvPr/>
        </p:nvGrpSpPr>
        <p:grpSpPr bwMode="auto">
          <a:xfrm>
            <a:off x="2443163" y="1676400"/>
            <a:ext cx="1747837" cy="1600200"/>
            <a:chOff x="80592" y="1600200"/>
            <a:chExt cx="2129208" cy="1545771"/>
          </a:xfrm>
        </p:grpSpPr>
        <p:cxnSp>
          <p:nvCxnSpPr>
            <p:cNvPr id="70763" name="Straight Connector 130"/>
            <p:cNvCxnSpPr>
              <a:cxnSpLocks noChangeShapeType="1"/>
            </p:cNvCxnSpPr>
            <p:nvPr/>
          </p:nvCxnSpPr>
          <p:spPr bwMode="auto">
            <a:xfrm>
              <a:off x="457200" y="2565400"/>
              <a:ext cx="0" cy="58057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64" name="Straight Connector 131"/>
            <p:cNvCxnSpPr>
              <a:cxnSpLocks noChangeShapeType="1"/>
            </p:cNvCxnSpPr>
            <p:nvPr/>
          </p:nvCxnSpPr>
          <p:spPr bwMode="auto">
            <a:xfrm>
              <a:off x="457200" y="2006600"/>
              <a:ext cx="0" cy="5080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765" name="Group 59"/>
            <p:cNvGrpSpPr>
              <a:grpSpLocks/>
            </p:cNvGrpSpPr>
            <p:nvPr/>
          </p:nvGrpSpPr>
          <p:grpSpPr bwMode="auto">
            <a:xfrm>
              <a:off x="80592" y="1600200"/>
              <a:ext cx="2129208" cy="1545771"/>
              <a:chOff x="80592" y="1600200"/>
              <a:chExt cx="2815008" cy="1623060"/>
            </a:xfrm>
          </p:grpSpPr>
          <p:cxnSp>
            <p:nvCxnSpPr>
              <p:cNvPr id="70766" name="Straight Connector 133"/>
              <p:cNvCxnSpPr>
                <a:cxnSpLocks noChangeShapeType="1"/>
              </p:cNvCxnSpPr>
              <p:nvPr/>
            </p:nvCxnSpPr>
            <p:spPr bwMode="auto">
              <a:xfrm>
                <a:off x="5758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67" name="Flowchart: Magnetic Disk 134"/>
              <p:cNvSpPr>
                <a:spLocks noChangeArrowheads="1"/>
              </p:cNvSpPr>
              <p:nvPr/>
            </p:nvSpPr>
            <p:spPr bwMode="auto">
              <a:xfrm>
                <a:off x="80592" y="2842260"/>
                <a:ext cx="9906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sp>
            <p:nvSpPr>
              <p:cNvPr id="70768" name="Flowchart: Magnetic Disk 135"/>
              <p:cNvSpPr>
                <a:spLocks noChangeArrowheads="1"/>
              </p:cNvSpPr>
              <p:nvPr/>
            </p:nvSpPr>
            <p:spPr bwMode="auto">
              <a:xfrm>
                <a:off x="194892" y="2537460"/>
                <a:ext cx="762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0769" name="TextBox 136"/>
              <p:cNvSpPr txBox="1">
                <a:spLocks noChangeArrowheads="1"/>
              </p:cNvSpPr>
              <p:nvPr/>
            </p:nvSpPr>
            <p:spPr bwMode="auto">
              <a:xfrm>
                <a:off x="372150" y="16002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70770" name="Straight Connector 137"/>
              <p:cNvCxnSpPr>
                <a:cxnSpLocks noChangeShapeType="1"/>
              </p:cNvCxnSpPr>
              <p:nvPr/>
            </p:nvCxnSpPr>
            <p:spPr bwMode="auto">
              <a:xfrm>
                <a:off x="16426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71" name="Straight Connector 138"/>
              <p:cNvCxnSpPr>
                <a:cxnSpLocks noChangeShapeType="1"/>
              </p:cNvCxnSpPr>
              <p:nvPr/>
            </p:nvCxnSpPr>
            <p:spPr bwMode="auto">
              <a:xfrm>
                <a:off x="16426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72" name="TextBox 139"/>
              <p:cNvSpPr txBox="1">
                <a:spLocks noChangeArrowheads="1"/>
              </p:cNvSpPr>
              <p:nvPr/>
            </p:nvSpPr>
            <p:spPr bwMode="auto">
              <a:xfrm>
                <a:off x="14389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cxnSp>
            <p:nvCxnSpPr>
              <p:cNvPr id="70773" name="Straight Connector 140"/>
              <p:cNvCxnSpPr>
                <a:cxnSpLocks noChangeShapeType="1"/>
              </p:cNvCxnSpPr>
              <p:nvPr/>
            </p:nvCxnSpPr>
            <p:spPr bwMode="auto">
              <a:xfrm>
                <a:off x="27094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74" name="Straight Connector 141"/>
              <p:cNvCxnSpPr>
                <a:cxnSpLocks noChangeShapeType="1"/>
              </p:cNvCxnSpPr>
              <p:nvPr/>
            </p:nvCxnSpPr>
            <p:spPr bwMode="auto">
              <a:xfrm>
                <a:off x="27094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75" name="TextBox 142"/>
              <p:cNvSpPr txBox="1">
                <a:spLocks noChangeArrowheads="1"/>
              </p:cNvSpPr>
              <p:nvPr/>
            </p:nvSpPr>
            <p:spPr bwMode="auto">
              <a:xfrm>
                <a:off x="25057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0776" name="Flowchart: Magnetic Disk 143"/>
              <p:cNvSpPr>
                <a:spLocks noChangeArrowheads="1"/>
              </p:cNvSpPr>
              <p:nvPr/>
            </p:nvSpPr>
            <p:spPr bwMode="auto">
              <a:xfrm>
                <a:off x="1380607" y="2842260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</p:grpSp>
      <p:grpSp>
        <p:nvGrpSpPr>
          <p:cNvPr id="70661" name="Group 174"/>
          <p:cNvGrpSpPr>
            <a:grpSpLocks/>
          </p:cNvGrpSpPr>
          <p:nvPr/>
        </p:nvGrpSpPr>
        <p:grpSpPr bwMode="auto">
          <a:xfrm>
            <a:off x="4729163" y="1676400"/>
            <a:ext cx="1839912" cy="1600200"/>
            <a:chOff x="80592" y="1600200"/>
            <a:chExt cx="2241534" cy="1545772"/>
          </a:xfrm>
        </p:grpSpPr>
        <p:cxnSp>
          <p:nvCxnSpPr>
            <p:cNvPr id="70749" name="Straight Connector 175"/>
            <p:cNvCxnSpPr>
              <a:cxnSpLocks noChangeShapeType="1"/>
            </p:cNvCxnSpPr>
            <p:nvPr/>
          </p:nvCxnSpPr>
          <p:spPr bwMode="auto">
            <a:xfrm>
              <a:off x="457200" y="2565400"/>
              <a:ext cx="0" cy="58057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50" name="Straight Connector 176"/>
            <p:cNvCxnSpPr>
              <a:cxnSpLocks noChangeShapeType="1"/>
            </p:cNvCxnSpPr>
            <p:nvPr/>
          </p:nvCxnSpPr>
          <p:spPr bwMode="auto">
            <a:xfrm>
              <a:off x="457200" y="2006600"/>
              <a:ext cx="0" cy="5080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751" name="Group 59"/>
            <p:cNvGrpSpPr>
              <a:grpSpLocks/>
            </p:cNvGrpSpPr>
            <p:nvPr/>
          </p:nvGrpSpPr>
          <p:grpSpPr bwMode="auto">
            <a:xfrm>
              <a:off x="80592" y="1600200"/>
              <a:ext cx="2241534" cy="1545772"/>
              <a:chOff x="80592" y="1600200"/>
              <a:chExt cx="2963512" cy="1623061"/>
            </a:xfrm>
          </p:grpSpPr>
          <p:cxnSp>
            <p:nvCxnSpPr>
              <p:cNvPr id="70752" name="Straight Connector 185"/>
              <p:cNvCxnSpPr>
                <a:cxnSpLocks noChangeShapeType="1"/>
              </p:cNvCxnSpPr>
              <p:nvPr/>
            </p:nvCxnSpPr>
            <p:spPr bwMode="auto">
              <a:xfrm>
                <a:off x="27094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53" name="Straight Connector 186"/>
              <p:cNvCxnSpPr>
                <a:cxnSpLocks noChangeShapeType="1"/>
              </p:cNvCxnSpPr>
              <p:nvPr/>
            </p:nvCxnSpPr>
            <p:spPr bwMode="auto">
              <a:xfrm>
                <a:off x="27094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54" name="Straight Connector 178"/>
              <p:cNvCxnSpPr>
                <a:cxnSpLocks noChangeShapeType="1"/>
              </p:cNvCxnSpPr>
              <p:nvPr/>
            </p:nvCxnSpPr>
            <p:spPr bwMode="auto">
              <a:xfrm>
                <a:off x="5758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55" name="Flowchart: Magnetic Disk 179"/>
              <p:cNvSpPr>
                <a:spLocks noChangeArrowheads="1"/>
              </p:cNvSpPr>
              <p:nvPr/>
            </p:nvSpPr>
            <p:spPr bwMode="auto">
              <a:xfrm>
                <a:off x="80592" y="2842260"/>
                <a:ext cx="9906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sp>
            <p:nvSpPr>
              <p:cNvPr id="70756" name="Flowchart: Magnetic Disk 180"/>
              <p:cNvSpPr>
                <a:spLocks noChangeArrowheads="1"/>
              </p:cNvSpPr>
              <p:nvPr/>
            </p:nvSpPr>
            <p:spPr bwMode="auto">
              <a:xfrm>
                <a:off x="2282104" y="2842261"/>
                <a:ext cx="762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0757" name="TextBox 181"/>
              <p:cNvSpPr txBox="1">
                <a:spLocks noChangeArrowheads="1"/>
              </p:cNvSpPr>
              <p:nvPr/>
            </p:nvSpPr>
            <p:spPr bwMode="auto">
              <a:xfrm>
                <a:off x="372150" y="16002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70758" name="Straight Connector 182"/>
              <p:cNvCxnSpPr>
                <a:cxnSpLocks noChangeShapeType="1"/>
              </p:cNvCxnSpPr>
              <p:nvPr/>
            </p:nvCxnSpPr>
            <p:spPr bwMode="auto">
              <a:xfrm>
                <a:off x="16426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59" name="Straight Connector 183"/>
              <p:cNvCxnSpPr>
                <a:cxnSpLocks noChangeShapeType="1"/>
              </p:cNvCxnSpPr>
              <p:nvPr/>
            </p:nvCxnSpPr>
            <p:spPr bwMode="auto">
              <a:xfrm>
                <a:off x="16426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60" name="TextBox 184"/>
              <p:cNvSpPr txBox="1">
                <a:spLocks noChangeArrowheads="1"/>
              </p:cNvSpPr>
              <p:nvPr/>
            </p:nvSpPr>
            <p:spPr bwMode="auto">
              <a:xfrm>
                <a:off x="14389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sp>
            <p:nvSpPr>
              <p:cNvPr id="70761" name="TextBox 187"/>
              <p:cNvSpPr txBox="1">
                <a:spLocks noChangeArrowheads="1"/>
              </p:cNvSpPr>
              <p:nvPr/>
            </p:nvSpPr>
            <p:spPr bwMode="auto">
              <a:xfrm>
                <a:off x="25057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0762" name="Flowchart: Magnetic Disk 188"/>
              <p:cNvSpPr>
                <a:spLocks noChangeArrowheads="1"/>
              </p:cNvSpPr>
              <p:nvPr/>
            </p:nvSpPr>
            <p:spPr bwMode="auto">
              <a:xfrm>
                <a:off x="1380607" y="2842260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</p:grpSp>
      <p:grpSp>
        <p:nvGrpSpPr>
          <p:cNvPr id="70662" name="Group 189"/>
          <p:cNvGrpSpPr>
            <a:grpSpLocks/>
          </p:cNvGrpSpPr>
          <p:nvPr/>
        </p:nvGrpSpPr>
        <p:grpSpPr bwMode="auto">
          <a:xfrm>
            <a:off x="7075488" y="1676400"/>
            <a:ext cx="1839912" cy="1600200"/>
            <a:chOff x="80592" y="1600200"/>
            <a:chExt cx="2241534" cy="1545772"/>
          </a:xfrm>
        </p:grpSpPr>
        <p:cxnSp>
          <p:nvCxnSpPr>
            <p:cNvPr id="70735" name="Straight Connector 190"/>
            <p:cNvCxnSpPr>
              <a:cxnSpLocks noChangeShapeType="1"/>
            </p:cNvCxnSpPr>
            <p:nvPr/>
          </p:nvCxnSpPr>
          <p:spPr bwMode="auto">
            <a:xfrm>
              <a:off x="457200" y="2565400"/>
              <a:ext cx="0" cy="58057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36" name="Straight Connector 191"/>
            <p:cNvCxnSpPr>
              <a:cxnSpLocks noChangeShapeType="1"/>
            </p:cNvCxnSpPr>
            <p:nvPr/>
          </p:nvCxnSpPr>
          <p:spPr bwMode="auto">
            <a:xfrm>
              <a:off x="457200" y="2006600"/>
              <a:ext cx="0" cy="5080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737" name="Group 59"/>
            <p:cNvGrpSpPr>
              <a:grpSpLocks/>
            </p:cNvGrpSpPr>
            <p:nvPr/>
          </p:nvGrpSpPr>
          <p:grpSpPr bwMode="auto">
            <a:xfrm>
              <a:off x="80592" y="1600200"/>
              <a:ext cx="2241534" cy="1545772"/>
              <a:chOff x="80592" y="1600200"/>
              <a:chExt cx="2963512" cy="1623061"/>
            </a:xfrm>
          </p:grpSpPr>
          <p:cxnSp>
            <p:nvCxnSpPr>
              <p:cNvPr id="70738" name="Straight Connector 193"/>
              <p:cNvCxnSpPr>
                <a:cxnSpLocks noChangeShapeType="1"/>
              </p:cNvCxnSpPr>
              <p:nvPr/>
            </p:nvCxnSpPr>
            <p:spPr bwMode="auto">
              <a:xfrm>
                <a:off x="27094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39" name="Straight Connector 194"/>
              <p:cNvCxnSpPr>
                <a:cxnSpLocks noChangeShapeType="1"/>
              </p:cNvCxnSpPr>
              <p:nvPr/>
            </p:nvCxnSpPr>
            <p:spPr bwMode="auto">
              <a:xfrm>
                <a:off x="27094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40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5758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41" name="Flowchart: Magnetic Disk 196"/>
              <p:cNvSpPr>
                <a:spLocks noChangeArrowheads="1"/>
              </p:cNvSpPr>
              <p:nvPr/>
            </p:nvSpPr>
            <p:spPr bwMode="auto">
              <a:xfrm>
                <a:off x="80592" y="2842260"/>
                <a:ext cx="9906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sp>
            <p:nvSpPr>
              <p:cNvPr id="70742" name="Flowchart: Magnetic Disk 197"/>
              <p:cNvSpPr>
                <a:spLocks noChangeArrowheads="1"/>
              </p:cNvSpPr>
              <p:nvPr/>
            </p:nvSpPr>
            <p:spPr bwMode="auto">
              <a:xfrm>
                <a:off x="2282104" y="2842261"/>
                <a:ext cx="762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0743" name="TextBox 198"/>
              <p:cNvSpPr txBox="1">
                <a:spLocks noChangeArrowheads="1"/>
              </p:cNvSpPr>
              <p:nvPr/>
            </p:nvSpPr>
            <p:spPr bwMode="auto">
              <a:xfrm>
                <a:off x="372150" y="16002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70744" name="Straight Connector 199"/>
              <p:cNvCxnSpPr>
                <a:cxnSpLocks noChangeShapeType="1"/>
              </p:cNvCxnSpPr>
              <p:nvPr/>
            </p:nvCxnSpPr>
            <p:spPr bwMode="auto">
              <a:xfrm>
                <a:off x="16426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45" name="Straight Connector 200"/>
              <p:cNvCxnSpPr>
                <a:cxnSpLocks noChangeShapeType="1"/>
              </p:cNvCxnSpPr>
              <p:nvPr/>
            </p:nvCxnSpPr>
            <p:spPr bwMode="auto">
              <a:xfrm>
                <a:off x="16426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46" name="TextBox 201"/>
              <p:cNvSpPr txBox="1">
                <a:spLocks noChangeArrowheads="1"/>
              </p:cNvSpPr>
              <p:nvPr/>
            </p:nvSpPr>
            <p:spPr bwMode="auto">
              <a:xfrm>
                <a:off x="14389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sp>
            <p:nvSpPr>
              <p:cNvPr id="70747" name="TextBox 202"/>
              <p:cNvSpPr txBox="1">
                <a:spLocks noChangeArrowheads="1"/>
              </p:cNvSpPr>
              <p:nvPr/>
            </p:nvSpPr>
            <p:spPr bwMode="auto">
              <a:xfrm>
                <a:off x="25057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0748" name="Flowchart: Magnetic Disk 203"/>
              <p:cNvSpPr>
                <a:spLocks noChangeArrowheads="1"/>
              </p:cNvSpPr>
              <p:nvPr/>
            </p:nvSpPr>
            <p:spPr bwMode="auto">
              <a:xfrm>
                <a:off x="2388005" y="2533106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</p:grpSp>
      <p:grpSp>
        <p:nvGrpSpPr>
          <p:cNvPr id="70663" name="Group 204"/>
          <p:cNvGrpSpPr>
            <a:grpSpLocks/>
          </p:cNvGrpSpPr>
          <p:nvPr/>
        </p:nvGrpSpPr>
        <p:grpSpPr bwMode="auto">
          <a:xfrm>
            <a:off x="398463" y="4191000"/>
            <a:ext cx="1658937" cy="1600200"/>
            <a:chOff x="301120" y="1600200"/>
            <a:chExt cx="2021006" cy="1545772"/>
          </a:xfrm>
        </p:grpSpPr>
        <p:cxnSp>
          <p:nvCxnSpPr>
            <p:cNvPr id="70721" name="Straight Connector 205"/>
            <p:cNvCxnSpPr>
              <a:cxnSpLocks noChangeShapeType="1"/>
            </p:cNvCxnSpPr>
            <p:nvPr/>
          </p:nvCxnSpPr>
          <p:spPr bwMode="auto">
            <a:xfrm>
              <a:off x="457200" y="2565400"/>
              <a:ext cx="0" cy="58057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22" name="Straight Connector 206"/>
            <p:cNvCxnSpPr>
              <a:cxnSpLocks noChangeShapeType="1"/>
            </p:cNvCxnSpPr>
            <p:nvPr/>
          </p:nvCxnSpPr>
          <p:spPr bwMode="auto">
            <a:xfrm>
              <a:off x="457200" y="2006600"/>
              <a:ext cx="0" cy="5080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723" name="Group 59"/>
            <p:cNvGrpSpPr>
              <a:grpSpLocks/>
            </p:cNvGrpSpPr>
            <p:nvPr/>
          </p:nvGrpSpPr>
          <p:grpSpPr bwMode="auto">
            <a:xfrm>
              <a:off x="301120" y="1600200"/>
              <a:ext cx="2021006" cy="1545772"/>
              <a:chOff x="372150" y="1600200"/>
              <a:chExt cx="2671954" cy="1623061"/>
            </a:xfrm>
          </p:grpSpPr>
          <p:cxnSp>
            <p:nvCxnSpPr>
              <p:cNvPr id="70724" name="Straight Connector 214"/>
              <p:cNvCxnSpPr>
                <a:cxnSpLocks noChangeShapeType="1"/>
              </p:cNvCxnSpPr>
              <p:nvPr/>
            </p:nvCxnSpPr>
            <p:spPr bwMode="auto">
              <a:xfrm>
                <a:off x="16426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25" name="Straight Connector 208"/>
              <p:cNvCxnSpPr>
                <a:cxnSpLocks noChangeShapeType="1"/>
              </p:cNvCxnSpPr>
              <p:nvPr/>
            </p:nvCxnSpPr>
            <p:spPr bwMode="auto">
              <a:xfrm>
                <a:off x="27094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26" name="Straight Connector 209"/>
              <p:cNvCxnSpPr>
                <a:cxnSpLocks noChangeShapeType="1"/>
              </p:cNvCxnSpPr>
              <p:nvPr/>
            </p:nvCxnSpPr>
            <p:spPr bwMode="auto">
              <a:xfrm>
                <a:off x="27094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27" name="Straight Connector 210"/>
              <p:cNvCxnSpPr>
                <a:cxnSpLocks noChangeShapeType="1"/>
              </p:cNvCxnSpPr>
              <p:nvPr/>
            </p:nvCxnSpPr>
            <p:spPr bwMode="auto">
              <a:xfrm>
                <a:off x="5758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28" name="Flowchart: Magnetic Disk 211"/>
              <p:cNvSpPr>
                <a:spLocks noChangeArrowheads="1"/>
              </p:cNvSpPr>
              <p:nvPr/>
            </p:nvSpPr>
            <p:spPr bwMode="auto">
              <a:xfrm>
                <a:off x="1194609" y="2836818"/>
                <a:ext cx="9906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sp>
            <p:nvSpPr>
              <p:cNvPr id="70729" name="Flowchart: Magnetic Disk 212"/>
              <p:cNvSpPr>
                <a:spLocks noChangeArrowheads="1"/>
              </p:cNvSpPr>
              <p:nvPr/>
            </p:nvSpPr>
            <p:spPr bwMode="auto">
              <a:xfrm>
                <a:off x="2282104" y="2842261"/>
                <a:ext cx="762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0730" name="TextBox 213"/>
              <p:cNvSpPr txBox="1">
                <a:spLocks noChangeArrowheads="1"/>
              </p:cNvSpPr>
              <p:nvPr/>
            </p:nvSpPr>
            <p:spPr bwMode="auto">
              <a:xfrm>
                <a:off x="372150" y="16002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70731" name="Straight Connector 215"/>
              <p:cNvCxnSpPr>
                <a:cxnSpLocks noChangeShapeType="1"/>
              </p:cNvCxnSpPr>
              <p:nvPr/>
            </p:nvCxnSpPr>
            <p:spPr bwMode="auto">
              <a:xfrm>
                <a:off x="16426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32" name="TextBox 216"/>
              <p:cNvSpPr txBox="1">
                <a:spLocks noChangeArrowheads="1"/>
              </p:cNvSpPr>
              <p:nvPr/>
            </p:nvSpPr>
            <p:spPr bwMode="auto">
              <a:xfrm>
                <a:off x="14389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sp>
            <p:nvSpPr>
              <p:cNvPr id="70733" name="TextBox 217"/>
              <p:cNvSpPr txBox="1">
                <a:spLocks noChangeArrowheads="1"/>
              </p:cNvSpPr>
              <p:nvPr/>
            </p:nvSpPr>
            <p:spPr bwMode="auto">
              <a:xfrm>
                <a:off x="25057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0734" name="Flowchart: Magnetic Disk 218"/>
              <p:cNvSpPr>
                <a:spLocks noChangeArrowheads="1"/>
              </p:cNvSpPr>
              <p:nvPr/>
            </p:nvSpPr>
            <p:spPr bwMode="auto">
              <a:xfrm>
                <a:off x="2388005" y="2533106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</p:grpSp>
      <p:grpSp>
        <p:nvGrpSpPr>
          <p:cNvPr id="70664" name="Group 219"/>
          <p:cNvGrpSpPr>
            <a:grpSpLocks/>
          </p:cNvGrpSpPr>
          <p:nvPr/>
        </p:nvGrpSpPr>
        <p:grpSpPr bwMode="auto">
          <a:xfrm>
            <a:off x="2411413" y="4267200"/>
            <a:ext cx="1779587" cy="1600200"/>
            <a:chOff x="248151" y="1600200"/>
            <a:chExt cx="2166783" cy="1545771"/>
          </a:xfrm>
        </p:grpSpPr>
        <p:cxnSp>
          <p:nvCxnSpPr>
            <p:cNvPr id="70707" name="Straight Connector 220"/>
            <p:cNvCxnSpPr>
              <a:cxnSpLocks noChangeShapeType="1"/>
            </p:cNvCxnSpPr>
            <p:nvPr/>
          </p:nvCxnSpPr>
          <p:spPr bwMode="auto">
            <a:xfrm>
              <a:off x="457200" y="2565400"/>
              <a:ext cx="0" cy="58057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08" name="Straight Connector 221"/>
            <p:cNvCxnSpPr>
              <a:cxnSpLocks noChangeShapeType="1"/>
            </p:cNvCxnSpPr>
            <p:nvPr/>
          </p:nvCxnSpPr>
          <p:spPr bwMode="auto">
            <a:xfrm>
              <a:off x="457200" y="2006600"/>
              <a:ext cx="0" cy="5080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709" name="Group 59"/>
            <p:cNvGrpSpPr>
              <a:grpSpLocks/>
            </p:cNvGrpSpPr>
            <p:nvPr/>
          </p:nvGrpSpPr>
          <p:grpSpPr bwMode="auto">
            <a:xfrm>
              <a:off x="248151" y="1600200"/>
              <a:ext cx="2166783" cy="1545771"/>
              <a:chOff x="302120" y="1600200"/>
              <a:chExt cx="2864685" cy="1623060"/>
            </a:xfrm>
          </p:grpSpPr>
          <p:cxnSp>
            <p:nvCxnSpPr>
              <p:cNvPr id="70710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16426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11" name="Straight Connector 224"/>
              <p:cNvCxnSpPr>
                <a:cxnSpLocks noChangeShapeType="1"/>
              </p:cNvCxnSpPr>
              <p:nvPr/>
            </p:nvCxnSpPr>
            <p:spPr bwMode="auto">
              <a:xfrm>
                <a:off x="27094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12" name="Straight Connector 225"/>
              <p:cNvCxnSpPr>
                <a:cxnSpLocks noChangeShapeType="1"/>
              </p:cNvCxnSpPr>
              <p:nvPr/>
            </p:nvCxnSpPr>
            <p:spPr bwMode="auto">
              <a:xfrm>
                <a:off x="27094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713" name="Straight Connector 226"/>
              <p:cNvCxnSpPr>
                <a:cxnSpLocks noChangeShapeType="1"/>
              </p:cNvCxnSpPr>
              <p:nvPr/>
            </p:nvCxnSpPr>
            <p:spPr bwMode="auto">
              <a:xfrm>
                <a:off x="5758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14" name="Flowchart: Magnetic Disk 227"/>
              <p:cNvSpPr>
                <a:spLocks noChangeArrowheads="1"/>
              </p:cNvSpPr>
              <p:nvPr/>
            </p:nvSpPr>
            <p:spPr bwMode="auto">
              <a:xfrm>
                <a:off x="1194609" y="2836818"/>
                <a:ext cx="9906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sp>
            <p:nvSpPr>
              <p:cNvPr id="70715" name="Flowchart: Magnetic Disk 228"/>
              <p:cNvSpPr>
                <a:spLocks noChangeArrowheads="1"/>
              </p:cNvSpPr>
              <p:nvPr/>
            </p:nvSpPr>
            <p:spPr bwMode="auto">
              <a:xfrm>
                <a:off x="2404804" y="2842260"/>
                <a:ext cx="7620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0716" name="TextBox 229"/>
              <p:cNvSpPr txBox="1">
                <a:spLocks noChangeArrowheads="1"/>
              </p:cNvSpPr>
              <p:nvPr/>
            </p:nvSpPr>
            <p:spPr bwMode="auto">
              <a:xfrm>
                <a:off x="372150" y="16002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70717" name="Straight Connector 230"/>
              <p:cNvCxnSpPr>
                <a:cxnSpLocks noChangeShapeType="1"/>
              </p:cNvCxnSpPr>
              <p:nvPr/>
            </p:nvCxnSpPr>
            <p:spPr bwMode="auto">
              <a:xfrm>
                <a:off x="16426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18" name="TextBox 231"/>
              <p:cNvSpPr txBox="1">
                <a:spLocks noChangeArrowheads="1"/>
              </p:cNvSpPr>
              <p:nvPr/>
            </p:nvSpPr>
            <p:spPr bwMode="auto">
              <a:xfrm>
                <a:off x="14389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sp>
            <p:nvSpPr>
              <p:cNvPr id="70719" name="TextBox 232"/>
              <p:cNvSpPr txBox="1">
                <a:spLocks noChangeArrowheads="1"/>
              </p:cNvSpPr>
              <p:nvPr/>
            </p:nvSpPr>
            <p:spPr bwMode="auto">
              <a:xfrm>
                <a:off x="25057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0720" name="Flowchart: Magnetic Disk 233"/>
              <p:cNvSpPr>
                <a:spLocks noChangeArrowheads="1"/>
              </p:cNvSpPr>
              <p:nvPr/>
            </p:nvSpPr>
            <p:spPr bwMode="auto">
              <a:xfrm>
                <a:off x="302120" y="2836817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</p:grpSp>
      <p:grpSp>
        <p:nvGrpSpPr>
          <p:cNvPr id="70665" name="Group 234"/>
          <p:cNvGrpSpPr>
            <a:grpSpLocks/>
          </p:cNvGrpSpPr>
          <p:nvPr/>
        </p:nvGrpSpPr>
        <p:grpSpPr bwMode="auto">
          <a:xfrm>
            <a:off x="4697413" y="4267200"/>
            <a:ext cx="1611312" cy="1600200"/>
            <a:chOff x="248151" y="1600200"/>
            <a:chExt cx="1961649" cy="1545771"/>
          </a:xfrm>
        </p:grpSpPr>
        <p:cxnSp>
          <p:nvCxnSpPr>
            <p:cNvPr id="70693" name="Straight Connector 235"/>
            <p:cNvCxnSpPr>
              <a:cxnSpLocks noChangeShapeType="1"/>
            </p:cNvCxnSpPr>
            <p:nvPr/>
          </p:nvCxnSpPr>
          <p:spPr bwMode="auto">
            <a:xfrm>
              <a:off x="457200" y="2565400"/>
              <a:ext cx="0" cy="58057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94" name="Straight Connector 236"/>
            <p:cNvCxnSpPr>
              <a:cxnSpLocks noChangeShapeType="1"/>
            </p:cNvCxnSpPr>
            <p:nvPr/>
          </p:nvCxnSpPr>
          <p:spPr bwMode="auto">
            <a:xfrm>
              <a:off x="457200" y="2006600"/>
              <a:ext cx="0" cy="5080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695" name="Group 59"/>
            <p:cNvGrpSpPr>
              <a:grpSpLocks/>
            </p:cNvGrpSpPr>
            <p:nvPr/>
          </p:nvGrpSpPr>
          <p:grpSpPr bwMode="auto">
            <a:xfrm>
              <a:off x="248151" y="1600200"/>
              <a:ext cx="1961649" cy="1540588"/>
              <a:chOff x="302120" y="1600200"/>
              <a:chExt cx="2593480" cy="1617618"/>
            </a:xfrm>
          </p:grpSpPr>
          <p:cxnSp>
            <p:nvCxnSpPr>
              <p:cNvPr id="70696" name="Straight Connector 238"/>
              <p:cNvCxnSpPr>
                <a:cxnSpLocks noChangeShapeType="1"/>
              </p:cNvCxnSpPr>
              <p:nvPr/>
            </p:nvCxnSpPr>
            <p:spPr bwMode="auto">
              <a:xfrm>
                <a:off x="16426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697" name="Straight Connector 239"/>
              <p:cNvCxnSpPr>
                <a:cxnSpLocks noChangeShapeType="1"/>
              </p:cNvCxnSpPr>
              <p:nvPr/>
            </p:nvCxnSpPr>
            <p:spPr bwMode="auto">
              <a:xfrm>
                <a:off x="27094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698" name="Straight Connector 240"/>
              <p:cNvCxnSpPr>
                <a:cxnSpLocks noChangeShapeType="1"/>
              </p:cNvCxnSpPr>
              <p:nvPr/>
            </p:nvCxnSpPr>
            <p:spPr bwMode="auto">
              <a:xfrm>
                <a:off x="27094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699" name="Straight Connector 241"/>
              <p:cNvCxnSpPr>
                <a:cxnSpLocks noChangeShapeType="1"/>
              </p:cNvCxnSpPr>
              <p:nvPr/>
            </p:nvCxnSpPr>
            <p:spPr bwMode="auto">
              <a:xfrm>
                <a:off x="5758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00" name="Flowchart: Magnetic Disk 242"/>
              <p:cNvSpPr>
                <a:spLocks noChangeArrowheads="1"/>
              </p:cNvSpPr>
              <p:nvPr/>
            </p:nvSpPr>
            <p:spPr bwMode="auto">
              <a:xfrm>
                <a:off x="1194609" y="2836818"/>
                <a:ext cx="9906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sp>
            <p:nvSpPr>
              <p:cNvPr id="70701" name="Flowchart: Magnetic Disk 243"/>
              <p:cNvSpPr>
                <a:spLocks noChangeArrowheads="1"/>
              </p:cNvSpPr>
              <p:nvPr/>
            </p:nvSpPr>
            <p:spPr bwMode="auto">
              <a:xfrm>
                <a:off x="1300512" y="2527663"/>
                <a:ext cx="7620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0702" name="TextBox 244"/>
              <p:cNvSpPr txBox="1">
                <a:spLocks noChangeArrowheads="1"/>
              </p:cNvSpPr>
              <p:nvPr/>
            </p:nvSpPr>
            <p:spPr bwMode="auto">
              <a:xfrm>
                <a:off x="372150" y="16002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70703" name="Straight Connector 245"/>
              <p:cNvCxnSpPr>
                <a:cxnSpLocks noChangeShapeType="1"/>
              </p:cNvCxnSpPr>
              <p:nvPr/>
            </p:nvCxnSpPr>
            <p:spPr bwMode="auto">
              <a:xfrm>
                <a:off x="16426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704" name="TextBox 246"/>
              <p:cNvSpPr txBox="1">
                <a:spLocks noChangeArrowheads="1"/>
              </p:cNvSpPr>
              <p:nvPr/>
            </p:nvSpPr>
            <p:spPr bwMode="auto">
              <a:xfrm>
                <a:off x="14389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sp>
            <p:nvSpPr>
              <p:cNvPr id="70705" name="TextBox 247"/>
              <p:cNvSpPr txBox="1">
                <a:spLocks noChangeArrowheads="1"/>
              </p:cNvSpPr>
              <p:nvPr/>
            </p:nvSpPr>
            <p:spPr bwMode="auto">
              <a:xfrm>
                <a:off x="25057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0706" name="Flowchart: Magnetic Disk 248"/>
              <p:cNvSpPr>
                <a:spLocks noChangeArrowheads="1"/>
              </p:cNvSpPr>
              <p:nvPr/>
            </p:nvSpPr>
            <p:spPr bwMode="auto">
              <a:xfrm>
                <a:off x="302120" y="2836817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</p:grpSp>
      <p:grpSp>
        <p:nvGrpSpPr>
          <p:cNvPr id="70666" name="Group 249"/>
          <p:cNvGrpSpPr>
            <a:grpSpLocks/>
          </p:cNvGrpSpPr>
          <p:nvPr/>
        </p:nvGrpSpPr>
        <p:grpSpPr bwMode="auto">
          <a:xfrm>
            <a:off x="7205663" y="4267200"/>
            <a:ext cx="1568450" cy="1600200"/>
            <a:chOff x="301120" y="1600200"/>
            <a:chExt cx="1908680" cy="1545771"/>
          </a:xfrm>
        </p:grpSpPr>
        <p:cxnSp>
          <p:nvCxnSpPr>
            <p:cNvPr id="70679" name="Straight Connector 250"/>
            <p:cNvCxnSpPr>
              <a:cxnSpLocks noChangeShapeType="1"/>
            </p:cNvCxnSpPr>
            <p:nvPr/>
          </p:nvCxnSpPr>
          <p:spPr bwMode="auto">
            <a:xfrm>
              <a:off x="457200" y="2565400"/>
              <a:ext cx="0" cy="58057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80" name="Straight Connector 251"/>
            <p:cNvCxnSpPr>
              <a:cxnSpLocks noChangeShapeType="1"/>
            </p:cNvCxnSpPr>
            <p:nvPr/>
          </p:nvCxnSpPr>
          <p:spPr bwMode="auto">
            <a:xfrm>
              <a:off x="457200" y="2006600"/>
              <a:ext cx="0" cy="5080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681" name="Group 59"/>
            <p:cNvGrpSpPr>
              <a:grpSpLocks/>
            </p:cNvGrpSpPr>
            <p:nvPr/>
          </p:nvGrpSpPr>
          <p:grpSpPr bwMode="auto">
            <a:xfrm>
              <a:off x="301120" y="1600200"/>
              <a:ext cx="1908680" cy="1540588"/>
              <a:chOff x="372150" y="1600200"/>
              <a:chExt cx="2523450" cy="1617618"/>
            </a:xfrm>
          </p:grpSpPr>
          <p:cxnSp>
            <p:nvCxnSpPr>
              <p:cNvPr id="70682" name="Straight Connector 253"/>
              <p:cNvCxnSpPr>
                <a:cxnSpLocks noChangeShapeType="1"/>
              </p:cNvCxnSpPr>
              <p:nvPr/>
            </p:nvCxnSpPr>
            <p:spPr bwMode="auto">
              <a:xfrm>
                <a:off x="16426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683" name="Straight Connector 254"/>
              <p:cNvCxnSpPr>
                <a:cxnSpLocks noChangeShapeType="1"/>
              </p:cNvCxnSpPr>
              <p:nvPr/>
            </p:nvCxnSpPr>
            <p:spPr bwMode="auto">
              <a:xfrm>
                <a:off x="27094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684" name="Straight Connector 255"/>
              <p:cNvCxnSpPr>
                <a:cxnSpLocks noChangeShapeType="1"/>
              </p:cNvCxnSpPr>
              <p:nvPr/>
            </p:nvCxnSpPr>
            <p:spPr bwMode="auto">
              <a:xfrm>
                <a:off x="27094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685" name="Straight Connector 256"/>
              <p:cNvCxnSpPr>
                <a:cxnSpLocks noChangeShapeType="1"/>
              </p:cNvCxnSpPr>
              <p:nvPr/>
            </p:nvCxnSpPr>
            <p:spPr bwMode="auto">
              <a:xfrm>
                <a:off x="575892" y="25908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686" name="Flowchart: Magnetic Disk 257"/>
              <p:cNvSpPr>
                <a:spLocks noChangeArrowheads="1"/>
              </p:cNvSpPr>
              <p:nvPr/>
            </p:nvSpPr>
            <p:spPr bwMode="auto">
              <a:xfrm>
                <a:off x="1194609" y="2836818"/>
                <a:ext cx="9906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sp>
            <p:nvSpPr>
              <p:cNvPr id="70687" name="Flowchart: Magnetic Disk 258"/>
              <p:cNvSpPr>
                <a:spLocks noChangeArrowheads="1"/>
              </p:cNvSpPr>
              <p:nvPr/>
            </p:nvSpPr>
            <p:spPr bwMode="auto">
              <a:xfrm>
                <a:off x="1300512" y="2527663"/>
                <a:ext cx="762001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0688" name="TextBox 259"/>
              <p:cNvSpPr txBox="1">
                <a:spLocks noChangeArrowheads="1"/>
              </p:cNvSpPr>
              <p:nvPr/>
            </p:nvSpPr>
            <p:spPr bwMode="auto">
              <a:xfrm>
                <a:off x="372150" y="16002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70689" name="Straight Connector 260"/>
              <p:cNvCxnSpPr>
                <a:cxnSpLocks noChangeShapeType="1"/>
              </p:cNvCxnSpPr>
              <p:nvPr/>
            </p:nvCxnSpPr>
            <p:spPr bwMode="auto">
              <a:xfrm>
                <a:off x="1642692" y="20574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690" name="TextBox 261"/>
              <p:cNvSpPr txBox="1">
                <a:spLocks noChangeArrowheads="1"/>
              </p:cNvSpPr>
              <p:nvPr/>
            </p:nvSpPr>
            <p:spPr bwMode="auto">
              <a:xfrm>
                <a:off x="14389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sp>
            <p:nvSpPr>
              <p:cNvPr id="70691" name="TextBox 262"/>
              <p:cNvSpPr txBox="1">
                <a:spLocks noChangeArrowheads="1"/>
              </p:cNvSpPr>
              <p:nvPr/>
            </p:nvSpPr>
            <p:spPr bwMode="auto">
              <a:xfrm>
                <a:off x="2505750" y="1600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0692" name="Flowchart: Magnetic Disk 263"/>
              <p:cNvSpPr>
                <a:spLocks noChangeArrowheads="1"/>
              </p:cNvSpPr>
              <p:nvPr/>
            </p:nvSpPr>
            <p:spPr bwMode="auto">
              <a:xfrm>
                <a:off x="1406413" y="2223951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</p:grpSp>
      <p:cxnSp>
        <p:nvCxnSpPr>
          <p:cNvPr id="70667" name="Straight Connector 268"/>
          <p:cNvCxnSpPr>
            <a:cxnSpLocks noChangeShapeType="1"/>
          </p:cNvCxnSpPr>
          <p:nvPr/>
        </p:nvCxnSpPr>
        <p:spPr bwMode="auto">
          <a:xfrm>
            <a:off x="228600" y="3505200"/>
            <a:ext cx="8763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8" name="Straight Connector 276"/>
          <p:cNvCxnSpPr>
            <a:cxnSpLocks noChangeShapeType="1"/>
          </p:cNvCxnSpPr>
          <p:nvPr/>
        </p:nvCxnSpPr>
        <p:spPr bwMode="auto">
          <a:xfrm>
            <a:off x="2286000" y="1447800"/>
            <a:ext cx="0" cy="472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9" name="Straight Connector 277"/>
          <p:cNvCxnSpPr>
            <a:cxnSpLocks noChangeShapeType="1"/>
          </p:cNvCxnSpPr>
          <p:nvPr/>
        </p:nvCxnSpPr>
        <p:spPr bwMode="auto">
          <a:xfrm>
            <a:off x="4572000" y="1447800"/>
            <a:ext cx="0" cy="472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Straight Connector 278"/>
          <p:cNvCxnSpPr>
            <a:cxnSpLocks noChangeShapeType="1"/>
          </p:cNvCxnSpPr>
          <p:nvPr/>
        </p:nvCxnSpPr>
        <p:spPr bwMode="auto">
          <a:xfrm>
            <a:off x="6781800" y="1447800"/>
            <a:ext cx="0" cy="472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1" name="TextBox 279"/>
          <p:cNvSpPr txBox="1">
            <a:spLocks noChangeArrowheads="1"/>
          </p:cNvSpPr>
          <p:nvPr/>
        </p:nvSpPr>
        <p:spPr bwMode="auto">
          <a:xfrm>
            <a:off x="2438400" y="1219200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1</a:t>
            </a:r>
          </a:p>
        </p:txBody>
      </p:sp>
      <p:sp>
        <p:nvSpPr>
          <p:cNvPr id="70672" name="TextBox 280"/>
          <p:cNvSpPr txBox="1">
            <a:spLocks noChangeArrowheads="1"/>
          </p:cNvSpPr>
          <p:nvPr/>
        </p:nvSpPr>
        <p:spPr bwMode="auto">
          <a:xfrm>
            <a:off x="4800600" y="1219200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2</a:t>
            </a:r>
          </a:p>
        </p:txBody>
      </p:sp>
      <p:sp>
        <p:nvSpPr>
          <p:cNvPr id="70673" name="TextBox 281"/>
          <p:cNvSpPr txBox="1">
            <a:spLocks noChangeArrowheads="1"/>
          </p:cNvSpPr>
          <p:nvPr/>
        </p:nvSpPr>
        <p:spPr bwMode="auto">
          <a:xfrm>
            <a:off x="6934200" y="1219200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3</a:t>
            </a:r>
          </a:p>
        </p:txBody>
      </p:sp>
      <p:sp>
        <p:nvSpPr>
          <p:cNvPr id="70674" name="TextBox 282"/>
          <p:cNvSpPr txBox="1">
            <a:spLocks noChangeArrowheads="1"/>
          </p:cNvSpPr>
          <p:nvPr/>
        </p:nvSpPr>
        <p:spPr bwMode="auto">
          <a:xfrm>
            <a:off x="228600" y="3581400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4</a:t>
            </a:r>
          </a:p>
        </p:txBody>
      </p:sp>
      <p:sp>
        <p:nvSpPr>
          <p:cNvPr id="70675" name="TextBox 283"/>
          <p:cNvSpPr txBox="1">
            <a:spLocks noChangeArrowheads="1"/>
          </p:cNvSpPr>
          <p:nvPr/>
        </p:nvSpPr>
        <p:spPr bwMode="auto">
          <a:xfrm>
            <a:off x="2362200" y="3581400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5</a:t>
            </a:r>
          </a:p>
        </p:txBody>
      </p:sp>
      <p:sp>
        <p:nvSpPr>
          <p:cNvPr id="70676" name="TextBox 284"/>
          <p:cNvSpPr txBox="1">
            <a:spLocks noChangeArrowheads="1"/>
          </p:cNvSpPr>
          <p:nvPr/>
        </p:nvSpPr>
        <p:spPr bwMode="auto">
          <a:xfrm>
            <a:off x="4657725" y="3581400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6</a:t>
            </a:r>
          </a:p>
        </p:txBody>
      </p:sp>
      <p:sp>
        <p:nvSpPr>
          <p:cNvPr id="70677" name="TextBox 285"/>
          <p:cNvSpPr txBox="1">
            <a:spLocks noChangeArrowheads="1"/>
          </p:cNvSpPr>
          <p:nvPr/>
        </p:nvSpPr>
        <p:spPr bwMode="auto">
          <a:xfrm>
            <a:off x="6858000" y="3581400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7</a:t>
            </a:r>
          </a:p>
        </p:txBody>
      </p:sp>
      <p:sp>
        <p:nvSpPr>
          <p:cNvPr id="70678" name="TextBox 286"/>
          <p:cNvSpPr txBox="1">
            <a:spLocks noChangeArrowheads="1"/>
          </p:cNvSpPr>
          <p:nvPr/>
        </p:nvSpPr>
        <p:spPr bwMode="auto">
          <a:xfrm>
            <a:off x="533400" y="6091238"/>
            <a:ext cx="6757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What is special about the state of disks after Move 3?</a:t>
            </a:r>
          </a:p>
        </p:txBody>
      </p:sp>
    </p:spTree>
    <p:extLst>
      <p:ext uri="{BB962C8B-B14F-4D97-AF65-F5344CB8AC3E}">
        <p14:creationId xmlns:p14="http://schemas.microsoft.com/office/powerpoint/2010/main" val="2955344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Towers of Hanoi : 4 Disks</a:t>
            </a:r>
          </a:p>
        </p:txBody>
      </p:sp>
      <p:grpSp>
        <p:nvGrpSpPr>
          <p:cNvPr id="72707" name="Group 61"/>
          <p:cNvGrpSpPr>
            <a:grpSpLocks/>
          </p:cNvGrpSpPr>
          <p:nvPr/>
        </p:nvGrpSpPr>
        <p:grpSpPr bwMode="auto">
          <a:xfrm>
            <a:off x="609600" y="3124200"/>
            <a:ext cx="2133600" cy="1524000"/>
            <a:chOff x="1143000" y="3352800"/>
            <a:chExt cx="2815008" cy="1600200"/>
          </a:xfrm>
        </p:grpSpPr>
        <p:cxnSp>
          <p:nvCxnSpPr>
            <p:cNvPr id="72746" name="Straight Connector 31"/>
            <p:cNvCxnSpPr>
              <a:cxnSpLocks noChangeShapeType="1"/>
            </p:cNvCxnSpPr>
            <p:nvPr/>
          </p:nvCxnSpPr>
          <p:spPr bwMode="auto">
            <a:xfrm>
              <a:off x="1638300" y="4343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47" name="Flowchart: Magnetic Disk 14"/>
            <p:cNvSpPr>
              <a:spLocks noChangeArrowheads="1"/>
            </p:cNvSpPr>
            <p:nvPr/>
          </p:nvSpPr>
          <p:spPr bwMode="auto">
            <a:xfrm>
              <a:off x="1143000" y="4572000"/>
              <a:ext cx="9906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72748" name="Flowchart: Magnetic Disk 15"/>
            <p:cNvSpPr>
              <a:spLocks noChangeArrowheads="1"/>
            </p:cNvSpPr>
            <p:nvPr/>
          </p:nvSpPr>
          <p:spPr bwMode="auto">
            <a:xfrm>
              <a:off x="1257300" y="4267200"/>
              <a:ext cx="7620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cxnSp>
          <p:nvCxnSpPr>
            <p:cNvPr id="72749" name="Straight Connector 18"/>
            <p:cNvCxnSpPr>
              <a:cxnSpLocks noChangeShapeType="1"/>
            </p:cNvCxnSpPr>
            <p:nvPr/>
          </p:nvCxnSpPr>
          <p:spPr bwMode="auto">
            <a:xfrm>
              <a:off x="1638300" y="3810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50" name="TextBox 42"/>
            <p:cNvSpPr txBox="1">
              <a:spLocks noChangeArrowheads="1"/>
            </p:cNvSpPr>
            <p:nvPr/>
          </p:nvSpPr>
          <p:spPr bwMode="auto">
            <a:xfrm>
              <a:off x="1434558" y="33528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cxnSp>
          <p:nvCxnSpPr>
            <p:cNvPr id="72751" name="Straight Connector 29"/>
            <p:cNvCxnSpPr>
              <a:cxnSpLocks noChangeShapeType="1"/>
            </p:cNvCxnSpPr>
            <p:nvPr/>
          </p:nvCxnSpPr>
          <p:spPr bwMode="auto">
            <a:xfrm>
              <a:off x="2705100" y="4343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52" name="Straight Connector 33"/>
            <p:cNvCxnSpPr>
              <a:cxnSpLocks noChangeShapeType="1"/>
            </p:cNvCxnSpPr>
            <p:nvPr/>
          </p:nvCxnSpPr>
          <p:spPr bwMode="auto">
            <a:xfrm>
              <a:off x="2705100" y="3810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53" name="TextBox 34"/>
            <p:cNvSpPr txBox="1">
              <a:spLocks noChangeArrowheads="1"/>
            </p:cNvSpPr>
            <p:nvPr/>
          </p:nvSpPr>
          <p:spPr bwMode="auto">
            <a:xfrm>
              <a:off x="2501358" y="33528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cxnSp>
          <p:nvCxnSpPr>
            <p:cNvPr id="72754" name="Straight Connector 36"/>
            <p:cNvCxnSpPr>
              <a:cxnSpLocks noChangeShapeType="1"/>
            </p:cNvCxnSpPr>
            <p:nvPr/>
          </p:nvCxnSpPr>
          <p:spPr bwMode="auto">
            <a:xfrm>
              <a:off x="3771900" y="4343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55" name="Straight Connector 45"/>
            <p:cNvCxnSpPr>
              <a:cxnSpLocks noChangeShapeType="1"/>
            </p:cNvCxnSpPr>
            <p:nvPr/>
          </p:nvCxnSpPr>
          <p:spPr bwMode="auto">
            <a:xfrm>
              <a:off x="3771900" y="3810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56" name="TextBox 46"/>
            <p:cNvSpPr txBox="1">
              <a:spLocks noChangeArrowheads="1"/>
            </p:cNvSpPr>
            <p:nvPr/>
          </p:nvSpPr>
          <p:spPr bwMode="auto">
            <a:xfrm>
              <a:off x="3568158" y="33528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72757" name="Flowchart: Magnetic Disk 58"/>
            <p:cNvSpPr>
              <a:spLocks noChangeArrowheads="1"/>
            </p:cNvSpPr>
            <p:nvPr/>
          </p:nvSpPr>
          <p:spPr bwMode="auto">
            <a:xfrm>
              <a:off x="1371600" y="3962400"/>
              <a:ext cx="5334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72758" name="Flowchart: Magnetic Disk 59"/>
            <p:cNvSpPr>
              <a:spLocks noChangeArrowheads="1"/>
            </p:cNvSpPr>
            <p:nvPr/>
          </p:nvSpPr>
          <p:spPr bwMode="auto">
            <a:xfrm>
              <a:off x="1447800" y="3733800"/>
              <a:ext cx="3810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</p:grp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228600" y="8382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Solve recursively using result of 3 Disks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Step 1: move top 3 disks to C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Step 2: move disk 4 to B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Step 3: move disks 1,2,3 to B</a:t>
            </a:r>
          </a:p>
        </p:txBody>
      </p:sp>
      <p:grpSp>
        <p:nvGrpSpPr>
          <p:cNvPr id="72709" name="Group 62"/>
          <p:cNvGrpSpPr>
            <a:grpSpLocks/>
          </p:cNvGrpSpPr>
          <p:nvPr/>
        </p:nvGrpSpPr>
        <p:grpSpPr bwMode="auto">
          <a:xfrm>
            <a:off x="4343400" y="3124200"/>
            <a:ext cx="2286000" cy="1524000"/>
            <a:chOff x="1143000" y="3352800"/>
            <a:chExt cx="3016080" cy="1600200"/>
          </a:xfrm>
        </p:grpSpPr>
        <p:cxnSp>
          <p:nvCxnSpPr>
            <p:cNvPr id="72733" name="Straight Connector 82"/>
            <p:cNvCxnSpPr>
              <a:cxnSpLocks noChangeShapeType="1"/>
            </p:cNvCxnSpPr>
            <p:nvPr/>
          </p:nvCxnSpPr>
          <p:spPr bwMode="auto">
            <a:xfrm>
              <a:off x="3771900" y="4343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4" name="Straight Connector 63"/>
            <p:cNvCxnSpPr>
              <a:cxnSpLocks noChangeShapeType="1"/>
            </p:cNvCxnSpPr>
            <p:nvPr/>
          </p:nvCxnSpPr>
          <p:spPr bwMode="auto">
            <a:xfrm>
              <a:off x="1638300" y="4343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5" name="Flowchart: Magnetic Disk 65"/>
            <p:cNvSpPr>
              <a:spLocks noChangeArrowheads="1"/>
            </p:cNvSpPr>
            <p:nvPr/>
          </p:nvSpPr>
          <p:spPr bwMode="auto">
            <a:xfrm>
              <a:off x="1143000" y="4572000"/>
              <a:ext cx="9906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72736" name="Flowchart: Magnetic Disk 75"/>
            <p:cNvSpPr>
              <a:spLocks noChangeArrowheads="1"/>
            </p:cNvSpPr>
            <p:nvPr/>
          </p:nvSpPr>
          <p:spPr bwMode="auto">
            <a:xfrm>
              <a:off x="3397080" y="4572000"/>
              <a:ext cx="7620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cxnSp>
          <p:nvCxnSpPr>
            <p:cNvPr id="72737" name="Straight Connector 76"/>
            <p:cNvCxnSpPr>
              <a:cxnSpLocks noChangeShapeType="1"/>
            </p:cNvCxnSpPr>
            <p:nvPr/>
          </p:nvCxnSpPr>
          <p:spPr bwMode="auto">
            <a:xfrm>
              <a:off x="1638300" y="3810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8" name="TextBox 78"/>
            <p:cNvSpPr txBox="1">
              <a:spLocks noChangeArrowheads="1"/>
            </p:cNvSpPr>
            <p:nvPr/>
          </p:nvSpPr>
          <p:spPr bwMode="auto">
            <a:xfrm>
              <a:off x="1434558" y="33528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cxnSp>
          <p:nvCxnSpPr>
            <p:cNvPr id="72739" name="Straight Connector 79"/>
            <p:cNvCxnSpPr>
              <a:cxnSpLocks noChangeShapeType="1"/>
            </p:cNvCxnSpPr>
            <p:nvPr/>
          </p:nvCxnSpPr>
          <p:spPr bwMode="auto">
            <a:xfrm>
              <a:off x="2705100" y="4343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40" name="Straight Connector 80"/>
            <p:cNvCxnSpPr>
              <a:cxnSpLocks noChangeShapeType="1"/>
            </p:cNvCxnSpPr>
            <p:nvPr/>
          </p:nvCxnSpPr>
          <p:spPr bwMode="auto">
            <a:xfrm>
              <a:off x="2705100" y="3810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41" name="TextBox 81"/>
            <p:cNvSpPr txBox="1">
              <a:spLocks noChangeArrowheads="1"/>
            </p:cNvSpPr>
            <p:nvPr/>
          </p:nvSpPr>
          <p:spPr bwMode="auto">
            <a:xfrm>
              <a:off x="2501358" y="33528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cxnSp>
          <p:nvCxnSpPr>
            <p:cNvPr id="72742" name="Straight Connector 83"/>
            <p:cNvCxnSpPr>
              <a:cxnSpLocks noChangeShapeType="1"/>
            </p:cNvCxnSpPr>
            <p:nvPr/>
          </p:nvCxnSpPr>
          <p:spPr bwMode="auto">
            <a:xfrm>
              <a:off x="3771900" y="3810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43" name="TextBox 84"/>
            <p:cNvSpPr txBox="1">
              <a:spLocks noChangeArrowheads="1"/>
            </p:cNvSpPr>
            <p:nvPr/>
          </p:nvSpPr>
          <p:spPr bwMode="auto">
            <a:xfrm>
              <a:off x="3568158" y="33528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72744" name="Flowchart: Magnetic Disk 85"/>
            <p:cNvSpPr>
              <a:spLocks noChangeArrowheads="1"/>
            </p:cNvSpPr>
            <p:nvPr/>
          </p:nvSpPr>
          <p:spPr bwMode="auto">
            <a:xfrm>
              <a:off x="3511381" y="4267200"/>
              <a:ext cx="5334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72745" name="Flowchart: Magnetic Disk 86"/>
            <p:cNvSpPr>
              <a:spLocks noChangeArrowheads="1"/>
            </p:cNvSpPr>
            <p:nvPr/>
          </p:nvSpPr>
          <p:spPr bwMode="auto">
            <a:xfrm>
              <a:off x="3587580" y="4038600"/>
              <a:ext cx="3810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</p:grpSp>
      <p:sp>
        <p:nvSpPr>
          <p:cNvPr id="72710" name="Right Brace 87"/>
          <p:cNvSpPr>
            <a:spLocks/>
          </p:cNvSpPr>
          <p:nvPr/>
        </p:nvSpPr>
        <p:spPr bwMode="auto">
          <a:xfrm>
            <a:off x="1371600" y="3429000"/>
            <a:ext cx="304800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711" name="Right Arrow 88"/>
          <p:cNvSpPr>
            <a:spLocks noChangeArrowheads="1"/>
          </p:cNvSpPr>
          <p:nvPr/>
        </p:nvSpPr>
        <p:spPr bwMode="auto">
          <a:xfrm>
            <a:off x="1600200" y="3733800"/>
            <a:ext cx="990600" cy="3048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712" name="Right Brace 89"/>
          <p:cNvSpPr>
            <a:spLocks/>
          </p:cNvSpPr>
          <p:nvPr/>
        </p:nvSpPr>
        <p:spPr bwMode="auto">
          <a:xfrm>
            <a:off x="5105400" y="4267200"/>
            <a:ext cx="2286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713" name="Right Arrow 90"/>
          <p:cNvSpPr>
            <a:spLocks noChangeArrowheads="1"/>
          </p:cNvSpPr>
          <p:nvPr/>
        </p:nvSpPr>
        <p:spPr bwMode="auto">
          <a:xfrm>
            <a:off x="5257800" y="43434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2714" name="Group 91"/>
          <p:cNvGrpSpPr>
            <a:grpSpLocks/>
          </p:cNvGrpSpPr>
          <p:nvPr/>
        </p:nvGrpSpPr>
        <p:grpSpPr bwMode="auto">
          <a:xfrm>
            <a:off x="906463" y="5181600"/>
            <a:ext cx="2065337" cy="1524000"/>
            <a:chOff x="1434558" y="3352800"/>
            <a:chExt cx="2724522" cy="1600200"/>
          </a:xfrm>
        </p:grpSpPr>
        <p:cxnSp>
          <p:nvCxnSpPr>
            <p:cNvPr id="72720" name="Straight Connector 109"/>
            <p:cNvCxnSpPr>
              <a:cxnSpLocks noChangeShapeType="1"/>
            </p:cNvCxnSpPr>
            <p:nvPr/>
          </p:nvCxnSpPr>
          <p:spPr bwMode="auto">
            <a:xfrm>
              <a:off x="2705100" y="4343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1" name="Straight Connector 110"/>
            <p:cNvCxnSpPr>
              <a:cxnSpLocks noChangeShapeType="1"/>
            </p:cNvCxnSpPr>
            <p:nvPr/>
          </p:nvCxnSpPr>
          <p:spPr bwMode="auto">
            <a:xfrm>
              <a:off x="2705100" y="3810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2" name="Straight Connector 92"/>
            <p:cNvCxnSpPr>
              <a:cxnSpLocks noChangeShapeType="1"/>
            </p:cNvCxnSpPr>
            <p:nvPr/>
          </p:nvCxnSpPr>
          <p:spPr bwMode="auto">
            <a:xfrm>
              <a:off x="3771900" y="4343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3" name="Straight Connector 93"/>
            <p:cNvCxnSpPr>
              <a:cxnSpLocks noChangeShapeType="1"/>
            </p:cNvCxnSpPr>
            <p:nvPr/>
          </p:nvCxnSpPr>
          <p:spPr bwMode="auto">
            <a:xfrm>
              <a:off x="1638300" y="4343400"/>
              <a:ext cx="0" cy="609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4" name="Flowchart: Magnetic Disk 94"/>
            <p:cNvSpPr>
              <a:spLocks noChangeArrowheads="1"/>
            </p:cNvSpPr>
            <p:nvPr/>
          </p:nvSpPr>
          <p:spPr bwMode="auto">
            <a:xfrm>
              <a:off x="2263657" y="4572000"/>
              <a:ext cx="9906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72725" name="Flowchart: Magnetic Disk 97"/>
            <p:cNvSpPr>
              <a:spLocks noChangeArrowheads="1"/>
            </p:cNvSpPr>
            <p:nvPr/>
          </p:nvSpPr>
          <p:spPr bwMode="auto">
            <a:xfrm>
              <a:off x="3397080" y="4572000"/>
              <a:ext cx="7620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cxnSp>
          <p:nvCxnSpPr>
            <p:cNvPr id="72726" name="Straight Connector 103"/>
            <p:cNvCxnSpPr>
              <a:cxnSpLocks noChangeShapeType="1"/>
            </p:cNvCxnSpPr>
            <p:nvPr/>
          </p:nvCxnSpPr>
          <p:spPr bwMode="auto">
            <a:xfrm>
              <a:off x="1638300" y="3810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7" name="TextBox 105"/>
            <p:cNvSpPr txBox="1">
              <a:spLocks noChangeArrowheads="1"/>
            </p:cNvSpPr>
            <p:nvPr/>
          </p:nvSpPr>
          <p:spPr bwMode="auto">
            <a:xfrm>
              <a:off x="1434558" y="33528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72728" name="TextBox 111"/>
            <p:cNvSpPr txBox="1">
              <a:spLocks noChangeArrowheads="1"/>
            </p:cNvSpPr>
            <p:nvPr/>
          </p:nvSpPr>
          <p:spPr bwMode="auto">
            <a:xfrm>
              <a:off x="2501358" y="33528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cxnSp>
          <p:nvCxnSpPr>
            <p:cNvPr id="72729" name="Straight Connector 112"/>
            <p:cNvCxnSpPr>
              <a:cxnSpLocks noChangeShapeType="1"/>
            </p:cNvCxnSpPr>
            <p:nvPr/>
          </p:nvCxnSpPr>
          <p:spPr bwMode="auto">
            <a:xfrm>
              <a:off x="3771900" y="3810000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0" name="TextBox 113"/>
            <p:cNvSpPr txBox="1">
              <a:spLocks noChangeArrowheads="1"/>
            </p:cNvSpPr>
            <p:nvPr/>
          </p:nvSpPr>
          <p:spPr bwMode="auto">
            <a:xfrm>
              <a:off x="3568158" y="33528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72731" name="Flowchart: Magnetic Disk 119"/>
            <p:cNvSpPr>
              <a:spLocks noChangeArrowheads="1"/>
            </p:cNvSpPr>
            <p:nvPr/>
          </p:nvSpPr>
          <p:spPr bwMode="auto">
            <a:xfrm>
              <a:off x="3511381" y="4267200"/>
              <a:ext cx="5334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72732" name="Flowchart: Magnetic Disk 120"/>
            <p:cNvSpPr>
              <a:spLocks noChangeArrowheads="1"/>
            </p:cNvSpPr>
            <p:nvPr/>
          </p:nvSpPr>
          <p:spPr bwMode="auto">
            <a:xfrm>
              <a:off x="3587580" y="4038600"/>
              <a:ext cx="381000" cy="3810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</p:grpSp>
      <p:sp>
        <p:nvSpPr>
          <p:cNvPr id="72715" name="Right Arrow 122"/>
          <p:cNvSpPr>
            <a:spLocks noChangeArrowheads="1"/>
          </p:cNvSpPr>
          <p:nvPr/>
        </p:nvSpPr>
        <p:spPr bwMode="auto">
          <a:xfrm rot="1565041" flipH="1">
            <a:off x="1881188" y="5883275"/>
            <a:ext cx="495300" cy="341313"/>
          </a:xfrm>
          <a:prstGeom prst="rightArrow">
            <a:avLst>
              <a:gd name="adj1" fmla="val 50000"/>
              <a:gd name="adj2" fmla="val 50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716" name="Left Brace 123"/>
          <p:cNvSpPr>
            <a:spLocks/>
          </p:cNvSpPr>
          <p:nvPr/>
        </p:nvSpPr>
        <p:spPr bwMode="auto">
          <a:xfrm>
            <a:off x="2286000" y="5791200"/>
            <a:ext cx="152400" cy="914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717" name="TextBox 124"/>
          <p:cNvSpPr txBox="1">
            <a:spLocks noChangeArrowheads="1"/>
          </p:cNvSpPr>
          <p:nvPr/>
        </p:nvSpPr>
        <p:spPr bwMode="auto">
          <a:xfrm>
            <a:off x="762000" y="2743200"/>
            <a:ext cx="96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1</a:t>
            </a:r>
          </a:p>
        </p:txBody>
      </p:sp>
      <p:sp>
        <p:nvSpPr>
          <p:cNvPr id="72718" name="TextBox 125"/>
          <p:cNvSpPr txBox="1">
            <a:spLocks noChangeArrowheads="1"/>
          </p:cNvSpPr>
          <p:nvPr/>
        </p:nvSpPr>
        <p:spPr bwMode="auto">
          <a:xfrm>
            <a:off x="4495800" y="2738438"/>
            <a:ext cx="96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2</a:t>
            </a:r>
          </a:p>
        </p:txBody>
      </p:sp>
      <p:sp>
        <p:nvSpPr>
          <p:cNvPr id="72719" name="TextBox 126"/>
          <p:cNvSpPr txBox="1">
            <a:spLocks noChangeArrowheads="1"/>
          </p:cNvSpPr>
          <p:nvPr/>
        </p:nvSpPr>
        <p:spPr bwMode="auto">
          <a:xfrm>
            <a:off x="561975" y="4800600"/>
            <a:ext cx="96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83559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Towers of Hanoi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7696200" cy="3505200"/>
          </a:xfrm>
        </p:spPr>
        <p:txBody>
          <a:bodyPr/>
          <a:lstStyle/>
          <a:p>
            <a:pPr eaLnBrk="1" hangingPunct="1"/>
            <a:r>
              <a:rPr lang="en-US" altLang="en-US" sz="2000"/>
              <a:t>Pseudocode solution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	</a:t>
            </a:r>
            <a:r>
              <a:rPr lang="en-US" altLang="en-US" sz="1400">
                <a:latin typeface="Courier New" panose="02070309020205020404" pitchFamily="49" charset="0"/>
              </a:rPr>
              <a:t>solveTowers(count, A(source), B(dest), C(spare))</a:t>
            </a:r>
          </a:p>
          <a:p>
            <a:pPr lvl="1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if (count is 1) {</a:t>
            </a:r>
          </a:p>
          <a:p>
            <a:pPr lvl="1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  Move a disk directly from A to B</a:t>
            </a:r>
          </a:p>
          <a:p>
            <a:pPr lvl="1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}</a:t>
            </a:r>
          </a:p>
          <a:p>
            <a:pPr lvl="1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else {</a:t>
            </a:r>
          </a:p>
          <a:p>
            <a:pPr lvl="1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  solveTowers(count-1, A, C, B) // Step 1 below</a:t>
            </a:r>
          </a:p>
          <a:p>
            <a:pPr lvl="1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  solveTowers(1, A, B, C)  // Step 2 below</a:t>
            </a:r>
          </a:p>
          <a:p>
            <a:pPr lvl="1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  solveTowers(count-1, C, B, A) // Step 3 below</a:t>
            </a:r>
          </a:p>
          <a:p>
            <a:pPr lvl="1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} //end if</a:t>
            </a:r>
          </a:p>
        </p:txBody>
      </p:sp>
      <p:grpSp>
        <p:nvGrpSpPr>
          <p:cNvPr id="74756" name="Group 56"/>
          <p:cNvGrpSpPr>
            <a:grpSpLocks/>
          </p:cNvGrpSpPr>
          <p:nvPr/>
        </p:nvGrpSpPr>
        <p:grpSpPr bwMode="auto">
          <a:xfrm>
            <a:off x="561975" y="3657600"/>
            <a:ext cx="5229225" cy="3048000"/>
            <a:chOff x="561975" y="2738438"/>
            <a:chExt cx="6067425" cy="3967162"/>
          </a:xfrm>
        </p:grpSpPr>
        <p:grpSp>
          <p:nvGrpSpPr>
            <p:cNvPr id="74757" name="Group 61"/>
            <p:cNvGrpSpPr>
              <a:grpSpLocks/>
            </p:cNvGrpSpPr>
            <p:nvPr/>
          </p:nvGrpSpPr>
          <p:grpSpPr bwMode="auto">
            <a:xfrm>
              <a:off x="609600" y="3124200"/>
              <a:ext cx="2133600" cy="1524000"/>
              <a:chOff x="1143000" y="3352800"/>
              <a:chExt cx="2815008" cy="1600200"/>
            </a:xfrm>
          </p:grpSpPr>
          <p:cxnSp>
            <p:nvCxnSpPr>
              <p:cNvPr id="74795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1638300" y="43434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96" name="Flowchart: Magnetic Disk 14"/>
              <p:cNvSpPr>
                <a:spLocks noChangeArrowheads="1"/>
              </p:cNvSpPr>
              <p:nvPr/>
            </p:nvSpPr>
            <p:spPr bwMode="auto">
              <a:xfrm>
                <a:off x="1143000" y="4572000"/>
                <a:ext cx="9906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4</a:t>
                </a:r>
              </a:p>
            </p:txBody>
          </p:sp>
          <p:sp>
            <p:nvSpPr>
              <p:cNvPr id="74797" name="Flowchart: Magnetic Disk 15"/>
              <p:cNvSpPr>
                <a:spLocks noChangeArrowheads="1"/>
              </p:cNvSpPr>
              <p:nvPr/>
            </p:nvSpPr>
            <p:spPr bwMode="auto">
              <a:xfrm>
                <a:off x="1257300" y="4267200"/>
                <a:ext cx="762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cxnSp>
            <p:nvCxnSpPr>
              <p:cNvPr id="74798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1638300" y="38100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99" name="TextBox 42"/>
              <p:cNvSpPr txBox="1">
                <a:spLocks noChangeArrowheads="1"/>
              </p:cNvSpPr>
              <p:nvPr/>
            </p:nvSpPr>
            <p:spPr bwMode="auto">
              <a:xfrm>
                <a:off x="1434558" y="33528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74800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2705100" y="43434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801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2705100" y="38100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802" name="TextBox 34"/>
              <p:cNvSpPr txBox="1">
                <a:spLocks noChangeArrowheads="1"/>
              </p:cNvSpPr>
              <p:nvPr/>
            </p:nvSpPr>
            <p:spPr bwMode="auto">
              <a:xfrm>
                <a:off x="2501358" y="33528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cxnSp>
            <p:nvCxnSpPr>
              <p:cNvPr id="74803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3771900" y="43434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804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3771900" y="38100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805" name="TextBox 46"/>
              <p:cNvSpPr txBox="1">
                <a:spLocks noChangeArrowheads="1"/>
              </p:cNvSpPr>
              <p:nvPr/>
            </p:nvSpPr>
            <p:spPr bwMode="auto">
              <a:xfrm>
                <a:off x="3568158" y="33528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4806" name="Flowchart: Magnetic Disk 58"/>
              <p:cNvSpPr>
                <a:spLocks noChangeArrowheads="1"/>
              </p:cNvSpPr>
              <p:nvPr/>
            </p:nvSpPr>
            <p:spPr bwMode="auto">
              <a:xfrm>
                <a:off x="1371600" y="3962400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4807" name="Flowchart: Magnetic Disk 59"/>
              <p:cNvSpPr>
                <a:spLocks noChangeArrowheads="1"/>
              </p:cNvSpPr>
              <p:nvPr/>
            </p:nvSpPr>
            <p:spPr bwMode="auto">
              <a:xfrm>
                <a:off x="1447800" y="3733800"/>
                <a:ext cx="381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  <p:grpSp>
          <p:nvGrpSpPr>
            <p:cNvPr id="74758" name="Group 62"/>
            <p:cNvGrpSpPr>
              <a:grpSpLocks/>
            </p:cNvGrpSpPr>
            <p:nvPr/>
          </p:nvGrpSpPr>
          <p:grpSpPr bwMode="auto">
            <a:xfrm>
              <a:off x="4343400" y="3124200"/>
              <a:ext cx="2286000" cy="1524000"/>
              <a:chOff x="1143000" y="3352800"/>
              <a:chExt cx="3016080" cy="1600200"/>
            </a:xfrm>
          </p:grpSpPr>
          <p:cxnSp>
            <p:nvCxnSpPr>
              <p:cNvPr id="74782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3771900" y="43434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83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1638300" y="43434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84" name="Flowchart: Magnetic Disk 65"/>
              <p:cNvSpPr>
                <a:spLocks noChangeArrowheads="1"/>
              </p:cNvSpPr>
              <p:nvPr/>
            </p:nvSpPr>
            <p:spPr bwMode="auto">
              <a:xfrm>
                <a:off x="1143000" y="4572000"/>
                <a:ext cx="9906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4</a:t>
                </a:r>
              </a:p>
            </p:txBody>
          </p:sp>
          <p:sp>
            <p:nvSpPr>
              <p:cNvPr id="74785" name="Flowchart: Magnetic Disk 75"/>
              <p:cNvSpPr>
                <a:spLocks noChangeArrowheads="1"/>
              </p:cNvSpPr>
              <p:nvPr/>
            </p:nvSpPr>
            <p:spPr bwMode="auto">
              <a:xfrm>
                <a:off x="3397080" y="4572000"/>
                <a:ext cx="762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cxnSp>
            <p:nvCxnSpPr>
              <p:cNvPr id="74786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1638300" y="38100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87" name="TextBox 78"/>
              <p:cNvSpPr txBox="1">
                <a:spLocks noChangeArrowheads="1"/>
              </p:cNvSpPr>
              <p:nvPr/>
            </p:nvSpPr>
            <p:spPr bwMode="auto">
              <a:xfrm>
                <a:off x="1434558" y="33528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cxnSp>
            <p:nvCxnSpPr>
              <p:cNvPr id="74788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2705100" y="43434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89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2705100" y="38100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90" name="TextBox 81"/>
              <p:cNvSpPr txBox="1">
                <a:spLocks noChangeArrowheads="1"/>
              </p:cNvSpPr>
              <p:nvPr/>
            </p:nvSpPr>
            <p:spPr bwMode="auto">
              <a:xfrm>
                <a:off x="2501358" y="33528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cxnSp>
            <p:nvCxnSpPr>
              <p:cNvPr id="74791" name="Straight Connector 83"/>
              <p:cNvCxnSpPr>
                <a:cxnSpLocks noChangeShapeType="1"/>
              </p:cNvCxnSpPr>
              <p:nvPr/>
            </p:nvCxnSpPr>
            <p:spPr bwMode="auto">
              <a:xfrm>
                <a:off x="3771900" y="38100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92" name="TextBox 84"/>
              <p:cNvSpPr txBox="1">
                <a:spLocks noChangeArrowheads="1"/>
              </p:cNvSpPr>
              <p:nvPr/>
            </p:nvSpPr>
            <p:spPr bwMode="auto">
              <a:xfrm>
                <a:off x="3568158" y="33528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4793" name="Flowchart: Magnetic Disk 85"/>
              <p:cNvSpPr>
                <a:spLocks noChangeArrowheads="1"/>
              </p:cNvSpPr>
              <p:nvPr/>
            </p:nvSpPr>
            <p:spPr bwMode="auto">
              <a:xfrm>
                <a:off x="3511381" y="4267200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4794" name="Flowchart: Magnetic Disk 86"/>
              <p:cNvSpPr>
                <a:spLocks noChangeArrowheads="1"/>
              </p:cNvSpPr>
              <p:nvPr/>
            </p:nvSpPr>
            <p:spPr bwMode="auto">
              <a:xfrm>
                <a:off x="3587580" y="4038600"/>
                <a:ext cx="381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  <p:sp>
          <p:nvSpPr>
            <p:cNvPr id="74759" name="Right Brace 87"/>
            <p:cNvSpPr>
              <a:spLocks/>
            </p:cNvSpPr>
            <p:nvPr/>
          </p:nvSpPr>
          <p:spPr bwMode="auto">
            <a:xfrm>
              <a:off x="1371600" y="3429000"/>
              <a:ext cx="304800" cy="9144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4760" name="Right Arrow 88"/>
            <p:cNvSpPr>
              <a:spLocks noChangeArrowheads="1"/>
            </p:cNvSpPr>
            <p:nvPr/>
          </p:nvSpPr>
          <p:spPr bwMode="auto">
            <a:xfrm>
              <a:off x="1600200" y="3733800"/>
              <a:ext cx="990600" cy="304800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4761" name="Right Brace 89"/>
            <p:cNvSpPr>
              <a:spLocks/>
            </p:cNvSpPr>
            <p:nvPr/>
          </p:nvSpPr>
          <p:spPr bwMode="auto">
            <a:xfrm>
              <a:off x="5105400" y="4267200"/>
              <a:ext cx="2286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4762" name="Right Arrow 90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74763" name="Group 91"/>
            <p:cNvGrpSpPr>
              <a:grpSpLocks/>
            </p:cNvGrpSpPr>
            <p:nvPr/>
          </p:nvGrpSpPr>
          <p:grpSpPr bwMode="auto">
            <a:xfrm>
              <a:off x="906463" y="5181600"/>
              <a:ext cx="2065337" cy="1524000"/>
              <a:chOff x="1434558" y="3352800"/>
              <a:chExt cx="2724522" cy="1600200"/>
            </a:xfrm>
          </p:grpSpPr>
          <p:cxnSp>
            <p:nvCxnSpPr>
              <p:cNvPr id="74769" name="Straight Connector 109"/>
              <p:cNvCxnSpPr>
                <a:cxnSpLocks noChangeShapeType="1"/>
              </p:cNvCxnSpPr>
              <p:nvPr/>
            </p:nvCxnSpPr>
            <p:spPr bwMode="auto">
              <a:xfrm>
                <a:off x="2705100" y="43434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0" name="Straight Connector 110"/>
              <p:cNvCxnSpPr>
                <a:cxnSpLocks noChangeShapeType="1"/>
              </p:cNvCxnSpPr>
              <p:nvPr/>
            </p:nvCxnSpPr>
            <p:spPr bwMode="auto">
              <a:xfrm>
                <a:off x="2705100" y="38100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1" name="Straight Connector 92"/>
              <p:cNvCxnSpPr>
                <a:cxnSpLocks noChangeShapeType="1"/>
              </p:cNvCxnSpPr>
              <p:nvPr/>
            </p:nvCxnSpPr>
            <p:spPr bwMode="auto">
              <a:xfrm>
                <a:off x="3771900" y="43434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2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1638300" y="4343400"/>
                <a:ext cx="0" cy="609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73" name="Flowchart: Magnetic Disk 94"/>
              <p:cNvSpPr>
                <a:spLocks noChangeArrowheads="1"/>
              </p:cNvSpPr>
              <p:nvPr/>
            </p:nvSpPr>
            <p:spPr bwMode="auto">
              <a:xfrm>
                <a:off x="2263657" y="4572000"/>
                <a:ext cx="9906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4</a:t>
                </a:r>
              </a:p>
            </p:txBody>
          </p:sp>
          <p:sp>
            <p:nvSpPr>
              <p:cNvPr id="74774" name="Flowchart: Magnetic Disk 97"/>
              <p:cNvSpPr>
                <a:spLocks noChangeArrowheads="1"/>
              </p:cNvSpPr>
              <p:nvPr/>
            </p:nvSpPr>
            <p:spPr bwMode="auto">
              <a:xfrm>
                <a:off x="3397080" y="4572000"/>
                <a:ext cx="762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3</a:t>
                </a:r>
              </a:p>
            </p:txBody>
          </p:sp>
          <p:cxnSp>
            <p:nvCxnSpPr>
              <p:cNvPr id="74775" name="Straight Connector 103"/>
              <p:cNvCxnSpPr>
                <a:cxnSpLocks noChangeShapeType="1"/>
              </p:cNvCxnSpPr>
              <p:nvPr/>
            </p:nvCxnSpPr>
            <p:spPr bwMode="auto">
              <a:xfrm>
                <a:off x="1638300" y="38100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76" name="TextBox 105"/>
              <p:cNvSpPr txBox="1">
                <a:spLocks noChangeArrowheads="1"/>
              </p:cNvSpPr>
              <p:nvPr/>
            </p:nvSpPr>
            <p:spPr bwMode="auto">
              <a:xfrm>
                <a:off x="1434558" y="335280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A</a:t>
                </a:r>
              </a:p>
            </p:txBody>
          </p:sp>
          <p:sp>
            <p:nvSpPr>
              <p:cNvPr id="74777" name="TextBox 111"/>
              <p:cNvSpPr txBox="1">
                <a:spLocks noChangeArrowheads="1"/>
              </p:cNvSpPr>
              <p:nvPr/>
            </p:nvSpPr>
            <p:spPr bwMode="auto">
              <a:xfrm>
                <a:off x="2501358" y="33528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B</a:t>
                </a:r>
              </a:p>
            </p:txBody>
          </p:sp>
          <p:cxnSp>
            <p:nvCxnSpPr>
              <p:cNvPr id="74778" name="Straight Connector 112"/>
              <p:cNvCxnSpPr>
                <a:cxnSpLocks noChangeShapeType="1"/>
              </p:cNvCxnSpPr>
              <p:nvPr/>
            </p:nvCxnSpPr>
            <p:spPr bwMode="auto">
              <a:xfrm>
                <a:off x="3771900" y="3810000"/>
                <a:ext cx="0" cy="5334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79" name="TextBox 113"/>
              <p:cNvSpPr txBox="1">
                <a:spLocks noChangeArrowheads="1"/>
              </p:cNvSpPr>
              <p:nvPr/>
            </p:nvSpPr>
            <p:spPr bwMode="auto">
              <a:xfrm>
                <a:off x="3568158" y="33528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C</a:t>
                </a:r>
              </a:p>
            </p:txBody>
          </p:sp>
          <p:sp>
            <p:nvSpPr>
              <p:cNvPr id="74780" name="Flowchart: Magnetic Disk 119"/>
              <p:cNvSpPr>
                <a:spLocks noChangeArrowheads="1"/>
              </p:cNvSpPr>
              <p:nvPr/>
            </p:nvSpPr>
            <p:spPr bwMode="auto">
              <a:xfrm>
                <a:off x="3511381" y="4267200"/>
                <a:ext cx="5334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2</a:t>
                </a:r>
              </a:p>
            </p:txBody>
          </p:sp>
          <p:sp>
            <p:nvSpPr>
              <p:cNvPr id="74781" name="Flowchart: Magnetic Disk 120"/>
              <p:cNvSpPr>
                <a:spLocks noChangeArrowheads="1"/>
              </p:cNvSpPr>
              <p:nvPr/>
            </p:nvSpPr>
            <p:spPr bwMode="auto">
              <a:xfrm>
                <a:off x="3587580" y="4038600"/>
                <a:ext cx="381000" cy="381000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</a:t>
                </a:r>
              </a:p>
            </p:txBody>
          </p:sp>
        </p:grpSp>
        <p:sp>
          <p:nvSpPr>
            <p:cNvPr id="74764" name="Right Arrow 122"/>
            <p:cNvSpPr>
              <a:spLocks noChangeArrowheads="1"/>
            </p:cNvSpPr>
            <p:nvPr/>
          </p:nvSpPr>
          <p:spPr bwMode="auto">
            <a:xfrm rot="1565041" flipH="1">
              <a:off x="1881188" y="5883275"/>
              <a:ext cx="495300" cy="341313"/>
            </a:xfrm>
            <a:prstGeom prst="rightArrow">
              <a:avLst>
                <a:gd name="adj1" fmla="val 50000"/>
                <a:gd name="adj2" fmla="val 5012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4765" name="Left Brace 123"/>
            <p:cNvSpPr>
              <a:spLocks/>
            </p:cNvSpPr>
            <p:nvPr/>
          </p:nvSpPr>
          <p:spPr bwMode="auto">
            <a:xfrm>
              <a:off x="2286000" y="5791200"/>
              <a:ext cx="152400" cy="9144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4766" name="TextBox 124"/>
            <p:cNvSpPr txBox="1">
              <a:spLocks noChangeArrowheads="1"/>
            </p:cNvSpPr>
            <p:nvPr/>
          </p:nvSpPr>
          <p:spPr bwMode="auto">
            <a:xfrm>
              <a:off x="762000" y="2743200"/>
              <a:ext cx="9620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Step 1</a:t>
              </a:r>
            </a:p>
          </p:txBody>
        </p:sp>
        <p:sp>
          <p:nvSpPr>
            <p:cNvPr id="74767" name="TextBox 125"/>
            <p:cNvSpPr txBox="1">
              <a:spLocks noChangeArrowheads="1"/>
            </p:cNvSpPr>
            <p:nvPr/>
          </p:nvSpPr>
          <p:spPr bwMode="auto">
            <a:xfrm>
              <a:off x="4495800" y="2738438"/>
              <a:ext cx="962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Step 2</a:t>
              </a:r>
            </a:p>
          </p:txBody>
        </p:sp>
        <p:sp>
          <p:nvSpPr>
            <p:cNvPr id="74768" name="TextBox 126"/>
            <p:cNvSpPr txBox="1">
              <a:spLocks noChangeArrowheads="1"/>
            </p:cNvSpPr>
            <p:nvPr/>
          </p:nvSpPr>
          <p:spPr bwMode="auto">
            <a:xfrm>
              <a:off x="561975" y="4800600"/>
              <a:ext cx="9620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Step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53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9067800" cy="838200"/>
          </a:xfrm>
        </p:spPr>
        <p:txBody>
          <a:bodyPr/>
          <a:lstStyle/>
          <a:p>
            <a:pPr eaLnBrk="1" hangingPunct="1"/>
            <a:r>
              <a:rPr lang="en-US" dirty="0"/>
              <a:t>Counting Basic Operations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1066800"/>
          </a:xfrm>
        </p:spPr>
        <p:txBody>
          <a:bodyPr/>
          <a:lstStyle/>
          <a:p>
            <a:pPr eaLnBrk="1" hangingPunct="1"/>
            <a:r>
              <a:rPr lang="en-US" dirty="0"/>
              <a:t>Count the number of basic operations per line</a:t>
            </a: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47800"/>
            <a:ext cx="4409795" cy="165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95758"/>
              </p:ext>
            </p:extLst>
          </p:nvPr>
        </p:nvGraphicFramePr>
        <p:xfrm>
          <a:off x="228600" y="1524000"/>
          <a:ext cx="5715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3n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152400" y="3048000"/>
            <a:ext cx="899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kern="0" dirty="0">
                <a:latin typeface="+mn-lt"/>
              </a:rPr>
              <a:t>Operations of Algorithm A: 1 + 3n + 2 + 2n = 5n + 3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5088" y="1420613"/>
            <a:ext cx="20714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assignment</a:t>
            </a:r>
          </a:p>
          <a:p>
            <a:r>
              <a:rPr lang="en-US" sz="2000" dirty="0"/>
              <a:t>n + 1 comparisons</a:t>
            </a:r>
          </a:p>
          <a:p>
            <a:r>
              <a:rPr lang="en-US" sz="2000" dirty="0"/>
              <a:t>n additions</a:t>
            </a:r>
          </a:p>
          <a:p>
            <a:r>
              <a:rPr lang="en-US" sz="2000" dirty="0"/>
              <a:t>n assignments</a:t>
            </a:r>
          </a:p>
        </p:txBody>
      </p:sp>
      <p:cxnSp>
        <p:nvCxnSpPr>
          <p:cNvPr id="4" name="Straight Arrow Connector 3"/>
          <p:cNvCxnSpPr>
            <a:cxnSpLocks/>
            <a:endCxn id="10" idx="3"/>
          </p:cNvCxnSpPr>
          <p:nvPr/>
        </p:nvCxnSpPr>
        <p:spPr bwMode="auto">
          <a:xfrm flipH="1">
            <a:off x="5943600" y="2057400"/>
            <a:ext cx="7620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877" y="3657600"/>
            <a:ext cx="469712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47819"/>
              </p:ext>
            </p:extLst>
          </p:nvPr>
        </p:nvGraphicFramePr>
        <p:xfrm>
          <a:off x="228600" y="3886200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7"/>
          <p:cNvSpPr txBox="1">
            <a:spLocks noChangeArrowheads="1"/>
          </p:cNvSpPr>
          <p:nvPr/>
        </p:nvSpPr>
        <p:spPr bwMode="auto">
          <a:xfrm>
            <a:off x="152400" y="5181600"/>
            <a:ext cx="899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kern="0" dirty="0">
                <a:latin typeface="+mn-lt"/>
              </a:rPr>
              <a:t>Operations of Algorithm C:  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69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685800"/>
          </a:xfrm>
        </p:spPr>
        <p:txBody>
          <a:bodyPr/>
          <a:lstStyle/>
          <a:p>
            <a:r>
              <a:rPr lang="en-US" sz="3200" dirty="0"/>
              <a:t>Time Efficiency of Towers of Hanoi Solution</a:t>
            </a:r>
            <a:endParaRPr lang="en-US" sz="32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r>
              <a:rPr lang="en-US" sz="2000" dirty="0"/>
              <a:t>Let m(n) be the number of moves required for moving n disks</a:t>
            </a:r>
          </a:p>
          <a:p>
            <a:pPr lvl="1"/>
            <a:r>
              <a:rPr lang="en-US" sz="2000" dirty="0"/>
              <a:t>m(1) = 1</a:t>
            </a:r>
          </a:p>
          <a:p>
            <a:pPr lvl="1"/>
            <a:r>
              <a:rPr lang="en-US" sz="2000" dirty="0"/>
              <a:t>m(n) = m(n-1) + 1 + m(n-1) = 2m(n-1) + 1</a:t>
            </a:r>
          </a:p>
          <a:p>
            <a:pPr lvl="1"/>
            <a:r>
              <a:rPr lang="en-US" sz="2000" dirty="0"/>
              <a:t>Let’s try some values</a:t>
            </a:r>
          </a:p>
          <a:p>
            <a:pPr lvl="1"/>
            <a:r>
              <a:rPr lang="en-US" sz="2000" dirty="0"/>
              <a:t>m(1) = 1, m(2) = 3, m(3) = 7, m(4) =15, m(5) = 31, m(6) = 63</a:t>
            </a:r>
          </a:p>
          <a:p>
            <a:pPr lvl="1"/>
            <a:r>
              <a:rPr lang="en-US" sz="2000" dirty="0"/>
              <a:t>It looks like m(n) = 2</a:t>
            </a:r>
            <a:r>
              <a:rPr lang="en-US" sz="2000" baseline="30000" dirty="0"/>
              <a:t>n</a:t>
            </a:r>
            <a:r>
              <a:rPr lang="en-US" sz="2000" dirty="0"/>
              <a:t>-1</a:t>
            </a:r>
          </a:p>
          <a:p>
            <a:pPr lvl="1"/>
            <a:r>
              <a:rPr lang="en-US" sz="2000" dirty="0"/>
              <a:t>Proof by induction similar to previous cases</a:t>
            </a:r>
          </a:p>
          <a:p>
            <a:pPr lvl="2"/>
            <a:r>
              <a:rPr lang="en-US" sz="1800" dirty="0"/>
              <a:t>Base case: m(1) = 2 – 1 = 1</a:t>
            </a:r>
          </a:p>
          <a:p>
            <a:pPr lvl="2"/>
            <a:r>
              <a:rPr lang="en-US" sz="1800" dirty="0"/>
              <a:t>Inductive step: assume equation true for all k &lt; n</a:t>
            </a:r>
          </a:p>
          <a:p>
            <a:pPr lvl="3"/>
            <a:r>
              <a:rPr lang="en-US" sz="1800" dirty="0"/>
              <a:t>m(n) = 2m(n-1) + 1 = 2(2</a:t>
            </a:r>
            <a:r>
              <a:rPr lang="en-US" baseline="30000" dirty="0"/>
              <a:t>n-1</a:t>
            </a:r>
            <a:r>
              <a:rPr lang="en-US" sz="1800" dirty="0"/>
              <a:t> - 1) + 1 = 2</a:t>
            </a:r>
            <a:r>
              <a:rPr lang="en-US" baseline="30000" dirty="0"/>
              <a:t>n</a:t>
            </a:r>
            <a:r>
              <a:rPr lang="en-US" sz="1800" dirty="0"/>
              <a:t> -  1</a:t>
            </a:r>
          </a:p>
          <a:p>
            <a:pPr lvl="3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576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Fibonacci Numbers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6388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a recursive solution that is so inefficient and should not be used in practice</a:t>
            </a:r>
          </a:p>
          <a:p>
            <a:pPr eaLnBrk="1" hangingPunct="1"/>
            <a:r>
              <a:rPr lang="en-US" altLang="en-US" dirty="0"/>
              <a:t>Fibonacci sequence occurs frequently in nature</a:t>
            </a:r>
          </a:p>
          <a:p>
            <a:pPr lvl="1" eaLnBrk="1" hangingPunct="1"/>
            <a:r>
              <a:rPr lang="en-US" altLang="en-US" sz="2400" dirty="0"/>
              <a:t>1, 1, 2, 3, 5, 8, 13, …</a:t>
            </a:r>
          </a:p>
          <a:p>
            <a:pPr eaLnBrk="1" hangingPunct="1"/>
            <a:r>
              <a:rPr lang="en-US" altLang="en-US" dirty="0"/>
              <a:t>Recurrence relation</a:t>
            </a:r>
          </a:p>
          <a:p>
            <a:pPr lvl="1" eaLnBrk="1" hangingPunct="1"/>
            <a:r>
              <a:rPr lang="en-US" altLang="en-US" sz="2400" dirty="0"/>
              <a:t>fib(0) = 1, fib(1) = 1</a:t>
            </a:r>
          </a:p>
          <a:p>
            <a:pPr lvl="1" eaLnBrk="1" hangingPunct="1"/>
            <a:r>
              <a:rPr lang="en-US" altLang="en-US" sz="2400" dirty="0"/>
              <a:t>fib(n) = fib(n-1) + fib(n-2) n &gt;= 2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Fibonacci Sequence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145" y="738909"/>
            <a:ext cx="8534400" cy="5257800"/>
          </a:xfrm>
        </p:spPr>
        <p:txBody>
          <a:bodyPr/>
          <a:lstStyle/>
          <a:p>
            <a:pPr eaLnBrk="1" hangingPunct="1"/>
            <a:r>
              <a:rPr lang="en-US" altLang="en-US" dirty="0"/>
              <a:t>Java code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</a:t>
            </a: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base cases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if(n &lt;= 1) {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return 1;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fib(n - 1) + fib(n - 2);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Method is inefficient!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</a:rPr>
              <a:t>More details later</a:t>
            </a:r>
          </a:p>
          <a:p>
            <a:pPr lvl="2" eaLnBrk="1" hangingPunct="1">
              <a:buFontTx/>
              <a:buNone/>
            </a:pPr>
            <a:endParaRPr lang="en-US" alt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757238"/>
          </a:xfrm>
        </p:spPr>
        <p:txBody>
          <a:bodyPr/>
          <a:lstStyle/>
          <a:p>
            <a:pPr eaLnBrk="1" hangingPunct="1"/>
            <a:r>
              <a:rPr lang="en-US" altLang="en-US" dirty="0"/>
              <a:t>The Fibonacci Sequence</a:t>
            </a:r>
          </a:p>
        </p:txBody>
      </p:sp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3429000" y="30480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fib(7)</a:t>
            </a: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1905000" y="35052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fib(6)</a:t>
            </a:r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762000" y="40386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fib(5)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3048000" y="40386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fib(4)</a:t>
            </a:r>
          </a:p>
        </p:txBody>
      </p:sp>
      <p:sp>
        <p:nvSpPr>
          <p:cNvPr id="27660" name="Rectangle 16"/>
          <p:cNvSpPr>
            <a:spLocks noChangeArrowheads="1"/>
          </p:cNvSpPr>
          <p:nvPr/>
        </p:nvSpPr>
        <p:spPr bwMode="auto">
          <a:xfrm>
            <a:off x="76200" y="44958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fib(4)</a:t>
            </a:r>
          </a:p>
        </p:txBody>
      </p:sp>
      <p:sp>
        <p:nvSpPr>
          <p:cNvPr id="27661" name="Rectangle 17"/>
          <p:cNvSpPr>
            <a:spLocks noChangeArrowheads="1"/>
          </p:cNvSpPr>
          <p:nvPr/>
        </p:nvSpPr>
        <p:spPr bwMode="auto">
          <a:xfrm>
            <a:off x="1371600" y="44958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fib(3)</a:t>
            </a:r>
          </a:p>
        </p:txBody>
      </p:sp>
      <p:sp>
        <p:nvSpPr>
          <p:cNvPr id="27662" name="Rectangle 18"/>
          <p:cNvSpPr>
            <a:spLocks noChangeArrowheads="1"/>
          </p:cNvSpPr>
          <p:nvPr/>
        </p:nvSpPr>
        <p:spPr bwMode="auto">
          <a:xfrm>
            <a:off x="2590800" y="44958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fib(3)</a:t>
            </a:r>
          </a:p>
        </p:txBody>
      </p:sp>
      <p:sp>
        <p:nvSpPr>
          <p:cNvPr id="27663" name="Rectangle 19"/>
          <p:cNvSpPr>
            <a:spLocks noChangeArrowheads="1"/>
          </p:cNvSpPr>
          <p:nvPr/>
        </p:nvSpPr>
        <p:spPr bwMode="auto">
          <a:xfrm>
            <a:off x="3810000" y="44958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27668" name="Rectangle 24"/>
          <p:cNvSpPr>
            <a:spLocks noChangeArrowheads="1"/>
          </p:cNvSpPr>
          <p:nvPr/>
        </p:nvSpPr>
        <p:spPr bwMode="auto">
          <a:xfrm>
            <a:off x="0" y="52578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fib(3)</a:t>
            </a:r>
          </a:p>
        </p:txBody>
      </p:sp>
      <p:sp>
        <p:nvSpPr>
          <p:cNvPr id="27669" name="Rectangle 25"/>
          <p:cNvSpPr>
            <a:spLocks noChangeArrowheads="1"/>
          </p:cNvSpPr>
          <p:nvPr/>
        </p:nvSpPr>
        <p:spPr bwMode="auto">
          <a:xfrm>
            <a:off x="1143000" y="55626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27670" name="Rectangle 26"/>
          <p:cNvSpPr>
            <a:spLocks noChangeArrowheads="1"/>
          </p:cNvSpPr>
          <p:nvPr/>
        </p:nvSpPr>
        <p:spPr bwMode="auto">
          <a:xfrm>
            <a:off x="2362200" y="52578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27671" name="Rectangle 27"/>
          <p:cNvSpPr>
            <a:spLocks noChangeArrowheads="1"/>
          </p:cNvSpPr>
          <p:nvPr/>
        </p:nvSpPr>
        <p:spPr bwMode="auto">
          <a:xfrm>
            <a:off x="3048000" y="55626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fib(1)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4114800" y="52578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4953000" y="55626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fib(1)</a:t>
            </a:r>
          </a:p>
        </p:txBody>
      </p:sp>
      <p:cxnSp>
        <p:nvCxnSpPr>
          <p:cNvPr id="27676" name="Shape 33"/>
          <p:cNvCxnSpPr>
            <a:cxnSpLocks noChangeShapeType="1"/>
            <a:stCxn id="54275" idx="2"/>
            <a:endCxn id="27654" idx="0"/>
          </p:cNvCxnSpPr>
          <p:nvPr/>
        </p:nvCxnSpPr>
        <p:spPr bwMode="auto">
          <a:xfrm rot="5400000">
            <a:off x="3124200" y="2628900"/>
            <a:ext cx="228600" cy="1524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Shape 33"/>
          <p:cNvCxnSpPr>
            <a:cxnSpLocks noChangeShapeType="1"/>
            <a:stCxn id="27654" idx="2"/>
            <a:endCxn id="27656" idx="0"/>
          </p:cNvCxnSpPr>
          <p:nvPr/>
        </p:nvCxnSpPr>
        <p:spPr bwMode="auto">
          <a:xfrm rot="5400000">
            <a:off x="1752600" y="3314700"/>
            <a:ext cx="304800" cy="1143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Shape 33"/>
          <p:cNvCxnSpPr>
            <a:cxnSpLocks noChangeShapeType="1"/>
            <a:stCxn id="27654" idx="2"/>
            <a:endCxn id="27657" idx="0"/>
          </p:cNvCxnSpPr>
          <p:nvPr/>
        </p:nvCxnSpPr>
        <p:spPr bwMode="auto">
          <a:xfrm rot="16200000" flipH="1">
            <a:off x="2895600" y="3314700"/>
            <a:ext cx="304800" cy="1143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Shape 33"/>
          <p:cNvCxnSpPr>
            <a:cxnSpLocks noChangeShapeType="1"/>
            <a:stCxn id="27656" idx="2"/>
            <a:endCxn id="27660" idx="0"/>
          </p:cNvCxnSpPr>
          <p:nvPr/>
        </p:nvCxnSpPr>
        <p:spPr bwMode="auto">
          <a:xfrm rot="5400000">
            <a:off x="876300" y="4038600"/>
            <a:ext cx="228600" cy="685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Shape 33"/>
          <p:cNvCxnSpPr>
            <a:cxnSpLocks noChangeShapeType="1"/>
            <a:stCxn id="27656" idx="2"/>
            <a:endCxn id="27661" idx="0"/>
          </p:cNvCxnSpPr>
          <p:nvPr/>
        </p:nvCxnSpPr>
        <p:spPr bwMode="auto">
          <a:xfrm rot="16200000" flipH="1">
            <a:off x="1524000" y="4076700"/>
            <a:ext cx="228600" cy="609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Shape 33"/>
          <p:cNvCxnSpPr>
            <a:cxnSpLocks noChangeShapeType="1"/>
            <a:stCxn id="27657" idx="2"/>
            <a:endCxn id="27662" idx="0"/>
          </p:cNvCxnSpPr>
          <p:nvPr/>
        </p:nvCxnSpPr>
        <p:spPr bwMode="auto">
          <a:xfrm rot="5400000">
            <a:off x="3276600" y="4152900"/>
            <a:ext cx="228600" cy="457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Shape 33"/>
          <p:cNvCxnSpPr>
            <a:cxnSpLocks noChangeShapeType="1"/>
            <a:stCxn id="27657" idx="2"/>
            <a:endCxn id="27663" idx="0"/>
          </p:cNvCxnSpPr>
          <p:nvPr/>
        </p:nvCxnSpPr>
        <p:spPr bwMode="auto">
          <a:xfrm rot="16200000" flipH="1">
            <a:off x="3886200" y="4000500"/>
            <a:ext cx="228600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0" name="Shape 33"/>
          <p:cNvCxnSpPr>
            <a:cxnSpLocks noChangeShapeType="1"/>
            <a:stCxn id="27660" idx="2"/>
            <a:endCxn id="27668" idx="0"/>
          </p:cNvCxnSpPr>
          <p:nvPr/>
        </p:nvCxnSpPr>
        <p:spPr bwMode="auto">
          <a:xfrm rot="5400000">
            <a:off x="342900" y="4953000"/>
            <a:ext cx="533400" cy="76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1" name="Shape 33"/>
          <p:cNvCxnSpPr>
            <a:cxnSpLocks noChangeShapeType="1"/>
            <a:stCxn id="27660" idx="2"/>
            <a:endCxn id="27669" idx="0"/>
          </p:cNvCxnSpPr>
          <p:nvPr/>
        </p:nvCxnSpPr>
        <p:spPr bwMode="auto">
          <a:xfrm rot="16200000" flipH="1">
            <a:off x="762000" y="4610100"/>
            <a:ext cx="838200" cy="1066800"/>
          </a:xfrm>
          <a:prstGeom prst="bentConnector3">
            <a:avLst>
              <a:gd name="adj1" fmla="val 3333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2" name="Shape 33"/>
          <p:cNvCxnSpPr>
            <a:cxnSpLocks noChangeShapeType="1"/>
            <a:stCxn id="27661" idx="2"/>
            <a:endCxn id="27670" idx="0"/>
          </p:cNvCxnSpPr>
          <p:nvPr/>
        </p:nvCxnSpPr>
        <p:spPr bwMode="auto">
          <a:xfrm rot="16200000" flipH="1">
            <a:off x="2171700" y="4495800"/>
            <a:ext cx="533400" cy="990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3" name="Shape 33"/>
          <p:cNvCxnSpPr>
            <a:cxnSpLocks noChangeShapeType="1"/>
            <a:stCxn id="27661" idx="2"/>
            <a:endCxn id="27671" idx="0"/>
          </p:cNvCxnSpPr>
          <p:nvPr/>
        </p:nvCxnSpPr>
        <p:spPr bwMode="auto">
          <a:xfrm rot="16200000" flipH="1">
            <a:off x="2362200" y="4305300"/>
            <a:ext cx="838200" cy="1676400"/>
          </a:xfrm>
          <a:prstGeom prst="bentConnector3">
            <a:avLst>
              <a:gd name="adj1" fmla="val 3181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4" name="Shape 33"/>
          <p:cNvCxnSpPr>
            <a:cxnSpLocks noChangeShapeType="1"/>
            <a:stCxn id="27662" idx="2"/>
            <a:endCxn id="27672" idx="0"/>
          </p:cNvCxnSpPr>
          <p:nvPr/>
        </p:nvCxnSpPr>
        <p:spPr bwMode="auto">
          <a:xfrm rot="16200000" flipH="1">
            <a:off x="3657600" y="4229100"/>
            <a:ext cx="533400" cy="1524000"/>
          </a:xfrm>
          <a:prstGeom prst="bentConnector3">
            <a:avLst>
              <a:gd name="adj1" fmla="val 2619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5" name="Shape 33"/>
          <p:cNvCxnSpPr>
            <a:cxnSpLocks noChangeShapeType="1"/>
            <a:stCxn id="27662" idx="2"/>
            <a:endCxn id="27673" idx="0"/>
          </p:cNvCxnSpPr>
          <p:nvPr/>
        </p:nvCxnSpPr>
        <p:spPr bwMode="auto">
          <a:xfrm rot="16200000" flipH="1">
            <a:off x="3924300" y="3962400"/>
            <a:ext cx="838200" cy="2362200"/>
          </a:xfrm>
          <a:prstGeom prst="bentConnector3">
            <a:avLst>
              <a:gd name="adj1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8" name="Rectangle 108"/>
          <p:cNvSpPr>
            <a:spLocks noChangeArrowheads="1"/>
          </p:cNvSpPr>
          <p:nvPr/>
        </p:nvSpPr>
        <p:spPr bwMode="auto">
          <a:xfrm>
            <a:off x="76200" y="62484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27699" name="Rectangle 109"/>
          <p:cNvSpPr>
            <a:spLocks noChangeArrowheads="1"/>
          </p:cNvSpPr>
          <p:nvPr/>
        </p:nvSpPr>
        <p:spPr bwMode="auto">
          <a:xfrm>
            <a:off x="1524000" y="62484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fib(1)</a:t>
            </a:r>
          </a:p>
        </p:txBody>
      </p:sp>
      <p:cxnSp>
        <p:nvCxnSpPr>
          <p:cNvPr id="27700" name="Shape 33"/>
          <p:cNvCxnSpPr>
            <a:cxnSpLocks noChangeShapeType="1"/>
            <a:stCxn id="27668" idx="2"/>
            <a:endCxn id="27698" idx="0"/>
          </p:cNvCxnSpPr>
          <p:nvPr/>
        </p:nvCxnSpPr>
        <p:spPr bwMode="auto">
          <a:xfrm rot="16200000" flipH="1">
            <a:off x="228600" y="5829300"/>
            <a:ext cx="762000" cy="76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1" name="Shape 33"/>
          <p:cNvCxnSpPr>
            <a:cxnSpLocks noChangeShapeType="1"/>
            <a:stCxn id="27668" idx="2"/>
            <a:endCxn id="27699" idx="0"/>
          </p:cNvCxnSpPr>
          <p:nvPr/>
        </p:nvCxnSpPr>
        <p:spPr bwMode="auto">
          <a:xfrm rot="16200000" flipH="1">
            <a:off x="952500" y="5105400"/>
            <a:ext cx="762000" cy="1524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6" name="Rectangle 53"/>
          <p:cNvSpPr>
            <a:spLocks noChangeArrowheads="1"/>
          </p:cNvSpPr>
          <p:nvPr/>
        </p:nvSpPr>
        <p:spPr bwMode="auto">
          <a:xfrm>
            <a:off x="228600" y="796463"/>
            <a:ext cx="74676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base cases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if(n &lt;= 2)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return 1;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fib(n - 1) + fib(n - 2);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81000" y="58340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828800" y="5867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44625" y="4995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28600" y="48768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911225" y="4233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514600" y="49530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578225" y="49530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1981200" y="41910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444625" y="3581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721225" y="49196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257800" y="50720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95600" y="41910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343400" y="41148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273425" y="3581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87625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810000" y="2786063"/>
            <a:ext cx="5334000" cy="3081337"/>
            <a:chOff x="3810000" y="2785646"/>
            <a:chExt cx="5334000" cy="3081754"/>
          </a:xfrm>
        </p:grpSpPr>
        <p:sp>
          <p:nvSpPr>
            <p:cNvPr id="54323" name="Rectangle 11"/>
            <p:cNvSpPr>
              <a:spLocks noChangeArrowheads="1"/>
            </p:cNvSpPr>
            <p:nvPr/>
          </p:nvSpPr>
          <p:spPr bwMode="auto">
            <a:xfrm>
              <a:off x="6553200" y="35052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fib(5)</a:t>
              </a:r>
            </a:p>
          </p:txBody>
        </p:sp>
        <p:sp>
          <p:nvSpPr>
            <p:cNvPr id="54324" name="Rectangle 14"/>
            <p:cNvSpPr>
              <a:spLocks noChangeArrowheads="1"/>
            </p:cNvSpPr>
            <p:nvPr/>
          </p:nvSpPr>
          <p:spPr bwMode="auto">
            <a:xfrm>
              <a:off x="5562600" y="40386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fib(4)</a:t>
              </a:r>
            </a:p>
          </p:txBody>
        </p:sp>
        <p:sp>
          <p:nvSpPr>
            <p:cNvPr id="54325" name="Rectangle 15"/>
            <p:cNvSpPr>
              <a:spLocks noChangeArrowheads="1"/>
            </p:cNvSpPr>
            <p:nvPr/>
          </p:nvSpPr>
          <p:spPr bwMode="auto">
            <a:xfrm>
              <a:off x="7620000" y="40386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fib(3)</a:t>
              </a:r>
            </a:p>
          </p:txBody>
        </p:sp>
        <p:sp>
          <p:nvSpPr>
            <p:cNvPr id="54326" name="Rectangle 20"/>
            <p:cNvSpPr>
              <a:spLocks noChangeArrowheads="1"/>
            </p:cNvSpPr>
            <p:nvPr/>
          </p:nvSpPr>
          <p:spPr bwMode="auto">
            <a:xfrm>
              <a:off x="5029200" y="44958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fib(3)</a:t>
              </a:r>
            </a:p>
          </p:txBody>
        </p:sp>
        <p:sp>
          <p:nvSpPr>
            <p:cNvPr id="54327" name="Rectangle 21"/>
            <p:cNvSpPr>
              <a:spLocks noChangeArrowheads="1"/>
            </p:cNvSpPr>
            <p:nvPr/>
          </p:nvSpPr>
          <p:spPr bwMode="auto">
            <a:xfrm>
              <a:off x="6248400" y="44958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fib(2)</a:t>
              </a:r>
            </a:p>
          </p:txBody>
        </p:sp>
        <p:sp>
          <p:nvSpPr>
            <p:cNvPr id="54328" name="Rectangle 22"/>
            <p:cNvSpPr>
              <a:spLocks noChangeArrowheads="1"/>
            </p:cNvSpPr>
            <p:nvPr/>
          </p:nvSpPr>
          <p:spPr bwMode="auto">
            <a:xfrm>
              <a:off x="6781800" y="48768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fib(2)</a:t>
              </a:r>
            </a:p>
          </p:txBody>
        </p:sp>
        <p:sp>
          <p:nvSpPr>
            <p:cNvPr id="54329" name="Rectangle 23"/>
            <p:cNvSpPr>
              <a:spLocks noChangeArrowheads="1"/>
            </p:cNvSpPr>
            <p:nvPr/>
          </p:nvSpPr>
          <p:spPr bwMode="auto">
            <a:xfrm>
              <a:off x="8001000" y="48768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fib(1)</a:t>
              </a:r>
            </a:p>
          </p:txBody>
        </p:sp>
        <p:sp>
          <p:nvSpPr>
            <p:cNvPr id="54330" name="Rectangle 30"/>
            <p:cNvSpPr>
              <a:spLocks noChangeArrowheads="1"/>
            </p:cNvSpPr>
            <p:nvPr/>
          </p:nvSpPr>
          <p:spPr bwMode="auto">
            <a:xfrm>
              <a:off x="6248400" y="52578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fib(2)</a:t>
              </a:r>
            </a:p>
          </p:txBody>
        </p:sp>
        <p:sp>
          <p:nvSpPr>
            <p:cNvPr id="54331" name="Rectangle 31"/>
            <p:cNvSpPr>
              <a:spLocks noChangeArrowheads="1"/>
            </p:cNvSpPr>
            <p:nvPr/>
          </p:nvSpPr>
          <p:spPr bwMode="auto">
            <a:xfrm>
              <a:off x="7162800" y="56388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fib(1)</a:t>
              </a:r>
            </a:p>
          </p:txBody>
        </p:sp>
        <p:cxnSp>
          <p:nvCxnSpPr>
            <p:cNvPr id="54332" name="Shape 33"/>
            <p:cNvCxnSpPr>
              <a:cxnSpLocks noChangeShapeType="1"/>
              <a:stCxn id="54275" idx="2"/>
            </p:cNvCxnSpPr>
            <p:nvPr/>
          </p:nvCxnSpPr>
          <p:spPr bwMode="auto">
            <a:xfrm rot="16200000" flipH="1">
              <a:off x="5448300" y="1828800"/>
              <a:ext cx="228600" cy="3124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3" name="Shape 33"/>
            <p:cNvCxnSpPr>
              <a:cxnSpLocks noChangeShapeType="1"/>
            </p:cNvCxnSpPr>
            <p:nvPr/>
          </p:nvCxnSpPr>
          <p:spPr bwMode="auto">
            <a:xfrm rot="5400000">
              <a:off x="6477000" y="3390900"/>
              <a:ext cx="304800" cy="9906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4" name="Shape 33"/>
            <p:cNvCxnSpPr>
              <a:cxnSpLocks noChangeShapeType="1"/>
            </p:cNvCxnSpPr>
            <p:nvPr/>
          </p:nvCxnSpPr>
          <p:spPr bwMode="auto">
            <a:xfrm rot="16200000" flipH="1">
              <a:off x="7505700" y="3352800"/>
              <a:ext cx="304800" cy="1066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5" name="Shape 33"/>
            <p:cNvCxnSpPr>
              <a:cxnSpLocks noChangeShapeType="1"/>
              <a:endCxn id="54326" idx="0"/>
            </p:cNvCxnSpPr>
            <p:nvPr/>
          </p:nvCxnSpPr>
          <p:spPr bwMode="auto">
            <a:xfrm rot="5400000">
              <a:off x="5753100" y="4114800"/>
              <a:ext cx="228600" cy="5334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6" name="Shape 33"/>
            <p:cNvCxnSpPr>
              <a:cxnSpLocks noChangeShapeType="1"/>
              <a:endCxn id="54327" idx="0"/>
            </p:cNvCxnSpPr>
            <p:nvPr/>
          </p:nvCxnSpPr>
          <p:spPr bwMode="auto">
            <a:xfrm rot="16200000" flipH="1">
              <a:off x="6362700" y="4038600"/>
              <a:ext cx="228600" cy="685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7" name="Shape 33"/>
            <p:cNvCxnSpPr>
              <a:cxnSpLocks noChangeShapeType="1"/>
              <a:endCxn id="54328" idx="0"/>
            </p:cNvCxnSpPr>
            <p:nvPr/>
          </p:nvCxnSpPr>
          <p:spPr bwMode="auto">
            <a:xfrm rot="5400000">
              <a:off x="7467600" y="4152900"/>
              <a:ext cx="609600" cy="838200"/>
            </a:xfrm>
            <a:prstGeom prst="bentConnector3">
              <a:avLst>
                <a:gd name="adj1" fmla="val 8125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8" name="Shape 33"/>
            <p:cNvCxnSpPr>
              <a:cxnSpLocks noChangeShapeType="1"/>
              <a:endCxn id="54329" idx="0"/>
            </p:cNvCxnSpPr>
            <p:nvPr/>
          </p:nvCxnSpPr>
          <p:spPr bwMode="auto">
            <a:xfrm rot="16200000" flipH="1">
              <a:off x="8077200" y="4381500"/>
              <a:ext cx="609600" cy="381000"/>
            </a:xfrm>
            <a:prstGeom prst="bentConnector3">
              <a:avLst>
                <a:gd name="adj1" fmla="val 8125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9" name="Shape 33"/>
            <p:cNvCxnSpPr>
              <a:cxnSpLocks noChangeShapeType="1"/>
              <a:stCxn id="54326" idx="2"/>
              <a:endCxn id="54330" idx="0"/>
            </p:cNvCxnSpPr>
            <p:nvPr/>
          </p:nvCxnSpPr>
          <p:spPr bwMode="auto">
            <a:xfrm rot="16200000" flipH="1">
              <a:off x="5943600" y="4381500"/>
              <a:ext cx="533400" cy="1219200"/>
            </a:xfrm>
            <a:prstGeom prst="bentConnector3">
              <a:avLst>
                <a:gd name="adj1" fmla="val 8571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0" name="Shape 33"/>
            <p:cNvCxnSpPr>
              <a:cxnSpLocks noChangeShapeType="1"/>
              <a:stCxn id="54326" idx="2"/>
              <a:endCxn id="54331" idx="0"/>
            </p:cNvCxnSpPr>
            <p:nvPr/>
          </p:nvCxnSpPr>
          <p:spPr bwMode="auto">
            <a:xfrm rot="16200000" flipH="1">
              <a:off x="6210300" y="4114800"/>
              <a:ext cx="914400" cy="21336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41" name="TextBox 72"/>
            <p:cNvSpPr txBox="1">
              <a:spLocks noChangeArrowheads="1"/>
            </p:cNvSpPr>
            <p:nvPr/>
          </p:nvSpPr>
          <p:spPr bwMode="auto">
            <a:xfrm>
              <a:off x="5943600" y="5071646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4342" name="TextBox 73"/>
            <p:cNvSpPr txBox="1">
              <a:spLocks noChangeArrowheads="1"/>
            </p:cNvSpPr>
            <p:nvPr/>
          </p:nvSpPr>
          <p:spPr bwMode="auto">
            <a:xfrm>
              <a:off x="7769102" y="5224046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4343" name="TextBox 74"/>
            <p:cNvSpPr txBox="1">
              <a:spLocks noChangeArrowheads="1"/>
            </p:cNvSpPr>
            <p:nvPr/>
          </p:nvSpPr>
          <p:spPr bwMode="auto">
            <a:xfrm>
              <a:off x="5562600" y="4157246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54344" name="TextBox 75"/>
            <p:cNvSpPr txBox="1">
              <a:spLocks noChangeArrowheads="1"/>
            </p:cNvSpPr>
            <p:nvPr/>
          </p:nvSpPr>
          <p:spPr bwMode="auto">
            <a:xfrm>
              <a:off x="6781800" y="411480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4345" name="TextBox 76"/>
            <p:cNvSpPr txBox="1">
              <a:spLocks noChangeArrowheads="1"/>
            </p:cNvSpPr>
            <p:nvPr/>
          </p:nvSpPr>
          <p:spPr bwMode="auto">
            <a:xfrm>
              <a:off x="6168902" y="3623846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54346" name="TextBox 77"/>
            <p:cNvSpPr txBox="1">
              <a:spLocks noChangeArrowheads="1"/>
            </p:cNvSpPr>
            <p:nvPr/>
          </p:nvSpPr>
          <p:spPr bwMode="auto">
            <a:xfrm>
              <a:off x="7540502" y="4538246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4347" name="TextBox 78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4348" name="TextBox 79"/>
            <p:cNvSpPr txBox="1">
              <a:spLocks noChangeArrowheads="1"/>
            </p:cNvSpPr>
            <p:nvPr/>
          </p:nvSpPr>
          <p:spPr bwMode="auto">
            <a:xfrm>
              <a:off x="7848600" y="3623846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54349" name="TextBox 80"/>
            <p:cNvSpPr txBox="1">
              <a:spLocks noChangeArrowheads="1"/>
            </p:cNvSpPr>
            <p:nvPr/>
          </p:nvSpPr>
          <p:spPr bwMode="auto">
            <a:xfrm>
              <a:off x="6321302" y="3090446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4350" name="TextBox 81"/>
            <p:cNvSpPr txBox="1">
              <a:spLocks noChangeArrowheads="1"/>
            </p:cNvSpPr>
            <p:nvPr/>
          </p:nvSpPr>
          <p:spPr bwMode="auto">
            <a:xfrm>
              <a:off x="3810000" y="2785646"/>
              <a:ext cx="4315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6" grpId="0" animBg="1"/>
      <p:bldP spid="27657" grpId="0" animBg="1"/>
      <p:bldP spid="27660" grpId="0" animBg="1"/>
      <p:bldP spid="27661" grpId="0" animBg="1"/>
      <p:bldP spid="27662" grpId="0" animBg="1"/>
      <p:bldP spid="27663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 animBg="1"/>
      <p:bldP spid="27698" grpId="0" animBg="1"/>
      <p:bldP spid="27699" grpId="0" animBg="1"/>
      <p:bldP spid="55" grpId="0"/>
      <p:bldP spid="56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Fibonacci Sequence</a:t>
            </a:r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3429000" y="13716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fib(7)</a:t>
            </a:r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1905000" y="1828800"/>
            <a:ext cx="11430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fib(6)</a:t>
            </a: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6553200" y="1828800"/>
            <a:ext cx="1143000" cy="2286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fib(5)</a:t>
            </a:r>
          </a:p>
        </p:txBody>
      </p:sp>
      <p:sp>
        <p:nvSpPr>
          <p:cNvPr id="80902" name="Rectangle 12"/>
          <p:cNvSpPr>
            <a:spLocks noChangeArrowheads="1"/>
          </p:cNvSpPr>
          <p:nvPr/>
        </p:nvSpPr>
        <p:spPr bwMode="auto">
          <a:xfrm>
            <a:off x="762000" y="2362200"/>
            <a:ext cx="1143000" cy="2286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fib(5)</a:t>
            </a:r>
          </a:p>
        </p:txBody>
      </p:sp>
      <p:sp>
        <p:nvSpPr>
          <p:cNvPr id="80903" name="Rectangle 13"/>
          <p:cNvSpPr>
            <a:spLocks noChangeArrowheads="1"/>
          </p:cNvSpPr>
          <p:nvPr/>
        </p:nvSpPr>
        <p:spPr bwMode="auto">
          <a:xfrm>
            <a:off x="3048000" y="2362200"/>
            <a:ext cx="1143000" cy="228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fib(4)</a:t>
            </a:r>
          </a:p>
        </p:txBody>
      </p:sp>
      <p:sp>
        <p:nvSpPr>
          <p:cNvPr id="80904" name="Rectangle 14"/>
          <p:cNvSpPr>
            <a:spLocks noChangeArrowheads="1"/>
          </p:cNvSpPr>
          <p:nvPr/>
        </p:nvSpPr>
        <p:spPr bwMode="auto">
          <a:xfrm>
            <a:off x="5562600" y="2362200"/>
            <a:ext cx="1143000" cy="228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fib(4)</a:t>
            </a:r>
          </a:p>
        </p:txBody>
      </p:sp>
      <p:sp>
        <p:nvSpPr>
          <p:cNvPr id="80905" name="Rectangle 15"/>
          <p:cNvSpPr>
            <a:spLocks noChangeArrowheads="1"/>
          </p:cNvSpPr>
          <p:nvPr/>
        </p:nvSpPr>
        <p:spPr bwMode="auto">
          <a:xfrm>
            <a:off x="7620000" y="2362200"/>
            <a:ext cx="1143000" cy="228600"/>
          </a:xfrm>
          <a:prstGeom prst="rect">
            <a:avLst/>
          </a:prstGeom>
          <a:solidFill>
            <a:srgbClr val="E7BA9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fib(3)</a:t>
            </a:r>
          </a:p>
        </p:txBody>
      </p:sp>
      <p:sp>
        <p:nvSpPr>
          <p:cNvPr id="80906" name="Rectangle 16"/>
          <p:cNvSpPr>
            <a:spLocks noChangeArrowheads="1"/>
          </p:cNvSpPr>
          <p:nvPr/>
        </p:nvSpPr>
        <p:spPr bwMode="auto">
          <a:xfrm>
            <a:off x="76200" y="2819400"/>
            <a:ext cx="1143000" cy="228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fib(4)</a:t>
            </a:r>
          </a:p>
        </p:txBody>
      </p:sp>
      <p:sp>
        <p:nvSpPr>
          <p:cNvPr id="80907" name="Rectangle 17"/>
          <p:cNvSpPr>
            <a:spLocks noChangeArrowheads="1"/>
          </p:cNvSpPr>
          <p:nvPr/>
        </p:nvSpPr>
        <p:spPr bwMode="auto">
          <a:xfrm>
            <a:off x="1371600" y="2819400"/>
            <a:ext cx="1143000" cy="228600"/>
          </a:xfrm>
          <a:prstGeom prst="rect">
            <a:avLst/>
          </a:prstGeom>
          <a:solidFill>
            <a:srgbClr val="E7BA9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fib(3)</a:t>
            </a:r>
          </a:p>
        </p:txBody>
      </p:sp>
      <p:sp>
        <p:nvSpPr>
          <p:cNvPr id="80908" name="Rectangle 18"/>
          <p:cNvSpPr>
            <a:spLocks noChangeArrowheads="1"/>
          </p:cNvSpPr>
          <p:nvPr/>
        </p:nvSpPr>
        <p:spPr bwMode="auto">
          <a:xfrm>
            <a:off x="2590800" y="2819400"/>
            <a:ext cx="1143000" cy="228600"/>
          </a:xfrm>
          <a:prstGeom prst="rect">
            <a:avLst/>
          </a:prstGeom>
          <a:solidFill>
            <a:srgbClr val="E7BA9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fib(3)</a:t>
            </a:r>
          </a:p>
        </p:txBody>
      </p:sp>
      <p:sp>
        <p:nvSpPr>
          <p:cNvPr id="80909" name="Rectangle 19"/>
          <p:cNvSpPr>
            <a:spLocks noChangeArrowheads="1"/>
          </p:cNvSpPr>
          <p:nvPr/>
        </p:nvSpPr>
        <p:spPr bwMode="auto">
          <a:xfrm>
            <a:off x="3810000" y="2819400"/>
            <a:ext cx="11430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80910" name="Rectangle 20"/>
          <p:cNvSpPr>
            <a:spLocks noChangeArrowheads="1"/>
          </p:cNvSpPr>
          <p:nvPr/>
        </p:nvSpPr>
        <p:spPr bwMode="auto">
          <a:xfrm>
            <a:off x="5029200" y="2819400"/>
            <a:ext cx="1143000" cy="228600"/>
          </a:xfrm>
          <a:prstGeom prst="rect">
            <a:avLst/>
          </a:prstGeom>
          <a:solidFill>
            <a:srgbClr val="E7BA9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fib(3)</a:t>
            </a:r>
          </a:p>
        </p:txBody>
      </p:sp>
      <p:sp>
        <p:nvSpPr>
          <p:cNvPr id="80911" name="Rectangle 21"/>
          <p:cNvSpPr>
            <a:spLocks noChangeArrowheads="1"/>
          </p:cNvSpPr>
          <p:nvPr/>
        </p:nvSpPr>
        <p:spPr bwMode="auto">
          <a:xfrm>
            <a:off x="6248400" y="2819400"/>
            <a:ext cx="11430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80912" name="Rectangle 22"/>
          <p:cNvSpPr>
            <a:spLocks noChangeArrowheads="1"/>
          </p:cNvSpPr>
          <p:nvPr/>
        </p:nvSpPr>
        <p:spPr bwMode="auto">
          <a:xfrm>
            <a:off x="6781800" y="3200400"/>
            <a:ext cx="11430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80913" name="Rectangle 23"/>
          <p:cNvSpPr>
            <a:spLocks noChangeArrowheads="1"/>
          </p:cNvSpPr>
          <p:nvPr/>
        </p:nvSpPr>
        <p:spPr bwMode="auto">
          <a:xfrm>
            <a:off x="8001000" y="3200400"/>
            <a:ext cx="11430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fib(1)</a:t>
            </a:r>
          </a:p>
        </p:txBody>
      </p:sp>
      <p:sp>
        <p:nvSpPr>
          <p:cNvPr id="80914" name="Rectangle 24"/>
          <p:cNvSpPr>
            <a:spLocks noChangeArrowheads="1"/>
          </p:cNvSpPr>
          <p:nvPr/>
        </p:nvSpPr>
        <p:spPr bwMode="auto">
          <a:xfrm>
            <a:off x="76200" y="3581400"/>
            <a:ext cx="1143000" cy="228600"/>
          </a:xfrm>
          <a:prstGeom prst="rect">
            <a:avLst/>
          </a:prstGeom>
          <a:solidFill>
            <a:srgbClr val="E7BA9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fib(3)</a:t>
            </a:r>
          </a:p>
        </p:txBody>
      </p:sp>
      <p:sp>
        <p:nvSpPr>
          <p:cNvPr id="80915" name="Rectangle 25"/>
          <p:cNvSpPr>
            <a:spLocks noChangeArrowheads="1"/>
          </p:cNvSpPr>
          <p:nvPr/>
        </p:nvSpPr>
        <p:spPr bwMode="auto">
          <a:xfrm>
            <a:off x="1143000" y="3886200"/>
            <a:ext cx="11430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80916" name="Rectangle 26"/>
          <p:cNvSpPr>
            <a:spLocks noChangeArrowheads="1"/>
          </p:cNvSpPr>
          <p:nvPr/>
        </p:nvSpPr>
        <p:spPr bwMode="auto">
          <a:xfrm>
            <a:off x="2362200" y="3581400"/>
            <a:ext cx="11430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048000" y="3886200"/>
            <a:ext cx="11430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fib(1)</a:t>
            </a:r>
          </a:p>
        </p:txBody>
      </p:sp>
      <p:sp>
        <p:nvSpPr>
          <p:cNvPr id="80918" name="Rectangle 28"/>
          <p:cNvSpPr>
            <a:spLocks noChangeArrowheads="1"/>
          </p:cNvSpPr>
          <p:nvPr/>
        </p:nvSpPr>
        <p:spPr bwMode="auto">
          <a:xfrm>
            <a:off x="4114800" y="3581400"/>
            <a:ext cx="11430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953000" y="3886200"/>
            <a:ext cx="11430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fib(1)</a:t>
            </a:r>
          </a:p>
        </p:txBody>
      </p:sp>
      <p:sp>
        <p:nvSpPr>
          <p:cNvPr id="80920" name="Rectangle 30"/>
          <p:cNvSpPr>
            <a:spLocks noChangeArrowheads="1"/>
          </p:cNvSpPr>
          <p:nvPr/>
        </p:nvSpPr>
        <p:spPr bwMode="auto">
          <a:xfrm>
            <a:off x="6248400" y="3581400"/>
            <a:ext cx="11430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162800" y="3962400"/>
            <a:ext cx="11430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fib(1)</a:t>
            </a:r>
          </a:p>
        </p:txBody>
      </p:sp>
      <p:cxnSp>
        <p:nvCxnSpPr>
          <p:cNvPr id="80922" name="Shape 33"/>
          <p:cNvCxnSpPr>
            <a:cxnSpLocks noChangeShapeType="1"/>
            <a:stCxn id="80899" idx="2"/>
            <a:endCxn id="80900" idx="0"/>
          </p:cNvCxnSpPr>
          <p:nvPr/>
        </p:nvCxnSpPr>
        <p:spPr bwMode="auto">
          <a:xfrm rot="5400000">
            <a:off x="3124200" y="952500"/>
            <a:ext cx="228600" cy="1524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3" name="Shape 33"/>
          <p:cNvCxnSpPr>
            <a:cxnSpLocks noChangeShapeType="1"/>
            <a:stCxn id="80899" idx="2"/>
            <a:endCxn id="80901" idx="0"/>
          </p:cNvCxnSpPr>
          <p:nvPr/>
        </p:nvCxnSpPr>
        <p:spPr bwMode="auto">
          <a:xfrm rot="16200000" flipH="1">
            <a:off x="5448300" y="152400"/>
            <a:ext cx="228600" cy="3124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4" name="Shape 33"/>
          <p:cNvCxnSpPr>
            <a:cxnSpLocks noChangeShapeType="1"/>
            <a:stCxn id="80900" idx="2"/>
            <a:endCxn id="80902" idx="0"/>
          </p:cNvCxnSpPr>
          <p:nvPr/>
        </p:nvCxnSpPr>
        <p:spPr bwMode="auto">
          <a:xfrm rot="5400000">
            <a:off x="1752600" y="1638300"/>
            <a:ext cx="304800" cy="1143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5" name="Shape 33"/>
          <p:cNvCxnSpPr>
            <a:cxnSpLocks noChangeShapeType="1"/>
            <a:stCxn id="80900" idx="2"/>
            <a:endCxn id="80903" idx="0"/>
          </p:cNvCxnSpPr>
          <p:nvPr/>
        </p:nvCxnSpPr>
        <p:spPr bwMode="auto">
          <a:xfrm rot="16200000" flipH="1">
            <a:off x="2895600" y="1638300"/>
            <a:ext cx="304800" cy="1143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6" name="Shape 33"/>
          <p:cNvCxnSpPr>
            <a:cxnSpLocks noChangeShapeType="1"/>
            <a:stCxn id="80901" idx="2"/>
            <a:endCxn id="80904" idx="0"/>
          </p:cNvCxnSpPr>
          <p:nvPr/>
        </p:nvCxnSpPr>
        <p:spPr bwMode="auto">
          <a:xfrm rot="5400000">
            <a:off x="6477000" y="1714500"/>
            <a:ext cx="304800" cy="990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7" name="Shape 33"/>
          <p:cNvCxnSpPr>
            <a:cxnSpLocks noChangeShapeType="1"/>
            <a:stCxn id="80901" idx="2"/>
            <a:endCxn id="80905" idx="0"/>
          </p:cNvCxnSpPr>
          <p:nvPr/>
        </p:nvCxnSpPr>
        <p:spPr bwMode="auto">
          <a:xfrm rot="16200000" flipH="1">
            <a:off x="7505700" y="1676400"/>
            <a:ext cx="304800" cy="1066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8" name="Shape 33"/>
          <p:cNvCxnSpPr>
            <a:cxnSpLocks noChangeShapeType="1"/>
            <a:stCxn id="80902" idx="2"/>
            <a:endCxn id="80906" idx="0"/>
          </p:cNvCxnSpPr>
          <p:nvPr/>
        </p:nvCxnSpPr>
        <p:spPr bwMode="auto">
          <a:xfrm rot="5400000">
            <a:off x="876300" y="2362200"/>
            <a:ext cx="228600" cy="685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9" name="Shape 33"/>
          <p:cNvCxnSpPr>
            <a:cxnSpLocks noChangeShapeType="1"/>
            <a:stCxn id="80902" idx="2"/>
            <a:endCxn id="80907" idx="0"/>
          </p:cNvCxnSpPr>
          <p:nvPr/>
        </p:nvCxnSpPr>
        <p:spPr bwMode="auto">
          <a:xfrm rot="16200000" flipH="1">
            <a:off x="1524000" y="2400300"/>
            <a:ext cx="228600" cy="609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0" name="Shape 33"/>
          <p:cNvCxnSpPr>
            <a:cxnSpLocks noChangeShapeType="1"/>
            <a:stCxn id="80903" idx="2"/>
            <a:endCxn id="80908" idx="0"/>
          </p:cNvCxnSpPr>
          <p:nvPr/>
        </p:nvCxnSpPr>
        <p:spPr bwMode="auto">
          <a:xfrm rot="5400000">
            <a:off x="3276600" y="2476500"/>
            <a:ext cx="228600" cy="457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1" name="Shape 33"/>
          <p:cNvCxnSpPr>
            <a:cxnSpLocks noChangeShapeType="1"/>
            <a:stCxn id="80903" idx="2"/>
            <a:endCxn id="80909" idx="0"/>
          </p:cNvCxnSpPr>
          <p:nvPr/>
        </p:nvCxnSpPr>
        <p:spPr bwMode="auto">
          <a:xfrm rot="16200000" flipH="1">
            <a:off x="3886200" y="2324100"/>
            <a:ext cx="228600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2" name="Shape 33"/>
          <p:cNvCxnSpPr>
            <a:cxnSpLocks noChangeShapeType="1"/>
            <a:stCxn id="80904" idx="2"/>
            <a:endCxn id="80910" idx="0"/>
          </p:cNvCxnSpPr>
          <p:nvPr/>
        </p:nvCxnSpPr>
        <p:spPr bwMode="auto">
          <a:xfrm rot="5400000">
            <a:off x="5753100" y="2438400"/>
            <a:ext cx="228600" cy="533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3" name="Shape 33"/>
          <p:cNvCxnSpPr>
            <a:cxnSpLocks noChangeShapeType="1"/>
            <a:stCxn id="80904" idx="2"/>
            <a:endCxn id="80911" idx="0"/>
          </p:cNvCxnSpPr>
          <p:nvPr/>
        </p:nvCxnSpPr>
        <p:spPr bwMode="auto">
          <a:xfrm rot="16200000" flipH="1">
            <a:off x="6362700" y="2362200"/>
            <a:ext cx="228600" cy="685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4" name="Shape 33"/>
          <p:cNvCxnSpPr>
            <a:cxnSpLocks noChangeShapeType="1"/>
            <a:stCxn id="80905" idx="2"/>
            <a:endCxn id="80912" idx="0"/>
          </p:cNvCxnSpPr>
          <p:nvPr/>
        </p:nvCxnSpPr>
        <p:spPr bwMode="auto">
          <a:xfrm rot="5400000">
            <a:off x="7467600" y="2476500"/>
            <a:ext cx="609600" cy="838200"/>
          </a:xfrm>
          <a:prstGeom prst="bentConnector3">
            <a:avLst>
              <a:gd name="adj1" fmla="val 8125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5" name="Shape 33"/>
          <p:cNvCxnSpPr>
            <a:cxnSpLocks noChangeShapeType="1"/>
            <a:stCxn id="80905" idx="2"/>
            <a:endCxn id="80913" idx="0"/>
          </p:cNvCxnSpPr>
          <p:nvPr/>
        </p:nvCxnSpPr>
        <p:spPr bwMode="auto">
          <a:xfrm rot="16200000" flipH="1">
            <a:off x="8077200" y="2705100"/>
            <a:ext cx="609600" cy="381000"/>
          </a:xfrm>
          <a:prstGeom prst="bentConnector3">
            <a:avLst>
              <a:gd name="adj1" fmla="val 8125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6" name="Shape 33"/>
          <p:cNvCxnSpPr>
            <a:cxnSpLocks noChangeShapeType="1"/>
            <a:stCxn id="80906" idx="2"/>
            <a:endCxn id="80914" idx="0"/>
          </p:cNvCxnSpPr>
          <p:nvPr/>
        </p:nvCxnSpPr>
        <p:spPr bwMode="auto">
          <a:xfrm rot="5400000">
            <a:off x="381000" y="3314700"/>
            <a:ext cx="533400" cy="127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7" name="Shape 33"/>
          <p:cNvCxnSpPr>
            <a:cxnSpLocks noChangeShapeType="1"/>
            <a:stCxn id="80906" idx="2"/>
            <a:endCxn id="80915" idx="0"/>
          </p:cNvCxnSpPr>
          <p:nvPr/>
        </p:nvCxnSpPr>
        <p:spPr bwMode="auto">
          <a:xfrm rot="16200000" flipH="1">
            <a:off x="762000" y="2933700"/>
            <a:ext cx="838200" cy="1066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8" name="Shape 33"/>
          <p:cNvCxnSpPr>
            <a:cxnSpLocks noChangeShapeType="1"/>
            <a:stCxn id="80907" idx="2"/>
            <a:endCxn id="80916" idx="0"/>
          </p:cNvCxnSpPr>
          <p:nvPr/>
        </p:nvCxnSpPr>
        <p:spPr bwMode="auto">
          <a:xfrm rot="16200000" flipH="1">
            <a:off x="2171700" y="2819400"/>
            <a:ext cx="533400" cy="990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9" name="Shape 33"/>
          <p:cNvCxnSpPr>
            <a:cxnSpLocks noChangeShapeType="1"/>
            <a:stCxn id="80907" idx="2"/>
            <a:endCxn id="28" idx="0"/>
          </p:cNvCxnSpPr>
          <p:nvPr/>
        </p:nvCxnSpPr>
        <p:spPr bwMode="auto">
          <a:xfrm rot="16200000" flipH="1">
            <a:off x="2362200" y="2628900"/>
            <a:ext cx="838200" cy="1676400"/>
          </a:xfrm>
          <a:prstGeom prst="bentConnector3">
            <a:avLst>
              <a:gd name="adj1" fmla="val 3181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40" name="Shape 33"/>
          <p:cNvCxnSpPr>
            <a:cxnSpLocks noChangeShapeType="1"/>
            <a:stCxn id="80908" idx="2"/>
            <a:endCxn id="80918" idx="0"/>
          </p:cNvCxnSpPr>
          <p:nvPr/>
        </p:nvCxnSpPr>
        <p:spPr bwMode="auto">
          <a:xfrm rot="16200000" flipH="1">
            <a:off x="3657600" y="2552700"/>
            <a:ext cx="533400" cy="1524000"/>
          </a:xfrm>
          <a:prstGeom prst="bentConnector3">
            <a:avLst>
              <a:gd name="adj1" fmla="val 2619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41" name="Shape 33"/>
          <p:cNvCxnSpPr>
            <a:cxnSpLocks noChangeShapeType="1"/>
            <a:stCxn id="80908" idx="2"/>
            <a:endCxn id="30" idx="0"/>
          </p:cNvCxnSpPr>
          <p:nvPr/>
        </p:nvCxnSpPr>
        <p:spPr bwMode="auto">
          <a:xfrm rot="16200000" flipH="1">
            <a:off x="3924300" y="2286000"/>
            <a:ext cx="838200" cy="2362200"/>
          </a:xfrm>
          <a:prstGeom prst="bentConnector3">
            <a:avLst>
              <a:gd name="adj1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42" name="Shape 33"/>
          <p:cNvCxnSpPr>
            <a:cxnSpLocks noChangeShapeType="1"/>
            <a:stCxn id="80910" idx="2"/>
            <a:endCxn id="80920" idx="0"/>
          </p:cNvCxnSpPr>
          <p:nvPr/>
        </p:nvCxnSpPr>
        <p:spPr bwMode="auto">
          <a:xfrm rot="16200000" flipH="1">
            <a:off x="5943600" y="2705100"/>
            <a:ext cx="533400" cy="1219200"/>
          </a:xfrm>
          <a:prstGeom prst="bentConnector3">
            <a:avLst>
              <a:gd name="adj1" fmla="val 8571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43" name="Shape 33"/>
          <p:cNvCxnSpPr>
            <a:cxnSpLocks noChangeShapeType="1"/>
            <a:stCxn id="80910" idx="2"/>
            <a:endCxn id="32" idx="0"/>
          </p:cNvCxnSpPr>
          <p:nvPr/>
        </p:nvCxnSpPr>
        <p:spPr bwMode="auto">
          <a:xfrm rot="16200000" flipH="1">
            <a:off x="6210300" y="2438400"/>
            <a:ext cx="914400" cy="213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44" name="Rectangle 108"/>
          <p:cNvSpPr>
            <a:spLocks noChangeArrowheads="1"/>
          </p:cNvSpPr>
          <p:nvPr/>
        </p:nvSpPr>
        <p:spPr bwMode="auto">
          <a:xfrm>
            <a:off x="152400" y="4572000"/>
            <a:ext cx="11430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fib(2)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1524000" y="4572000"/>
            <a:ext cx="11430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fib(1)</a:t>
            </a:r>
          </a:p>
        </p:txBody>
      </p:sp>
      <p:cxnSp>
        <p:nvCxnSpPr>
          <p:cNvPr id="80946" name="Shape 33"/>
          <p:cNvCxnSpPr>
            <a:cxnSpLocks noChangeShapeType="1"/>
            <a:stCxn id="80915" idx="2"/>
            <a:endCxn id="80944" idx="0"/>
          </p:cNvCxnSpPr>
          <p:nvPr/>
        </p:nvCxnSpPr>
        <p:spPr bwMode="auto">
          <a:xfrm rot="5400000">
            <a:off x="990600" y="3848100"/>
            <a:ext cx="457200" cy="990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47" name="Shape 33"/>
          <p:cNvCxnSpPr>
            <a:cxnSpLocks noChangeShapeType="1"/>
            <a:stCxn id="80915" idx="2"/>
            <a:endCxn id="110" idx="0"/>
          </p:cNvCxnSpPr>
          <p:nvPr/>
        </p:nvCxnSpPr>
        <p:spPr bwMode="auto">
          <a:xfrm rot="16200000" flipH="1">
            <a:off x="1676400" y="4152900"/>
            <a:ext cx="457200" cy="381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/>
          <a:lstStyle/>
          <a:p>
            <a:r>
              <a:rPr lang="en-US" dirty="0"/>
              <a:t>Tail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5562600"/>
          </a:xfrm>
        </p:spPr>
        <p:txBody>
          <a:bodyPr/>
          <a:lstStyle/>
          <a:p>
            <a:r>
              <a:rPr lang="en-US" sz="2400" dirty="0"/>
              <a:t>Tail recursion occurs when the last action performed by a recursive method is a recursive call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countDown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if(n &gt;= 1)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countDown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 – 1);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  <a:p>
            <a:r>
              <a:rPr lang="en-US" sz="2400" dirty="0"/>
              <a:t>To convert to an iterative version</a:t>
            </a:r>
          </a:p>
          <a:p>
            <a:pPr lvl="1"/>
            <a:r>
              <a:rPr lang="en-US" sz="2400" dirty="0"/>
              <a:t>Replace if statement with a while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countDown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while (n &gt;= 1)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n = n - 1;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  <a:p>
            <a:r>
              <a:rPr lang="en-US" sz="2400" dirty="0"/>
              <a:t>Some languages other than Java convert tail recursion to iteration to save stack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84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991600" cy="1143000"/>
          </a:xfrm>
        </p:spPr>
        <p:txBody>
          <a:bodyPr/>
          <a:lstStyle/>
          <a:p>
            <a:pPr eaLnBrk="1" hangingPunct="1"/>
            <a:r>
              <a:rPr lang="en-US" dirty="0"/>
              <a:t>Counting Basic Operations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2563" y="723900"/>
            <a:ext cx="8991600" cy="2057400"/>
          </a:xfrm>
        </p:spPr>
        <p:txBody>
          <a:bodyPr/>
          <a:lstStyle/>
          <a:p>
            <a:pPr eaLnBrk="1" hangingPunct="1"/>
            <a:r>
              <a:rPr lang="en-US" sz="2000" dirty="0"/>
              <a:t>Sometimes we don’t care about exact count of operations</a:t>
            </a:r>
          </a:p>
          <a:p>
            <a:pPr lvl="1" eaLnBrk="1" hangingPunct="1"/>
            <a:r>
              <a:rPr lang="en-US" sz="2000" dirty="0"/>
              <a:t>For algorithm A, it might be sufficient that time grows linearly with n</a:t>
            </a:r>
          </a:p>
          <a:p>
            <a:pPr eaLnBrk="1" hangingPunct="1"/>
            <a:r>
              <a:rPr lang="en-US" sz="2000" dirty="0"/>
              <a:t>Count basic operations instead: most significant contributor to runtime</a:t>
            </a:r>
          </a:p>
          <a:p>
            <a:pPr lvl="1" eaLnBrk="1" hangingPunct="1"/>
            <a:r>
              <a:rPr lang="en-US" sz="1800" dirty="0"/>
              <a:t>addition/multiplication/division</a:t>
            </a:r>
          </a:p>
          <a:p>
            <a:pPr eaLnBrk="1" hangingPunct="1">
              <a:buFontTx/>
              <a:buNone/>
            </a:pPr>
            <a:endParaRPr lang="en-US" sz="2000" dirty="0"/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2514600"/>
            <a:ext cx="34464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514600"/>
            <a:ext cx="3270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7013" y="2514600"/>
            <a:ext cx="27193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114800"/>
            <a:ext cx="754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417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dirty="0"/>
              <a:t>Counting Basic Operations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685800"/>
          </a:xfrm>
        </p:spPr>
        <p:txBody>
          <a:bodyPr/>
          <a:lstStyle/>
          <a:p>
            <a:pPr eaLnBrk="1" hangingPunct="1"/>
            <a:r>
              <a:rPr lang="en-US" dirty="0"/>
              <a:t>Plotting number of basic operations vs n</a:t>
            </a: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4350" y="1828800"/>
            <a:ext cx="35496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73250"/>
            <a:ext cx="52578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838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914400"/>
          </a:xfrm>
        </p:spPr>
        <p:txBody>
          <a:bodyPr/>
          <a:lstStyle/>
          <a:p>
            <a:pPr eaLnBrk="1" hangingPunct="1"/>
            <a:r>
              <a:rPr lang="en-US" dirty="0"/>
              <a:t>Algorithm Growth Rates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257800"/>
          </a:xfrm>
        </p:spPr>
        <p:txBody>
          <a:bodyPr/>
          <a:lstStyle/>
          <a:p>
            <a:pPr eaLnBrk="1" hangingPunct="1"/>
            <a:r>
              <a:rPr lang="en-US" sz="2400" dirty="0"/>
              <a:t>We care about the behavior of the algorithm for large values of n</a:t>
            </a:r>
          </a:p>
          <a:p>
            <a:pPr eaLnBrk="1" hangingPunct="1"/>
            <a:r>
              <a:rPr lang="en-US" sz="2400" dirty="0"/>
              <a:t> (n</a:t>
            </a:r>
            <a:r>
              <a:rPr lang="en-US" sz="2400" baseline="30000" dirty="0"/>
              <a:t>2 </a:t>
            </a:r>
            <a:r>
              <a:rPr lang="en-US" sz="2400" dirty="0"/>
              <a:t>+n)/2 behaves like n</a:t>
            </a:r>
            <a:r>
              <a:rPr lang="en-US" sz="2400" baseline="30000" dirty="0"/>
              <a:t>2</a:t>
            </a:r>
            <a:endParaRPr lang="en-US" sz="2400" dirty="0"/>
          </a:p>
          <a:p>
            <a:pPr lvl="1" eaLnBrk="1" hangingPunct="1"/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is much larger than n so (n</a:t>
            </a:r>
            <a:r>
              <a:rPr lang="en-US" sz="2400" baseline="30000" dirty="0"/>
              <a:t>2 </a:t>
            </a:r>
            <a:r>
              <a:rPr lang="en-US" sz="2400" dirty="0"/>
              <a:t>+n)/2 behaves like n</a:t>
            </a:r>
            <a:r>
              <a:rPr lang="en-US" sz="2400" baseline="30000" dirty="0"/>
              <a:t>2 </a:t>
            </a:r>
            <a:r>
              <a:rPr lang="en-US" sz="2400" dirty="0"/>
              <a:t>/2</a:t>
            </a:r>
          </a:p>
          <a:p>
            <a:pPr lvl="1" eaLnBrk="1" hangingPunct="1"/>
            <a:r>
              <a:rPr lang="en-US" sz="2400" dirty="0"/>
              <a:t>n</a:t>
            </a:r>
            <a:r>
              <a:rPr lang="en-US" sz="2400" baseline="30000" dirty="0"/>
              <a:t>2 </a:t>
            </a:r>
            <a:r>
              <a:rPr lang="en-US" sz="2400" dirty="0"/>
              <a:t>/2 behaves like n</a:t>
            </a:r>
            <a:r>
              <a:rPr lang="en-US" sz="2400" baseline="30000" dirty="0"/>
              <a:t>2</a:t>
            </a:r>
            <a:endParaRPr lang="en-US" sz="2400" dirty="0"/>
          </a:p>
          <a:p>
            <a:pPr lvl="1" eaLnBrk="1" hangingPunct="1"/>
            <a:r>
              <a:rPr lang="en-US" sz="2400" dirty="0"/>
              <a:t>In other words, the difference between (n</a:t>
            </a:r>
            <a:r>
              <a:rPr lang="en-US" sz="2400" baseline="30000" dirty="0"/>
              <a:t>2 </a:t>
            </a:r>
            <a:r>
              <a:rPr lang="en-US" sz="2400" dirty="0"/>
              <a:t>+n)/2 and n</a:t>
            </a:r>
            <a:r>
              <a:rPr lang="en-US" sz="2400" baseline="30000" dirty="0"/>
              <a:t>2</a:t>
            </a:r>
            <a:r>
              <a:rPr lang="en-US" sz="2400" dirty="0"/>
              <a:t> is relatively small and can be ignored</a:t>
            </a:r>
          </a:p>
          <a:p>
            <a:pPr eaLnBrk="1" hangingPunct="1"/>
            <a:r>
              <a:rPr lang="en-US" sz="2400" dirty="0"/>
              <a:t>We can say that </a:t>
            </a:r>
          </a:p>
          <a:p>
            <a:pPr lvl="1" eaLnBrk="1" hangingPunct="1"/>
            <a:r>
              <a:rPr lang="en-US" sz="2400" dirty="0"/>
              <a:t>algorithm A requires time proportional to n</a:t>
            </a:r>
          </a:p>
          <a:p>
            <a:pPr lvl="1" eaLnBrk="1" hangingPunct="1"/>
            <a:r>
              <a:rPr lang="en-US" sz="2400" dirty="0"/>
              <a:t>algorithm B requires time proportional to n</a:t>
            </a:r>
            <a:r>
              <a:rPr lang="en-US" sz="2400" baseline="30000" dirty="0"/>
              <a:t>2</a:t>
            </a:r>
            <a:endParaRPr lang="en-US" sz="2400" dirty="0"/>
          </a:p>
          <a:p>
            <a:pPr lvl="1" eaLnBrk="1" hangingPunct="1"/>
            <a:r>
              <a:rPr lang="en-US" sz="2400" dirty="0"/>
              <a:t>algorithm C requires time that is independent of n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47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/>
          <a:lstStyle/>
          <a:p>
            <a:pPr eaLnBrk="1" hangingPunct="1"/>
            <a:r>
              <a:rPr lang="en-US" dirty="0"/>
              <a:t>Algorithm Growth Rates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914400"/>
          </a:xfrm>
        </p:spPr>
        <p:txBody>
          <a:bodyPr/>
          <a:lstStyle/>
          <a:p>
            <a:pPr eaLnBrk="1" hangingPunct="1"/>
            <a:r>
              <a:rPr lang="en-US" sz="2400" dirty="0"/>
              <a:t>Relative magnitude of common growth-rate functions</a:t>
            </a:r>
          </a:p>
          <a:p>
            <a:pPr lvl="1" eaLnBrk="1" hangingPunct="1"/>
            <a:r>
              <a:rPr lang="en-US" sz="2400" dirty="0"/>
              <a:t>1 &lt; log(</a:t>
            </a:r>
            <a:r>
              <a:rPr lang="en-US" sz="2400" dirty="0" err="1"/>
              <a:t>logn</a:t>
            </a:r>
            <a:r>
              <a:rPr lang="en-US" sz="2400" dirty="0"/>
              <a:t>) &lt; </a:t>
            </a:r>
            <a:r>
              <a:rPr lang="en-US" sz="2400" dirty="0" err="1"/>
              <a:t>logn</a:t>
            </a:r>
            <a:r>
              <a:rPr lang="en-US" sz="2400" dirty="0"/>
              <a:t> &lt; log</a:t>
            </a:r>
            <a:r>
              <a:rPr lang="en-US" sz="2400" baseline="30000" dirty="0"/>
              <a:t>2</a:t>
            </a:r>
            <a:r>
              <a:rPr lang="en-US" sz="2400" dirty="0"/>
              <a:t>n &lt; n &lt; </a:t>
            </a:r>
            <a:r>
              <a:rPr lang="en-US" sz="2400" dirty="0" err="1"/>
              <a:t>nlogn</a:t>
            </a:r>
            <a:r>
              <a:rPr lang="en-US" sz="2400" dirty="0"/>
              <a:t> &lt; n</a:t>
            </a:r>
            <a:r>
              <a:rPr lang="en-US" sz="2400" baseline="30000" dirty="0"/>
              <a:t>2</a:t>
            </a:r>
            <a:r>
              <a:rPr lang="en-US" sz="2400" dirty="0"/>
              <a:t> &lt; n</a:t>
            </a:r>
            <a:r>
              <a:rPr lang="en-US" sz="2400" baseline="30000" dirty="0"/>
              <a:t>3</a:t>
            </a:r>
            <a:r>
              <a:rPr lang="en-US" sz="2400" dirty="0"/>
              <a:t> &lt; 2</a:t>
            </a:r>
            <a:r>
              <a:rPr lang="en-US" sz="2400" baseline="30000" dirty="0"/>
              <a:t>n</a:t>
            </a:r>
            <a:r>
              <a:rPr lang="en-US" sz="2400" dirty="0"/>
              <a:t> &lt; n!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09800"/>
            <a:ext cx="883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830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 and Average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algorithms execution time depends only on the input size</a:t>
            </a:r>
          </a:p>
          <a:p>
            <a:pPr lvl="1"/>
            <a:r>
              <a:rPr lang="en-US" dirty="0"/>
              <a:t>Example: finding the minimum value in an array</a:t>
            </a:r>
          </a:p>
          <a:p>
            <a:r>
              <a:rPr lang="en-US" dirty="0"/>
              <a:t>Execution time can depend on the data itself (in addition to the input size)</a:t>
            </a:r>
          </a:p>
          <a:p>
            <a:pPr lvl="1"/>
            <a:r>
              <a:rPr lang="en-US" dirty="0"/>
              <a:t>Example: searching for a value in an array of size n</a:t>
            </a:r>
          </a:p>
          <a:p>
            <a:pPr lvl="2"/>
            <a:r>
              <a:rPr lang="en-US" dirty="0"/>
              <a:t>One comparison is required if desired value is in first location – </a:t>
            </a:r>
            <a:r>
              <a:rPr lang="en-US" b="1" dirty="0"/>
              <a:t>best case</a:t>
            </a:r>
          </a:p>
          <a:p>
            <a:pPr lvl="2"/>
            <a:r>
              <a:rPr lang="en-US" dirty="0"/>
              <a:t>n comparisons are required if desired value is in last location – </a:t>
            </a:r>
            <a:r>
              <a:rPr lang="en-US" b="1" dirty="0"/>
              <a:t>worst case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6F94B57-A6CD-44AA-8716-711B2431F7A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6302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18571</TotalTime>
  <Words>3367</Words>
  <Application>Microsoft Office PowerPoint</Application>
  <PresentationFormat>On-screen Show (4:3)</PresentationFormat>
  <Paragraphs>790</Paragraphs>
  <Slides>45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Courier New</vt:lpstr>
      <vt:lpstr>Times</vt:lpstr>
      <vt:lpstr>Blank</vt:lpstr>
      <vt:lpstr>PowerPoint Presentation</vt:lpstr>
      <vt:lpstr>Measuring the Efficiency of Algorithms</vt:lpstr>
      <vt:lpstr>Analysis of Algorithms</vt:lpstr>
      <vt:lpstr>Counting Basic Operations</vt:lpstr>
      <vt:lpstr>Counting Basic Operations</vt:lpstr>
      <vt:lpstr>Counting Basic Operations</vt:lpstr>
      <vt:lpstr>Algorithm Growth Rates</vt:lpstr>
      <vt:lpstr>Algorithm Growth Rates</vt:lpstr>
      <vt:lpstr>Best, Worst and Average Cases</vt:lpstr>
      <vt:lpstr>Big Oh Notation</vt:lpstr>
      <vt:lpstr>Big Oh Notation</vt:lpstr>
      <vt:lpstr>Order-of-Magnitude Analysis and Big O Notation</vt:lpstr>
      <vt:lpstr>Order-of-Magnitude Analysis and Big O Notation</vt:lpstr>
      <vt:lpstr>PowerPoint Presentation</vt:lpstr>
      <vt:lpstr>Visualizing Complexity</vt:lpstr>
      <vt:lpstr>Recursion</vt:lpstr>
      <vt:lpstr>What is Recursion?</vt:lpstr>
      <vt:lpstr>What is Recursion?</vt:lpstr>
      <vt:lpstr>What is Recursion?</vt:lpstr>
      <vt:lpstr>Tracing a Recursive Method</vt:lpstr>
      <vt:lpstr>Tracing a Recursive Method</vt:lpstr>
      <vt:lpstr>Recursive Methods that Return a Value</vt:lpstr>
      <vt:lpstr>Tracing sumOf()</vt:lpstr>
      <vt:lpstr>Stack Overflow</vt:lpstr>
      <vt:lpstr>Recursively Processing an Array</vt:lpstr>
      <vt:lpstr>Recursively Processing an Array</vt:lpstr>
      <vt:lpstr>Recursively Processing an Array</vt:lpstr>
      <vt:lpstr>Recursively Processing an Array</vt:lpstr>
      <vt:lpstr>Recursively Processing a Linked Chain</vt:lpstr>
      <vt:lpstr>Recursively Processing a Linked Chain</vt:lpstr>
      <vt:lpstr>Time Efficiency of Recursive Methods</vt:lpstr>
      <vt:lpstr>Time Efficiency of Recursive Methods</vt:lpstr>
      <vt:lpstr>Computing xn</vt:lpstr>
      <vt:lpstr>Computing xn</vt:lpstr>
      <vt:lpstr>The Towers of Hanoi</vt:lpstr>
      <vt:lpstr>The Towers of Hanoi : 2 Disks</vt:lpstr>
      <vt:lpstr>The Towers of Hanoi : 3 Disks</vt:lpstr>
      <vt:lpstr>The Towers of Hanoi : 4 Disks</vt:lpstr>
      <vt:lpstr>The Towers of Hanoi</vt:lpstr>
      <vt:lpstr>Time Efficiency of Towers of Hanoi Solution</vt:lpstr>
      <vt:lpstr>Fibonacci Numbers</vt:lpstr>
      <vt:lpstr>Fibonacci Sequence</vt:lpstr>
      <vt:lpstr>The Fibonacci Sequence</vt:lpstr>
      <vt:lpstr>The Fibonacci Sequence</vt:lpstr>
      <vt:lpstr>Tail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Maher Mneimneh</dc:creator>
  <cp:lastModifiedBy>Maher Mneimneh</cp:lastModifiedBy>
  <cp:revision>338</cp:revision>
  <dcterms:created xsi:type="dcterms:W3CDTF">2003-05-23T15:49:24Z</dcterms:created>
  <dcterms:modified xsi:type="dcterms:W3CDTF">2017-02-11T19:13:02Z</dcterms:modified>
</cp:coreProperties>
</file>