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sldIdLst>
    <p:sldId id="298" r:id="rId2"/>
    <p:sldId id="338" r:id="rId3"/>
    <p:sldId id="339" r:id="rId4"/>
    <p:sldId id="340" r:id="rId5"/>
    <p:sldId id="348" r:id="rId6"/>
    <p:sldId id="341" r:id="rId7"/>
    <p:sldId id="342" r:id="rId8"/>
    <p:sldId id="349" r:id="rId9"/>
    <p:sldId id="344" r:id="rId10"/>
    <p:sldId id="350" r:id="rId11"/>
    <p:sldId id="274" r:id="rId12"/>
    <p:sldId id="364" r:id="rId13"/>
    <p:sldId id="370" r:id="rId14"/>
    <p:sldId id="371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7E5"/>
    <a:srgbClr val="EDF6F7"/>
    <a:srgbClr val="36552D"/>
    <a:srgbClr val="548446"/>
    <a:srgbClr val="85C555"/>
    <a:srgbClr val="953A1F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72"/>
      </p:cViewPr>
      <p:guideLst>
        <p:guide orient="horz" pos="91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D9FBBC-B04A-4530-84A1-4EB6EB5A2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83BFCE-08C4-4983-9DAD-DA9851A0F5B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©2012 by Pearson Education, Inc. All rights reserved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7914A-D6D3-441A-BF28-AA62B77DF1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CCBCC1-C5CE-4C1F-9AC9-26FA026B6FA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©2012 by Pearson Education, Inc. All rights reserved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14A0F-0F2C-4F60-B1C4-1DF05EB6315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D5AC11-5A00-42E1-A823-C41F4092EA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F8FCD-29B7-4282-9619-03DE05C5A0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3B06D-4479-461D-9787-99792176D7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454A8-3B16-4BE7-A359-D26DFDE19B3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91C35-E019-4BB6-A99B-7B342763B06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BFBC4-F99C-4937-9B2E-7217BE82910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CDDB82-037D-47DC-B31D-37030546150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©2012 by Pearson Education, Inc. All rights reserved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D393D-8FD2-4BAB-B871-2D0B2601D3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8D257-B57D-476C-BFD5-187616D0456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730EF-0D2D-4210-A709-64C7D199216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A8695D-7AEE-4202-91F0-3ED0E3B952F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5350CFD-9FF0-411C-ABFE-5A7CB4669A7A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24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AAEBA7E-C451-4F3C-981B-40C5163E62B4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72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1C40FB2-A555-4C88-96DA-E40D0008CD62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77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7760B4C-BCDF-41EE-9626-49A05DC462A4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11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CD8D02E-D559-4188-BC01-7F3672C88A0D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10320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F9CB9B7-B35C-4E31-B2CC-5133DDE6784C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66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3863840-5AF2-4DDF-859B-95E4C18E6910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4905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©2012 by Pearson Education, Inc. All rights reserved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8AEE5-5D5B-4D2E-B5ED-26FF0030B7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2DA0CD5-8E19-4FCC-B567-69BF1C5E43E7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58910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BE071D0-0485-4ADB-BE0A-D0CB1557B479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4828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C53449-C241-435B-A968-D99D4FDBFC71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73290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B1AF09D-24D0-4A07-AF6C-94A0C5D8DC93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60163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83629B7-78DB-47D2-9615-3C81C045E5B3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95760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05069F1-6540-415D-BBC7-93C925A5AFD3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66153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32CC68D-74D5-4F1E-B097-1F7AFEC57634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4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B85E11F-F85E-4251-B2A5-DB99A5B2E8E1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893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D4673DE-F043-43FD-95D8-369AD9EAAC4B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24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BC3D9F5-B05E-420C-AD3D-C230A20E10B7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©2012 by Pearson Education, Inc. All rights reserved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197819-7CA0-4FA4-98BA-6D76A7ABDD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750EA52-9F36-45DA-887A-C618F0FB8737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927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484A728-0419-403A-9895-B8122D20F73F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177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770C8B4-8FA1-4328-B3F1-0B0F8A3FF8B4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35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88C8C1A-0936-4E70-8BCA-2D7010B76F1A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80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BE78AFF-80BD-411D-8784-F2C34536D64C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891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E7FCE91-B4E7-4BA9-99FB-CEA468D612B2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36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4374DB5-43A3-44B4-8AE9-D063A833181D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937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E89E77D-096A-4971-B753-069B923A4D81}" type="slidenum">
              <a:rPr lang="en-US" altLang="en-US" sz="1200" smtClean="0"/>
              <a:pPr/>
              <a:t>47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30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B1CE36-8DFA-432F-8593-D61E60B24C0C}" type="slidenum">
              <a:rPr lang="en-US" altLang="en-US" sz="1200" smtClean="0"/>
              <a:pPr/>
              <a:t>48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739170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DEDBA3B-5340-42AF-B252-AD7D91B2A817}" type="slidenum">
              <a:rPr lang="en-US" altLang="en-US" sz="1200" smtClean="0"/>
              <a:pPr/>
              <a:t>49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3921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©2012 by Pearson Education, Inc. All rights reserved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EEEEFA-3F4F-4114-8380-FFFC0A10956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8348B76-C47F-4369-9712-F82A752329E2}" type="slidenum">
              <a:rPr lang="en-US" altLang="en-US" sz="1200" smtClean="0"/>
              <a:pPr/>
              <a:t>50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750658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ABB4CF5-64A6-48E6-9C49-D42620ACA852}" type="slidenum">
              <a:rPr lang="en-US" altLang="en-US" sz="1200" smtClean="0"/>
              <a:pPr/>
              <a:t>51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799137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809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6F1AB3A-70DB-4E63-8762-19547443A2C7}" type="slidenum">
              <a:rPr lang="en-US" altLang="en-US" sz="1200" smtClean="0"/>
              <a:pPr/>
              <a:t>52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287263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Copyright ©2012 by Pearson Education, Inc. All rights reserved</a:t>
            </a:r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11DD297-70FC-4330-84D4-ED1A5541B234}" type="slidenum">
              <a:rPr lang="en-US" altLang="en-US" sz="1200" smtClean="0"/>
              <a:pPr/>
              <a:t>53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214456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7D17C6F-BBEF-49B0-A45E-80258702416F}" type="slidenum">
              <a:rPr lang="en-US" altLang="en-US" sz="1200" smtClean="0"/>
              <a:pPr/>
              <a:t>54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179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CC5127B-1D64-468C-A524-ADC36C020DA4}" type="slidenum">
              <a:rPr lang="en-US" altLang="en-US" sz="1200" smtClean="0"/>
              <a:pPr/>
              <a:t>55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76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34074DC-96E1-4F0C-A497-0BA2EEBAE07E}" type="slidenum">
              <a:rPr lang="en-US" altLang="en-US" sz="1200" smtClean="0"/>
              <a:pPr/>
              <a:t>56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91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4A59F15-EBE4-42DA-ABC8-5BE58F2AD76F}" type="slidenum">
              <a:rPr lang="en-US" altLang="en-US" sz="1200" smtClean="0"/>
              <a:pPr/>
              <a:t>57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1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©2012 by Pearson Education, Inc. All rights reserved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583302-8B5C-4523-A913-4F14A6CF603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©2012 by Pearson Education, Inc. All rights reserved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ECEBF-12C2-4D97-B500-EAA5886E583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©2012 by Pearson Education, Inc. All rights reserved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80C1B-6997-48D6-A530-0824847B50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©2012 by Pearson Education, Inc. All rights reserved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A39E0-2982-4C01-A3B4-598F9ACB30D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432B022-0073-4330-BAC5-422788D38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9243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C647002-E7F9-4BC6-9F91-F67F9A911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22457F58-4320-4284-A0B6-D1B5F7154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3639E1C-3225-4EF1-A52D-7DAEDD26B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52400"/>
            <a:ext cx="8229600" cy="1397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35000" y="1714500"/>
            <a:ext cx="8229600" cy="45259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92875"/>
            <a:ext cx="8051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664200"/>
            <a:ext cx="8229600" cy="884238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92875"/>
            <a:ext cx="8051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A1A5B42D-AAF0-4C80-B20D-77AAFDBE6F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29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400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484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4844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4-</a:t>
            </a:r>
            <a:fld id="{6682D51A-D32A-4FA3-BBC7-DF447267B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772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/>
              <a:t>Lists</a:t>
            </a:r>
            <a:endParaRPr lang="en-US" sz="3200"/>
          </a:p>
          <a:p>
            <a:pPr eaLnBrk="1" hangingPunct="1">
              <a:buFontTx/>
              <a:buNone/>
            </a:pPr>
            <a:endParaRPr lang="en-US" sz="3200"/>
          </a:p>
          <a:p>
            <a:pPr eaLnBrk="1" hangingPunct="1">
              <a:buFontTx/>
              <a:buNone/>
            </a:pPr>
            <a:r>
              <a:rPr lang="en-US" sz="3200"/>
              <a:t>Dr. Maher Mneimneh</a:t>
            </a:r>
          </a:p>
          <a:p>
            <a:pPr eaLnBrk="1" hangingPunct="1">
              <a:buFontTx/>
              <a:buNone/>
            </a:pPr>
            <a:r>
              <a:rPr lang="en-US" sz="4800" b="1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Example 2: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Professor wants an alphabetical list of students that are in class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As student enters room, professor adds the student’s name to a list, making sure it is in correct position to guarantee alphabetical order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To place the names Amy, Ellen, Bob, Drew, Aaron, Carol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2000" kern="0" dirty="0" err="1">
                <a:latin typeface="+mn-lt"/>
              </a:rPr>
              <a:t>ListInterface</a:t>
            </a:r>
            <a:r>
              <a:rPr lang="en-US" sz="2000" kern="0" dirty="0">
                <a:latin typeface="+mn-lt"/>
              </a:rPr>
              <a:t>&lt;String&gt; </a:t>
            </a:r>
            <a:r>
              <a:rPr lang="en-US" sz="2000" kern="0" dirty="0" err="1">
                <a:latin typeface="+mn-lt"/>
              </a:rPr>
              <a:t>alphaList</a:t>
            </a:r>
            <a:r>
              <a:rPr lang="en-US" sz="2000" kern="0" dirty="0">
                <a:latin typeface="+mn-lt"/>
              </a:rPr>
              <a:t>= new </a:t>
            </a:r>
            <a:r>
              <a:rPr lang="en-US" sz="2000" kern="0" dirty="0" err="1">
                <a:latin typeface="+mn-lt"/>
              </a:rPr>
              <a:t>Alist</a:t>
            </a:r>
            <a:r>
              <a:rPr lang="en-US" sz="2000" kern="0" dirty="0">
                <a:latin typeface="+mn-lt"/>
              </a:rPr>
              <a:t>&lt;String&gt;();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2000" kern="0" dirty="0" err="1">
                <a:latin typeface="+mn-lt"/>
              </a:rPr>
              <a:t>alphaList.add</a:t>
            </a:r>
            <a:r>
              <a:rPr lang="en-US" sz="2000" kern="0" dirty="0">
                <a:latin typeface="+mn-lt"/>
              </a:rPr>
              <a:t>(1, “Amy”); // Amy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2000" kern="0" dirty="0" err="1">
                <a:latin typeface="+mn-lt"/>
              </a:rPr>
              <a:t>alphaList.add</a:t>
            </a:r>
            <a:r>
              <a:rPr lang="en-US" sz="2000" kern="0" dirty="0">
                <a:latin typeface="+mn-lt"/>
              </a:rPr>
              <a:t>(2, “Ellen”); // Amy Ellen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2000" kern="0" dirty="0" err="1">
                <a:latin typeface="+mn-lt"/>
              </a:rPr>
              <a:t>alphaList.add</a:t>
            </a:r>
            <a:r>
              <a:rPr lang="en-US" sz="2000" kern="0" dirty="0">
                <a:latin typeface="+mn-lt"/>
              </a:rPr>
              <a:t>(2, “Bob”); // Amy Bob Ellen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2000" kern="0" dirty="0" err="1">
                <a:latin typeface="+mn-lt"/>
              </a:rPr>
              <a:t>alphaList.add</a:t>
            </a:r>
            <a:r>
              <a:rPr lang="en-US" sz="2000" kern="0" dirty="0">
                <a:latin typeface="+mn-lt"/>
              </a:rPr>
              <a:t>(3, “Drew”); // Amy Bob Drew Ellen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2000" kern="0" dirty="0" err="1">
                <a:latin typeface="+mn-lt"/>
              </a:rPr>
              <a:t>alphaList.add</a:t>
            </a:r>
            <a:r>
              <a:rPr lang="en-US" sz="2000" kern="0" dirty="0">
                <a:latin typeface="+mn-lt"/>
              </a:rPr>
              <a:t>(1, “Aaron”); // Aaron Amy Bob Drew Ellen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2000" kern="0" dirty="0" err="1">
                <a:latin typeface="+mn-lt"/>
              </a:rPr>
              <a:t>alphaList.add</a:t>
            </a:r>
            <a:r>
              <a:rPr lang="en-US" sz="2000" kern="0" dirty="0">
                <a:latin typeface="+mn-lt"/>
              </a:rPr>
              <a:t>(4, “Carol”);  // </a:t>
            </a:r>
            <a:r>
              <a:rPr lang="en-US" sz="2000" kern="0" dirty="0"/>
              <a:t>Aaron Amy Bob Carol Drew Ellen</a:t>
            </a:r>
            <a:endParaRPr lang="en-US" sz="20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Key observation: client (user or class) maintained the order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763000" cy="1143000"/>
          </a:xfrm>
        </p:spPr>
        <p:txBody>
          <a:bodyPr/>
          <a:lstStyle/>
          <a:p>
            <a:pPr eaLnBrk="1" hangingPunct="1"/>
            <a:r>
              <a:rPr lang="en-US"/>
              <a:t>Implementing ADTs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257800"/>
          </a:xfrm>
        </p:spPr>
        <p:txBody>
          <a:bodyPr/>
          <a:lstStyle/>
          <a:p>
            <a:pPr eaLnBrk="1" hangingPunct="1"/>
            <a:r>
              <a:rPr lang="en-US"/>
              <a:t>Choosing the data structure to represent the ADT’s data is a part of implementation</a:t>
            </a:r>
          </a:p>
          <a:p>
            <a:pPr lvl="1" eaLnBrk="1" hangingPunct="1"/>
            <a:r>
              <a:rPr lang="en-US"/>
              <a:t>Choice of a data structure depends on</a:t>
            </a:r>
          </a:p>
          <a:p>
            <a:pPr lvl="2" eaLnBrk="1" hangingPunct="1"/>
            <a:r>
              <a:rPr lang="en-US"/>
              <a:t>Details of the ADT’s operations</a:t>
            </a:r>
          </a:p>
          <a:p>
            <a:pPr lvl="2" eaLnBrk="1" hangingPunct="1"/>
            <a:r>
              <a:rPr lang="en-US"/>
              <a:t>Context in which the operations will be used</a:t>
            </a:r>
          </a:p>
          <a:p>
            <a:pPr lvl="1" eaLnBrk="1" hangingPunct="1"/>
            <a:r>
              <a:rPr lang="en-US"/>
              <a:t>Choice affects efficiency</a:t>
            </a:r>
          </a:p>
          <a:p>
            <a:pPr lvl="2" eaLnBrk="1" hangingPunct="1"/>
            <a:r>
              <a:rPr lang="en-US"/>
              <a:t>we will do intuitive analysis for now</a:t>
            </a:r>
          </a:p>
          <a:p>
            <a:pPr eaLnBrk="1" hangingPunct="1"/>
            <a:r>
              <a:rPr lang="en-US"/>
              <a:t>Implementation details should be hidden behind a wall of ADT operations</a:t>
            </a:r>
          </a:p>
          <a:p>
            <a:pPr lvl="1" eaLnBrk="1" hangingPunct="1"/>
            <a:r>
              <a:rPr lang="en-US"/>
              <a:t>A program would only be able to access the data structure using the ADT operations</a:t>
            </a:r>
          </a:p>
          <a:p>
            <a:pPr lvl="1" eaLnBrk="1" hangingPunct="1"/>
            <a:r>
              <a:rPr lang="en-US"/>
              <a:t>Compare/contrast to non-object oriented world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397000"/>
          </a:xfrm>
        </p:spPr>
        <p:txBody>
          <a:bodyPr/>
          <a:lstStyle/>
          <a:p>
            <a:r>
              <a:rPr lang="en-US" sz="4000"/>
              <a:t>The Java Implementation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5816600" cy="329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763000" cy="1143000"/>
          </a:xfrm>
        </p:spPr>
        <p:txBody>
          <a:bodyPr/>
          <a:lstStyle/>
          <a:p>
            <a:pPr eaLnBrk="1" hangingPunct="1"/>
            <a:r>
              <a:rPr lang="en-US" sz="3600"/>
              <a:t>An Array-Based Java Implementation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Implementation details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800" kern="0" dirty="0">
              <a:latin typeface="+mn-lt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	public class 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Alist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&lt;T&gt; implements 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ListInterface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&lt;T&gt; {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	{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		private T[] list;</a:t>
            </a:r>
            <a:b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	private 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;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</a:rPr>
              <a:t>		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private static final 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 DEFAULT_INITIAL_CAPACITY = 25;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	}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800" kern="0" dirty="0">
              <a:solidFill>
                <a:srgbClr val="0070C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Constructor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public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AList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	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this(DEFAULT_INITIAL_CAPACITY); // call next constructor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	} // end default constructor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public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AList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initialCapacity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0;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// the cast is safe because the new array contains null entries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@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SuppressWarnings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("unchecked")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T[]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tempList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(T[])new Object[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initialCapacity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];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list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tempList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;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} // end constructor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>
                <a:solidFill>
                  <a:srgbClr val="000000"/>
                </a:solidFill>
              </a:rPr>
              <a:t>getLength</a:t>
            </a:r>
            <a:r>
              <a:rPr lang="en-US" kern="0" dirty="0">
                <a:solidFill>
                  <a:srgbClr val="000000"/>
                </a:solidFill>
              </a:rPr>
              <a:t>() and </a:t>
            </a:r>
            <a:r>
              <a:rPr lang="en-US" kern="0" dirty="0" err="1">
                <a:solidFill>
                  <a:srgbClr val="000000"/>
                </a:solidFill>
              </a:rPr>
              <a:t>isEmpty</a:t>
            </a:r>
            <a:r>
              <a:rPr lang="en-US" kern="0" dirty="0">
                <a:solidFill>
                  <a:srgbClr val="000000"/>
                </a:solidFill>
              </a:rPr>
              <a:t>()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00"/>
                </a:solidFill>
              </a:rPr>
              <a:t>	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 // end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getLength</a:t>
            </a:r>
            <a:endParaRPr lang="en-US" sz="1600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== 0; // or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== 0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 // end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br>
              <a:rPr lang="en-US" sz="1800" kern="0" dirty="0">
                <a:latin typeface="+mn-lt"/>
              </a:rPr>
            </a:br>
            <a:endParaRPr lang="en-US" sz="1800" kern="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add()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public void add(T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newEntry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 { 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ensureCapacity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list[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]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newEntry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++;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	} // end add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// Doubles the size of the array list if it is full.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private void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ensureCapacity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if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list.length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   list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Arrays.copyOf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(list, 2 *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list.length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		   // equivalent to the following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		  //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newList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(T[]) new Object[2*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list.length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];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   //for(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0;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&lt;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list.length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; ++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   //  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newList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] = list[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];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   //list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newList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} // end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ensureCapacity</a:t>
            </a: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br>
              <a:rPr lang="en-US" sz="1800" kern="0" dirty="0">
                <a:latin typeface="+mn-lt"/>
              </a:rPr>
            </a:br>
            <a:endParaRPr lang="en-US" sz="1800" kern="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add(</a:t>
            </a:r>
            <a:r>
              <a:rPr lang="en-US" kern="0" dirty="0" err="1">
                <a:solidFill>
                  <a:srgbClr val="000000"/>
                </a:solidFill>
              </a:rPr>
              <a:t>newPosition</a:t>
            </a:r>
            <a:r>
              <a:rPr lang="en-US" kern="0" dirty="0">
                <a:solidFill>
                  <a:srgbClr val="000000"/>
                </a:solidFill>
              </a:rPr>
              <a:t>, </a:t>
            </a:r>
            <a:r>
              <a:rPr lang="en-US" kern="0" dirty="0" err="1">
                <a:solidFill>
                  <a:srgbClr val="000000"/>
                </a:solidFill>
              </a:rPr>
              <a:t>newEntry</a:t>
            </a:r>
            <a:r>
              <a:rPr lang="en-US" kern="0" dirty="0">
                <a:solidFill>
                  <a:srgbClr val="000000"/>
                </a:solidFill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If </a:t>
            </a:r>
            <a:r>
              <a:rPr lang="en-US" kern="0" dirty="0" err="1">
                <a:solidFill>
                  <a:srgbClr val="000000"/>
                </a:solidFill>
              </a:rPr>
              <a:t>newPosition</a:t>
            </a:r>
            <a:r>
              <a:rPr lang="en-US" kern="0" dirty="0">
                <a:solidFill>
                  <a:srgbClr val="000000"/>
                </a:solidFill>
              </a:rPr>
              <a:t> is before the end of the list we need to shift the existing entries to vacate the desired location 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If addition is to end of list, no such shift is necessary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public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boolean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add(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, T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newEntry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 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boolean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isSuccessful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true;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if ((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&gt;= 1) &amp;&amp;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&lt;=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+ 1)) {	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ensureCapacity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makeRoom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);				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list[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- 1]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newEntry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++;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}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else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isSuccessful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false;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return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isSuccessful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} // end add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br>
              <a:rPr lang="en-US" sz="1800" kern="0" dirty="0">
                <a:latin typeface="+mn-lt"/>
              </a:rPr>
            </a:br>
            <a:endParaRPr lang="en-US" sz="1800" kern="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>
                <a:solidFill>
                  <a:srgbClr val="000000"/>
                </a:solidFill>
              </a:rPr>
              <a:t>makeRoom</a:t>
            </a:r>
            <a:r>
              <a:rPr lang="en-US" kern="0" dirty="0">
                <a:solidFill>
                  <a:srgbClr val="000000"/>
                </a:solidFill>
              </a:rPr>
              <a:t>(</a:t>
            </a:r>
            <a:r>
              <a:rPr lang="en-US" kern="0" dirty="0" err="1">
                <a:solidFill>
                  <a:srgbClr val="000000"/>
                </a:solidFill>
              </a:rPr>
              <a:t>newPosition</a:t>
            </a:r>
            <a:r>
              <a:rPr lang="en-US" kern="0" dirty="0">
                <a:solidFill>
                  <a:srgbClr val="000000"/>
                </a:solidFill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shift entries towards the end of the array </a:t>
            </a:r>
          </a:p>
          <a:p>
            <a:pPr marL="800100" lvl="1" indent="-342900" eaLnBrk="1" hangingPunct="1">
              <a:spcBef>
                <a:spcPct val="20000"/>
              </a:spcBef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private void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makeRoom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assert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&gt;= 1) &amp;&amp;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&lt;=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+ 1);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newIndex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- 1;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lastIndex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- 1;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// move each entry to next higher index, starting at end of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// list and continuing until the entry at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newIndex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is moved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for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index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lastIndex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; index &gt;=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newIndex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; index--)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list[index + 1] = list[index];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}  // end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makeRoom</a:t>
            </a: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br>
              <a:rPr lang="en-US" sz="1800" kern="0" dirty="0">
                <a:latin typeface="+mn-lt"/>
              </a:rPr>
            </a:br>
            <a:endParaRPr lang="en-US" sz="1800" kern="0" dirty="0">
              <a:latin typeface="Courier New" pitchFamily="49" charset="0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498975"/>
            <a:ext cx="480060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0"/>
            <a:ext cx="8763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remove(</a:t>
            </a:r>
            <a:r>
              <a:rPr lang="en-US" kern="0" dirty="0" err="1">
                <a:solidFill>
                  <a:srgbClr val="000000"/>
                </a:solidFill>
              </a:rPr>
              <a:t>givenPosition</a:t>
            </a:r>
            <a:r>
              <a:rPr lang="en-US" kern="0" dirty="0">
                <a:solidFill>
                  <a:srgbClr val="000000"/>
                </a:solidFill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public T remove(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 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T result = null; // return value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if ((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&gt;= 1) &amp;&amp;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&lt;=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)) {	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assert !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isEmpty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result = list[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- 1]; // get entry to be removed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// move subsequent entries towards entry to be removed,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// unless it is last in list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if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&lt;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removeGap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--;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} // end if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return result; // return reference to removed entry, or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            // null if either list is empty or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            // is invalid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} // end remove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br>
              <a:rPr lang="en-US" sz="1800" kern="0" dirty="0">
                <a:latin typeface="+mn-lt"/>
              </a:rPr>
            </a:br>
            <a:endParaRPr lang="en-US" sz="1800" kern="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0"/>
            <a:ext cx="8763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>
                <a:solidFill>
                  <a:srgbClr val="000000"/>
                </a:solidFill>
              </a:rPr>
              <a:t>removeGap</a:t>
            </a:r>
            <a:r>
              <a:rPr lang="en-US" kern="0" dirty="0">
                <a:solidFill>
                  <a:srgbClr val="000000"/>
                </a:solidFill>
              </a:rPr>
              <a:t>(</a:t>
            </a:r>
            <a:r>
              <a:rPr lang="en-US" kern="0" dirty="0" err="1">
                <a:solidFill>
                  <a:srgbClr val="000000"/>
                </a:solidFill>
              </a:rPr>
              <a:t>givenPosition</a:t>
            </a:r>
            <a:r>
              <a:rPr lang="en-US" kern="0" dirty="0">
                <a:solidFill>
                  <a:srgbClr val="000000"/>
                </a:solidFill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private void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removeGap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assert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&gt;= 1) &amp;&amp;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&lt;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removedIndex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- 1;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lastIndex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- 1;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for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index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removedIndex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; index &lt;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lastIndex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; index++)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list[index] = list[index + 1];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} // end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removeGap</a:t>
            </a:r>
            <a:br>
              <a:rPr lang="en-US" sz="1800" kern="0" dirty="0">
                <a:latin typeface="+mn-lt"/>
              </a:rPr>
            </a:br>
            <a:endParaRPr lang="en-US" sz="1800" kern="0" dirty="0">
              <a:latin typeface="Courier New" pitchFamily="49" charset="0"/>
            </a:endParaRP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429000"/>
            <a:ext cx="51816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3900" y="2909460"/>
            <a:ext cx="20701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60350"/>
            <a:ext cx="304800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76200" y="-304800"/>
            <a:ext cx="8229600" cy="1397000"/>
          </a:xfrm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512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7162800" cy="4799013"/>
          </a:xfrm>
        </p:spPr>
        <p:txBody>
          <a:bodyPr/>
          <a:lstStyle/>
          <a:p>
            <a:r>
              <a:rPr lang="en-US" dirty="0"/>
              <a:t>A list provides a way to organize data 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to-do list, grocery list, collection</a:t>
            </a:r>
          </a:p>
          <a:p>
            <a:pPr lvl="1"/>
            <a:r>
              <a:rPr lang="en-US" dirty="0"/>
              <a:t>Has order which may or may not matter</a:t>
            </a:r>
          </a:p>
          <a:p>
            <a:pPr lvl="2"/>
            <a:r>
              <a:rPr lang="en-US" dirty="0"/>
              <a:t>First item, second item, …. , nth item</a:t>
            </a:r>
          </a:p>
          <a:p>
            <a:pPr lvl="1" eaLnBrk="1" hangingPunct="1"/>
            <a:r>
              <a:rPr lang="en-US" dirty="0"/>
              <a:t>Except for the first and last items, each item has</a:t>
            </a:r>
          </a:p>
          <a:p>
            <a:pPr lvl="2" eaLnBrk="1" hangingPunct="1"/>
            <a:r>
              <a:rPr lang="en-US" dirty="0"/>
              <a:t>A unique predecessor, a unique successor</a:t>
            </a:r>
          </a:p>
          <a:p>
            <a:pPr lvl="2" eaLnBrk="1" hangingPunct="1"/>
            <a:r>
              <a:rPr lang="en-US" dirty="0"/>
              <a:t>Head or front does not have a predecessor</a:t>
            </a:r>
          </a:p>
          <a:p>
            <a:pPr lvl="2" eaLnBrk="1" hangingPunct="1"/>
            <a:r>
              <a:rPr lang="en-US" dirty="0"/>
              <a:t>Tail or end does not have a successor</a:t>
            </a:r>
          </a:p>
          <a:p>
            <a:r>
              <a:rPr lang="en-US" dirty="0"/>
              <a:t>To identify a specific entry in a list, </a:t>
            </a:r>
            <a:r>
              <a:rPr lang="en-US" u="sng" dirty="0"/>
              <a:t>we will use its position</a:t>
            </a:r>
          </a:p>
          <a:p>
            <a:pPr lvl="1"/>
            <a:r>
              <a:rPr lang="en-US" dirty="0"/>
              <a:t>This allows us to describe or specify operations on list more precisely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0"/>
            <a:ext cx="8763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replace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public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boolean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replace(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, T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newEntry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boolean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isSuccessful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true;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if ((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&gt;= 1) &amp;&amp;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&lt;=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)) // test catches empty list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assert !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isEmpty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list[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- 1] 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newEntry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}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else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isSuccessful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= false;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return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isSuccessful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} // end replace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0"/>
            <a:ext cx="8763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>
                <a:solidFill>
                  <a:srgbClr val="000000"/>
                </a:solidFill>
              </a:rPr>
              <a:t>getEntry</a:t>
            </a:r>
            <a:endParaRPr lang="en-US" kern="0" dirty="0">
              <a:solidFill>
                <a:srgbClr val="00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public T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getEntry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T result = null; // result to return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if ((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&gt;= 1) &amp;&amp;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&lt;=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assert !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isEmpty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result = list[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givenPosition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- 1];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} // end if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return result;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} // end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getEntry</a:t>
            </a:r>
            <a:endParaRPr lang="en-US" sz="1800" kern="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0"/>
            <a:ext cx="8763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contains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public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boolean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contains(T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anEntry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boolean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found = false;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for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index = 0; !found &amp;&amp; (index &lt; 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); index++)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if (</a:t>
            </a:r>
            <a:r>
              <a:rPr lang="en-US" sz="1600" kern="0" dirty="0" err="1">
                <a:solidFill>
                  <a:srgbClr val="0070C0"/>
                </a:solidFill>
                <a:latin typeface="Courier New" pitchFamily="49" charset="0"/>
              </a:rPr>
              <a:t>anEntry.equals</a:t>
            </a: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(list[index]))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      found = true;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} // end for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6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   return found;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70C0"/>
                </a:solidFill>
                <a:latin typeface="Courier New" pitchFamily="49" charset="0"/>
              </a:rPr>
              <a:t>} // end contains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solidFill>
                  <a:srgbClr val="000000"/>
                </a:solidFill>
              </a:rPr>
              <a:t>clear()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public void clear()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{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  for(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 = 0; 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 &lt; 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; ++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		list[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] = null;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1800" kern="0" dirty="0" err="1">
                <a:solidFill>
                  <a:srgbClr val="0070C0"/>
                </a:solidFill>
                <a:latin typeface="Courier New" pitchFamily="49" charset="0"/>
              </a:rPr>
              <a:t>numberOfEntries</a:t>
            </a: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 = 0;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70C0"/>
                </a:solidFill>
                <a:latin typeface="Courier New" pitchFamily="49" charset="0"/>
              </a:rPr>
              <a:t>	} // end contains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800" kern="0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Courier New" pitchFamily="49" charset="0"/>
              </a:rPr>
              <a:t>What are other possible implementations of clear()?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Courier New" pitchFamily="49" charset="0"/>
              </a:rPr>
              <a:t>What are the advantages/disadvantages?</a:t>
            </a:r>
            <a:endParaRPr lang="en-US" sz="2000" kern="0" dirty="0">
              <a:latin typeface="Courier New" pitchFamily="49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800" kern="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3048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Node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457200"/>
            <a:ext cx="8610600" cy="5524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Linked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Contains nodes that are linked to one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 node contains both </a:t>
            </a:r>
            <a:r>
              <a:rPr lang="en-US" altLang="en-US" sz="2000" u="sng"/>
              <a:t>data</a:t>
            </a:r>
            <a:r>
              <a:rPr lang="en-US" altLang="en-US" sz="2000"/>
              <a:t> and a </a:t>
            </a:r>
            <a:r>
              <a:rPr lang="en-US" altLang="en-US" sz="2000" u="sng"/>
              <a:t>link to the next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Implement a Node as a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Access is package-private (no access specifiers provided)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Main observation: class Node contains an object next of type Node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b="1"/>
              <a:t>this circular referencing is legal in Java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private class Node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   private T    data; // entry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   private Node next; // link to next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private Node(T dataPortion)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	this(dataPortion, null);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} // end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private Node(T dataPortion, Node nextNode)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	data = dataPortion;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	next = nextNode;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} // end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} // end Node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03850"/>
            <a:ext cx="51054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19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3048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Node: Adding get/set methods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457200"/>
            <a:ext cx="86106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private class Node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   private T    data; // entry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   private Node next; // link to next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   private Node(T dataPortion)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	this(dataPortion, null);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   } // end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      private Node(T dataPortion, Node nextNode){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	data = dataPortion;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	next = nextNode;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   } // end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private T getData()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      return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   } // end getData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   private void setData(T newData)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      data = newData;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   } // end setData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   private Node getNextNode()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      return next;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   } // end getNextNode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   private void setNextNode(Node nextNode)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      next = nextNode;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</a:rPr>
              <a:t>      } // end setNextNode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} // end Node</a:t>
            </a:r>
          </a:p>
        </p:txBody>
      </p:sp>
    </p:spTree>
    <p:extLst>
      <p:ext uri="{BB962C8B-B14F-4D97-AF65-F5344CB8AC3E}">
        <p14:creationId xmlns:p14="http://schemas.microsoft.com/office/powerpoint/2010/main" val="1311000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Linked Lists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8534400" cy="5524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Node is an example of an inner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It will be implemented inside another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We will declare it as private so it can’t be accessed from outside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public class LList&lt;T&gt; implements ListInterface&lt;T&gt;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. .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	private class Node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	 . . 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		} // end Node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	. . 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042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Linked Lists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09600"/>
            <a:ext cx="9296400" cy="800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How to determine the beginning of a linked list?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head reference refers to the first node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References the list’s first node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Always exists even when the list is empty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It is initialized to null when list is created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LList&lt;T&gt; implements ListInterface&lt;T&gt;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Node firstNode; // reference to first node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int  numberOfEntries;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LList()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clear();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// end default constructor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final void clear() // note the final method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firstNode = null;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numberOfEntries = 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// end clear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. . 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837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9220200" cy="1066800"/>
          </a:xfrm>
        </p:spPr>
        <p:txBody>
          <a:bodyPr/>
          <a:lstStyle/>
          <a:p>
            <a:r>
              <a:rPr lang="en-US" altLang="en-US" sz="3600"/>
              <a:t>Operations on a Chain of Linked Nodes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>
          <a:xfrm>
            <a:off x="228600" y="1177925"/>
            <a:ext cx="8229600" cy="3775075"/>
          </a:xfrm>
        </p:spPr>
        <p:txBody>
          <a:bodyPr/>
          <a:lstStyle/>
          <a:p>
            <a:r>
              <a:rPr lang="en-US" altLang="en-US"/>
              <a:t>Adding a Node at Various Positions</a:t>
            </a:r>
          </a:p>
          <a:p>
            <a:pPr lvl="1"/>
            <a:r>
              <a:rPr lang="en-US" altLang="en-US"/>
              <a:t>Case 1: Chain is empty</a:t>
            </a:r>
          </a:p>
          <a:p>
            <a:pPr lvl="1"/>
            <a:r>
              <a:rPr lang="en-US" altLang="en-US"/>
              <a:t>Case 2: Adding node at chain’s beginning</a:t>
            </a:r>
          </a:p>
          <a:p>
            <a:pPr lvl="1"/>
            <a:r>
              <a:rPr lang="en-US" altLang="en-US"/>
              <a:t>Case 3: Adding node between adjacent nodes</a:t>
            </a:r>
          </a:p>
          <a:p>
            <a:pPr lvl="1"/>
            <a:r>
              <a:rPr lang="en-US" altLang="en-US"/>
              <a:t>Case 4: Adding node to chain’s end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362200"/>
            <a:ext cx="9296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6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600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600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600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newPosition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case 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600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case 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600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case 3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600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case 4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600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// end add</a:t>
            </a:r>
          </a:p>
        </p:txBody>
      </p:sp>
    </p:spTree>
    <p:extLst>
      <p:ext uri="{BB962C8B-B14F-4D97-AF65-F5344CB8AC3E}">
        <p14:creationId xmlns:p14="http://schemas.microsoft.com/office/powerpoint/2010/main" val="2863903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Operations on a Chain of Linked Nodes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steps to insert a new node into a linked list</a:t>
            </a:r>
          </a:p>
          <a:p>
            <a:pPr lvl="1" eaLnBrk="1" hangingPunct="1"/>
            <a:r>
              <a:rPr lang="en-US" altLang="en-US"/>
              <a:t>Create a new node and store the new data in it</a:t>
            </a:r>
          </a:p>
          <a:p>
            <a:pPr lvl="1" eaLnBrk="1" hangingPunct="1"/>
            <a:r>
              <a:rPr lang="en-US" altLang="en-US"/>
              <a:t>Determine the point of insertion</a:t>
            </a:r>
          </a:p>
          <a:p>
            <a:pPr lvl="1" eaLnBrk="1" hangingPunct="1"/>
            <a:r>
              <a:rPr lang="en-US" altLang="en-US"/>
              <a:t>Connect the new node to the linked list by changing references</a:t>
            </a:r>
          </a:p>
        </p:txBody>
      </p:sp>
    </p:spTree>
    <p:extLst>
      <p:ext uri="{BB962C8B-B14F-4D97-AF65-F5344CB8AC3E}">
        <p14:creationId xmlns:p14="http://schemas.microsoft.com/office/powerpoint/2010/main" val="850354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397000"/>
          </a:xfrm>
        </p:spPr>
        <p:txBody>
          <a:bodyPr/>
          <a:lstStyle/>
          <a:p>
            <a:r>
              <a:rPr lang="en-US" altLang="en-US" sz="4000"/>
              <a:t>Case 1: The chain is empty 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743200"/>
            <a:ext cx="769937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371600"/>
            <a:ext cx="467201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03300" y="836613"/>
            <a:ext cx="8293100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US" altLang="en-US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newPosition</a:t>
            </a: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 </a:t>
            </a:r>
            <a:r>
              <a:rPr lang="en-US" altLang="en-US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// end add</a:t>
            </a:r>
          </a:p>
        </p:txBody>
      </p:sp>
    </p:spTree>
    <p:extLst>
      <p:ext uri="{BB962C8B-B14F-4D97-AF65-F5344CB8AC3E}">
        <p14:creationId xmlns:p14="http://schemas.microsoft.com/office/powerpoint/2010/main" val="42481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397000"/>
          </a:xfrm>
        </p:spPr>
        <p:txBody>
          <a:bodyPr/>
          <a:lstStyle/>
          <a:p>
            <a:r>
              <a:rPr lang="en-US"/>
              <a:t>List: Specification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884238"/>
            <a:ext cx="8229600" cy="5973762"/>
          </a:xfrm>
        </p:spPr>
        <p:txBody>
          <a:bodyPr/>
          <a:lstStyle/>
          <a:p>
            <a:r>
              <a:rPr lang="en-US" dirty="0"/>
              <a:t>Typical actions with lists</a:t>
            </a:r>
          </a:p>
          <a:p>
            <a:pPr lvl="1"/>
            <a:r>
              <a:rPr lang="en-US" dirty="0"/>
              <a:t>Add a new entry at a specific position</a:t>
            </a:r>
          </a:p>
          <a:p>
            <a:pPr lvl="1"/>
            <a:r>
              <a:rPr lang="en-US" dirty="0"/>
              <a:t>Remove an item (or all items)</a:t>
            </a:r>
          </a:p>
          <a:p>
            <a:pPr lvl="1"/>
            <a:r>
              <a:rPr lang="en-US" dirty="0"/>
              <a:t>Replace an item</a:t>
            </a:r>
          </a:p>
          <a:p>
            <a:pPr lvl="1"/>
            <a:r>
              <a:rPr lang="en-US" dirty="0"/>
              <a:t>Look at an item (or all items)</a:t>
            </a:r>
          </a:p>
          <a:p>
            <a:pPr lvl="1"/>
            <a:r>
              <a:rPr lang="en-US" dirty="0"/>
              <a:t>Search for an item</a:t>
            </a:r>
          </a:p>
          <a:p>
            <a:pPr lvl="1"/>
            <a:r>
              <a:rPr lang="en-US" dirty="0"/>
              <a:t>Count how many items in the list</a:t>
            </a:r>
          </a:p>
          <a:p>
            <a:pPr lvl="1"/>
            <a:r>
              <a:rPr lang="en-US" dirty="0"/>
              <a:t>Check if list is empty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397000"/>
          </a:xfrm>
        </p:spPr>
        <p:txBody>
          <a:bodyPr/>
          <a:lstStyle/>
          <a:p>
            <a:r>
              <a:rPr lang="en-US" altLang="en-US" sz="3600"/>
              <a:t>Case 2: Adding a node to the beginning of a chain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997200"/>
            <a:ext cx="7961313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3752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Content Placeholder 3"/>
          <p:cNvSpPr>
            <a:spLocks noGrp="1"/>
          </p:cNvSpPr>
          <p:nvPr>
            <p:ph idx="1"/>
          </p:nvPr>
        </p:nvSpPr>
        <p:spPr>
          <a:xfrm>
            <a:off x="381000" y="5334000"/>
            <a:ext cx="8229600" cy="1447800"/>
          </a:xfrm>
        </p:spPr>
        <p:txBody>
          <a:bodyPr/>
          <a:lstStyle/>
          <a:p>
            <a:r>
              <a:rPr lang="en-US" altLang="en-US"/>
              <a:t>Are cases 1 and 2 different?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155700"/>
            <a:ext cx="8382000" cy="1755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US" altLang="en-US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newPosition</a:t>
            </a: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 </a:t>
            </a:r>
            <a:r>
              <a:rPr lang="en-US" altLang="en-US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// end add</a:t>
            </a:r>
          </a:p>
        </p:txBody>
      </p:sp>
    </p:spTree>
    <p:extLst>
      <p:ext uri="{BB962C8B-B14F-4D97-AF65-F5344CB8AC3E}">
        <p14:creationId xmlns:p14="http://schemas.microsoft.com/office/powerpoint/2010/main" val="1795608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3" y="3011488"/>
            <a:ext cx="4746625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905000"/>
            <a:ext cx="4421187" cy="1112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8" name="Title 1"/>
          <p:cNvSpPr>
            <a:spLocks noGrp="1"/>
          </p:cNvSpPr>
          <p:nvPr>
            <p:ph type="title"/>
          </p:nvPr>
        </p:nvSpPr>
        <p:spPr>
          <a:xfrm>
            <a:off x="-150813" y="-111125"/>
            <a:ext cx="9144001" cy="1397000"/>
          </a:xfrm>
        </p:spPr>
        <p:txBody>
          <a:bodyPr/>
          <a:lstStyle/>
          <a:p>
            <a:r>
              <a:rPr lang="en-US" altLang="en-US" sz="3600"/>
              <a:t>Case 3: Adding a node between adjacent nodes of a chain</a:t>
            </a:r>
          </a:p>
        </p:txBody>
      </p:sp>
      <p:sp>
        <p:nvSpPr>
          <p:cNvPr id="36869" name="Content Placeholder 3"/>
          <p:cNvSpPr>
            <a:spLocks noGrp="1"/>
          </p:cNvSpPr>
          <p:nvPr>
            <p:ph idx="1"/>
          </p:nvPr>
        </p:nvSpPr>
        <p:spPr>
          <a:xfrm>
            <a:off x="381000" y="6019800"/>
            <a:ext cx="8229600" cy="838200"/>
          </a:xfrm>
        </p:spPr>
        <p:txBody>
          <a:bodyPr/>
          <a:lstStyle/>
          <a:p>
            <a:r>
              <a:rPr lang="en-US" altLang="en-US"/>
              <a:t>We define getNodeAt later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-76200" y="1179513"/>
            <a:ext cx="8534400" cy="24193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US" altLang="en-US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newPosition</a:t>
            </a: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 </a:t>
            </a:r>
            <a:r>
              <a:rPr lang="en-US" altLang="en-US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// end add</a:t>
            </a:r>
          </a:p>
        </p:txBody>
      </p:sp>
    </p:spTree>
    <p:extLst>
      <p:ext uri="{BB962C8B-B14F-4D97-AF65-F5344CB8AC3E}">
        <p14:creationId xmlns:p14="http://schemas.microsoft.com/office/powerpoint/2010/main" val="2116356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93788"/>
            <a:ext cx="6230937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3705225" cy="67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397000"/>
          </a:xfrm>
        </p:spPr>
        <p:txBody>
          <a:bodyPr/>
          <a:lstStyle/>
          <a:p>
            <a:r>
              <a:rPr lang="en-US" altLang="en-US" sz="3600"/>
              <a:t>Case 4: Adding a node to the end of a chain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646613"/>
            <a:ext cx="8534400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add(T </a:t>
            </a:r>
            <a:r>
              <a:rPr lang="en-US" altLang="en-US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// end add</a:t>
            </a:r>
          </a:p>
        </p:txBody>
      </p:sp>
    </p:spTree>
    <p:extLst>
      <p:ext uri="{BB962C8B-B14F-4D97-AF65-F5344CB8AC3E}">
        <p14:creationId xmlns:p14="http://schemas.microsoft.com/office/powerpoint/2010/main" val="2017487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661400" cy="1397000"/>
          </a:xfrm>
        </p:spPr>
        <p:txBody>
          <a:bodyPr/>
          <a:lstStyle/>
          <a:p>
            <a:r>
              <a:rPr lang="en-US" altLang="en-US" sz="3600"/>
              <a:t>Removing a Node from Various Positions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229600" cy="4525963"/>
          </a:xfrm>
        </p:spPr>
        <p:txBody>
          <a:bodyPr/>
          <a:lstStyle/>
          <a:p>
            <a:r>
              <a:rPr lang="en-US" altLang="en-US"/>
              <a:t>Case 1: Removing first node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2605088"/>
            <a:ext cx="5057775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9719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14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229600" cy="4525963"/>
          </a:xfrm>
        </p:spPr>
        <p:txBody>
          <a:bodyPr/>
          <a:lstStyle/>
          <a:p>
            <a:r>
              <a:rPr lang="en-US" altLang="en-US"/>
              <a:t>Case 2: Removing  node other than first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426075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4422775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6200" y="-152400"/>
            <a:ext cx="86614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Removing a Node from Various Positions</a:t>
            </a:r>
            <a:endParaRPr lang="en-US" sz="3600" kern="0" dirty="0">
              <a:solidFill>
                <a:srgbClr val="54844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8124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76200" y="-254000"/>
            <a:ext cx="8229600" cy="1397000"/>
          </a:xfrm>
        </p:spPr>
        <p:txBody>
          <a:bodyPr/>
          <a:lstStyle/>
          <a:p>
            <a:r>
              <a:rPr lang="en-US" altLang="en-US" sz="3600"/>
              <a:t>The Private Method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getNodeAt</a:t>
            </a:r>
            <a:endParaRPr lang="en-US" altLang="en-US" sz="3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229600" cy="4525963"/>
          </a:xfrm>
        </p:spPr>
        <p:txBody>
          <a:bodyPr/>
          <a:lstStyle/>
          <a:p>
            <a:r>
              <a:rPr lang="en-US" altLang="en-US"/>
              <a:t>Returns reference to node at specified position</a:t>
            </a:r>
          </a:p>
          <a:p>
            <a:pPr lvl="1"/>
            <a:r>
              <a:rPr lang="en-US" altLang="en-US"/>
              <a:t>Prerequisite 1: chain is not empty</a:t>
            </a:r>
          </a:p>
          <a:p>
            <a:pPr lvl="1"/>
            <a:r>
              <a:rPr lang="en-US" altLang="en-US"/>
              <a:t>Prerequisite 2: 1 &lt;=givenPosition &lt;= numberOfNodes</a:t>
            </a:r>
          </a:p>
          <a:p>
            <a:pPr lvl="1"/>
            <a:r>
              <a:rPr lang="en-US" altLang="en-US"/>
              <a:t>Use temporary variable currentNode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971800"/>
            <a:ext cx="71755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49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Beginning the implementation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458200" cy="5410200"/>
          </a:xfrm>
        </p:spPr>
        <p:txBody>
          <a:bodyPr/>
          <a:lstStyle/>
          <a:p>
            <a:pPr eaLnBrk="1" hangingPunct="1"/>
            <a:r>
              <a:rPr lang="en-US" altLang="en-US"/>
              <a:t>We want to implement the ListInterface from previous class using linked lists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133484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914400"/>
          </a:xfrm>
        </p:spPr>
        <p:txBody>
          <a:bodyPr/>
          <a:lstStyle/>
          <a:p>
            <a:pPr eaLnBrk="1" hangingPunct="1"/>
            <a:r>
              <a:rPr lang="en-US" altLang="en-US"/>
              <a:t>Linked Lists: implementation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09600"/>
            <a:ext cx="9296400" cy="800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Why clear() is declared final?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LList&lt;T&gt; implements ListInterface&lt;T&gt;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Node firstNode; // reference to first node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int  numberOfEntries;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LList()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clear();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// end default constructor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final void clear() // note the final method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firstNode = null;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numberOfEntries = 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// end clear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. . 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398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991600" cy="914400"/>
          </a:xfrm>
        </p:spPr>
        <p:txBody>
          <a:bodyPr/>
          <a:lstStyle/>
          <a:p>
            <a:pPr eaLnBrk="1" hangingPunct="1"/>
            <a:r>
              <a:rPr lang="en-US" altLang="en-US"/>
              <a:t>Linked Lists: Adding to the end of the list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9296400" cy="5410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add(T newEntry)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Node newNode = new Node(newEntry);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(isEmpty())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firstNode = newNode;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 // add to end of non-empty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Node lastNode = getNodeAt(numberOfEntries);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lastNode.setNextNode(newNode); // make last node reference new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// end if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numberOfEntries++;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// end add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79463"/>
            <a:ext cx="43434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528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991600" cy="914400"/>
          </a:xfrm>
        </p:spPr>
        <p:txBody>
          <a:bodyPr/>
          <a:lstStyle/>
          <a:p>
            <a:pPr eaLnBrk="1" hangingPunct="1"/>
            <a:r>
              <a:rPr lang="en-US" altLang="en-US"/>
              <a:t>Linked Lists: Adding within list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"/>
            <a:ext cx="9753600" cy="5410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add(int newPosition, T newEntry) // OutOfMemoryError posssible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boolean isSuccessful = true;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((newPosition &gt;= 1) &amp;&amp; (newPosition &lt;= numberOfEntries + 1)) {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Node newNode = new Node(newEntry);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(newPosition == 1)                // case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newNode.setNextNode(firstNode);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firstNode = newNode;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{  // case 2: list is not empty and newPosition &gt;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Node nodeBefore = getNodeAt(newPosition - 1);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Node nodeAfter = nodeBefore.getNextNode();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newNode.setNextNode(nodeAfter);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nodeBefore.setNextNode(newNode);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// end if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numberOfEntries++;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isSuccessful = 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isSuccessful;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add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40386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02113"/>
            <a:ext cx="32766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71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397000"/>
          </a:xfrm>
        </p:spPr>
        <p:txBody>
          <a:bodyPr/>
          <a:lstStyle/>
          <a:p>
            <a:r>
              <a:rPr lang="en-US"/>
              <a:t>List: Specification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229600" cy="5715000"/>
          </a:xfrm>
        </p:spPr>
        <p:txBody>
          <a:bodyPr/>
          <a:lstStyle/>
          <a:p>
            <a:r>
              <a:rPr lang="en-US"/>
              <a:t>Data</a:t>
            </a:r>
          </a:p>
          <a:p>
            <a:pPr lvl="1"/>
            <a:r>
              <a:rPr lang="en-US"/>
              <a:t>A collection of objects that have the same data type</a:t>
            </a:r>
          </a:p>
          <a:p>
            <a:pPr lvl="1"/>
            <a:r>
              <a:rPr lang="en-US"/>
              <a:t>The number of objects in the collection</a:t>
            </a:r>
          </a:p>
          <a:p>
            <a:r>
              <a:rPr lang="en-US"/>
              <a:t>Operations</a:t>
            </a:r>
          </a:p>
          <a:p>
            <a:pPr lvl="1"/>
            <a:r>
              <a:rPr lang="en-US" b="1"/>
              <a:t>add(newEntry)</a:t>
            </a:r>
          </a:p>
          <a:p>
            <a:pPr lvl="2"/>
            <a:r>
              <a:rPr lang="en-US"/>
              <a:t>Adds new </a:t>
            </a:r>
            <a:r>
              <a:rPr lang="en-US" b="1"/>
              <a:t>newEntry</a:t>
            </a:r>
            <a:r>
              <a:rPr lang="en-US"/>
              <a:t> to the end of the list</a:t>
            </a:r>
          </a:p>
          <a:p>
            <a:pPr lvl="2"/>
            <a:r>
              <a:rPr lang="en-US"/>
              <a:t>Input: </a:t>
            </a:r>
            <a:r>
              <a:rPr lang="en-US" b="1"/>
              <a:t>newEntry</a:t>
            </a:r>
            <a:r>
              <a:rPr lang="en-US"/>
              <a:t> is an object</a:t>
            </a:r>
          </a:p>
          <a:p>
            <a:pPr lvl="2"/>
            <a:r>
              <a:rPr lang="en-US"/>
              <a:t>Output: none</a:t>
            </a:r>
          </a:p>
          <a:p>
            <a:pPr lvl="1"/>
            <a:r>
              <a:rPr lang="en-US" b="1"/>
              <a:t>add(newPosition, newEntry)</a:t>
            </a:r>
          </a:p>
          <a:p>
            <a:pPr lvl="2"/>
            <a:r>
              <a:rPr lang="en-US"/>
              <a:t>Adds </a:t>
            </a:r>
            <a:r>
              <a:rPr lang="en-US" b="1"/>
              <a:t>newEntry</a:t>
            </a:r>
            <a:r>
              <a:rPr lang="en-US"/>
              <a:t> at position </a:t>
            </a:r>
            <a:r>
              <a:rPr lang="en-US" b="1"/>
              <a:t>newPosition</a:t>
            </a:r>
            <a:r>
              <a:rPr lang="en-US"/>
              <a:t> within the list</a:t>
            </a:r>
          </a:p>
          <a:p>
            <a:pPr lvl="2"/>
            <a:r>
              <a:rPr lang="en-US"/>
              <a:t>Input: </a:t>
            </a:r>
            <a:r>
              <a:rPr lang="en-US" b="1"/>
              <a:t>newPosition</a:t>
            </a:r>
            <a:r>
              <a:rPr lang="en-US"/>
              <a:t> is an integer, </a:t>
            </a:r>
            <a:r>
              <a:rPr lang="en-US" b="1"/>
              <a:t>newEntry</a:t>
            </a:r>
            <a:r>
              <a:rPr lang="en-US"/>
              <a:t> is an object</a:t>
            </a:r>
          </a:p>
          <a:p>
            <a:pPr lvl="2"/>
            <a:r>
              <a:rPr lang="en-US"/>
              <a:t>Output: none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991600" cy="914400"/>
          </a:xfrm>
        </p:spPr>
        <p:txBody>
          <a:bodyPr/>
          <a:lstStyle/>
          <a:p>
            <a:pPr eaLnBrk="1" hangingPunct="1"/>
            <a:r>
              <a:rPr lang="en-US" altLang="en-US"/>
              <a:t>Linked Lists: isEmpty()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33400"/>
            <a:ext cx="9753600" cy="5029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isEmpty()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boolean result;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(numberOfEntries == 0) // or getLength() ==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assert firstNode == 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true;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assert firstNode != 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// end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isEmpty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55626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Can we implement method without </a:t>
            </a:r>
            <a:r>
              <a:rPr lang="en-US" sz="2800" kern="0" dirty="0" err="1">
                <a:latin typeface="+mn-lt"/>
              </a:rPr>
              <a:t>numberOfEntries</a:t>
            </a:r>
            <a:r>
              <a:rPr lang="en-US" sz="2800" kern="0" dirty="0">
                <a:latin typeface="+mn-lt"/>
              </a:rPr>
              <a:t>?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8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0691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991600" cy="914400"/>
          </a:xfrm>
        </p:spPr>
        <p:txBody>
          <a:bodyPr/>
          <a:lstStyle/>
          <a:p>
            <a:pPr eaLnBrk="1" hangingPunct="1"/>
            <a:r>
              <a:rPr lang="en-US" altLang="en-US"/>
              <a:t>Linked Lists: Testing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753600" cy="5029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System.out.println("Create an empty list.");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ListInterface&lt;String&gt; myList = new LList&lt;String&gt;();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System.out.println("List should be empty; isEmpty returns " +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myList.isEmpty() + ".");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System.out.println("\nTesting add to end:");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myList.add("15");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myList.add("25");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myList.add("35");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myList.add("45");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System.out.println("List should contain 15 25 35 45.");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displayList(myList);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System.out.println("List should not be empty; isEmpty() returns " +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myList.isEmpty() + ".");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System.out.println("\nTesting clear():");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myList.clear();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System.out.println("List should be empty; isEmpty returns " +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myList.isEmpty() + ".");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// end main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6096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add methods are fundamental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We test those methods before continuing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02191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991600" cy="914400"/>
          </a:xfrm>
        </p:spPr>
        <p:txBody>
          <a:bodyPr/>
          <a:lstStyle/>
          <a:p>
            <a:pPr eaLnBrk="1" hangingPunct="1"/>
            <a:r>
              <a:rPr lang="en-US" altLang="en-US"/>
              <a:t>Linked Lists: Testing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753600" cy="5029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empty list.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should be empty; isEmpty returns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 add to end: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should contain 15 25 35 45.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contains 4 entries, as follows: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is entry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is entry 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 is entry 3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 is entry 4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should not be empty; isEmpty() returns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 clear()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should be empty; isEmpty returns true.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5334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Output of previous program</a:t>
            </a:r>
          </a:p>
        </p:txBody>
      </p:sp>
    </p:spTree>
    <p:extLst>
      <p:ext uri="{BB962C8B-B14F-4D97-AF65-F5344CB8AC3E}">
        <p14:creationId xmlns:p14="http://schemas.microsoft.com/office/powerpoint/2010/main" val="2272398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914400"/>
          </a:xfrm>
        </p:spPr>
        <p:txBody>
          <a:bodyPr/>
          <a:lstStyle/>
          <a:p>
            <a:pPr eaLnBrk="1" hangingPunct="1"/>
            <a:r>
              <a:rPr lang="en-US" altLang="en-US"/>
              <a:t>Linked Lists: implementation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457200" y="609600"/>
            <a:ext cx="9296400" cy="8001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T remove(int givenPosition)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 result = null;     // return value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((givenPosition &gt;= 1) &amp;&amp; (givenPosition &lt;= numberOfEntries))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assert !isEmpty();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(givenPosition == 1)  // case 1: remove first entry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= firstNode.getData();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firstNode = firstNode.getNextNode();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// case 2: not first entry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Node nodeBefore = getNodeAt(givenPosition - 1);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Node nodeToRemove = nodeBefore.getNextNode();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Node nodeAfter = nodeToRemove.getNextNode();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nodeBefore.setNextNode(nodeAfter);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= nodeToRemove.getData();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// end if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numberOfEntries--;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// end if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remove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3962400"/>
            <a:ext cx="31480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5" y="2452688"/>
            <a:ext cx="31083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68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914400"/>
          </a:xfrm>
        </p:spPr>
        <p:txBody>
          <a:bodyPr/>
          <a:lstStyle/>
          <a:p>
            <a:pPr eaLnBrk="1" hangingPunct="1"/>
            <a:r>
              <a:rPr lang="en-US" altLang="en-US"/>
              <a:t>Linked Lists: implementation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457200" y="609600"/>
            <a:ext cx="9296400" cy="8001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replace(int givenPosition, T newEntry)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boolean isSuccessful = true;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((givenPosition &gt;= 1) &amp;&amp; (givenPosition &lt;= numberOfEntries))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assert !isEmpty();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Node desiredNode = getNodeAt(givenPosition);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desiredNode.setData(newEntry);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isSuccessful = false;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isSuccessful;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replace</a:t>
            </a:r>
          </a:p>
        </p:txBody>
      </p:sp>
    </p:spTree>
    <p:extLst>
      <p:ext uri="{BB962C8B-B14F-4D97-AF65-F5344CB8AC3E}">
        <p14:creationId xmlns:p14="http://schemas.microsoft.com/office/powerpoint/2010/main" val="319213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914400"/>
          </a:xfrm>
        </p:spPr>
        <p:txBody>
          <a:bodyPr/>
          <a:lstStyle/>
          <a:p>
            <a:pPr eaLnBrk="1" hangingPunct="1"/>
            <a:r>
              <a:rPr lang="en-US" altLang="en-US"/>
              <a:t>Linked Lists: implementation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457200" y="609600"/>
            <a:ext cx="9296400" cy="8001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T getEntry(int givenPosition)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 result = null;  // result to return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((givenPosition &gt;= 1) &amp;&amp; (givenPosition &lt;= numberOfEntries))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assert !isEmpty();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getNodeAt(givenPosition).getData();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// end if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getEntry</a:t>
            </a:r>
          </a:p>
        </p:txBody>
      </p:sp>
    </p:spTree>
    <p:extLst>
      <p:ext uri="{BB962C8B-B14F-4D97-AF65-F5344CB8AC3E}">
        <p14:creationId xmlns:p14="http://schemas.microsoft.com/office/powerpoint/2010/main" val="4189581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914400"/>
          </a:xfrm>
        </p:spPr>
        <p:txBody>
          <a:bodyPr/>
          <a:lstStyle/>
          <a:p>
            <a:pPr eaLnBrk="1" hangingPunct="1"/>
            <a:r>
              <a:rPr lang="en-US" altLang="en-US"/>
              <a:t>Linked Lists: implementation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457200" y="609600"/>
            <a:ext cx="9296400" cy="8001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contains(T anEntry)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boolean found = false;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Node currentNode = firstNode;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(!found &amp;&amp; (currentNode != null))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(anEntry.equals(currentNode.getData()))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found = true;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currentNode = currentNode.getNextNode();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// end while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found;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contains</a:t>
            </a:r>
          </a:p>
        </p:txBody>
      </p:sp>
    </p:spTree>
    <p:extLst>
      <p:ext uri="{BB962C8B-B14F-4D97-AF65-F5344CB8AC3E}">
        <p14:creationId xmlns:p14="http://schemas.microsoft.com/office/powerpoint/2010/main" val="3555254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914400"/>
          </a:xfrm>
        </p:spPr>
        <p:txBody>
          <a:bodyPr/>
          <a:lstStyle/>
          <a:p>
            <a:pPr eaLnBrk="1" hangingPunct="1"/>
            <a:r>
              <a:rPr lang="en-US" altLang="en-US"/>
              <a:t>Linked Lists: A Refined Implementation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6096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Currently we only have a head reference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To add to end of chain, we have to invoke </a:t>
            </a:r>
            <a:r>
              <a:rPr lang="en-US" kern="0" dirty="0" err="1">
                <a:latin typeface="+mn-lt"/>
              </a:rPr>
              <a:t>getNodeAt</a:t>
            </a:r>
            <a:r>
              <a:rPr lang="en-US" kern="0" dirty="0">
                <a:latin typeface="+mn-lt"/>
              </a:rPr>
              <a:t> to locate last node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This requires traversing the whole list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We can improve the time efficiency of add by adding a reference to the end of the chain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2800"/>
            <a:ext cx="4543425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815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202363"/>
          </a:xfrm>
        </p:spPr>
        <p:txBody>
          <a:bodyPr/>
          <a:lstStyle/>
          <a:p>
            <a:r>
              <a:rPr lang="en-US" altLang="en-US"/>
              <a:t>We will create a new class LList2</a:t>
            </a:r>
          </a:p>
          <a:p>
            <a:r>
              <a:rPr lang="en-US" altLang="en-US"/>
              <a:t>We have to add another private data field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LList&lt;T&gt; implements ListInterface&lt;T&gt;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Node firstNode; // reference to first node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Node lastNode;  // tail reference to last node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int  numberOfEntries;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LList()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clear();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// end default constructor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final void clear() // note the final method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firstNode = null;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lastNode = null;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numberOfEntries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// end clear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-15240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600" kern="0" dirty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Linked Lists: A Refined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62787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686800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add(T newEntry)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Node newNode = new Node(newEntry);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(isEmpty())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firstNode = newNode;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lastNode.setNextNode(newNode);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lastNode = newNode;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numberOfEntries++;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// end add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-15240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600" kern="0" dirty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Linked Lists: A Refined Implementation</a:t>
            </a:r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19563"/>
            <a:ext cx="58578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39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229600" cy="6019800"/>
          </a:xfrm>
        </p:spPr>
        <p:txBody>
          <a:bodyPr/>
          <a:lstStyle/>
          <a:p>
            <a:pPr lvl="1"/>
            <a:r>
              <a:rPr lang="en-US" b="1"/>
              <a:t>remove(givenPosition)</a:t>
            </a:r>
          </a:p>
          <a:p>
            <a:pPr lvl="2"/>
            <a:r>
              <a:rPr lang="en-US"/>
              <a:t>Removes and returns the entry at </a:t>
            </a:r>
            <a:r>
              <a:rPr lang="en-US" b="1"/>
              <a:t>givenPosition</a:t>
            </a:r>
          </a:p>
          <a:p>
            <a:pPr lvl="2"/>
            <a:r>
              <a:rPr lang="en-US"/>
              <a:t>Input: </a:t>
            </a:r>
            <a:r>
              <a:rPr lang="en-US" b="1"/>
              <a:t>givenPosition</a:t>
            </a:r>
            <a:r>
              <a:rPr lang="en-US"/>
              <a:t> is an integer</a:t>
            </a:r>
          </a:p>
          <a:p>
            <a:pPr lvl="2"/>
            <a:r>
              <a:rPr lang="en-US"/>
              <a:t>Output: returns the entry at </a:t>
            </a:r>
            <a:r>
              <a:rPr lang="en-US" b="1"/>
              <a:t>givenPosition</a:t>
            </a:r>
          </a:p>
          <a:p>
            <a:pPr lvl="1"/>
            <a:r>
              <a:rPr lang="en-US" b="1"/>
              <a:t>clear()</a:t>
            </a:r>
          </a:p>
          <a:p>
            <a:pPr lvl="2"/>
            <a:r>
              <a:rPr lang="en-US"/>
              <a:t>Removes all entries from the list</a:t>
            </a:r>
          </a:p>
          <a:p>
            <a:pPr lvl="2"/>
            <a:r>
              <a:rPr lang="en-US"/>
              <a:t>Input: none</a:t>
            </a:r>
          </a:p>
          <a:p>
            <a:pPr lvl="2"/>
            <a:r>
              <a:rPr lang="en-US"/>
              <a:t>Output: none</a:t>
            </a:r>
          </a:p>
          <a:p>
            <a:pPr lvl="1"/>
            <a:r>
              <a:rPr lang="en-US" b="1"/>
              <a:t>replace(givenPosition, newEntry)</a:t>
            </a:r>
          </a:p>
          <a:p>
            <a:pPr lvl="2"/>
            <a:r>
              <a:rPr lang="en-US"/>
              <a:t>replaces  the entry at </a:t>
            </a:r>
            <a:r>
              <a:rPr lang="en-US" b="1"/>
              <a:t>givenPosition</a:t>
            </a:r>
            <a:r>
              <a:rPr lang="en-US"/>
              <a:t> with </a:t>
            </a:r>
            <a:r>
              <a:rPr lang="en-US" b="1"/>
              <a:t>newEntry</a:t>
            </a:r>
          </a:p>
          <a:p>
            <a:pPr lvl="2"/>
            <a:r>
              <a:rPr lang="en-US"/>
              <a:t>input: </a:t>
            </a:r>
            <a:r>
              <a:rPr lang="en-US" b="1"/>
              <a:t>givenPosition</a:t>
            </a:r>
            <a:r>
              <a:rPr lang="en-US"/>
              <a:t> is an integer, </a:t>
            </a:r>
            <a:r>
              <a:rPr lang="en-US" b="1"/>
              <a:t>newEntry</a:t>
            </a:r>
            <a:r>
              <a:rPr lang="en-US"/>
              <a:t> is an object</a:t>
            </a:r>
          </a:p>
          <a:p>
            <a:pPr lvl="1"/>
            <a:r>
              <a:rPr lang="en-US" b="1"/>
              <a:t>getEntry(givenPosition)</a:t>
            </a:r>
          </a:p>
          <a:p>
            <a:pPr lvl="2"/>
            <a:r>
              <a:rPr lang="en-US"/>
              <a:t>Retrieves entry at </a:t>
            </a:r>
            <a:r>
              <a:rPr lang="en-US" b="1"/>
              <a:t>givenPosition</a:t>
            </a:r>
          </a:p>
          <a:p>
            <a:pPr lvl="2"/>
            <a:r>
              <a:rPr lang="en-US"/>
              <a:t>Input: </a:t>
            </a:r>
            <a:r>
              <a:rPr lang="en-US" b="1"/>
              <a:t>givenPosition</a:t>
            </a:r>
            <a:r>
              <a:rPr lang="en-US"/>
              <a:t> is an integer</a:t>
            </a:r>
          </a:p>
          <a:p>
            <a:pPr lvl="2"/>
            <a:r>
              <a:rPr lang="en-US"/>
              <a:t>Output: returns the entry at </a:t>
            </a:r>
            <a:r>
              <a:rPr lang="en-US" b="1"/>
              <a:t>givenPosition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525000" cy="6553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add(int newPosition, T newEntry)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boolean isSuccessful = true;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((newPosition &gt;= 1) &amp;&amp; (newPosition &lt;= numberOfEntries + 1))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Node newNode = new Node(newEntry);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</a:t>
            </a: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(isEmpty())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firstNode = newNode;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lastNode = newNode;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(newPosition == 1)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newNode.setNextNode(firstNode);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firstNode = newNode;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(newPosition == numberOfEntries + 1){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lastNode.setNextNode(newNode);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lastNode = newNode;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 nodeBefore = getNodeAt(newPosition - 1);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 nodeAfter = nodeBefore.getNextNode();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newNode.setNextNode(nodeAfter);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nodeBefore.setNextNode(newNode);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// end if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numberOfEntries++;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isSuccessful = false;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isSuccessful;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add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2800" kern="0" dirty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Linked Lists: A Refined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5843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525000" cy="6553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T remove(int givenPosition)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 result = null;                           // return value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((givenPosition &gt;= 1) &amp;&amp; (givenPosition &lt;= numberOfEntries)){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assert !isEmpty();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(givenPosition == 1) {                 // case 1: remove first entry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= firstNode.getData();        // save entry to be removed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firstNode = firstNode.getNextNode();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(numberOfEntries == 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lastNode = null;                  </a:t>
            </a: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solitary entry was removed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{                                   // case 2: not first entry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Node nodeBefore = getNodeAt(givenPosition - 1);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Node nodeToRemove = nodeBefore.getNextNode();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Node nodeAfter = nodeToRemove.getNextNode();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nodeBefore.setNextNode(nodeAfter);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= nodeToRemove.getData();     // save entry to be removed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(givenPosition == numberOfEntries)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548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lastNode = nodeBefore;            // last node was removed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// end if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numberOfEntries--;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// end if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result;                             // return removed entry, or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// null if operation fails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remove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2800" kern="0" dirty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Linked Lists: A Refined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87139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3457575"/>
            <a:ext cx="8448675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81000"/>
            <a:ext cx="8686800" cy="62023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complexities of operations of list for array and linked implementation: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First: time requirement for operation at beginning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Second: time requirement for operation within list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Third: time requirement for operation at end of list</a:t>
            </a:r>
          </a:p>
        </p:txBody>
      </p:sp>
    </p:spTree>
    <p:extLst>
      <p:ext uri="{BB962C8B-B14F-4D97-AF65-F5344CB8AC3E}">
        <p14:creationId xmlns:p14="http://schemas.microsoft.com/office/powerpoint/2010/main" val="659431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397000"/>
          </a:xfrm>
        </p:spPr>
        <p:txBody>
          <a:bodyPr/>
          <a:lstStyle/>
          <a:p>
            <a:r>
              <a:rPr lang="en-US" altLang="en-US"/>
              <a:t>Design Decisions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txBody>
          <a:bodyPr/>
          <a:lstStyle/>
          <a:p>
            <a:r>
              <a:rPr lang="en-US" altLang="en-US"/>
              <a:t>Efficiency of execution vs. implementation time</a:t>
            </a:r>
          </a:p>
          <a:p>
            <a:r>
              <a:rPr lang="en-US" altLang="en-US"/>
              <a:t>Issues include:</a:t>
            </a:r>
          </a:p>
          <a:p>
            <a:pPr lvl="1"/>
            <a:r>
              <a:rPr lang="en-US" altLang="en-US"/>
              <a:t>Access time</a:t>
            </a:r>
          </a:p>
          <a:p>
            <a:pPr lvl="2"/>
            <a:r>
              <a:rPr lang="en-US" altLang="en-US"/>
              <a:t>add, remove, search </a:t>
            </a:r>
          </a:p>
          <a:p>
            <a:pPr lvl="1"/>
            <a:r>
              <a:rPr lang="en-US" altLang="en-US"/>
              <a:t>Memory usage</a:t>
            </a:r>
          </a:p>
          <a:p>
            <a:pPr lvl="2"/>
            <a:r>
              <a:rPr lang="en-US" altLang="en-US"/>
              <a:t>Overhead for pointers</a:t>
            </a:r>
          </a:p>
          <a:p>
            <a:pPr lvl="2"/>
            <a:r>
              <a:rPr lang="en-US" altLang="en-US"/>
              <a:t>Wasted memory for arrays</a:t>
            </a:r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216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Comparing Array-Based and Referenced-Based Implementations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5486400"/>
          </a:xfrm>
        </p:spPr>
        <p:txBody>
          <a:bodyPr/>
          <a:lstStyle/>
          <a:p>
            <a:pPr eaLnBrk="1" hangingPunct="1"/>
            <a:r>
              <a:rPr lang="en-US" altLang="en-US"/>
              <a:t>Size (MEMORY/STORAGE)</a:t>
            </a:r>
          </a:p>
          <a:p>
            <a:pPr lvl="1" eaLnBrk="1" hangingPunct="1"/>
            <a:r>
              <a:rPr lang="en-US" altLang="en-US"/>
              <a:t>AList</a:t>
            </a:r>
          </a:p>
          <a:p>
            <a:pPr lvl="2" eaLnBrk="1" hangingPunct="1"/>
            <a:r>
              <a:rPr lang="en-US" altLang="en-US"/>
              <a:t>Resizable array</a:t>
            </a:r>
          </a:p>
          <a:p>
            <a:pPr lvl="3" eaLnBrk="1" hangingPunct="1"/>
            <a:r>
              <a:rPr lang="en-US" altLang="en-US"/>
              <a:t>Increasing the size of a resizable array can waste storage and time</a:t>
            </a:r>
          </a:p>
          <a:p>
            <a:pPr lvl="3" eaLnBrk="1" hangingPunct="1"/>
            <a:r>
              <a:rPr lang="en-US" altLang="en-US"/>
              <a:t>Storage: </a:t>
            </a:r>
          </a:p>
          <a:p>
            <a:pPr lvl="4" eaLnBrk="1" hangingPunct="1"/>
            <a:r>
              <a:rPr lang="en-US" altLang="en-US"/>
              <a:t>assume you start with array size = 50 and you double each time you want more</a:t>
            </a:r>
          </a:p>
          <a:p>
            <a:pPr lvl="4" eaLnBrk="1" hangingPunct="1"/>
            <a:r>
              <a:rPr lang="en-US" altLang="en-US"/>
              <a:t>To store 250 elements, you have 150 wasted (50 </a:t>
            </a:r>
            <a:r>
              <a:rPr lang="en-US" altLang="en-US">
                <a:sym typeface="Wingdings" panose="05000000000000000000" pitchFamily="2" charset="2"/>
              </a:rPr>
              <a:t> 100  200  400)</a:t>
            </a:r>
          </a:p>
          <a:p>
            <a:pPr lvl="3" eaLnBrk="1" hangingPunct="1"/>
            <a:r>
              <a:rPr lang="en-US" altLang="en-US">
                <a:sym typeface="Wingdings" panose="05000000000000000000" pitchFamily="2" charset="2"/>
              </a:rPr>
              <a:t>Time: each time we double, we copy old elements to new location</a:t>
            </a:r>
          </a:p>
          <a:p>
            <a:pPr lvl="1" eaLnBrk="1" hangingPunct="1"/>
            <a:r>
              <a:rPr lang="en-US" altLang="en-US" sz="2000"/>
              <a:t>LList</a:t>
            </a:r>
          </a:p>
          <a:p>
            <a:pPr lvl="2" eaLnBrk="1" hangingPunct="1"/>
            <a:r>
              <a:rPr lang="en-US" altLang="en-US" sz="1800"/>
              <a:t>Does not have a fixed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Requires explicit reference to next item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For array, there is no need to store explicitly information about where to find the next data item</a:t>
            </a:r>
          </a:p>
          <a:p>
            <a:pPr lvl="2" eaLnBrk="1" hangingPunct="1"/>
            <a:r>
              <a:rPr lang="en-US" altLang="en-US"/>
              <a:t>No advantage over resizable array </a:t>
            </a:r>
          </a:p>
          <a:p>
            <a:pPr lvl="1" eaLnBrk="1" hangingPunct="1"/>
            <a:endParaRPr lang="en-US" altLang="en-US"/>
          </a:p>
          <a:p>
            <a:pPr lvl="4" eaLnBrk="1" hangingPunct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943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Comparing Array-Based and Referenced-Based Implementations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Access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Constant access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The time to access the i</a:t>
            </a:r>
            <a:r>
              <a:rPr lang="en-US" altLang="en-US" baseline="30000"/>
              <a:t>th</a:t>
            </a:r>
            <a:r>
              <a:rPr lang="en-US" altLang="en-US"/>
              <a:t> node depends on i</a:t>
            </a:r>
          </a:p>
          <a:p>
            <a:pPr eaLnBrk="1" hangingPunct="1"/>
            <a:r>
              <a:rPr lang="en-US" altLang="en-US"/>
              <a:t>Insertion and deletions</a:t>
            </a:r>
          </a:p>
          <a:p>
            <a:pPr lvl="1" eaLnBrk="1" hangingPunct="1"/>
            <a:r>
              <a:rPr lang="en-US" altLang="en-US"/>
              <a:t>AList</a:t>
            </a:r>
          </a:p>
          <a:p>
            <a:pPr lvl="2" eaLnBrk="1" hangingPunct="1"/>
            <a:r>
              <a:rPr lang="en-US" altLang="en-US"/>
              <a:t>Require you to shift the data</a:t>
            </a:r>
          </a:p>
          <a:p>
            <a:pPr lvl="2" eaLnBrk="1" hangingPunct="1"/>
            <a:r>
              <a:rPr lang="en-US" altLang="en-US"/>
              <a:t>If we have array of size n and we want to insert at position i, we have to do around n-i shifts. Similarly for deleting an item</a:t>
            </a:r>
          </a:p>
          <a:p>
            <a:pPr lvl="1" eaLnBrk="1" hangingPunct="1"/>
            <a:r>
              <a:rPr lang="en-US" altLang="en-US"/>
              <a:t>LList</a:t>
            </a:r>
          </a:p>
          <a:p>
            <a:pPr lvl="2" eaLnBrk="1" hangingPunct="1"/>
            <a:r>
              <a:rPr lang="en-US" altLang="en-US"/>
              <a:t>Do not require you to shift the data</a:t>
            </a:r>
          </a:p>
          <a:p>
            <a:pPr lvl="2" eaLnBrk="1" hangingPunct="1"/>
            <a:r>
              <a:rPr lang="en-US" altLang="en-US"/>
              <a:t>Require a list traversal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813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Comparing Array-Based and Referenced-Based Implementations : Review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Which data structure (array vs linked list) you would pick if you want to optimize for the operations below: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You add to and remove from end of list?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Answer: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You add to and remove from the beginning of the list?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Answer: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You want to get the contents at some index?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Answer: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0303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Comparing Array-Based and Referenced-Based Implementations : Review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Which data structure (array vs linked list) you would pick if you want to optimize for the operations below: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You add to and remove from end of list?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Answer: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You add to and remove from the beginning of the list?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Answer: linked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You want to get the contents at some index?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Answer: array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945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229600" cy="6477000"/>
          </a:xfrm>
        </p:spPr>
        <p:txBody>
          <a:bodyPr/>
          <a:lstStyle/>
          <a:p>
            <a:pPr lvl="1"/>
            <a:r>
              <a:rPr lang="en-US" b="1"/>
              <a:t>contains(anEntry)</a:t>
            </a:r>
          </a:p>
          <a:p>
            <a:pPr lvl="2"/>
            <a:r>
              <a:rPr lang="en-US"/>
              <a:t>checks whether the list contains </a:t>
            </a:r>
            <a:r>
              <a:rPr lang="en-US" b="1"/>
              <a:t>anEntry</a:t>
            </a:r>
          </a:p>
          <a:p>
            <a:pPr lvl="2"/>
            <a:r>
              <a:rPr lang="en-US"/>
              <a:t>Input: </a:t>
            </a:r>
            <a:r>
              <a:rPr lang="en-US" b="1"/>
              <a:t>anEntry</a:t>
            </a:r>
            <a:r>
              <a:rPr lang="en-US"/>
              <a:t> is an object</a:t>
            </a:r>
          </a:p>
          <a:p>
            <a:pPr lvl="2"/>
            <a:r>
              <a:rPr lang="en-US"/>
              <a:t>Output: Returns true if </a:t>
            </a:r>
            <a:r>
              <a:rPr lang="en-US" b="1"/>
              <a:t>anEntry</a:t>
            </a:r>
            <a:r>
              <a:rPr lang="en-US"/>
              <a:t> is in the list, false if not</a:t>
            </a:r>
          </a:p>
          <a:p>
            <a:pPr lvl="1"/>
            <a:r>
              <a:rPr lang="en-US" b="1"/>
              <a:t>getLength()</a:t>
            </a:r>
          </a:p>
          <a:p>
            <a:pPr lvl="2"/>
            <a:r>
              <a:rPr lang="en-US"/>
              <a:t>Returns the number of entries currently in the list</a:t>
            </a:r>
          </a:p>
          <a:p>
            <a:pPr lvl="2"/>
            <a:r>
              <a:rPr lang="en-US"/>
              <a:t>Input: none</a:t>
            </a:r>
          </a:p>
          <a:p>
            <a:pPr lvl="2"/>
            <a:r>
              <a:rPr lang="en-US"/>
              <a:t>output: number of entries as an integer</a:t>
            </a:r>
          </a:p>
          <a:p>
            <a:pPr lvl="1"/>
            <a:r>
              <a:rPr lang="en-US" b="1"/>
              <a:t>isEmpty()</a:t>
            </a:r>
          </a:p>
          <a:p>
            <a:pPr lvl="2"/>
            <a:r>
              <a:rPr lang="en-US"/>
              <a:t>checks whether the list is empty</a:t>
            </a:r>
          </a:p>
          <a:p>
            <a:pPr lvl="2"/>
            <a:r>
              <a:rPr lang="en-US"/>
              <a:t>input: none</a:t>
            </a:r>
          </a:p>
          <a:p>
            <a:pPr lvl="2"/>
            <a:r>
              <a:rPr lang="en-US"/>
              <a:t>output: returns true if list is empty, false otherwise</a:t>
            </a:r>
          </a:p>
          <a:p>
            <a:pPr lvl="1"/>
            <a:r>
              <a:rPr lang="en-US" b="1"/>
              <a:t>toArray()</a:t>
            </a:r>
          </a:p>
          <a:p>
            <a:pPr lvl="2"/>
            <a:r>
              <a:rPr lang="en-US"/>
              <a:t>retrieve all the entries in the order they occur</a:t>
            </a:r>
          </a:p>
          <a:p>
            <a:pPr lvl="2"/>
            <a:r>
              <a:rPr lang="en-US"/>
              <a:t>input: none</a:t>
            </a:r>
          </a:p>
          <a:p>
            <a:pPr lvl="2"/>
            <a:r>
              <a:rPr lang="en-US"/>
              <a:t>output: a new array of entries currently in the 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476625"/>
            <a:ext cx="46958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-76200" y="0"/>
            <a:ext cx="5562600" cy="57912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kern="0" dirty="0">
                <a:latin typeface="+mn-lt"/>
              </a:rPr>
              <a:t>Example: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When we declare a new list it is empty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If add </a:t>
            </a:r>
            <a:r>
              <a:rPr lang="en-US" sz="1800" kern="0" dirty="0" err="1">
                <a:latin typeface="+mn-lt"/>
              </a:rPr>
              <a:t>a,b,c</a:t>
            </a:r>
            <a:r>
              <a:rPr lang="en-US" sz="1800" kern="0" dirty="0">
                <a:latin typeface="+mn-lt"/>
              </a:rPr>
              <a:t> in this order we get the list a b c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a is at position 1, b at position 2, and c at position 3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(We could have numbered starting at 0)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At this point  </a:t>
            </a:r>
            <a:r>
              <a:rPr lang="en-US" sz="1800" kern="0" dirty="0" err="1">
                <a:latin typeface="+mn-lt"/>
              </a:rPr>
              <a:t>myList.empty</a:t>
            </a:r>
            <a:r>
              <a:rPr lang="en-US" sz="1800" kern="0" dirty="0">
                <a:latin typeface="+mn-lt"/>
              </a:rPr>
              <a:t>() returns false and </a:t>
            </a:r>
            <a:r>
              <a:rPr lang="en-US" sz="1800" kern="0" dirty="0" err="1">
                <a:latin typeface="+mn-lt"/>
              </a:rPr>
              <a:t>myList.getLength</a:t>
            </a:r>
            <a:r>
              <a:rPr lang="en-US" sz="1800" kern="0" dirty="0">
                <a:latin typeface="+mn-lt"/>
              </a:rPr>
              <a:t>() returns 3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 err="1">
                <a:latin typeface="+mn-lt"/>
              </a:rPr>
              <a:t>myList.add</a:t>
            </a:r>
            <a:r>
              <a:rPr lang="en-US" sz="1800" kern="0" dirty="0">
                <a:latin typeface="+mn-lt"/>
              </a:rPr>
              <a:t>(2,d)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adds d at position 2 within the list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moves b and c to positions 3 and 4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 err="1">
                <a:latin typeface="+mn-lt"/>
              </a:rPr>
              <a:t>myList.add</a:t>
            </a:r>
            <a:r>
              <a:rPr lang="en-US" sz="1800" kern="0" dirty="0">
                <a:latin typeface="+mn-lt"/>
              </a:rPr>
              <a:t>(1,e)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adds e to beginning of list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all other entries move 1 position higher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 err="1">
                <a:latin typeface="+mn-lt"/>
              </a:rPr>
              <a:t>myList.getEntry</a:t>
            </a:r>
            <a:r>
              <a:rPr lang="en-US" sz="1800" kern="0" dirty="0">
                <a:latin typeface="+mn-lt"/>
              </a:rPr>
              <a:t>(2)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gets the second entry (a)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 err="1">
                <a:latin typeface="+mn-lt"/>
              </a:rPr>
              <a:t>myList.remove</a:t>
            </a:r>
            <a:r>
              <a:rPr lang="en-US" sz="1800" kern="0" dirty="0">
                <a:latin typeface="+mn-lt"/>
              </a:rPr>
              <a:t>(3)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removes d from list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b and c are moved on position lower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 err="1">
                <a:latin typeface="+mn-lt"/>
              </a:rPr>
              <a:t>myList.replace</a:t>
            </a:r>
            <a:r>
              <a:rPr lang="en-US" sz="1800" kern="0" dirty="0">
                <a:latin typeface="+mn-lt"/>
              </a:rPr>
              <a:t>(3,f)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replaces b with f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  <a:defRPr/>
            </a:pPr>
            <a:endParaRPr lang="en-US" sz="1600" kern="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762000"/>
            <a:ext cx="8839200" cy="57912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</a:rPr>
              <a:t>Questions to be addressed: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What happens when one of the operations </a:t>
            </a:r>
            <a:r>
              <a:rPr lang="en-US" sz="1800" b="1" kern="0" dirty="0">
                <a:latin typeface="+mn-lt"/>
              </a:rPr>
              <a:t>add</a:t>
            </a:r>
            <a:r>
              <a:rPr lang="en-US" sz="1800" kern="0" dirty="0">
                <a:latin typeface="+mn-lt"/>
              </a:rPr>
              <a:t>, </a:t>
            </a:r>
            <a:r>
              <a:rPr lang="en-US" sz="1800" b="1" kern="0" dirty="0">
                <a:latin typeface="+mn-lt"/>
              </a:rPr>
              <a:t>remove</a:t>
            </a:r>
            <a:r>
              <a:rPr lang="en-US" sz="1800" kern="0" dirty="0">
                <a:latin typeface="+mn-lt"/>
              </a:rPr>
              <a:t>, </a:t>
            </a:r>
            <a:r>
              <a:rPr lang="en-US" sz="1800" b="1" kern="0" dirty="0">
                <a:latin typeface="+mn-lt"/>
              </a:rPr>
              <a:t>replace</a:t>
            </a:r>
            <a:r>
              <a:rPr lang="en-US" sz="1800" kern="0" dirty="0">
                <a:latin typeface="+mn-lt"/>
              </a:rPr>
              <a:t> and </a:t>
            </a:r>
            <a:r>
              <a:rPr lang="en-US" sz="1800" b="1" kern="0" dirty="0" err="1">
                <a:latin typeface="+mn-lt"/>
              </a:rPr>
              <a:t>getEntry</a:t>
            </a:r>
            <a:r>
              <a:rPr lang="en-US" sz="1800" kern="0" dirty="0">
                <a:latin typeface="+mn-lt"/>
              </a:rPr>
              <a:t> receive an invalid position number?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What happens when one of the operations </a:t>
            </a:r>
            <a:r>
              <a:rPr lang="en-US" sz="1800" b="1" kern="0" dirty="0">
                <a:latin typeface="+mn-lt"/>
              </a:rPr>
              <a:t>remove</a:t>
            </a:r>
            <a:r>
              <a:rPr lang="en-US" sz="1800" kern="0" dirty="0">
                <a:latin typeface="+mn-lt"/>
              </a:rPr>
              <a:t>, </a:t>
            </a:r>
            <a:r>
              <a:rPr lang="en-US" sz="1800" b="1" kern="0" dirty="0">
                <a:latin typeface="+mn-lt"/>
              </a:rPr>
              <a:t>replace</a:t>
            </a:r>
            <a:r>
              <a:rPr lang="en-US" sz="1800" kern="0" dirty="0">
                <a:latin typeface="+mn-lt"/>
              </a:rPr>
              <a:t>, </a:t>
            </a:r>
            <a:r>
              <a:rPr lang="en-US" sz="1800" b="1" kern="0" dirty="0" err="1">
                <a:latin typeface="+mn-lt"/>
              </a:rPr>
              <a:t>getEntry</a:t>
            </a:r>
            <a:r>
              <a:rPr lang="en-US" sz="1800" kern="0" dirty="0">
                <a:latin typeface="+mn-lt"/>
              </a:rPr>
              <a:t> is executed on an empty list?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</a:rPr>
              <a:t>Observation: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The first draft of an ADT specification often overlooks or ignores situations that we must consider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We must later on concentrate on the details to make the specification complete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</a:rPr>
              <a:t>Code: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Review ListInterface.java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</a:rPr>
              <a:t>We can use the ADT’s operations in a program without knowing the details of the implementation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We can hire a programmer to implement the ADT list in Java given the interface and specification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We only need to know what the ADT list does, NOT how it does it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/>
          <a:lstStyle/>
          <a:p>
            <a:pPr eaLnBrk="1" hangingPunct="1"/>
            <a:r>
              <a:rPr lang="en-US" sz="3600"/>
              <a:t>The ADT List: Specification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133600"/>
            <a:ext cx="49434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-76200"/>
            <a:ext cx="8839200" cy="57912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Example 1: Organizing a road race</a:t>
            </a:r>
            <a:endParaRPr lang="en-US" sz="18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Note the order in which the runners finish the race, we add the number to the end of the list as the runners cross the finish line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Review ListClient.java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10529</TotalTime>
  <Words>3869</Words>
  <Application>Microsoft Office PowerPoint</Application>
  <PresentationFormat>On-screen Show (4:3)</PresentationFormat>
  <Paragraphs>868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Courier New</vt:lpstr>
      <vt:lpstr>Times</vt:lpstr>
      <vt:lpstr>Wingdings</vt:lpstr>
      <vt:lpstr>Blank</vt:lpstr>
      <vt:lpstr>PowerPoint Presentation</vt:lpstr>
      <vt:lpstr>Lists</vt:lpstr>
      <vt:lpstr>List: Specification</vt:lpstr>
      <vt:lpstr>List: Specification</vt:lpstr>
      <vt:lpstr>PowerPoint Presentation</vt:lpstr>
      <vt:lpstr>PowerPoint Presentation</vt:lpstr>
      <vt:lpstr>PowerPoint Presentation</vt:lpstr>
      <vt:lpstr>The ADT List: Specification</vt:lpstr>
      <vt:lpstr>PowerPoint Presentation</vt:lpstr>
      <vt:lpstr>PowerPoint Presentation</vt:lpstr>
      <vt:lpstr>Implementing ADTs</vt:lpstr>
      <vt:lpstr>The Java Implementation</vt:lpstr>
      <vt:lpstr>An Array-Based Java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</vt:lpstr>
      <vt:lpstr>Node: Adding get/set methods</vt:lpstr>
      <vt:lpstr>Linked Lists</vt:lpstr>
      <vt:lpstr>Linked Lists</vt:lpstr>
      <vt:lpstr>Operations on a Chain of Linked Nodes</vt:lpstr>
      <vt:lpstr>Operations on a Chain of Linked Nodes</vt:lpstr>
      <vt:lpstr>Case 1: The chain is empty </vt:lpstr>
      <vt:lpstr>Case 2: Adding a node to the beginning of a chain</vt:lpstr>
      <vt:lpstr>Case 3: Adding a node between adjacent nodes of a chain</vt:lpstr>
      <vt:lpstr>Case 4: Adding a node to the end of a chain</vt:lpstr>
      <vt:lpstr>Removing a Node from Various Positions</vt:lpstr>
      <vt:lpstr>PowerPoint Presentation</vt:lpstr>
      <vt:lpstr>The Private Method getNodeAt</vt:lpstr>
      <vt:lpstr>Beginning the implementation</vt:lpstr>
      <vt:lpstr>Linked Lists: implementation</vt:lpstr>
      <vt:lpstr>Linked Lists: Adding to the end of the list</vt:lpstr>
      <vt:lpstr>Linked Lists: Adding within list</vt:lpstr>
      <vt:lpstr>Linked Lists: isEmpty()</vt:lpstr>
      <vt:lpstr>Linked Lists: Testing</vt:lpstr>
      <vt:lpstr>Linked Lists: Testing</vt:lpstr>
      <vt:lpstr>Linked Lists: implementation</vt:lpstr>
      <vt:lpstr>Linked Lists: implementation</vt:lpstr>
      <vt:lpstr>Linked Lists: implementation</vt:lpstr>
      <vt:lpstr>Linked Lists: implementation</vt:lpstr>
      <vt:lpstr>Linked Lists: A Refined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Decisions</vt:lpstr>
      <vt:lpstr>Comparing Array-Based and Referenced-Based Implementations</vt:lpstr>
      <vt:lpstr>Comparing Array-Based and Referenced-Based Implementations</vt:lpstr>
      <vt:lpstr>Comparing Array-Based and Referenced-Based Implementations : Review</vt:lpstr>
      <vt:lpstr>Comparing Array-Based and Referenced-Based Implementations :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Maher Mneimneh</dc:creator>
  <cp:lastModifiedBy>Maher Mneimneh</cp:lastModifiedBy>
  <cp:revision>254</cp:revision>
  <dcterms:created xsi:type="dcterms:W3CDTF">2003-05-23T15:49:24Z</dcterms:created>
  <dcterms:modified xsi:type="dcterms:W3CDTF">2017-02-26T03:14:32Z</dcterms:modified>
</cp:coreProperties>
</file>