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64"/>
  </p:notesMasterIdLst>
  <p:sldIdLst>
    <p:sldId id="256" r:id="rId4"/>
    <p:sldId id="257" r:id="rId5"/>
    <p:sldId id="322" r:id="rId6"/>
    <p:sldId id="321" r:id="rId7"/>
    <p:sldId id="323" r:id="rId8"/>
    <p:sldId id="325" r:id="rId9"/>
    <p:sldId id="326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24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notesMaster" Target="notesMasters/notesMaster1.xml"/><Relationship Id="rId69" Type="http://schemas.microsoft.com/office/2015/10/relationships/revisionInfo" Target="revisionInfo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1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18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19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20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A109F03-B0B6-4F9D-91A3-65006733D7AA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Shape 1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8805005-4430-4CBD-8147-8E8EC2FF46FC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TextShape 3"/>
          <p:cNvSpPr txBox="1"/>
          <p:nvPr/>
        </p:nvSpPr>
        <p:spPr>
          <a:xfrm>
            <a:off x="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TextShape 2"/>
          <p:cNvSpPr txBox="1"/>
          <p:nvPr/>
        </p:nvSpPr>
        <p:spPr>
          <a:xfrm>
            <a:off x="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Copyright ©2012 by Pearson Education, Inc. All rights reserved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0" name="TextShape 3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CEAA0F8-EC91-4881-8B29-3C38787C7D9C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TextShape 2"/>
          <p:cNvSpPr txBox="1"/>
          <p:nvPr/>
        </p:nvSpPr>
        <p:spPr>
          <a:xfrm>
            <a:off x="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Copyright ©2012 by Pearson Education, Inc. All rights reserved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3" name="TextShape 3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D15185C-1479-4328-A598-4A0A2F7E046C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TextShape 2"/>
          <p:cNvSpPr txBox="1"/>
          <p:nvPr/>
        </p:nvSpPr>
        <p:spPr>
          <a:xfrm>
            <a:off x="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Copyright ©2012 by Pearson Education, Inc. All rights reserved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6" name="TextShape 3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C4EB5A2-C7E9-46D5-8789-3EB1DCDC5C1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TextShape 2"/>
          <p:cNvSpPr txBox="1"/>
          <p:nvPr/>
        </p:nvSpPr>
        <p:spPr>
          <a:xfrm>
            <a:off x="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Copyright ©2012 by Pearson Education, Inc. All rights reserved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9" name="TextShape 3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8B49217-EE30-48B8-BB31-40C09412478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TextShape 2"/>
          <p:cNvSpPr txBox="1"/>
          <p:nvPr/>
        </p:nvSpPr>
        <p:spPr>
          <a:xfrm>
            <a:off x="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Copyright ©2012 by Pearson Education, Inc. All rights reserved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2" name="TextShape 3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E389907-CE67-4F01-B8D8-334F59854D36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TextShape 2"/>
          <p:cNvSpPr txBox="1"/>
          <p:nvPr/>
        </p:nvSpPr>
        <p:spPr>
          <a:xfrm>
            <a:off x="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Copyright ©2012 by Pearson Education, Inc. All rights reserved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5" name="TextShape 3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B4580BF-6F70-4038-8C5F-F6A51994C95C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7" name="TextShape 2"/>
          <p:cNvSpPr txBox="1"/>
          <p:nvPr/>
        </p:nvSpPr>
        <p:spPr>
          <a:xfrm>
            <a:off x="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Copyright ©2012 by Pearson Education, Inc. All rights reserved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8" name="TextShape 3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261451C-6B24-45ED-8768-A8C77E3DB1DC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TextShape 2"/>
          <p:cNvSpPr txBox="1"/>
          <p:nvPr/>
        </p:nvSpPr>
        <p:spPr>
          <a:xfrm>
            <a:off x="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Copyright ©2012 by Pearson Education, Inc. All rights reserved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4" name="TextShape 3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B110675-A44E-4FA2-929A-D43047651E8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6" name="TextShape 2"/>
          <p:cNvSpPr txBox="1"/>
          <p:nvPr/>
        </p:nvSpPr>
        <p:spPr>
          <a:xfrm>
            <a:off x="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Copyright ©2012 by Pearson Education, Inc. All rights reserved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7" name="TextShape 3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C1612A2-4F9F-49A1-A699-5DD9079AD0D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9" name="TextShape 2"/>
          <p:cNvSpPr txBox="1"/>
          <p:nvPr/>
        </p:nvSpPr>
        <p:spPr>
          <a:xfrm>
            <a:off x="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Copyright ©2012 by Pearson Education, Inc. All rights reserved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0" name="TextShape 3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B7F6AD7-EF19-4A9C-8F03-27542D7F3C8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TextShape 2"/>
          <p:cNvSpPr txBox="1"/>
          <p:nvPr/>
        </p:nvSpPr>
        <p:spPr>
          <a:xfrm>
            <a:off x="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Copyright ©2012 by Pearson Education, Inc. All rights reserved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1" name="TextShape 3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651956B-A0CE-4819-A2DC-F87A35ABDE8F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TextShape 2"/>
          <p:cNvSpPr txBox="1"/>
          <p:nvPr/>
        </p:nvSpPr>
        <p:spPr>
          <a:xfrm>
            <a:off x="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Copyright ©2012 by Pearson Education, Inc. All rights reserved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3" name="TextShape 3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C031B16-3E6A-491C-9407-DBDD2949A19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5" name="TextShape 2"/>
          <p:cNvSpPr txBox="1"/>
          <p:nvPr/>
        </p:nvSpPr>
        <p:spPr>
          <a:xfrm>
            <a:off x="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Copyright ©2012 by Pearson Education, Inc. All rights reserved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6" name="TextShape 3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5F2EB69-BD0A-4CD8-BBF0-43194BEF9DF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8" name="TextShape 2"/>
          <p:cNvSpPr txBox="1"/>
          <p:nvPr/>
        </p:nvSpPr>
        <p:spPr>
          <a:xfrm>
            <a:off x="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Copyright ©2012 by Pearson Education, Inc. All rights reserved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9" name="TextShape 3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C4596F9-AB27-4385-971F-D9D1AB9494E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1" name="TextShape 2"/>
          <p:cNvSpPr txBox="1"/>
          <p:nvPr/>
        </p:nvSpPr>
        <p:spPr>
          <a:xfrm>
            <a:off x="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Copyright ©2012 by Pearson Education, Inc. All rights reserved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62" name="TextShape 3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E12DF4F-AF12-4E33-B914-C0705694B99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4" name="TextShape 2"/>
          <p:cNvSpPr txBox="1"/>
          <p:nvPr/>
        </p:nvSpPr>
        <p:spPr>
          <a:xfrm>
            <a:off x="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Copyright ©2012 by Pearson Education, Inc. All rights reserved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65" name="TextShape 3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CAE0D8C-1F90-480F-B6F6-B4EF02164D4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7" name="TextShape 2"/>
          <p:cNvSpPr txBox="1"/>
          <p:nvPr/>
        </p:nvSpPr>
        <p:spPr>
          <a:xfrm>
            <a:off x="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Copyright ©2012 by Pearson Education, Inc. All rights reserved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68" name="TextShape 3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1EA88DB-41D3-4C58-922D-CA1AEB93039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0" name="TextShape 2"/>
          <p:cNvSpPr txBox="1"/>
          <p:nvPr/>
        </p:nvSpPr>
        <p:spPr>
          <a:xfrm>
            <a:off x="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Copyright ©2012 by Pearson Education, Inc. All rights reserved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71" name="TextShape 3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8390DE2-DC6B-47EE-ADA3-7633423950EA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3" name="TextShape 2"/>
          <p:cNvSpPr txBox="1"/>
          <p:nvPr/>
        </p:nvSpPr>
        <p:spPr>
          <a:xfrm>
            <a:off x="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Copyright ©2012 by Pearson Education, Inc. All rights reserved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74" name="TextShape 3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2B016F7-976F-4912-ACB7-4E3E71DCB18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6" name="TextShape 2"/>
          <p:cNvSpPr txBox="1"/>
          <p:nvPr/>
        </p:nvSpPr>
        <p:spPr>
          <a:xfrm>
            <a:off x="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Copyright ©2012 by Pearson Education, Inc. All rights reserved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77" name="TextShape 3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D4D3269-12C1-46FE-B694-68188E0A9DBF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9" name="TextShape 2"/>
          <p:cNvSpPr txBox="1"/>
          <p:nvPr/>
        </p:nvSpPr>
        <p:spPr>
          <a:xfrm>
            <a:off x="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Copyright ©2012 by Pearson Education, Inc. All rights reserved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0" name="TextShape 3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67A6B4B-24E8-4ED5-B892-9B328E5CE67F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TextShape 2"/>
          <p:cNvSpPr txBox="1"/>
          <p:nvPr/>
        </p:nvSpPr>
        <p:spPr>
          <a:xfrm>
            <a:off x="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Copyright ©2012 by Pearson Education, Inc. All rights reserved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1" name="TextShape 3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651956B-A0CE-4819-A2DC-F87A35ABDE8F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307580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2" name="TextShape 2"/>
          <p:cNvSpPr txBox="1"/>
          <p:nvPr/>
        </p:nvSpPr>
        <p:spPr>
          <a:xfrm>
            <a:off x="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Copyright ©2012 by Pearson Education, Inc. All rights reserved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3" name="TextShape 3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D097082-11C6-4F96-BF5D-5742611D01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5" name="TextShape 2"/>
          <p:cNvSpPr txBox="1"/>
          <p:nvPr/>
        </p:nvSpPr>
        <p:spPr>
          <a:xfrm>
            <a:off x="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Copyright ©2012 by Pearson Education, Inc. All rights reserved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6" name="TextShape 3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793A707-D692-451E-B75B-4F039E8E9A3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8" name="TextShape 2"/>
          <p:cNvSpPr txBox="1"/>
          <p:nvPr/>
        </p:nvSpPr>
        <p:spPr>
          <a:xfrm>
            <a:off x="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Copyright ©2012 by Pearson Education, Inc. All rights reserved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9" name="TextShape 3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739FF54-951A-4284-BDF7-C2F3ED8BF04A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1" name="TextShape 2"/>
          <p:cNvSpPr txBox="1"/>
          <p:nvPr/>
        </p:nvSpPr>
        <p:spPr>
          <a:xfrm>
            <a:off x="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Copyright ©2012 by Pearson Education, Inc. All rights reserved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2" name="TextShape 3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D167C7D-9DD3-4556-9481-FE8FEFB01CD6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4" name="TextShape 2"/>
          <p:cNvSpPr txBox="1"/>
          <p:nvPr/>
        </p:nvSpPr>
        <p:spPr>
          <a:xfrm>
            <a:off x="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Copyright ©2012 by Pearson Education, Inc. All rights reserved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5" name="TextShape 3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C95C71B-AEB8-42E2-9D54-010FD81A73CA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7" name="TextShape 2"/>
          <p:cNvSpPr txBox="1"/>
          <p:nvPr/>
        </p:nvSpPr>
        <p:spPr>
          <a:xfrm>
            <a:off x="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Copyright ©2012 by Pearson Education, Inc. All rights reserved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8" name="TextShape 3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1266510-832C-444D-B508-44076A4D135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0" name="TextShape 2"/>
          <p:cNvSpPr txBox="1"/>
          <p:nvPr/>
        </p:nvSpPr>
        <p:spPr>
          <a:xfrm>
            <a:off x="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Copyright ©2012 by Pearson Education, Inc. All rights reserved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1" name="TextShape 3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BF20BC1-E567-4A7B-BF32-28FEAE83FDD6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3" name="TextShape 2"/>
          <p:cNvSpPr txBox="1"/>
          <p:nvPr/>
        </p:nvSpPr>
        <p:spPr>
          <a:xfrm>
            <a:off x="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Copyright ©2012 by Pearson Education, Inc. All rights reserved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4" name="TextShape 3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CA1AE55-1D04-4499-B2EB-19927E90EA0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6" name="TextShape 2"/>
          <p:cNvSpPr txBox="1"/>
          <p:nvPr/>
        </p:nvSpPr>
        <p:spPr>
          <a:xfrm>
            <a:off x="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Copyright ©2012 by Pearson Education, Inc. All rights reserved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7" name="TextShape 3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5FAEBEF-D5E3-42D8-AD9F-8131C387D69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9" name="TextShape 2"/>
          <p:cNvSpPr txBox="1"/>
          <p:nvPr/>
        </p:nvSpPr>
        <p:spPr>
          <a:xfrm>
            <a:off x="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Copyright ©2012 by Pearson Education, Inc. All rights reserved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0" name="TextShape 3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D5FACCB-CF42-4C9C-B07C-356553D5F473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TextShape 2"/>
          <p:cNvSpPr txBox="1"/>
          <p:nvPr/>
        </p:nvSpPr>
        <p:spPr>
          <a:xfrm>
            <a:off x="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Copyright ©2012 by Pearson Education, Inc. All rights reserved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1" name="TextShape 3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651956B-A0CE-4819-A2DC-F87A35ABDE8F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4283927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2" name="TextShape 2"/>
          <p:cNvSpPr txBox="1"/>
          <p:nvPr/>
        </p:nvSpPr>
        <p:spPr>
          <a:xfrm>
            <a:off x="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Copyright ©2012 by Pearson Education, Inc. All rights reserved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3" name="TextShape 3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7B71E4-9D33-4125-8197-41EAF12A6FC3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5" name="TextShape 2"/>
          <p:cNvSpPr txBox="1"/>
          <p:nvPr/>
        </p:nvSpPr>
        <p:spPr>
          <a:xfrm>
            <a:off x="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Copyright ©2012 by Pearson Education, Inc. All rights reserved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6" name="TextShape 3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336C7BA-312F-4C27-B58C-9A77B9ED6175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8" name="TextShape 2"/>
          <p:cNvSpPr txBox="1"/>
          <p:nvPr/>
        </p:nvSpPr>
        <p:spPr>
          <a:xfrm>
            <a:off x="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Copyright ©2012 by Pearson Education, Inc. All rights reserved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9" name="TextShape 3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CA1E2D5-CAD4-466A-BE18-A828A9ACEFB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1" name="TextShape 2"/>
          <p:cNvSpPr txBox="1"/>
          <p:nvPr/>
        </p:nvSpPr>
        <p:spPr>
          <a:xfrm>
            <a:off x="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Copyright ©2012 by Pearson Education, Inc. All rights reserved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2" name="TextShape 3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68EA377-778A-4407-B551-FE2B3026330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4" name="TextShape 2"/>
          <p:cNvSpPr txBox="1"/>
          <p:nvPr/>
        </p:nvSpPr>
        <p:spPr>
          <a:xfrm>
            <a:off x="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Copyright ©2012 by Pearson Education, Inc. All rights reserved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5" name="TextShape 3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19BAA68-E0F7-4B58-A093-A44868A9382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7" name="TextShape 2"/>
          <p:cNvSpPr txBox="1"/>
          <p:nvPr/>
        </p:nvSpPr>
        <p:spPr>
          <a:xfrm>
            <a:off x="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Copyright ©2012 by Pearson Education, Inc. All rights reserved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8" name="TextShape 3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3F474B5-CBE4-45D3-8A0D-DDD08E70532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0" name="TextShape 2"/>
          <p:cNvSpPr txBox="1"/>
          <p:nvPr/>
        </p:nvSpPr>
        <p:spPr>
          <a:xfrm>
            <a:off x="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Copyright ©2012 by Pearson Education, Inc. All rights reserved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1" name="TextShape 3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C54D096-034B-4DCB-A6E6-28C61FE2ED03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3" name="TextShape 2"/>
          <p:cNvSpPr txBox="1"/>
          <p:nvPr/>
        </p:nvSpPr>
        <p:spPr>
          <a:xfrm>
            <a:off x="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Copyright ©2012 by Pearson Education, Inc. All rights reserved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4" name="TextShape 3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CB1CF06-AB44-4B6A-A120-01F5B01D1B06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6" name="TextShape 2"/>
          <p:cNvSpPr txBox="1"/>
          <p:nvPr/>
        </p:nvSpPr>
        <p:spPr>
          <a:xfrm>
            <a:off x="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Copyright ©2012 by Pearson Education, Inc. All rights reserved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7" name="TextShape 3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98F9C3E-7220-4E97-A196-FE84889DE92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9" name="TextShape 2"/>
          <p:cNvSpPr txBox="1"/>
          <p:nvPr/>
        </p:nvSpPr>
        <p:spPr>
          <a:xfrm>
            <a:off x="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Copyright ©2012 by Pearson Education, Inc. All rights reserved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0" name="TextShape 3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AE08F56-DD5F-4C60-863A-0D4CC9C2960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TextShape 2"/>
          <p:cNvSpPr txBox="1"/>
          <p:nvPr/>
        </p:nvSpPr>
        <p:spPr>
          <a:xfrm>
            <a:off x="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Copyright ©2012 by Pearson Education, Inc. All rights reserved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1" name="TextShape 3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651956B-A0CE-4819-A2DC-F87A35ABDE8F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6650469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2" name="TextShape 2"/>
          <p:cNvSpPr txBox="1"/>
          <p:nvPr/>
        </p:nvSpPr>
        <p:spPr>
          <a:xfrm>
            <a:off x="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Copyright ©2012 by Pearson Education, Inc. All rights reserved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3" name="TextShape 3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49B5372-71FD-42E5-A270-839ED28308E6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5" name="TextShape 2"/>
          <p:cNvSpPr txBox="1"/>
          <p:nvPr/>
        </p:nvSpPr>
        <p:spPr>
          <a:xfrm>
            <a:off x="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Copyright ©2012 by Pearson Education, Inc. All rights reserved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6" name="TextShape 3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A5C0ECA-EB07-43CA-BFD1-D06AF3A36A36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8" name="TextShape 2"/>
          <p:cNvSpPr txBox="1"/>
          <p:nvPr/>
        </p:nvSpPr>
        <p:spPr>
          <a:xfrm>
            <a:off x="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Copyright ©2012 by Pearson Education, Inc. All rights reserved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9" name="TextShape 3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275D065-C285-499F-B70C-17B40F8718E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1" name="TextShape 2"/>
          <p:cNvSpPr txBox="1"/>
          <p:nvPr/>
        </p:nvSpPr>
        <p:spPr>
          <a:xfrm>
            <a:off x="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Copyright ©2012 by Pearson Education, Inc. All rights reserved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2" name="TextShape 3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1962B97-E080-4262-B6BE-919754C3C535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4" name="TextShape 2"/>
          <p:cNvSpPr txBox="1"/>
          <p:nvPr/>
        </p:nvSpPr>
        <p:spPr>
          <a:xfrm>
            <a:off x="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Copyright ©2012 by Pearson Education, Inc. All rights reserved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5" name="TextShape 3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905D178-46CB-40A0-98F6-440F3526D75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7" name="TextShape 2"/>
          <p:cNvSpPr txBox="1"/>
          <p:nvPr/>
        </p:nvSpPr>
        <p:spPr>
          <a:xfrm>
            <a:off x="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Copyright ©2012 by Pearson Education, Inc. All rights reserved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8" name="TextShape 3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0F7D2BA-59FB-4C2D-AF9E-37590FA75C9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0" name="TextShape 2"/>
          <p:cNvSpPr txBox="1"/>
          <p:nvPr/>
        </p:nvSpPr>
        <p:spPr>
          <a:xfrm>
            <a:off x="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Copyright ©2012 by Pearson Education, Inc. All rights reserved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1" name="TextShape 3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6DF8735-8ECD-4FB0-8C91-71AACC4C8725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3" name="TextShape 2"/>
          <p:cNvSpPr txBox="1"/>
          <p:nvPr/>
        </p:nvSpPr>
        <p:spPr>
          <a:xfrm>
            <a:off x="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Copyright ©2012 by Pearson Education, Inc. All rights reserved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4" name="TextShape 3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DABB620-7B57-42B6-9C89-23673957179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6" name="TextShape 2"/>
          <p:cNvSpPr txBox="1"/>
          <p:nvPr/>
        </p:nvSpPr>
        <p:spPr>
          <a:xfrm>
            <a:off x="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Copyright ©2012 by Pearson Education, Inc. All rights reserved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7" name="TextShape 3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C15C092-187D-428E-9491-FC4871EF794A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9" name="TextShape 2"/>
          <p:cNvSpPr txBox="1"/>
          <p:nvPr/>
        </p:nvSpPr>
        <p:spPr>
          <a:xfrm>
            <a:off x="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Copyright ©2012 by Pearson Education, Inc. All rights reserved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0" name="TextShape 3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9A34DF5-42C9-4492-9249-5BD79D3DA7C5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TextShape 2"/>
          <p:cNvSpPr txBox="1"/>
          <p:nvPr/>
        </p:nvSpPr>
        <p:spPr>
          <a:xfrm>
            <a:off x="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Copyright ©2012 by Pearson Education, Inc. All rights reserved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1" name="TextShape 3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651956B-A0CE-4819-A2DC-F87A35ABDE8F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88099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TextShape 2"/>
          <p:cNvSpPr txBox="1"/>
          <p:nvPr/>
        </p:nvSpPr>
        <p:spPr>
          <a:xfrm>
            <a:off x="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Copyright ©2012 by Pearson Education, Inc. All rights reserved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1" name="TextShape 3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651956B-A0CE-4819-A2DC-F87A35ABDE8F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66363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TextShape 2"/>
          <p:cNvSpPr txBox="1"/>
          <p:nvPr/>
        </p:nvSpPr>
        <p:spPr>
          <a:xfrm>
            <a:off x="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Copyright ©2012 by Pearson Education, Inc. All rights reserved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4" name="TextShape 3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BBF0F56-F066-4279-9FBE-BA0DDE6E3BD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TextShape 2"/>
          <p:cNvSpPr txBox="1"/>
          <p:nvPr/>
        </p:nvSpPr>
        <p:spPr>
          <a:xfrm>
            <a:off x="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Copyright ©2012 by Pearson Education, Inc. All rights reserved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7" name="TextShape 3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75F0F87-DC0D-4CB2-8AAB-26C5A662FE3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5664240"/>
            <a:ext cx="8229240" cy="883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5664240"/>
            <a:ext cx="8229240" cy="883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5664240"/>
            <a:ext cx="8229240" cy="883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85800" y="5664240"/>
            <a:ext cx="8229240" cy="883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85800" y="5664240"/>
            <a:ext cx="8229240" cy="883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5664240"/>
            <a:ext cx="8229240" cy="883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5664240"/>
            <a:ext cx="8229240" cy="883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685800" y="5664240"/>
            <a:ext cx="8229240" cy="4098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5800" y="5664240"/>
            <a:ext cx="8229240" cy="883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5664240"/>
            <a:ext cx="8229240" cy="883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85800" y="5664240"/>
            <a:ext cx="8229240" cy="883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85800" y="5664240"/>
            <a:ext cx="8229240" cy="883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85800" y="5664240"/>
            <a:ext cx="8229240" cy="883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5800" y="5664240"/>
            <a:ext cx="8229240" cy="883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5800" y="5664240"/>
            <a:ext cx="8229240" cy="883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60400" y="5321300"/>
            <a:ext cx="8369300" cy="1041400"/>
          </a:xfr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2015 Pearson Education, Inc., Upper Saddle River, NJ.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230638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85800" y="5664240"/>
            <a:ext cx="8229240" cy="883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85800" y="5664240"/>
            <a:ext cx="8229240" cy="883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85800" y="5664240"/>
            <a:ext cx="8229240" cy="883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5664240"/>
            <a:ext cx="8229240" cy="883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85800" y="5664240"/>
            <a:ext cx="8229240" cy="883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685800" y="5664240"/>
            <a:ext cx="8229240" cy="4098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85800" y="5664240"/>
            <a:ext cx="8229240" cy="883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85800" y="5664240"/>
            <a:ext cx="8229240" cy="883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85800" y="5664240"/>
            <a:ext cx="8229240" cy="883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85800" y="5664240"/>
            <a:ext cx="8229240" cy="883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85800" y="5664240"/>
            <a:ext cx="8229240" cy="883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85800" y="5664240"/>
            <a:ext cx="8229240" cy="883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5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5664240"/>
            <a:ext cx="8229240" cy="883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5664240"/>
            <a:ext cx="8229240" cy="883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5664240"/>
            <a:ext cx="8229240" cy="4098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5664240"/>
            <a:ext cx="8229240" cy="883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5664240"/>
            <a:ext cx="8229240" cy="883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5664240"/>
            <a:ext cx="8229240" cy="883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280" y="0"/>
            <a:ext cx="883872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4844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152280" y="1143000"/>
            <a:ext cx="8838720" cy="495252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Second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Third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Fourth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StarSymbol"/>
              <a:buChar char="»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Fifth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76320" y="0"/>
            <a:ext cx="9067320" cy="6091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4844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6320" y="685800"/>
            <a:ext cx="8915040" cy="571464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Second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Third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Fourth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StarSymbol"/>
              <a:buChar char="»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Fifth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ftr"/>
          </p:nvPr>
        </p:nvSpPr>
        <p:spPr>
          <a:xfrm>
            <a:off x="685800" y="6492960"/>
            <a:ext cx="8051400" cy="364680"/>
          </a:xfrm>
          <a:prstGeom prst="rect">
            <a:avLst/>
          </a:prstGeom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8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85800" y="5664240"/>
            <a:ext cx="8229240" cy="8838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54844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ftr"/>
          </p:nvPr>
        </p:nvSpPr>
        <p:spPr>
          <a:xfrm>
            <a:off x="685800" y="6492960"/>
            <a:ext cx="8051400" cy="364680"/>
          </a:xfrm>
          <a:prstGeom prst="rect">
            <a:avLst/>
          </a:prstGeom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5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C7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990720" y="1828800"/>
            <a:ext cx="7772040" cy="403812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4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Queues, Deques, Priority Queues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Dr. Maher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Mneimneh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76320" y="0"/>
            <a:ext cx="9067320" cy="6091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4844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ADT Queue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76320" y="685800"/>
            <a:ext cx="8915040" cy="57146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 client can look at or remove only the entry at the front of the queue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only way to look at an entry that is not at the front of a queue is to repeatedly remove items until desired item is at front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Operations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enqueue(newEntry): adds a new entry to the back of the queue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dequeue(): removes and returns the entry at the front of the queue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getFront() : retrieves queue’s front entry without changing the queue in any way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isEmpty(): detects whether the queue is empty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clear(): removes all entries from the queue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76320" y="-76320"/>
            <a:ext cx="9067320" cy="6091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4844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ADT Queue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-354563" y="436863"/>
            <a:ext cx="10860831" cy="6171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43040" indent="-285480">
              <a:lnSpc>
                <a:spcPct val="100000"/>
              </a:lnSpc>
            </a:pPr>
            <a:endParaRPr lang="en-US" sz="1600" b="0" strike="noStrike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/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QueueInterface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&lt;T&gt; {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/** Adds a new entry to the back of this queue.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 @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newEntry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an object to be added */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public void enqueue(T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newEntry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/** Removes and returns the entry at the front of this queue.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 @return either the object at the front of the queue or, if the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         queue is empty before the operation, null */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public T dequeue();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/** Retrieves the entry at the front of this queue.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 @return either the object at the front of the queue or, if the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         queue is empty, null */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public T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getFront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/** Detects whether this queue is empty.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 @return true if the queue is empty, or false otherwise */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/** Removes all entries from this queue. */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public void clear();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} // end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QueueInterface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2"/>
          <p:cNvPicPr/>
          <p:nvPr/>
        </p:nvPicPr>
        <p:blipFill>
          <a:blip r:embed="rId3"/>
          <a:stretch/>
        </p:blipFill>
        <p:spPr>
          <a:xfrm>
            <a:off x="462327" y="4854044"/>
            <a:ext cx="3728433" cy="2032812"/>
          </a:xfrm>
          <a:prstGeom prst="rect">
            <a:avLst/>
          </a:prstGeom>
          <a:ln w="9360">
            <a:noFill/>
          </a:ln>
        </p:spPr>
      </p:pic>
      <p:pic>
        <p:nvPicPr>
          <p:cNvPr id="134" name="Picture 2"/>
          <p:cNvPicPr/>
          <p:nvPr/>
        </p:nvPicPr>
        <p:blipFill>
          <a:blip r:embed="rId4"/>
          <a:stretch/>
        </p:blipFill>
        <p:spPr>
          <a:xfrm>
            <a:off x="4127388" y="4681842"/>
            <a:ext cx="4673352" cy="2205014"/>
          </a:xfrm>
          <a:prstGeom prst="rect">
            <a:avLst/>
          </a:prstGeom>
          <a:ln w="9360">
            <a:noFill/>
          </a:ln>
        </p:spPr>
      </p:pic>
      <p:sp>
        <p:nvSpPr>
          <p:cNvPr id="135" name="TextShape 1"/>
          <p:cNvSpPr txBox="1"/>
          <p:nvPr/>
        </p:nvSpPr>
        <p:spPr>
          <a:xfrm>
            <a:off x="76320" y="-76320"/>
            <a:ext cx="9067320" cy="6091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54844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ADT Queue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-76320" y="335898"/>
            <a:ext cx="8534160" cy="6171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QueueTest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lvl="1" indent="-285480"/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QueueInterface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&lt;String&gt;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myQueue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ArrayQueue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lvl="1" indent="-285480"/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myQueue.enqueue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("Jim");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lvl="1" indent="-285480"/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myQueue.enqueue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("Jess");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lvl="1" indent="-285480"/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myQueue.enqueue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("Jill");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lvl="1" indent="-285480"/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myQueue.enqueue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("Jane");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lvl="1" indent="-285480"/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myQueue.enqueue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("Joe");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lvl="1" indent="-285480"/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lvl="1" indent="-285480"/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String front =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myQueue.getFront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(); // returns “Jim”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lvl="1" indent="-285480"/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(front + " is at the front of the queue.");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lvl="1" indent="-285480"/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lvl="1" indent="-285480"/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front =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myQueue.dequeue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(); // removes and returns “Jim”;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lvl="1" indent="-285480"/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(front + " is removed from the queue.");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lvl="1" indent="-285480"/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lvl="1" indent="-285480"/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myQueue.enqueue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("Jerry"); 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lvl="1" indent="-285480"/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front =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myQueue.getFront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(); // returns “Jess”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lvl="1" indent="-285480"/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(front + " is at the front of the queue.");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lvl="1" indent="-285480"/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lvl="1" indent="-285480"/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front =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myQueue.dequeue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(); // removes and returns “Jess”;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lvl="1" indent="-285480"/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(front + " is removed from the queue.");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76320" y="0"/>
            <a:ext cx="9067320" cy="6091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4844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Simulating a Waiting Line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787320" y="9893160"/>
            <a:ext cx="8229240" cy="698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Figure 10-3 A line, or queue, of people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TextShape 3"/>
          <p:cNvSpPr txBox="1"/>
          <p:nvPr/>
        </p:nvSpPr>
        <p:spPr>
          <a:xfrm>
            <a:off x="76320" y="685800"/>
            <a:ext cx="8915040" cy="57146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 everyday situations, you will wait in a line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person at the front of the line is served first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Newcomers go to the back of the line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We will perform a simulation of a waiting line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Businesses are concerned with the time customers wait for service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Short wait time: increase customer satisfaction, serve more people, make more money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 business doesn’t want to employ more people than necessary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 car wash certainly would not build an additional service bay to test its effects on customer wait in a single line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Computer simulation of a real-world situation is a common way to test various business scenarios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We will simulate one line of people waiting for service from one agent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Customers arrive at various intervals and require various times to complete their transactions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assume random arrival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assume random service time bounded by some upper bound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76320" y="0"/>
            <a:ext cx="9067320" cy="6091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4844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Simulating a Waiting Line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787320" y="9893160"/>
            <a:ext cx="8229240" cy="698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Figure 10-3 A line, or queue, of people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TextShape 3"/>
          <p:cNvSpPr txBox="1"/>
          <p:nvPr/>
        </p:nvSpPr>
        <p:spPr>
          <a:xfrm>
            <a:off x="76320" y="685800"/>
            <a:ext cx="9067320" cy="45716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Solution design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 objects : waiting line and customers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class WaitLine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simulates the waiting line for a given period of time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customers enter at random intervals and leave the line after being served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class shows statistics : number of served, total wait time, average wait time, number left in line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class Customer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records and make available customer’s arrival time, transaction time, and customer number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76320" y="5029200"/>
            <a:ext cx="8915040" cy="137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2"/>
          <p:cNvPicPr/>
          <p:nvPr/>
        </p:nvPicPr>
        <p:blipFill>
          <a:blip r:embed="rId3"/>
          <a:stretch/>
        </p:blipFill>
        <p:spPr>
          <a:xfrm>
            <a:off x="609480" y="609480"/>
            <a:ext cx="7554600" cy="502884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76320" y="-76320"/>
            <a:ext cx="9067320" cy="6091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4844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Simulating a Waiting Line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787320" y="9893160"/>
            <a:ext cx="8229240" cy="698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Figure 10-3 A line, or queue, of people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7" name="Picture 2"/>
          <p:cNvPicPr/>
          <p:nvPr/>
        </p:nvPicPr>
        <p:blipFill>
          <a:blip r:embed="rId3"/>
          <a:stretch/>
        </p:blipFill>
        <p:spPr>
          <a:xfrm>
            <a:off x="609480" y="3990960"/>
            <a:ext cx="7943400" cy="3323880"/>
          </a:xfrm>
          <a:prstGeom prst="rect">
            <a:avLst/>
          </a:prstGeom>
          <a:ln w="9360">
            <a:noFill/>
          </a:ln>
        </p:spPr>
      </p:pic>
      <p:sp>
        <p:nvSpPr>
          <p:cNvPr id="148" name="TextShape 3"/>
          <p:cNvSpPr txBox="1"/>
          <p:nvPr/>
        </p:nvSpPr>
        <p:spPr>
          <a:xfrm>
            <a:off x="76320" y="380880"/>
            <a:ext cx="8915040" cy="396216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Time-driven simulation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 counter enumerates simulated units of time (minutes for example)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At each minute check: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whether the current customer is still being served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 still being served, simulation advances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 not, the customer at front of queue leaves the queue to get serviced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whether a new customer has arrived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 yes, new customer is assigned a random transaction time that doesn’t exceed certain upper bound, new customer is placed in queue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time each customer waits in the queue is recorded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summary statistics are generated at the end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Picture 3"/>
          <p:cNvPicPr/>
          <p:nvPr/>
        </p:nvPicPr>
        <p:blipFill>
          <a:blip r:embed="rId3"/>
          <a:srcRect r="1713"/>
          <a:stretch/>
        </p:blipFill>
        <p:spPr>
          <a:xfrm>
            <a:off x="1298520" y="704880"/>
            <a:ext cx="6814800" cy="50097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Picture 2"/>
          <p:cNvPicPr/>
          <p:nvPr/>
        </p:nvPicPr>
        <p:blipFill>
          <a:blip r:embed="rId3"/>
          <a:srcRect l="1598"/>
          <a:stretch/>
        </p:blipFill>
        <p:spPr>
          <a:xfrm>
            <a:off x="1081080" y="557280"/>
            <a:ext cx="7095600" cy="522900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76320" y="0"/>
            <a:ext cx="9067320" cy="6091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4844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 </a:t>
            </a:r>
            <a:r>
              <a:rPr lang="en-US" sz="3600" b="1" strike="noStrike" spc="-1">
                <a:solidFill>
                  <a:srgbClr val="54844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WaitLine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76320" y="609120"/>
            <a:ext cx="8534160" cy="6171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43040" lvl="1" indent="-285480"/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WaitLine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lvl="1" indent="-285480"/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private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QueueInterface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&lt;Customer&gt; line;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lvl="1" indent="-285480"/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private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numberOfArrivals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lvl="1" indent="-285480"/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private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numberServed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lvl="1" indent="-285480"/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private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totalTimeWaited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lvl="1" indent="-285480"/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WaitLine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lvl="1" indent="-285480"/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line = new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LinkedQueue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&lt;Customer&gt;();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lvl="1" indent="-285480"/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reset();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lvl="1" indent="-285480"/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} // end default constructor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lvl="1" indent="-285480"/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lvl="1" indent="-285480"/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/** Initializes the simulation. */ 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lvl="1" indent="-285480"/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public final void reset()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lvl="1" indent="-285480"/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lvl="1" indent="-285480"/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line.clear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lvl="1" indent="-285480"/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numberOfArrivals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lvl="1" indent="-285480"/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numberServed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lvl="1" indent="-285480"/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totalTimeWaited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lvl="1" indent="-285480"/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} // end reset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lvl="1" indent="-285480"/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} // end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WaitLine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76320" y="0"/>
            <a:ext cx="9067320" cy="6091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4844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More About Generics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76319" y="611152"/>
            <a:ext cx="9711493" cy="6386804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Interface Comparable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 s and t are strings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s.compareTo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(t) returns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Negative if s comes before t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Zero if s and t are equal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Positive if s comes after t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All classes that define the method </a:t>
            </a:r>
            <a:r>
              <a:rPr lang="en-US" sz="20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compareTo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implement the standard interface </a:t>
            </a:r>
            <a:r>
              <a:rPr lang="en-US" sz="2000" b="0" strike="noStrike" spc="-1" dirty="0">
                <a:solidFill>
                  <a:srgbClr val="2B7ED2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Comparable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java.lang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public interface Comparable&lt;T&gt; {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(T other);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Let’s create Circle class with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compareTo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()</a:t>
            </a:r>
          </a:p>
          <a:p>
            <a:pPr marL="7430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class Circle implements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Comparable&lt;Circle&gt; {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private double radius;</a:t>
            </a:r>
          </a:p>
          <a:p>
            <a:pPr marL="743040" indent="-285480"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sz="16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en-U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(Circle other) {</a:t>
            </a:r>
          </a:p>
          <a:p>
            <a:pPr marL="743040" indent="-285480"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</a:p>
          <a:p>
            <a:pPr marL="743040" indent="-285480"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	if(</a:t>
            </a:r>
            <a:r>
              <a:rPr lang="en-US" sz="16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this.equals</a:t>
            </a:r>
            <a:r>
              <a:rPr lang="en-U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(other))</a:t>
            </a:r>
          </a:p>
          <a:p>
            <a:pPr marL="743040" indent="-285480"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		result = 0;</a:t>
            </a:r>
          </a:p>
          <a:p>
            <a:pPr marL="743040" indent="-285480"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	else if (radius &lt; </a:t>
            </a:r>
            <a:r>
              <a:rPr lang="en-US" sz="16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other.radius</a:t>
            </a:r>
            <a:r>
              <a:rPr lang="en-U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743040" indent="-285480"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		result =  -1;</a:t>
            </a:r>
          </a:p>
          <a:p>
            <a:pPr marL="743040" indent="-285480"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	else </a:t>
            </a:r>
          </a:p>
          <a:p>
            <a:pPr marL="743040" indent="-285480"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		result = 1;</a:t>
            </a:r>
          </a:p>
          <a:p>
            <a:pPr marL="743040" indent="-285480"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	return result;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560" lvl="1">
              <a:buClr>
                <a:srgbClr val="000000"/>
              </a:buClr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76320" y="0"/>
            <a:ext cx="9067320" cy="6091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4844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 </a:t>
            </a:r>
            <a:r>
              <a:rPr lang="en-US" sz="3600" b="1" strike="noStrike" spc="-1">
                <a:solidFill>
                  <a:srgbClr val="54844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WaitLine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-354566" y="609120"/>
            <a:ext cx="11840547" cy="6171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</a:pPr>
            <a:r>
              <a:rPr lang="en-US" sz="13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public void simulate(</a:t>
            </a:r>
            <a:r>
              <a:rPr lang="en-US" sz="13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duration, double </a:t>
            </a:r>
            <a:r>
              <a:rPr lang="en-US" sz="13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arrivalProbability</a:t>
            </a:r>
            <a:r>
              <a:rPr lang="en-US" sz="13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3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maxTransactionTime</a:t>
            </a:r>
            <a:r>
              <a:rPr lang="en-US" sz="13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3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3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transactionTimeLeft</a:t>
            </a:r>
            <a:r>
              <a:rPr lang="en-US" sz="13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  <a:endParaRPr lang="en-US" sz="13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3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for (</a:t>
            </a:r>
            <a:r>
              <a:rPr lang="en-US" sz="13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clock = 0; clock &lt; duration; clock++) {</a:t>
            </a:r>
            <a:endParaRPr lang="en-US" sz="13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3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   if (</a:t>
            </a:r>
            <a:r>
              <a:rPr lang="en-US" sz="13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sz="13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() &lt; </a:t>
            </a:r>
            <a:r>
              <a:rPr lang="en-US" sz="13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arrivalProbability</a:t>
            </a:r>
            <a:r>
              <a:rPr lang="en-US" sz="13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3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3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3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numberOfArrivals</a:t>
            </a:r>
            <a:r>
              <a:rPr lang="en-US" sz="13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en-US" sz="13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3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3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transactionTime</a:t>
            </a:r>
            <a:r>
              <a:rPr lang="en-US" sz="13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3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n-US" sz="13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sz="13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() * </a:t>
            </a:r>
            <a:r>
              <a:rPr lang="en-US" sz="13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maxTransactionTime</a:t>
            </a:r>
            <a:r>
              <a:rPr lang="en-US" sz="13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+ 1);</a:t>
            </a:r>
            <a:endParaRPr lang="en-US" sz="13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3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      Customer </a:t>
            </a:r>
            <a:r>
              <a:rPr lang="en-US" sz="13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nextArrival</a:t>
            </a:r>
            <a:r>
              <a:rPr lang="en-US" sz="13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new Customer(clock, </a:t>
            </a:r>
            <a:r>
              <a:rPr lang="en-US" sz="13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transactionTime</a:t>
            </a:r>
            <a:r>
              <a:rPr lang="en-US" sz="13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en-US" sz="13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numberOfArrivals</a:t>
            </a:r>
            <a:r>
              <a:rPr lang="en-US" sz="13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3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3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3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line.enqueue</a:t>
            </a:r>
            <a:r>
              <a:rPr lang="en-US" sz="13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nextArrival</a:t>
            </a:r>
            <a:r>
              <a:rPr lang="en-US" sz="13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3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3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3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3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("Customer " + </a:t>
            </a:r>
            <a:r>
              <a:rPr lang="en-US" sz="13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numberOfArrivals</a:t>
            </a:r>
            <a:r>
              <a:rPr lang="en-US" sz="13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+ " enters line at time " + clock 
				    + ". Transaction time is " + </a:t>
            </a:r>
            <a:r>
              <a:rPr lang="en-US" sz="13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transactionTime</a:t>
            </a:r>
            <a:r>
              <a:rPr lang="en-US" sz="13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3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3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   } // end if</a:t>
            </a:r>
            <a:endParaRPr lang="en-US" sz="13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3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285840" indent="-285480">
              <a:lnSpc>
                <a:spcPct val="100000"/>
              </a:lnSpc>
            </a:pPr>
            <a:r>
              <a:rPr lang="en-US" sz="13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     </a:t>
            </a:r>
            <a:r>
              <a:rPr lang="en-US" sz="13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if (</a:t>
            </a:r>
            <a:r>
              <a:rPr lang="en-US" sz="13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transactionTimeLeft</a:t>
            </a:r>
            <a:r>
              <a:rPr lang="en-US" sz="13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&gt; 0)</a:t>
            </a:r>
            <a:endParaRPr lang="en-US" sz="13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3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3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transactionTimeLeft</a:t>
            </a:r>
            <a:r>
              <a:rPr lang="en-US" sz="13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  <a:endParaRPr lang="en-US" sz="13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3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</a:p>
          <a:p>
            <a:pPr marL="285840" indent="-285480">
              <a:lnSpc>
                <a:spcPct val="100000"/>
              </a:lnSpc>
            </a:pPr>
            <a:r>
              <a:rPr lang="en-US" sz="13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3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else if (!</a:t>
            </a:r>
            <a:r>
              <a:rPr lang="en-US" sz="13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line.isEmpty</a:t>
            </a:r>
            <a:r>
              <a:rPr lang="en-US" sz="13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sz="13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3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      Customer </a:t>
            </a:r>
            <a:r>
              <a:rPr lang="en-US" sz="13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nextCustomer</a:t>
            </a:r>
            <a:r>
              <a:rPr lang="en-US" sz="13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3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line.dequeue</a:t>
            </a:r>
            <a:r>
              <a:rPr lang="en-US" sz="13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3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3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3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transactionTimeLeft</a:t>
            </a:r>
            <a:r>
              <a:rPr lang="en-US" sz="13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3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nextCustomer.getTransactionTime</a:t>
            </a:r>
            <a:r>
              <a:rPr lang="en-US" sz="13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() - 1;</a:t>
            </a:r>
            <a:endParaRPr lang="en-US" sz="13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3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3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timeWaited</a:t>
            </a:r>
            <a:r>
              <a:rPr lang="en-US" sz="13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clock - </a:t>
            </a:r>
            <a:r>
              <a:rPr lang="en-US" sz="13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nextCustomer.getArrivalTime</a:t>
            </a:r>
            <a:r>
              <a:rPr lang="en-US" sz="13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3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3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3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totalTimeWaited</a:t>
            </a:r>
            <a:r>
              <a:rPr lang="en-US" sz="13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3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totalTimeWaited</a:t>
            </a:r>
            <a:r>
              <a:rPr lang="en-US" sz="13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3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timeWaited</a:t>
            </a:r>
            <a:r>
              <a:rPr lang="en-US" sz="13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3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3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3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numberServed</a:t>
            </a:r>
            <a:r>
              <a:rPr lang="en-US" sz="13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en-US" sz="13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3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3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3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("Customer " + </a:t>
            </a:r>
            <a:r>
              <a:rPr lang="en-US" sz="13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nextCustomer.getCustomerNumber</a:t>
            </a:r>
            <a:r>
              <a:rPr lang="en-US" sz="13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3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3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+ " begins service at time " + clock </a:t>
            </a:r>
            <a:endParaRPr lang="en-US" sz="13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3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+ ". Time waited is " + </a:t>
            </a:r>
            <a:r>
              <a:rPr lang="en-US" sz="13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timeWaited</a:t>
            </a:r>
            <a:r>
              <a:rPr lang="en-US" sz="13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3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3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   } // end if</a:t>
            </a:r>
            <a:endParaRPr lang="en-US" sz="13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3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} // end for</a:t>
            </a:r>
            <a:endParaRPr lang="en-US" sz="13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3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} // end simulate</a:t>
            </a:r>
            <a:endParaRPr lang="en-US" sz="13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endParaRPr lang="en-US" sz="13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76320" y="0"/>
            <a:ext cx="9067320" cy="6091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4844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 </a:t>
            </a:r>
            <a:r>
              <a:rPr lang="en-US" sz="3600" b="1" strike="noStrike" spc="-1">
                <a:solidFill>
                  <a:srgbClr val="54844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WaitLine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59" name="Picture 2"/>
          <p:cNvPicPr/>
          <p:nvPr/>
        </p:nvPicPr>
        <p:blipFill>
          <a:blip r:embed="rId3"/>
          <a:stretch/>
        </p:blipFill>
        <p:spPr>
          <a:xfrm>
            <a:off x="331237" y="4550348"/>
            <a:ext cx="5341680" cy="934560"/>
          </a:xfrm>
          <a:prstGeom prst="rect">
            <a:avLst/>
          </a:prstGeom>
          <a:ln w="9360">
            <a:noFill/>
          </a:ln>
        </p:spPr>
      </p:pic>
      <p:sp>
        <p:nvSpPr>
          <p:cNvPr id="160" name="CustomShape 2"/>
          <p:cNvSpPr/>
          <p:nvPr/>
        </p:nvSpPr>
        <p:spPr>
          <a:xfrm>
            <a:off x="-32000" y="475861"/>
            <a:ext cx="9283959" cy="6171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/** Displays summary results of the simulation. */ 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public void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displayResults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("Number served = " +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numberServed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("Total time waited = " +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totalTimeWaited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double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averageTimeWaited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((double)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totalTimeWaited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 /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numberServed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("Average time waited = " +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averageTimeWaited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leftInLine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numberOfArrivals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numberServed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("Number left in line = " +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leftInLine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} // end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displayResults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76320" y="0"/>
            <a:ext cx="9067320" cy="6091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4844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Computing Capital Gain for Stock Sale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76320" y="685800"/>
            <a:ext cx="8915040" cy="57146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You buy n shares at $d, then you sell some of these shares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 sale price exceeds purchase price, profit or capital gain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 sale price is lower than purchase price, you experience a loss or negative capital gain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Example: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last year you bought 20 shares at $45 per share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last month you bought 20 additional shares at $75 per share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today, you sold 30 shares at $65 per share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What is your capital gain?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You sold shares for 30x$65/share = $1950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When computing capital gains, you must assume that you sell shares in the order purchased: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20 shares at $45/share = $900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 shares at $75/share = $750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Total = 1650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Capital gain = $300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Design a program to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Record your investment transactions chronologically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Compute capital gain of any stock sale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76320" y="0"/>
            <a:ext cx="9067320" cy="6091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4844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Computing Capital Gain for Stock Sale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76320" y="685800"/>
            <a:ext cx="8915040" cy="57146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Solution design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We assume all transactions are for stocks of a single company and that there is no commission charge for the transactions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classes:  StockPurchase and StockLedger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class StockPurchase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records the cost of a single share of stock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class StockLedger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Records stock purchases in chronological order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At time of sale, computes capital gains and update the record of stocks owned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65" name="Picture 2"/>
          <p:cNvPicPr/>
          <p:nvPr/>
        </p:nvPicPr>
        <p:blipFill>
          <a:blip r:embed="rId3"/>
          <a:stretch/>
        </p:blipFill>
        <p:spPr>
          <a:xfrm>
            <a:off x="3276720" y="3879720"/>
            <a:ext cx="5816160" cy="297792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76320" y="0"/>
            <a:ext cx="9067320" cy="6091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4844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Computing Capital Gain for Stock Sale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0" y="457200"/>
            <a:ext cx="8534160" cy="6171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StockLedger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private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QueueInterface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StockPurchase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&gt; ledger;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285840" indent="-285480"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StockLedger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ledger = new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LinkedQueue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StockPurchase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} // end default constructor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public void buy(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sharesBought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, double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pricePerShare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for (;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sharesBought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&gt; 0;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sharesBought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--) {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StockPurchase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purchase = new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StockPurchase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pricePerShare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ledger.enqueue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(purchase);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} // end for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} // end buy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76320" y="0"/>
            <a:ext cx="9067320" cy="6091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4844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Computing Capital Gain for Stock Sale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69" name="Picture 2"/>
          <p:cNvPicPr/>
          <p:nvPr/>
        </p:nvPicPr>
        <p:blipFill>
          <a:blip r:embed="rId3"/>
          <a:stretch/>
        </p:blipFill>
        <p:spPr>
          <a:xfrm>
            <a:off x="5568840" y="4484520"/>
            <a:ext cx="3574800" cy="2373120"/>
          </a:xfrm>
          <a:prstGeom prst="rect">
            <a:avLst/>
          </a:prstGeom>
          <a:ln w="9360">
            <a:noFill/>
          </a:ln>
        </p:spPr>
      </p:pic>
      <p:sp>
        <p:nvSpPr>
          <p:cNvPr id="170" name="CustomShape 2"/>
          <p:cNvSpPr/>
          <p:nvPr/>
        </p:nvSpPr>
        <p:spPr>
          <a:xfrm>
            <a:off x="0" y="457200"/>
            <a:ext cx="8534160" cy="6171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/** Removes from this ledger any shares that were sold 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 and computes the capital gain or loss.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 @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sharesSold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the number of shares sold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 @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pricePerShare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the price per share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 @return the capital gain (loss) */ 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public double sell(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sharesSold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, double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pricePerShare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double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saleAmount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sharesSold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*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pricePerShare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double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totalCost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while (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sharesSold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&gt; 0) {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StockPurchase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share =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ledger.dequeue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   double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shareCost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share.getCostPerShare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totalCost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totalCost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shareCost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sharesSold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} // end while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return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saleAmount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totalCost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; // gain or loss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} // end sell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} // end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StockLedger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76320" y="0"/>
            <a:ext cx="9067320" cy="6091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4844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ADT Deque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76320" y="685800"/>
            <a:ext cx="8915040" cy="57146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At post office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When it is your turn, postal agent asks you to fill out a form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While you are filling the form, agent will serve next person in the line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After you complete the form, the person being served is done, the agent will serve you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Essentially you move to the front of the line rather than wait twice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You join a line, but immediately decide to leave it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We can’t do this with the current operations on a queue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Need for an ADT which offers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Add, remove, retrieve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At both front and back of a queue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Double ended queue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Called a </a:t>
            </a: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deque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Pronounced “deck”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Actually behaves more like a double ended stack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73" name="Picture 2"/>
          <p:cNvPicPr/>
          <p:nvPr/>
        </p:nvPicPr>
        <p:blipFill>
          <a:blip r:embed="rId3"/>
          <a:stretch/>
        </p:blipFill>
        <p:spPr>
          <a:xfrm>
            <a:off x="751085" y="5001120"/>
            <a:ext cx="7324200" cy="147600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76320" y="0"/>
            <a:ext cx="9067320" cy="6091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4844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ADT Deque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0" y="533520"/>
            <a:ext cx="8534160" cy="6171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DequeInterface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public void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addToFront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(T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newEntry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public void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addToBack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(T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newEntry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public T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removeFront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public T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removeBack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public T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getFront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public T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getBack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public void clear();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} // end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DequeInterface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76" name="Picture 2"/>
          <p:cNvPicPr/>
          <p:nvPr/>
        </p:nvPicPr>
        <p:blipFill>
          <a:blip r:embed="rId3"/>
          <a:stretch/>
        </p:blipFill>
        <p:spPr>
          <a:xfrm>
            <a:off x="1464906" y="3350050"/>
            <a:ext cx="6551280" cy="350795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76320" y="0"/>
            <a:ext cx="9067320" cy="6091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4844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Computing Capital Gain for Stock Sale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76320" y="685800"/>
            <a:ext cx="8915040" cy="190476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Revise implementation of class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StockLedger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Our queue contained individual shares of stock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Since a typical transaction involves more than one share, representing a transaction as one object is more natural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ledger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is an instance of deque instead of a queue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Note method 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buy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79" name="Picture 2"/>
          <p:cNvPicPr/>
          <p:nvPr/>
        </p:nvPicPr>
        <p:blipFill>
          <a:blip r:embed="rId3"/>
          <a:stretch/>
        </p:blipFill>
        <p:spPr>
          <a:xfrm>
            <a:off x="868320" y="3112920"/>
            <a:ext cx="8275320" cy="138240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76320" y="-76320"/>
            <a:ext cx="9067320" cy="6091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54844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Computing Capital Gain for Stock Sale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76320" y="457200"/>
            <a:ext cx="8915040" cy="190476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Method </a:t>
            </a: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sell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removes s </a:t>
            </a: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StockPurchase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object from the front of the deque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decides whether object represents more shares than number sold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create a new instance of </a:t>
            </a:r>
            <a:r>
              <a:rPr lang="en-US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StockPurchase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to represent shares that remain  and add it to front of deque 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76320" y="1523880"/>
            <a:ext cx="9188978" cy="533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public double sell(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sharesSold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, double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pricePerShare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double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saleAmount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sharesSold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pricePerShare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double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totalCost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while (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sharesSold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&gt; 0) 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StockPurchase</a:t>
            </a:r>
            <a:r>
              <a:rPr lang="en-US" sz="1400" b="1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transaction = </a:t>
            </a:r>
            <a:r>
              <a:rPr lang="en-US" sz="1400" b="1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ledger.removeFront</a:t>
            </a:r>
            <a:r>
              <a:rPr lang="en-US" sz="1400" b="1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double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shareCost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transaction.getCostPerShare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numberOfShares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transaction.getNumberOfShares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numberOfShares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sharesSold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totalCost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totalCost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sharesSold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shareCost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numberToPutBack</a:t>
            </a:r>
            <a:r>
              <a:rPr lang="en-US" sz="1400" b="1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numberOfShares</a:t>
            </a:r>
            <a:r>
              <a:rPr lang="en-US" sz="1400" b="1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400" b="1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sharesSold</a:t>
            </a:r>
            <a:r>
              <a:rPr lang="en-US" sz="1400" b="1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StockPurchase</a:t>
            </a:r>
            <a:r>
              <a:rPr lang="en-US" sz="1400" b="1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leftOver</a:t>
            </a:r>
            <a:r>
              <a:rPr lang="en-US" sz="1400" b="1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b="1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StockPurchase</a:t>
            </a:r>
            <a:r>
              <a:rPr lang="en-US" sz="1400" b="1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numberToPutBack</a:t>
            </a:r>
            <a:r>
              <a:rPr lang="en-US" sz="1400" b="1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shareCost</a:t>
            </a:r>
            <a:r>
              <a:rPr lang="en-US" sz="1400" b="1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ledger.addToFront</a:t>
            </a:r>
            <a:r>
              <a:rPr lang="en-US" sz="1400" b="1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leftOver</a:t>
            </a:r>
            <a:r>
              <a:rPr lang="en-US" sz="1400" b="1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); // return leftover shares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  // Note: loop will exit since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sharesSold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will be &lt;= 0 later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totalCost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totalCost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numberOfShares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shareCost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sharesSold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sharesSold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numberOfShares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} // end while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saleAmount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totalCost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; // gain or loss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} // end sell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76320" y="0"/>
            <a:ext cx="9067320" cy="6091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54844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Bounded Type Parameters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76319" y="685800"/>
            <a:ext cx="9179647" cy="57146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compareTo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doesn’t need to return -1 or 1, so another option is: 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</a:t>
            </a:r>
            <a:r>
              <a:rPr lang="en-US" sz="20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class Circle implements</a:t>
            </a:r>
            <a:r>
              <a:rPr lang="en-US" sz="20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Comparable&lt;Circle&gt; {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20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private double radius;</a:t>
            </a:r>
          </a:p>
          <a:p>
            <a:pPr marL="743040" indent="-285480">
              <a:lnSpc>
                <a:spcPct val="100000"/>
              </a:lnSpc>
            </a:pPr>
            <a:r>
              <a:rPr lang="en-US" sz="20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sz="20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en-US" sz="20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(Circle other) {</a:t>
            </a:r>
          </a:p>
          <a:p>
            <a:pPr marL="743040" indent="-285480">
              <a:lnSpc>
                <a:spcPct val="100000"/>
              </a:lnSpc>
            </a:pPr>
            <a:r>
              <a:rPr lang="en-US" sz="20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	return radius – </a:t>
            </a:r>
            <a:r>
              <a:rPr lang="en-US" sz="20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other.radius</a:t>
            </a:r>
            <a:r>
              <a:rPr lang="en-US" sz="20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743040" indent="-285480">
              <a:lnSpc>
                <a:spcPct val="100000"/>
              </a:lnSpc>
            </a:pPr>
            <a:endParaRPr lang="en-US" sz="2000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20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public class String implements Comparable&lt;String&gt; {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20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private double radius;</a:t>
            </a:r>
          </a:p>
          <a:p>
            <a:pPr marL="743040" indent="-285480">
              <a:lnSpc>
                <a:spcPct val="100000"/>
              </a:lnSpc>
            </a:pPr>
            <a:r>
              <a:rPr lang="en-US" sz="20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sz="20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en-US" sz="20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(String other) {</a:t>
            </a:r>
          </a:p>
          <a:p>
            <a:pPr marL="743040" indent="-285480">
              <a:lnSpc>
                <a:spcPct val="100000"/>
              </a:lnSpc>
            </a:pPr>
            <a:r>
              <a:rPr lang="en-US" sz="20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	for(</a:t>
            </a:r>
            <a:r>
              <a:rPr lang="en-US" sz="20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&lt; min(</a:t>
            </a:r>
            <a:r>
              <a:rPr lang="en-US" sz="20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this.length</a:t>
            </a:r>
            <a:r>
              <a:rPr lang="en-US" sz="20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20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other.lengt</a:t>
            </a:r>
            <a:r>
              <a:rPr lang="en-US" sz="20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0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743040" indent="-285480">
              <a:lnSpc>
                <a:spcPct val="100000"/>
              </a:lnSpc>
            </a:pPr>
            <a:r>
              <a:rPr lang="en-US" sz="20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	 if(</a:t>
            </a:r>
            <a:r>
              <a:rPr lang="en-US" sz="20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this.indexOf</a:t>
            </a:r>
            <a:r>
              <a:rPr lang="en-US" sz="20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)- </a:t>
            </a:r>
            <a:r>
              <a:rPr lang="en-US" sz="20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other.indexOf</a:t>
            </a:r>
            <a:r>
              <a:rPr lang="en-US" sz="20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 != 0)</a:t>
            </a:r>
          </a:p>
          <a:p>
            <a:pPr marL="743040" indent="-285480">
              <a:lnSpc>
                <a:spcPct val="100000"/>
              </a:lnSpc>
            </a:pPr>
            <a:r>
              <a:rPr lang="en-US" sz="20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		return </a:t>
            </a:r>
            <a:r>
              <a:rPr lang="en-US" sz="20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dif</a:t>
            </a:r>
            <a:r>
              <a:rPr lang="en-US" sz="20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743040" indent="-285480">
              <a:lnSpc>
                <a:spcPct val="100000"/>
              </a:lnSpc>
            </a:pPr>
            <a:r>
              <a:rPr lang="en-US" sz="20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	return radius – </a:t>
            </a:r>
            <a:r>
              <a:rPr lang="en-US" sz="20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other.radius</a:t>
            </a:r>
            <a:r>
              <a:rPr lang="en-US" sz="20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20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compareTo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() doesn’t belong to the class Object</a:t>
            </a:r>
          </a:p>
          <a:p>
            <a:pPr marL="800280" lvl="1" indent="-342720">
              <a:buClr>
                <a:srgbClr val="000000"/>
              </a:buClr>
              <a:buFont typeface="Symbol" charset="2"/>
              <a:buChar char="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Not all classes need to have a 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compareTo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method</a:t>
            </a:r>
          </a:p>
          <a:p>
            <a:pPr marL="360">
              <a:buClr>
                <a:srgbClr val="000000"/>
              </a:buClr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630119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76320" y="0"/>
            <a:ext cx="9067320" cy="6091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4844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ADT Priority Queue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76320" y="685800"/>
            <a:ext cx="8915040" cy="57146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Priority can be based on values other than time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Banks treat customers in order in which they arrive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Emergency rooms treat patients according to urgency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hospitals assign a priority to each patient that overrides the time at which the patient arrived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ADT priority queue organizes objects according to their priorities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Priorities depend on the nature of the problem and objects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Priorities can be integers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 priority of 1 can be the highest or the lowest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Priority queue can use 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compareTo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to compare objects by their priorities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 a.compareTo(b) == 0, a and b has the same priority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 a.compreTo(b) &gt; 0, a has higher priority than b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 a.compareTo(b) &lt; 0, a has lower priority than b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76320" y="-152280"/>
            <a:ext cx="9067320" cy="6091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54844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ADT Priority Queue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76319" y="304920"/>
            <a:ext cx="8955713" cy="533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</a:pPr>
            <a:r>
              <a:rPr lang="en-US" sz="15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sz="15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PriorityQueueInterface</a:t>
            </a:r>
            <a:r>
              <a:rPr lang="en-US" sz="15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&lt;T extends Comparable&lt;? super T&gt;&gt; {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5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285840" indent="-285480">
              <a:lnSpc>
                <a:spcPct val="100000"/>
              </a:lnSpc>
            </a:pPr>
            <a:r>
              <a:rPr lang="en-US" sz="15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/** Adds a new entry to this priority queue.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5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 @</a:t>
            </a:r>
            <a:r>
              <a:rPr lang="en-US" sz="15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5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newEntry</a:t>
            </a:r>
            <a:r>
              <a:rPr lang="en-US" sz="15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an object */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5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public void add(T </a:t>
            </a:r>
            <a:r>
              <a:rPr lang="en-US" sz="15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newEntry</a:t>
            </a:r>
            <a:r>
              <a:rPr lang="en-US" sz="15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5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/** Removes and returns the item with the highest priority.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5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 @return either the object with the highest priority or, if the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5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         priority queue is empty before the operation, null */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5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public T remove();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5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/** Retrieves the item with the highest priority.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5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 @return either the object with the highest priority or, if the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5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         priority queue is empty, null */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5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public T peek();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5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/** Detects whether this priority queue is empty.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5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 @return true if the priority queue is empty, or false otherwise */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5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en-US" sz="15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5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5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5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/** Gets the size of this priority queue.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5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 @return the number of entries currently in the priority queue */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5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en-US" sz="15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getSize</a:t>
            </a:r>
            <a:r>
              <a:rPr lang="en-US" sz="15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5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/** Removes all entries from this priority queue */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5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public void clear();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5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} // end </a:t>
            </a:r>
            <a:r>
              <a:rPr lang="en-US" sz="15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PriorityQueueInterface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76320" y="0"/>
            <a:ext cx="9067320" cy="6091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4844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Tracking Your Assignments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76320" y="685800"/>
            <a:ext cx="8915040" cy="20570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Consider tasks assigned with due dates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We use a priority queue to organize in due date order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task with earliest due date will have the highest priority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class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Assignment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date.compareTo(otherDate) is negative if date occurs before otherDate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89" name="Picture 2"/>
          <p:cNvPicPr/>
          <p:nvPr/>
        </p:nvPicPr>
        <p:blipFill>
          <a:blip r:embed="rId3"/>
          <a:stretch/>
        </p:blipFill>
        <p:spPr>
          <a:xfrm>
            <a:off x="304920" y="2790720"/>
            <a:ext cx="6009840" cy="2314080"/>
          </a:xfrm>
          <a:prstGeom prst="rect">
            <a:avLst/>
          </a:prstGeom>
          <a:ln w="9360">
            <a:solidFill>
              <a:schemeClr val="tx1"/>
            </a:solidFill>
            <a:miter/>
          </a:ln>
        </p:spPr>
      </p:pic>
      <p:sp>
        <p:nvSpPr>
          <p:cNvPr id="190" name="CustomShape 3"/>
          <p:cNvSpPr/>
          <p:nvPr/>
        </p:nvSpPr>
        <p:spPr>
          <a:xfrm>
            <a:off x="76320" y="5029200"/>
            <a:ext cx="8915040" cy="2057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class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java.sql.Date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Date.valueof(“2012-02-29”) 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returns a date representing Feb 29,2012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Date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implements the interface 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Comparable&lt;Date&gt;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76320" y="0"/>
            <a:ext cx="9067320" cy="6091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4844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Tracking Your Assignments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76320" y="685800"/>
            <a:ext cx="8915040" cy="20570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class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AssignmentLog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log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is an instance of a priority queue that stores assignments in priority order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93" name="Picture 2"/>
          <p:cNvPicPr/>
          <p:nvPr/>
        </p:nvPicPr>
        <p:blipFill>
          <a:blip r:embed="rId3"/>
          <a:stretch/>
        </p:blipFill>
        <p:spPr>
          <a:xfrm>
            <a:off x="228600" y="1600200"/>
            <a:ext cx="8124480" cy="2495160"/>
          </a:xfrm>
          <a:prstGeom prst="rect">
            <a:avLst/>
          </a:prstGeom>
          <a:ln w="9360">
            <a:solidFill>
              <a:schemeClr val="tx1"/>
            </a:solidFill>
            <a:miter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76320" y="0"/>
            <a:ext cx="9067320" cy="6091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4844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Tracking Your Assignments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76320" y="533520"/>
            <a:ext cx="8534160" cy="533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java.sql.Date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endParaRPr lang="en-US" sz="1400" b="0" strike="noStrike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public class Assignment implements Comparable&lt;Assignment&gt; 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private String course;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private String task;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private Date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dueDate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public Assignment(String c, String t, Date d) 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cource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c;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 task = t;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dueDate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d;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(Assignment other) 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 return –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date.compareTo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other.date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76320" y="0"/>
            <a:ext cx="9067320" cy="6091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4844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Tracking Your Assignments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76320" y="533519"/>
            <a:ext cx="9188978" cy="6249835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</a:pPr>
            <a:r>
              <a:rPr lang="en-US" sz="15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5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java.sql.Date</a:t>
            </a:r>
            <a:r>
              <a:rPr lang="en-US" sz="15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endParaRPr lang="en-US" sz="1500" b="0" strike="noStrike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5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5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AssignmentLog</a:t>
            </a:r>
            <a:r>
              <a:rPr lang="en-US" sz="15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5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private </a:t>
            </a:r>
            <a:r>
              <a:rPr lang="en-US" sz="15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PriorityQueueInterface</a:t>
            </a:r>
            <a:r>
              <a:rPr lang="en-US" sz="15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&lt;Assignment&gt; log;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endParaRPr lang="en-US" sz="1500" b="0" strike="noStrike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5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en-US" sz="15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AssignmentLog</a:t>
            </a:r>
            <a:r>
              <a:rPr lang="en-US" sz="15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5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log = new </a:t>
            </a:r>
            <a:r>
              <a:rPr lang="en-US" sz="15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en-US" sz="15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&lt;Assignment&gt;();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5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endParaRPr lang="en-US" sz="1500" b="0" strike="noStrike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5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public void </a:t>
            </a:r>
            <a:r>
              <a:rPr lang="en-US" sz="15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addProject</a:t>
            </a:r>
            <a:r>
              <a:rPr lang="en-US" sz="15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(Assignment </a:t>
            </a:r>
            <a:r>
              <a:rPr lang="en-US" sz="15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newAssignment</a:t>
            </a:r>
            <a:r>
              <a:rPr lang="en-US" sz="15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5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log.add</a:t>
            </a:r>
            <a:r>
              <a:rPr lang="en-US" sz="15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newAssignment</a:t>
            </a:r>
            <a:r>
              <a:rPr lang="en-US" sz="15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5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5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public void </a:t>
            </a:r>
            <a:r>
              <a:rPr lang="en-US" sz="15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addProject</a:t>
            </a:r>
            <a:r>
              <a:rPr lang="en-US" sz="15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15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courseCode</a:t>
            </a:r>
            <a:r>
              <a:rPr lang="en-US" sz="15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, String task, Date </a:t>
            </a:r>
            <a:r>
              <a:rPr lang="en-US" sz="15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dueDate</a:t>
            </a:r>
            <a:r>
              <a:rPr lang="en-US" sz="15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5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Assignment </a:t>
            </a:r>
            <a:r>
              <a:rPr lang="en-US" sz="15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newAssignment</a:t>
            </a:r>
            <a:r>
              <a:rPr lang="en-US" sz="15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new Assignment(</a:t>
            </a:r>
            <a:r>
              <a:rPr lang="en-US" sz="15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courseCode</a:t>
            </a:r>
            <a:r>
              <a:rPr lang="en-US" sz="15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, task, </a:t>
            </a:r>
            <a:r>
              <a:rPr lang="en-US" sz="15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dueDate</a:t>
            </a:r>
            <a:r>
              <a:rPr lang="en-US" sz="15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5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addProject</a:t>
            </a:r>
            <a:r>
              <a:rPr lang="en-US" sz="15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newAssignment</a:t>
            </a:r>
            <a:r>
              <a:rPr lang="en-US" sz="15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5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5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public Assignment </a:t>
            </a:r>
            <a:r>
              <a:rPr lang="en-US" sz="15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getNextProject</a:t>
            </a:r>
            <a:r>
              <a:rPr lang="en-US" sz="15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5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return </a:t>
            </a:r>
            <a:r>
              <a:rPr lang="en-US" sz="15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log.peek</a:t>
            </a:r>
            <a:r>
              <a:rPr lang="en-US" sz="15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5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5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public Assignment </a:t>
            </a:r>
            <a:r>
              <a:rPr lang="en-US" sz="15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removeNextProject</a:t>
            </a:r>
            <a:r>
              <a:rPr lang="en-US" sz="15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5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return </a:t>
            </a:r>
            <a:r>
              <a:rPr lang="en-US" sz="15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log.remove</a:t>
            </a:r>
            <a:r>
              <a:rPr lang="en-US" sz="15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5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5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76320" y="0"/>
            <a:ext cx="9067320" cy="6091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4844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Tracking Your Assignments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0" y="609120"/>
            <a:ext cx="9991412" cy="533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java.sql.Date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endParaRPr lang="en-US" sz="1400" b="0" strike="noStrike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AssignmentDriver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	public static void main(String[]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AssignmentLog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myHomework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AssignmentLog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myHomework.addProject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(“CSC211”, “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Pg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50, Ex 2”,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Date.valueOf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(“2015-10-21”));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4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Assignment pg75Ex8 = new Assignment(“CSC215”, “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Pg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75, Ex 8”, </a:t>
            </a:r>
          </a:p>
          <a:p>
            <a:pPr marL="285840" indent="-285480">
              <a:lnSpc>
                <a:spcPct val="100000"/>
              </a:lnSpc>
            </a:pPr>
            <a:r>
              <a:rPr lang="en-US" sz="14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Date.valueOf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(“2015-10-14”));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myHomework.addProject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(pg75Ex8);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(“Next project: “);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myHomework.getNextProject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76320" y="0"/>
            <a:ext cx="9067320" cy="6091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4844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Linked Implementation of a Queue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76320" y="685800"/>
            <a:ext cx="8915040" cy="57146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Consider chain of linked nodes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Head reference insufficient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Must also have tail reference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Which should be front of queue?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We want to remove entry at the front of queue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 it is at beginning of chain, we can remove it easily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 it is at end of chain, removing it requires a reference to previous node (which requires traversing the chain)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Head easier to be front of queue for entry removal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Adding entries at tail/back of queue easily done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02" name="Picture 4"/>
          <p:cNvPicPr/>
          <p:nvPr/>
        </p:nvPicPr>
        <p:blipFill>
          <a:blip r:embed="rId3"/>
          <a:stretch/>
        </p:blipFill>
        <p:spPr>
          <a:xfrm>
            <a:off x="457200" y="4697280"/>
            <a:ext cx="8211600" cy="200772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76320" y="0"/>
            <a:ext cx="9067320" cy="6091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4844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Linked Implementation of a Queue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76320" y="533520"/>
            <a:ext cx="10010072" cy="533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LinkedQueue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&lt;T&gt; implements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QueueInterface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&lt;T&gt; 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private Node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firstNode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; // references node at front of queue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private Node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lastNode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;  // references node at back of queue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public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LinkedQueue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002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firstNode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002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lastNode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//  &lt; Implementations of the queue operations go here. &gt;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//  . . 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private class Node 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002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private T    data; // entry in queue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002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private Node next; // link to next node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002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//    &lt; Constructors and the methods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getData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setData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getNextNode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002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//       and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setNextNode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are here. &gt;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002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//    . . 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76320" y="0"/>
            <a:ext cx="9067320" cy="6091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4844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Linked Implementation of a Queue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07" name="Picture 2"/>
          <p:cNvPicPr/>
          <p:nvPr/>
        </p:nvPicPr>
        <p:blipFill>
          <a:blip r:embed="rId3"/>
          <a:stretch/>
        </p:blipFill>
        <p:spPr>
          <a:xfrm>
            <a:off x="4002827" y="1824267"/>
            <a:ext cx="5332922" cy="1320149"/>
          </a:xfrm>
          <a:prstGeom prst="rect">
            <a:avLst/>
          </a:prstGeom>
          <a:ln w="9360">
            <a:noFill/>
          </a:ln>
        </p:spPr>
      </p:pic>
      <p:pic>
        <p:nvPicPr>
          <p:cNvPr id="208" name="Picture 2"/>
          <p:cNvPicPr/>
          <p:nvPr/>
        </p:nvPicPr>
        <p:blipFill>
          <a:blip r:embed="rId4"/>
          <a:stretch/>
        </p:blipFill>
        <p:spPr>
          <a:xfrm>
            <a:off x="4002827" y="3069770"/>
            <a:ext cx="5246794" cy="3788229"/>
          </a:xfrm>
          <a:prstGeom prst="rect">
            <a:avLst/>
          </a:prstGeom>
          <a:ln w="9360">
            <a:noFill/>
          </a:ln>
        </p:spPr>
      </p:pic>
      <p:sp>
        <p:nvSpPr>
          <p:cNvPr id="209" name="CustomShape 3"/>
          <p:cNvSpPr/>
          <p:nvPr/>
        </p:nvSpPr>
        <p:spPr>
          <a:xfrm>
            <a:off x="76320" y="609120"/>
            <a:ext cx="4952880" cy="3352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public void enqueue(T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newEntry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Node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new Node(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newEntry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, null);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firstNode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lastNode.setNextNode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lastNode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76320" y="0"/>
            <a:ext cx="9067320" cy="6091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4844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More About Generics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76319" y="685800"/>
            <a:ext cx="9179647" cy="57146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Sometimes we want to limit classes that can be used in a generic type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class Square &lt;T&gt; {</a:t>
            </a:r>
            <a:endParaRPr lang="en-US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private T side;</a:t>
            </a:r>
          </a:p>
          <a:p>
            <a:pPr marL="743040" indent="-285480"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public Square(T </a:t>
            </a:r>
            <a:r>
              <a:rPr lang="en-US" sz="16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initialSide</a:t>
            </a:r>
            <a:r>
              <a:rPr lang="en-U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7430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	side =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initialSide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743040" indent="-285480"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7430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public T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getSide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743040" indent="-285480"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	return side;</a:t>
            </a:r>
          </a:p>
          <a:p>
            <a:pPr marL="7430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</a:p>
          <a:p>
            <a:pPr marL="743040" indent="-285480"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0" strike="noStrike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3080" lvl="0" indent="-342720">
              <a:buClr>
                <a:srgbClr val="000000"/>
              </a:buClr>
              <a:buFont typeface="Symbol" charset="2"/>
              <a:buChar char="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We can create Square&lt;Integer&gt;, Square&lt;Double&gt;, or Square&lt;String&gt;</a:t>
            </a:r>
            <a:endParaRPr lang="en-US" sz="1600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Square&lt;Integer&gt; </a:t>
            </a:r>
            <a:r>
              <a:rPr lang="en-US" sz="16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intSquare</a:t>
            </a:r>
            <a:r>
              <a:rPr lang="en-U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new Square&lt;&gt;(5);</a:t>
            </a:r>
          </a:p>
          <a:p>
            <a:pPr marL="743040" indent="-285480"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Square&lt;Double&gt; </a:t>
            </a:r>
            <a:r>
              <a:rPr lang="en-US" sz="16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realSquare</a:t>
            </a:r>
            <a:r>
              <a:rPr lang="en-U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new Square&lt;&gt;(2.1);</a:t>
            </a:r>
          </a:p>
          <a:p>
            <a:pPr marL="743040" indent="-285480"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Square&lt;String&gt; </a:t>
            </a:r>
            <a:r>
              <a:rPr lang="en-US" sz="16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stringSquare</a:t>
            </a:r>
            <a:r>
              <a:rPr lang="en-U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new Square&lt;&gt;(“25”);</a:t>
            </a:r>
          </a:p>
          <a:p>
            <a:pPr marL="343080" lvl="0" indent="-342720">
              <a:buClr>
                <a:srgbClr val="000000"/>
              </a:buClr>
              <a:buFont typeface="Symbol" charset="2"/>
              <a:buChar char="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 Square had method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getArea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():</a:t>
            </a:r>
            <a:endParaRPr lang="en-US" sz="1600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public T </a:t>
            </a:r>
            <a:r>
              <a:rPr lang="en-US" sz="16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getArea</a:t>
            </a:r>
            <a:r>
              <a:rPr lang="en-U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743040" indent="-285480"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return side * side;</a:t>
            </a:r>
          </a:p>
          <a:p>
            <a:pPr marL="743040" indent="-285480"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3080" lvl="0" indent="-342720">
              <a:buClr>
                <a:srgbClr val="000000"/>
              </a:buClr>
              <a:buFont typeface="Symbol" charset="2"/>
              <a:buChar char="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An error gets generated when we create a Square&lt;String&gt; and we call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getArea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()</a:t>
            </a:r>
            <a:endParaRPr lang="en-US" sz="1600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indent="-285480">
              <a:lnSpc>
                <a:spcPct val="100000"/>
              </a:lnSpc>
            </a:pPr>
            <a:endParaRPr lang="en-US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9397445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76320" y="0"/>
            <a:ext cx="9067320" cy="6091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4844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Linked Implementation of a Queue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197618" y="912725"/>
            <a:ext cx="5562360" cy="3352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public T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getFront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T front = null;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if (!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front =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firstNode.getData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return front;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} // end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getFront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76320" y="0"/>
            <a:ext cx="9067320" cy="6091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4844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Linked Implementation of a Queue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0" y="533520"/>
            <a:ext cx="5562360" cy="3352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public T dequeue() 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T front = null;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if (!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front =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firstNode.getData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firstNode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firstNode.getNextNode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firstNode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== null)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lastNode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return front;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16" name="Picture 2"/>
          <p:cNvPicPr/>
          <p:nvPr/>
        </p:nvPicPr>
        <p:blipFill>
          <a:blip r:embed="rId3"/>
          <a:stretch/>
        </p:blipFill>
        <p:spPr>
          <a:xfrm>
            <a:off x="3820933" y="1852639"/>
            <a:ext cx="5277078" cy="3196895"/>
          </a:xfrm>
          <a:prstGeom prst="rect">
            <a:avLst/>
          </a:prstGeom>
          <a:ln w="9360">
            <a:noFill/>
          </a:ln>
        </p:spPr>
      </p:pic>
      <p:pic>
        <p:nvPicPr>
          <p:cNvPr id="217" name="Picture 2"/>
          <p:cNvPicPr/>
          <p:nvPr/>
        </p:nvPicPr>
        <p:blipFill>
          <a:blip r:embed="rId4"/>
          <a:stretch/>
        </p:blipFill>
        <p:spPr>
          <a:xfrm>
            <a:off x="3806984" y="5086858"/>
            <a:ext cx="5304976" cy="1740472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76320" y="0"/>
            <a:ext cx="9067320" cy="6091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4844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Linked Implementation of a Queue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645486" y="996701"/>
            <a:ext cx="6819003" cy="3352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return (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firstNode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== null) &amp;&amp; (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lastNode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== null);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public void clear()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firstNode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lastNode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76320" y="-76320"/>
            <a:ext cx="9067320" cy="6091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54844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Array-Based Implementation of a Queue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76320" y="380880"/>
            <a:ext cx="8915040" cy="57146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Option 1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queue[0] is front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frontIndex, backIndex are indices of front and back of queue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What happens when we remove an entry?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We would need to shift each array position towards the beginning making dequeue inefficient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Option 2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Move frontIndex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 we dequeue 2 entries, frontIndex will be 2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frontIndex: index of entry at front (index of next dequeue operation)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backIndex: index of entry at back (index of last enqueue operation)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23" name="Picture 2"/>
          <p:cNvPicPr/>
          <p:nvPr/>
        </p:nvPicPr>
        <p:blipFill>
          <a:blip r:embed="rId3"/>
          <a:stretch/>
        </p:blipFill>
        <p:spPr>
          <a:xfrm>
            <a:off x="2066731" y="3328038"/>
            <a:ext cx="5785920" cy="341424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76320" y="-152280"/>
            <a:ext cx="9067320" cy="6091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54844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Array-Based Implementation of a Queue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5" name="TextShape 2"/>
          <p:cNvSpPr txBox="1"/>
          <p:nvPr/>
        </p:nvSpPr>
        <p:spPr>
          <a:xfrm>
            <a:off x="-76320" y="304920"/>
            <a:ext cx="9397602" cy="57146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At some point array will look like Figure (c) below (entries migrated to end of array)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We can expand the array at this point (by doubling the size for example)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This results in wasted space since only three locations are used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Use circular array!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Once queue reaches the end of array, we can add entries to beginning of array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We use modulo arithmetic on the indices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Example, to update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backIndex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on removing an entry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	</a:t>
            </a:r>
            <a:r>
              <a:rPr lang="en-US" sz="1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backIndex</a:t>
            </a: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= (</a:t>
            </a:r>
            <a:r>
              <a:rPr lang="en-US" sz="1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backIndex</a:t>
            </a: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+ 1) %</a:t>
            </a:r>
            <a:r>
              <a:rPr lang="en-US" sz="1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queue.length</a:t>
            </a: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;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Same applies to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frontIndex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26" name="Picture 2"/>
          <p:cNvPicPr/>
          <p:nvPr/>
        </p:nvPicPr>
        <p:blipFill>
          <a:blip r:embed="rId3"/>
          <a:stretch/>
        </p:blipFill>
        <p:spPr>
          <a:xfrm>
            <a:off x="1995076" y="3386175"/>
            <a:ext cx="5562360" cy="331452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76320" y="0"/>
            <a:ext cx="891504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Class outline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76320" y="380880"/>
            <a:ext cx="9310276" cy="6248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ArrayQueue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&lt;T&gt; implements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QueueInterface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&lt;T&gt;  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private T[] queue; // circular array of queue entries and one unused location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private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frontIndex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private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backIndex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private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numElements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private static final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DEFAULT_INITIAL_CAPACITY = 50;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ArrayQueue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002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this(DEFAULT_INITIAL_CAPACITY);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ArrayQueue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initialCapacity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002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// the cast is safe because the new array contains null entries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002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SuppressWarnings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("unchecked")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002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T[]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tempQueue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(T[]) new Object[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initialCapacity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002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queue =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tempQueue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002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frontIndex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002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backIndex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-1;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002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numElements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//  &lt; Implementations of the queue operations go here. &gt;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//  . . 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76320" y="0"/>
            <a:ext cx="891504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enqueue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374900" y="571680"/>
            <a:ext cx="9067320" cy="1676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public void enqueue(T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newEntry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ensureCapacity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();  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backIndex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backIndex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+ 1) %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queue.length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queue[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backIndex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newEntry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numElements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76320" y="2057400"/>
            <a:ext cx="891504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getFront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4"/>
          <p:cNvSpPr/>
          <p:nvPr/>
        </p:nvSpPr>
        <p:spPr>
          <a:xfrm>
            <a:off x="262932" y="2705580"/>
            <a:ext cx="9067320" cy="228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public T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getFront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T front = null;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if (!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front = queue[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frontIndex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return front;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76320" y="-76320"/>
            <a:ext cx="8915040" cy="91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ensureCapacity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We need to be careful when copying since array is circular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-27993" y="702784"/>
            <a:ext cx="9067320" cy="5181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ensureCapacity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numElements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queue.length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  { // if array is full,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002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T[]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oldQueue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queue;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00240">
              <a:lnSpc>
                <a:spcPct val="100000"/>
              </a:lnSpc>
            </a:pP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oldSize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oldQueue.length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0024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marL="120024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SuppressWarnings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("unchecked")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0024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T[]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tempQueue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(T[]) new Object[2 *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oldSize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0024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queue =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tempQueue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0024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marL="120024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index = 0; index &lt;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oldSize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; index++) 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65744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queue[index] =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oldQueue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frontIndex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657440">
              <a:lnSpc>
                <a:spcPct val="100000"/>
              </a:lnSpc>
            </a:pP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frontIndex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frontIndex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+ 1) %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oldSize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0024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0024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00240">
              <a:lnSpc>
                <a:spcPct val="100000"/>
              </a:lnSpc>
            </a:pP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frontIndex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00240">
              <a:lnSpc>
                <a:spcPct val="100000"/>
              </a:lnSpc>
            </a:pP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backIndex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oldSize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2"/>
          <p:cNvPicPr/>
          <p:nvPr/>
        </p:nvPicPr>
        <p:blipFill>
          <a:blip r:embed="rId3"/>
          <a:stretch/>
        </p:blipFill>
        <p:spPr>
          <a:xfrm>
            <a:off x="4283641" y="4276411"/>
            <a:ext cx="5648400" cy="25905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76320" y="0"/>
            <a:ext cx="8915040" cy="96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257480" lvl="2" indent="-342720">
              <a:buClr>
                <a:srgbClr val="000000"/>
              </a:buClr>
              <a:buFont typeface="Symbol" charset="2"/>
              <a:buChar char="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Dequeue: Option 1: just increment </a:t>
            </a: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frontIndex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57480" lvl="2" indent="-342720">
              <a:buClr>
                <a:srgbClr val="000000"/>
              </a:buClr>
              <a:buFont typeface="Symbol" charset="2"/>
              <a:buChar char="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Option 2: set 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queue[</a:t>
            </a: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frontIndex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] = null 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before incrementing </a:t>
            </a: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frontIndex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272623" y="968400"/>
            <a:ext cx="9561842" cy="3276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public T dequeue() 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T front = null;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if (!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())  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front = queue[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frontIndex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queue[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frontIndex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] = null;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frontIndex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frontIndex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+ 1) %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queue.length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numElements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return front;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37" name="Picture 2"/>
          <p:cNvPicPr/>
          <p:nvPr/>
        </p:nvPicPr>
        <p:blipFill>
          <a:blip r:embed="rId3"/>
          <a:stretch/>
        </p:blipFill>
        <p:spPr>
          <a:xfrm>
            <a:off x="4219200" y="2649894"/>
            <a:ext cx="4924800" cy="2608986"/>
          </a:xfrm>
          <a:prstGeom prst="rect">
            <a:avLst/>
          </a:prstGeom>
          <a:ln w="9360">
            <a:noFill/>
          </a:ln>
        </p:spPr>
      </p:pic>
      <p:pic>
        <p:nvPicPr>
          <p:cNvPr id="238" name="Picture 2"/>
          <p:cNvPicPr/>
          <p:nvPr/>
        </p:nvPicPr>
        <p:blipFill>
          <a:blip r:embed="rId4"/>
          <a:stretch/>
        </p:blipFill>
        <p:spPr>
          <a:xfrm>
            <a:off x="4191120" y="5327780"/>
            <a:ext cx="4952880" cy="15298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76320" y="-76320"/>
            <a:ext cx="891504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isEmpty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0" y="533520"/>
            <a:ext cx="9067320" cy="1447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		return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numElements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== 0;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76320" y="1447920"/>
            <a:ext cx="891504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clear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4"/>
          <p:cNvSpPr/>
          <p:nvPr/>
        </p:nvSpPr>
        <p:spPr>
          <a:xfrm>
            <a:off x="-1" y="2057400"/>
            <a:ext cx="11187405" cy="2819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public void clear() {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 if(!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index =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frontIndex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; index !=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backIndex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; index =(index+1)%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queue.length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queue[index] = null;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queue[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backIndex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] = null;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 }</a:t>
            </a:r>
          </a:p>
          <a:p>
            <a:pPr marL="285840" indent="-285480">
              <a:lnSpc>
                <a:spcPct val="100000"/>
              </a:lnSpc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frontIndex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backIndex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-1;</a:t>
            </a:r>
          </a:p>
          <a:p>
            <a:pPr marL="285840" indent="-285480">
              <a:lnSpc>
                <a:spcPct val="100000"/>
              </a:lnSpc>
            </a:pPr>
            <a:r>
              <a:rPr lang="en-US" sz="14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4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numElements</a:t>
            </a:r>
            <a:r>
              <a:rPr lang="en-US" sz="1400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76320" y="0"/>
            <a:ext cx="9067320" cy="6091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4844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More About Generics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76319" y="685800"/>
            <a:ext cx="9179647" cy="57146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We can impose a restriction on T by requiring it to represent a class derived from Number, the base class of Byte, Double, Float, Integer, ..: 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class Square &lt;T extends Number &gt; {</a:t>
            </a:r>
            <a:endParaRPr lang="en-US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private T side;</a:t>
            </a:r>
          </a:p>
          <a:p>
            <a:pPr marL="743040" indent="-285480"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public Square(T </a:t>
            </a:r>
            <a:r>
              <a:rPr lang="en-US" sz="16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initialSide</a:t>
            </a:r>
            <a:r>
              <a:rPr lang="en-U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7430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	side =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initialSide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743040" indent="-285480"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7430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public T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getSide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743040" indent="-285480"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	return side;</a:t>
            </a:r>
          </a:p>
          <a:p>
            <a:pPr marL="7430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743040" indent="-285480"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public T </a:t>
            </a:r>
            <a:r>
              <a:rPr lang="en-US" sz="16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getArea</a:t>
            </a:r>
            <a:r>
              <a:rPr lang="en-U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743040" indent="-285480"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	return side * side;</a:t>
            </a:r>
          </a:p>
          <a:p>
            <a:pPr marL="743040" indent="-285480"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1600" b="0" strike="noStrike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0" strike="noStrike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280" lvl="1" indent="-342720">
              <a:buClr>
                <a:srgbClr val="000000"/>
              </a:buClr>
              <a:buFont typeface="Symbol" charset="2"/>
              <a:buChar char="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Number is an </a:t>
            </a:r>
            <a:r>
              <a:rPr lang="en-US" sz="2000" b="1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upper bound 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on T</a:t>
            </a:r>
          </a:p>
          <a:p>
            <a:pPr marL="800280" lvl="1" indent="-342720">
              <a:buClr>
                <a:srgbClr val="000000"/>
              </a:buClr>
              <a:buFont typeface="Symbol" charset="2"/>
              <a:buChar char="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Compiler now rejects attempt to create a square whose side is a string </a:t>
            </a:r>
          </a:p>
          <a:p>
            <a:pPr marL="457560" lvl="1">
              <a:buClr>
                <a:srgbClr val="000000"/>
              </a:buClr>
            </a:pPr>
            <a:endParaRPr lang="en-US" sz="1600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indent="-285480">
              <a:lnSpc>
                <a:spcPct val="100000"/>
              </a:lnSpc>
            </a:pPr>
            <a:endParaRPr lang="en-US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9654166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76320" y="990720"/>
            <a:ext cx="3733560" cy="57146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How do we detect that the array is full?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from (a) array is full when frontIndex = backIndex + 1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(b) shows array after executing dequeue twice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(c) shows array after 3 more items removed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(d) shows array after all but one item is removed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(e) shows array after removing last entry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frontIndex = backIndex + 1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44" name="Picture 2"/>
          <p:cNvPicPr/>
          <p:nvPr/>
        </p:nvPicPr>
        <p:blipFill>
          <a:blip r:embed="rId3"/>
          <a:srcRect b="32113"/>
          <a:stretch/>
        </p:blipFill>
        <p:spPr>
          <a:xfrm>
            <a:off x="3809880" y="1143000"/>
            <a:ext cx="5333760" cy="1890360"/>
          </a:xfrm>
          <a:prstGeom prst="rect">
            <a:avLst/>
          </a:prstGeom>
          <a:ln w="9360">
            <a:noFill/>
          </a:ln>
        </p:spPr>
      </p:pic>
      <p:pic>
        <p:nvPicPr>
          <p:cNvPr id="245" name="Picture 2"/>
          <p:cNvPicPr/>
          <p:nvPr/>
        </p:nvPicPr>
        <p:blipFill>
          <a:blip r:embed="rId4"/>
          <a:stretch/>
        </p:blipFill>
        <p:spPr>
          <a:xfrm>
            <a:off x="3809880" y="2938320"/>
            <a:ext cx="5314680" cy="2928600"/>
          </a:xfrm>
          <a:prstGeom prst="rect">
            <a:avLst/>
          </a:prstGeom>
          <a:ln w="9360">
            <a:noFill/>
          </a:ln>
        </p:spPr>
      </p:pic>
      <p:sp>
        <p:nvSpPr>
          <p:cNvPr id="246" name="CustomShape 2"/>
          <p:cNvSpPr/>
          <p:nvPr/>
        </p:nvSpPr>
        <p:spPr>
          <a:xfrm>
            <a:off x="304920" y="5867280"/>
            <a:ext cx="8838720" cy="495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In circular array, frontIndex = backIndex + 1 when the queue is empty and when the queue is full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76320" y="0"/>
            <a:ext cx="8534160" cy="12189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Can we optimize the implementation further?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Is it possible to derive numElements from frontIndex and backIndex?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 yes, we can remove numElements and simplify implementation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76320" y="0"/>
            <a:ext cx="8686440" cy="57146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Possible solutions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Solution 1: Maintain a count of the items in the queue (empty when count=0, full when count=array’s capacity)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Solution 2: Leave one array location unused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Circular array with one unused location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We waste little memory by having one unused location in the array (the storage for a reference)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We will leave unused the array location following the back of the queue (we can choose a different location)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76320" y="0"/>
            <a:ext cx="9067320" cy="6091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54844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Circular Array with One Unused Element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0" name="TextShape 2"/>
          <p:cNvSpPr txBox="1"/>
          <p:nvPr/>
        </p:nvSpPr>
        <p:spPr>
          <a:xfrm>
            <a:off x="76320" y="533520"/>
            <a:ext cx="8915040" cy="9140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Allows detection of empty vs. full queue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Examine 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frontIndex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 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backIndex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51" name="Picture 2"/>
          <p:cNvPicPr/>
          <p:nvPr/>
        </p:nvPicPr>
        <p:blipFill>
          <a:blip r:embed="rId3"/>
          <a:srcRect b="34102"/>
          <a:stretch/>
        </p:blipFill>
        <p:spPr>
          <a:xfrm>
            <a:off x="3809880" y="1676520"/>
            <a:ext cx="5333760" cy="1701360"/>
          </a:xfrm>
          <a:prstGeom prst="rect">
            <a:avLst/>
          </a:prstGeom>
          <a:ln w="9360">
            <a:noFill/>
          </a:ln>
        </p:spPr>
      </p:pic>
      <p:pic>
        <p:nvPicPr>
          <p:cNvPr id="252" name="Picture 2"/>
          <p:cNvPicPr/>
          <p:nvPr/>
        </p:nvPicPr>
        <p:blipFill>
          <a:blip r:embed="rId4"/>
          <a:stretch/>
        </p:blipFill>
        <p:spPr>
          <a:xfrm>
            <a:off x="3809880" y="3301920"/>
            <a:ext cx="5351040" cy="3474720"/>
          </a:xfrm>
          <a:prstGeom prst="rect">
            <a:avLst/>
          </a:prstGeom>
          <a:ln w="9360">
            <a:noFill/>
          </a:ln>
        </p:spPr>
      </p:pic>
      <p:sp>
        <p:nvSpPr>
          <p:cNvPr id="253" name="CustomShape 3"/>
          <p:cNvSpPr/>
          <p:nvPr/>
        </p:nvSpPr>
        <p:spPr>
          <a:xfrm>
            <a:off x="0" y="1447920"/>
            <a:ext cx="4038120" cy="5714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Example queue of at most 6 entries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(a) queue is empty (backIndex initialized to end)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(b) add one element, backIndex = 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(c) five more additions (full)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(d) dequeue one entry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(e)enqueue one entry (full)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(f) dequeue one entry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0" y="838080"/>
            <a:ext cx="7391160" cy="5714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(g) enqueue one entry (full)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(h) dequeue one entry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) dequeue all but one entry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(j) dequeue last entry (empty)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Queue is full when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indent="-342720"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frontIndex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= (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backIndex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+ 2) %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queue.length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Queue is empty when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indent="-342720"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frontIndex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= (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backIndex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+ 1) %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queue.length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5" name="Picture 2"/>
          <p:cNvPicPr/>
          <p:nvPr/>
        </p:nvPicPr>
        <p:blipFill>
          <a:blip r:embed="rId3"/>
          <a:stretch/>
        </p:blipFill>
        <p:spPr>
          <a:xfrm>
            <a:off x="4038480" y="838080"/>
            <a:ext cx="5105160" cy="346500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76320" y="0"/>
            <a:ext cx="891504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Class outline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76320" y="520841"/>
            <a:ext cx="9067320" cy="6248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ArrayQueue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&lt;T&gt; implements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QueueInterface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&lt;T&gt;  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private T[] queue; // circular array of queue entries and one unused location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private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frontIndex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private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backIndex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// private </a:t>
            </a:r>
            <a:r>
              <a:rPr lang="en-US" sz="1400" b="1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numElements</a:t>
            </a:r>
            <a:r>
              <a:rPr lang="en-US" sz="1400" b="1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private static final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DEFAULT_INITIAL_CAPACITY = 50;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ArrayQueue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002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this(DEFAULT_INITIAL_CAPACITY);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} // end default constructor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ArrayQueue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initialCapacity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002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// the cast is safe because the new array contains null entries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002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@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SuppressWarnings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("unchecked")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00240" indent="-285480"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T[] </a:t>
            </a:r>
            <a:r>
              <a:rPr lang="en-US" sz="140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tempQueue</a:t>
            </a:r>
            <a:r>
              <a:rPr lang="en-US" sz="140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(T[]) new Object[</a:t>
            </a:r>
            <a:r>
              <a:rPr lang="en-US" sz="1400" b="1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initialCapacity</a:t>
            </a:r>
            <a:r>
              <a:rPr lang="en-US" sz="1400" b="1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  <a:r>
              <a:rPr lang="en-US" sz="140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1800" strike="noStrike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002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queue =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tempQueue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002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frontIndex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002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backIndex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queue.length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– 1;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} // end constructor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//  &lt; Implementations of the queue operations go here. &gt;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//  . . 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} // end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ArrayQueue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76320" y="0"/>
            <a:ext cx="891504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enqueuer – remove numElements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76320" y="380880"/>
            <a:ext cx="9067320" cy="1676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public void enqueue(T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newEntry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ensureCapacity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();  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backIndex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backIndex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+ 1) %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queue.length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queue[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backIndex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newEntry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numElements</a:t>
            </a:r>
            <a:r>
              <a:rPr lang="en-US" sz="16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++;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} // end enqueue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76320" y="2057400"/>
            <a:ext cx="891504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getFront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– no change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4"/>
          <p:cNvSpPr/>
          <p:nvPr/>
        </p:nvSpPr>
        <p:spPr>
          <a:xfrm>
            <a:off x="197618" y="2783513"/>
            <a:ext cx="9067320" cy="228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public T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getFront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T front = null;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if (!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	front = queue[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frontIndex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return front;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} // end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getFront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76320" y="0"/>
            <a:ext cx="8915040" cy="152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dequeuer – no change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Option 1: just increment 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frontIndex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Option 2: set 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queue[frontIndex] = null 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before incrementing 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frontIndex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0" y="1523880"/>
            <a:ext cx="9067320" cy="3276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public T dequeue() 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T front = null;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if (!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())  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002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front = queue[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frontIndex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002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queue[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frontIndex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] = null;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002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frontIndex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frontIndex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+ 1) %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queue.length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numElements</a:t>
            </a:r>
            <a:r>
              <a:rPr lang="en-US" sz="16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--;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return front;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64" name="Picture 2"/>
          <p:cNvPicPr/>
          <p:nvPr/>
        </p:nvPicPr>
        <p:blipFill>
          <a:blip r:embed="rId3"/>
          <a:stretch/>
        </p:blipFill>
        <p:spPr>
          <a:xfrm>
            <a:off x="806452" y="4326480"/>
            <a:ext cx="4091760" cy="2454840"/>
          </a:xfrm>
          <a:prstGeom prst="rect">
            <a:avLst/>
          </a:prstGeom>
          <a:ln w="9360">
            <a:noFill/>
          </a:ln>
        </p:spPr>
      </p:pic>
      <p:pic>
        <p:nvPicPr>
          <p:cNvPr id="265" name="Picture 2"/>
          <p:cNvPicPr/>
          <p:nvPr/>
        </p:nvPicPr>
        <p:blipFill>
          <a:blip r:embed="rId4"/>
          <a:stretch/>
        </p:blipFill>
        <p:spPr>
          <a:xfrm>
            <a:off x="5029200" y="5331240"/>
            <a:ext cx="4114440" cy="145008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76320" y="-76320"/>
            <a:ext cx="8915040" cy="91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ensureCapacity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We need to be careful when copying since array is circular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0" y="609480"/>
            <a:ext cx="11150082" cy="5181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ensureCapacity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frontIndex</a:t>
            </a:r>
            <a:r>
              <a:rPr lang="en-US" sz="16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== ((</a:t>
            </a:r>
            <a:r>
              <a:rPr lang="en-US" sz="16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backIndex</a:t>
            </a:r>
            <a:r>
              <a:rPr lang="en-US" sz="16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+ 2) % </a:t>
            </a:r>
            <a:r>
              <a:rPr lang="en-US" sz="16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queue.length</a:t>
            </a:r>
            <a:r>
              <a:rPr lang="en-US" sz="16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743040" indent="-285480">
              <a:lnSpc>
                <a:spcPct val="100000"/>
              </a:lnSpc>
            </a:pPr>
            <a:r>
              <a:rPr lang="en-US" sz="1600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      T[]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oldQueue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queue;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002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oldSize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oldQueue.length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002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@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SuppressWarnings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("unchecked")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002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T[]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tempQueue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(T[]) new Object[2 *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oldSize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002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queue =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tempQueue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002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for (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index = 0; index &lt;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oldSize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- 1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; index++) 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6574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   queue[index] =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oldQueue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frontIndex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6574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frontIndex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frontIndex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+ 1) %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oldSize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} // end for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frontIndex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backIndex</a:t>
            </a:r>
            <a:r>
              <a:rPr lang="en-US" sz="16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oldSize</a:t>
            </a:r>
            <a:r>
              <a:rPr lang="en-US" sz="16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- 2;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} // end if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} // end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ensureCapacity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68" name="Picture 2"/>
          <p:cNvPicPr/>
          <p:nvPr/>
        </p:nvPicPr>
        <p:blipFill>
          <a:blip r:embed="rId3"/>
          <a:stretch/>
        </p:blipFill>
        <p:spPr>
          <a:xfrm>
            <a:off x="3826440" y="4267080"/>
            <a:ext cx="5648400" cy="25905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76320" y="-76320"/>
            <a:ext cx="891504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isEmpty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0" y="533520"/>
            <a:ext cx="9067320" cy="1447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		</a:t>
            </a:r>
            <a:r>
              <a:rPr lang="en-US" sz="16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frontIndex</a:t>
            </a:r>
            <a:r>
              <a:rPr lang="en-US" sz="16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== ((</a:t>
            </a:r>
            <a:r>
              <a:rPr lang="en-US" sz="16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backIndex</a:t>
            </a:r>
            <a:r>
              <a:rPr lang="en-US" sz="16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+ 1) % </a:t>
            </a:r>
            <a:r>
              <a:rPr lang="en-US" sz="16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queue.length</a:t>
            </a:r>
            <a:r>
              <a:rPr lang="en-US" sz="16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} // end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76320" y="1447920"/>
            <a:ext cx="891504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clear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4"/>
          <p:cNvSpPr/>
          <p:nvPr/>
        </p:nvSpPr>
        <p:spPr>
          <a:xfrm>
            <a:off x="76320" y="2188029"/>
            <a:ext cx="9862456" cy="2819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public void clear() {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if(!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    for(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index =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frontIndex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; index !=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backIndex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; index = (index+1)%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queue.length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	queue[index] = null;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</a:p>
          <a:p>
            <a:pPr marL="285840" indent="-285480">
              <a:lnSpc>
                <a:spcPct val="100000"/>
              </a:lnSpc>
            </a:pPr>
            <a:r>
              <a:rPr lang="en-US" sz="14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queue[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backIndex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] = null;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frontIndex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backIndex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queue.length</a:t>
            </a: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48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76320" y="0"/>
            <a:ext cx="9067320" cy="6091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54844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Circular Linked Implementations of a Queue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74" name="Picture 2"/>
          <p:cNvPicPr/>
          <p:nvPr/>
        </p:nvPicPr>
        <p:blipFill>
          <a:blip r:embed="rId3"/>
          <a:stretch/>
        </p:blipFill>
        <p:spPr>
          <a:xfrm>
            <a:off x="457200" y="3314880"/>
            <a:ext cx="8286480" cy="2552400"/>
          </a:xfrm>
          <a:prstGeom prst="rect">
            <a:avLst/>
          </a:prstGeom>
          <a:ln w="9360">
            <a:noFill/>
          </a:ln>
        </p:spPr>
      </p:pic>
      <p:sp>
        <p:nvSpPr>
          <p:cNvPr id="275" name="TextShape 2"/>
          <p:cNvSpPr txBox="1"/>
          <p:nvPr/>
        </p:nvSpPr>
        <p:spPr>
          <a:xfrm>
            <a:off x="76320" y="533520"/>
            <a:ext cx="8686440" cy="289512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Circular linked chain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last node has a reference to the first node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no node has a reference to null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Beginning: lastNode.next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End: lastNode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Advantage: no overhead of maintaining first node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Not necessarily better than previous linked implementation, but different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Example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76320" y="0"/>
            <a:ext cx="9067320" cy="6091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4844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More About Generics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76319" y="685800"/>
            <a:ext cx="9179647" cy="57146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Write a static method that returns smallest object in an array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objects might be strings, Integer, or any object that can be compared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U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1600" b="0" strike="noStrike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public static &lt;T&gt; T </a:t>
            </a:r>
            <a:r>
              <a:rPr lang="en-US" sz="16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arrayMinimum</a:t>
            </a:r>
            <a:r>
              <a:rPr lang="en-U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(T[] </a:t>
            </a:r>
            <a:r>
              <a:rPr lang="en-US" sz="16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anArray</a:t>
            </a:r>
            <a:r>
              <a:rPr lang="en-U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743040" indent="-285480"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743040" indent="-285480"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	T min = </a:t>
            </a:r>
            <a:r>
              <a:rPr lang="en-US" sz="16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anArray</a:t>
            </a:r>
            <a:r>
              <a:rPr lang="en-U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pPr marL="743040" indent="-285480"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	for (T e : </a:t>
            </a:r>
            <a:r>
              <a:rPr lang="en-US" sz="16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anArray</a:t>
            </a:r>
            <a:r>
              <a:rPr lang="en-U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743040" indent="-285480"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		if(</a:t>
            </a:r>
            <a:r>
              <a:rPr lang="en-US" sz="16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e.compareTo</a:t>
            </a:r>
            <a:r>
              <a:rPr lang="en-U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(min) &lt; 0)</a:t>
            </a:r>
          </a:p>
          <a:p>
            <a:pPr marL="743040" indent="-285480"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			min = e;</a:t>
            </a:r>
          </a:p>
          <a:p>
            <a:pPr marL="743040" indent="-285480"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743040" indent="-285480"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	return min;</a:t>
            </a:r>
          </a:p>
          <a:p>
            <a:pPr marL="743040" indent="-285480"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743040" indent="-28548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800280" lvl="1" indent="-342720">
              <a:buClr>
                <a:srgbClr val="000000"/>
              </a:buClr>
              <a:buFont typeface="Symbol" charset="2"/>
              <a:buChar char="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Client could pass an array of objects that do not have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compareTo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()</a:t>
            </a:r>
          </a:p>
          <a:p>
            <a:pPr marL="800280" lvl="1" indent="-342720">
              <a:buClr>
                <a:srgbClr val="000000"/>
              </a:buClr>
              <a:buFont typeface="Symbol" charset="2"/>
              <a:buChar char="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We must bound T so that it represents class types that provide the method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compareTo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(): replace </a:t>
            </a:r>
            <a:r>
              <a:rPr lang="en-US" sz="2000" spc="-1" dirty="0">
                <a:solidFill>
                  <a:schemeClr val="accent1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&lt;T&gt;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by </a:t>
            </a:r>
            <a:r>
              <a:rPr lang="en-US" sz="2000" spc="-1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&lt;T extends Comparable&lt;T&gt;&gt;</a:t>
            </a:r>
          </a:p>
          <a:p>
            <a:pPr marL="457560" lvl="1">
              <a:buClr>
                <a:srgbClr val="000000"/>
              </a:buClr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  <a:p>
            <a:pPr marL="457560" lvl="1">
              <a:buClr>
                <a:srgbClr val="000000"/>
              </a:buClr>
            </a:pPr>
            <a:endParaRPr lang="en-US" sz="1600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indent="-285480">
              <a:lnSpc>
                <a:spcPct val="100000"/>
              </a:lnSpc>
            </a:pPr>
            <a:endParaRPr lang="en-US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066418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277192" y="1036735"/>
            <a:ext cx="6173788" cy="33289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Shape 1"/>
          <p:cNvSpPr txBox="1"/>
          <p:nvPr/>
        </p:nvSpPr>
        <p:spPr>
          <a:xfrm>
            <a:off x="76680" y="143069"/>
            <a:ext cx="9067320" cy="6091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54844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Possible Implementation of a Priority Queue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16154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76320" y="0"/>
            <a:ext cx="9067320" cy="6091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4844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More About Generics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76319" y="685800"/>
            <a:ext cx="9179647" cy="57146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Example usage: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U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Gadget s = 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MyClass.arrayMinimum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800280" lvl="1" indent="-342720">
              <a:buClr>
                <a:srgbClr val="000000"/>
              </a:buClr>
              <a:buFont typeface="Symbol" charset="2"/>
              <a:buChar char="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Gadget must implement the interface Comparable&lt;Gadget&gt;</a:t>
            </a:r>
          </a:p>
          <a:p>
            <a:pPr marL="800280" lvl="1" indent="-342720">
              <a:buClr>
                <a:srgbClr val="000000"/>
              </a:buClr>
              <a:buFont typeface="Symbol" charset="2"/>
              <a:buChar char="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This is more restrictive than we need</a:t>
            </a:r>
          </a:p>
          <a:p>
            <a:pPr marL="800280" lvl="1" indent="-342720">
              <a:buClr>
                <a:srgbClr val="000000"/>
              </a:buClr>
              <a:buFont typeface="Symbol" charset="2"/>
              <a:buChar char="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What if Gadget is derived from Widget and Widget implements Comparable&lt;Widget&gt;?</a:t>
            </a:r>
          </a:p>
          <a:p>
            <a:pPr marL="1257480" lvl="2" indent="-342720">
              <a:buClr>
                <a:srgbClr val="000000"/>
              </a:buClr>
              <a:buFont typeface="Symbol" charset="2"/>
              <a:buChar char="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Gadget could use the method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compareTo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() it inherits from Widget without defining its own</a:t>
            </a:r>
          </a:p>
          <a:p>
            <a:pPr marL="1257480" lvl="2" indent="-342720">
              <a:buClr>
                <a:srgbClr val="000000"/>
              </a:buClr>
              <a:buFont typeface="Symbol" charset="2"/>
              <a:buChar char=""/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U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public class </a:t>
            </a:r>
            <a:r>
              <a:rPr lang="en-US" sz="16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indent="-285480"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743040" indent="-285480"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public static &lt;T extends Comparable&lt;? super T&gt;&gt; T </a:t>
            </a:r>
            <a:r>
              <a:rPr lang="en-US" sz="16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arrayMinimum</a:t>
            </a:r>
            <a:r>
              <a:rPr lang="en-U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(T[] </a:t>
            </a:r>
            <a:r>
              <a:rPr lang="en-US" sz="16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anArray</a:t>
            </a:r>
            <a:r>
              <a:rPr lang="en-U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743040" indent="-285480"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743040" indent="-285480"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	T min = </a:t>
            </a:r>
            <a:r>
              <a:rPr lang="en-US" sz="16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anArray</a:t>
            </a:r>
            <a:r>
              <a:rPr lang="en-U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pPr marL="743040" indent="-285480"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	for (T e : </a:t>
            </a:r>
            <a:r>
              <a:rPr lang="en-US" sz="16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anArray</a:t>
            </a:r>
            <a:r>
              <a:rPr lang="en-U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743040" indent="-285480"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		if(</a:t>
            </a:r>
            <a:r>
              <a:rPr lang="en-US" sz="16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e.compareTo</a:t>
            </a:r>
            <a:r>
              <a:rPr lang="en-U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(min) &lt; 0)</a:t>
            </a:r>
          </a:p>
          <a:p>
            <a:pPr marL="743040" indent="-285480"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6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mim</a:t>
            </a:r>
            <a:r>
              <a:rPr lang="en-U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e;</a:t>
            </a:r>
          </a:p>
          <a:p>
            <a:pPr marL="743040" indent="-285480"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743040" indent="-285480"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	return min;</a:t>
            </a:r>
          </a:p>
          <a:p>
            <a:pPr marL="743040" indent="-285480"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743040" indent="-285480"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560" lvl="1">
              <a:buClr>
                <a:srgbClr val="000000"/>
              </a:buClr>
            </a:pPr>
            <a:endParaRPr lang="en-US" sz="1600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indent="-285480">
              <a:lnSpc>
                <a:spcPct val="100000"/>
              </a:lnSpc>
            </a:pPr>
            <a:endParaRPr lang="en-US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42934481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76320" y="0"/>
            <a:ext cx="9067320" cy="6091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4844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Queue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76320" y="685800"/>
            <a:ext cx="8915040" cy="57146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Waiting is a fact of life!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Waiting on the phone for a service representative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Waiting for your output to be printed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Another name for a waiting line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Used within operating systems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Simulate real world events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First in, first out (FIFO)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Double ended queue (deque)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Deque organizes data like a queue but enables you to operate on both its oldest and newest entries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Priority queue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Orders objects using priority instead of chronologically using time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76320" y="0"/>
            <a:ext cx="9067320" cy="6091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4844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ADT Queue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76320" y="685800"/>
            <a:ext cx="8915040" cy="57146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Like stack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Organizes entries according to the order in which they were added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Unlike stack: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Exhibits first-in ,first-out behavior (FIFO)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All additions to a queue are at its 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back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Item added most recently is at the back of the queue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item added the earliest is at 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front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of queue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Examples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28" name="Picture 4"/>
          <p:cNvPicPr/>
          <p:nvPr/>
        </p:nvPicPr>
        <p:blipFill>
          <a:blip r:embed="rId3"/>
          <a:stretch/>
        </p:blipFill>
        <p:spPr>
          <a:xfrm>
            <a:off x="609480" y="3821040"/>
            <a:ext cx="6552720" cy="303660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5665</TotalTime>
  <Words>4870</Words>
  <Application>Microsoft Office PowerPoint</Application>
  <PresentationFormat>On-screen Show (4:3)</PresentationFormat>
  <Paragraphs>975</Paragraphs>
  <Slides>60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60</vt:i4>
      </vt:variant>
    </vt:vector>
  </HeadingPairs>
  <TitlesOfParts>
    <vt:vector size="70" baseType="lpstr">
      <vt:lpstr>Arial</vt:lpstr>
      <vt:lpstr>Courier New</vt:lpstr>
      <vt:lpstr>DejaVu Sans</vt:lpstr>
      <vt:lpstr>StarSymbol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</dc:title>
  <dc:subject/>
  <dc:creator>Maher Mneimneh</dc:creator>
  <dc:description/>
  <cp:lastModifiedBy>Maher Mneimneh</cp:lastModifiedBy>
  <cp:revision>246</cp:revision>
  <dcterms:created xsi:type="dcterms:W3CDTF">2003-05-23T15:49:24Z</dcterms:created>
  <dcterms:modified xsi:type="dcterms:W3CDTF">2017-09-23T18:49:57Z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58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64</vt:i4>
  </property>
</Properties>
</file>