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sldIdLst>
    <p:sldId id="278" r:id="rId2"/>
    <p:sldId id="358" r:id="rId3"/>
    <p:sldId id="360" r:id="rId4"/>
    <p:sldId id="362" r:id="rId5"/>
    <p:sldId id="363" r:id="rId6"/>
    <p:sldId id="366" r:id="rId7"/>
    <p:sldId id="375" r:id="rId8"/>
    <p:sldId id="389" r:id="rId9"/>
    <p:sldId id="386" r:id="rId10"/>
    <p:sldId id="387" r:id="rId11"/>
    <p:sldId id="377" r:id="rId12"/>
    <p:sldId id="376" r:id="rId13"/>
    <p:sldId id="378" r:id="rId14"/>
    <p:sldId id="380" r:id="rId15"/>
    <p:sldId id="381" r:id="rId16"/>
    <p:sldId id="382" r:id="rId17"/>
    <p:sldId id="383" r:id="rId18"/>
    <p:sldId id="384" r:id="rId19"/>
    <p:sldId id="385" r:id="rId20"/>
    <p:sldId id="336" r:id="rId21"/>
    <p:sldId id="390" r:id="rId22"/>
    <p:sldId id="337" r:id="rId23"/>
    <p:sldId id="338" r:id="rId24"/>
    <p:sldId id="339" r:id="rId25"/>
    <p:sldId id="340" r:id="rId26"/>
    <p:sldId id="341" r:id="rId27"/>
    <p:sldId id="357" r:id="rId28"/>
    <p:sldId id="342" r:id="rId29"/>
    <p:sldId id="343" r:id="rId30"/>
    <p:sldId id="344" r:id="rId31"/>
    <p:sldId id="345" r:id="rId32"/>
    <p:sldId id="346" r:id="rId33"/>
    <p:sldId id="347" r:id="rId34"/>
    <p:sldId id="388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7E5"/>
    <a:srgbClr val="EDF6F7"/>
    <a:srgbClr val="36552D"/>
    <a:srgbClr val="548446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1" autoAdjust="0"/>
    <p:restoredTop sz="94660"/>
  </p:normalViewPr>
  <p:slideViewPr>
    <p:cSldViewPr>
      <p:cViewPr varScale="1">
        <p:scale>
          <a:sx n="85" d="100"/>
          <a:sy n="85" d="100"/>
        </p:scale>
        <p:origin x="672" y="72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3.xml"/><Relationship Id="rId1" Type="http://schemas.openxmlformats.org/officeDocument/2006/relationships/slide" Target="slides/slide22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54BFF6-45C0-4472-8879-056429BD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0AA55-B19E-4DF7-89DD-6EF0B39487D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12FDAA-1F2C-4DD1-BB7D-EC782DBB93B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E1BC8-DC56-4197-A12B-36ED2F957A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1A550-A536-4C30-9A41-C9AD5EA26ED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41A511-42F9-4F94-9698-CDB4F2166A4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B9D2-9335-4F09-802F-0F048FB3FC9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6643F-502D-4E87-BF14-4B4D1EBEAF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576A3-3CA7-4713-92E0-22702E45F3C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5F6BE-36F5-4E73-83AB-F1C93B4A05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178A4-6513-4E46-AB68-CF3FD424018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E3A0A-6359-4182-A5F7-DE2F11D12C5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42DA4-F364-484F-BCF9-D081BB6222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0EF0E-5A3E-447D-AF83-4D87069A898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31EAB-E28D-45D0-BD0C-BC283BC566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3CF1C-1965-4B90-81E0-FC6C7029A99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C8B87-3CC4-44FC-92C3-6FA2BF8CF8A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B4496-C117-489C-AEBA-12EBBDE2E05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7F88A-7D23-4A16-8707-4515524F1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31289-0FF7-4364-88EF-C34FD59B86F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BFF96-281A-4719-AFE7-71D7B94E56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EBBC5-26B1-4B67-94D8-DB6F6C8EBE3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BFF96-281A-4719-AFE7-71D7B94E56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5D0CA-6157-4284-B2C2-E9836ACE821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556713FE-B22C-4D8E-9C31-DAC13FDC2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CE9F349E-2016-46F3-8B36-9FD61B47B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7D30ADA5-DCE5-4608-BF58-EF5DC5D88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22300" y="5448300"/>
            <a:ext cx="7899400" cy="7493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14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3100" y="1752600"/>
            <a:ext cx="7988300" cy="448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342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3DDE637B-A7FC-4F7F-8DBF-E2455D4C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FBEEE61D-5108-4A80-8DF8-FF33CE28F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0A3902-CE2C-4231-A333-50467A218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8C7BB66F-9A3E-4E12-817E-0ED8E5C5B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2011 Pearson Addison-Wesley.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 A-</a:t>
            </a:r>
            <a:fld id="{B9EB61DC-E8FA-44DA-A583-3CD35A2B4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4" r:id="rId13"/>
    <p:sldLayoutId id="214748374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sz="4800" dirty="0"/>
              <a:t>	</a:t>
            </a:r>
          </a:p>
          <a:p>
            <a:pPr eaLnBrk="1" hangingPunct="1">
              <a:buFontTx/>
              <a:buNone/>
            </a:pPr>
            <a:r>
              <a:rPr lang="en-US" sz="4800" dirty="0"/>
              <a:t>  Searching and Sorting</a:t>
            </a:r>
          </a:p>
          <a:p>
            <a:pPr eaLnBrk="1" hangingPunct="1">
              <a:buFontTx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    Dr. Maher Mneimne</a:t>
            </a:r>
            <a:r>
              <a:rPr lang="en-US" sz="4000" dirty="0">
                <a:solidFill>
                  <a:srgbClr val="000000"/>
                </a:solidFill>
              </a:rPr>
              <a:t>h</a:t>
            </a:r>
            <a:endParaRPr lang="en-US" sz="600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4800" dirty="0"/>
          </a:p>
          <a:p>
            <a:pPr algn="ctr" eaLnBrk="1" hangingPunct="1">
              <a:buFontTx/>
              <a:buNone/>
            </a:pP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63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Binary Search of a Sorted Array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" y="890587"/>
            <a:ext cx="6381750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52400" y="3481387"/>
            <a:ext cx="6281737" cy="3300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8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>
          <a:xfrm>
            <a:off x="17584" y="0"/>
            <a:ext cx="9126415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Efficiency of a Binary Search of an Array</a:t>
            </a:r>
          </a:p>
        </p:txBody>
      </p:sp>
      <p:sp>
        <p:nvSpPr>
          <p:cNvPr id="25603" name="Content Placeholder 7"/>
          <p:cNvSpPr>
            <a:spLocks noGrp="1"/>
          </p:cNvSpPr>
          <p:nvPr>
            <p:ph sz="quarter" idx="11"/>
          </p:nvPr>
        </p:nvSpPr>
        <p:spPr>
          <a:xfrm>
            <a:off x="152400" y="1219200"/>
            <a:ext cx="7316787" cy="39354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/>
              <a:t>The time efficiency of a binary search of an array</a:t>
            </a:r>
          </a:p>
          <a:p>
            <a:pPr lvl="1" eaLnBrk="1" hangingPunct="1"/>
            <a:r>
              <a:rPr lang="en-US" altLang="en-US" sz="2400" dirty="0"/>
              <a:t>Best case: O(1)</a:t>
            </a:r>
          </a:p>
          <a:p>
            <a:pPr lvl="1" eaLnBrk="1" hangingPunct="1"/>
            <a:r>
              <a:rPr lang="en-US" altLang="en-US" sz="2400" dirty="0"/>
              <a:t>Worst case: O(log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62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Java Class Library: </a:t>
            </a:r>
            <a:br>
              <a:rPr lang="en-US" altLang="en-US" sz="3200" dirty="0"/>
            </a:br>
            <a:r>
              <a:rPr lang="en-US" altLang="en-US" sz="3200" dirty="0"/>
              <a:t>The Method </a:t>
            </a:r>
            <a:r>
              <a:rPr lang="en-US" alt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endParaRPr lang="en-US" alt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7332663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3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-23446" y="76200"/>
            <a:ext cx="8938846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Iterative Sequential Search of an Unsorted Chain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2400" y="1219200"/>
            <a:ext cx="5105400" cy="96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52400" y="2514600"/>
            <a:ext cx="5000625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1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Recursive Sequential Search of an Unsorted Chain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8600" y="1295400"/>
            <a:ext cx="7005638" cy="339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4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76200" y="17585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Efficiency of a Sequential Search of a Chain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sz="quarter" idx="11"/>
          </p:nvPr>
        </p:nvSpPr>
        <p:spPr>
          <a:xfrm>
            <a:off x="152400" y="1295400"/>
            <a:ext cx="7207250" cy="41433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dirty="0"/>
              <a:t>The time efficiency of a sequential search of a chain of linked nodes</a:t>
            </a:r>
          </a:p>
          <a:p>
            <a:pPr lvl="1" eaLnBrk="1" hangingPunct="1"/>
            <a:r>
              <a:rPr lang="en-US" altLang="en-US" sz="2400" dirty="0"/>
              <a:t>Best case: O(1)</a:t>
            </a:r>
          </a:p>
          <a:p>
            <a:pPr lvl="1" eaLnBrk="1" hangingPunct="1"/>
            <a:r>
              <a:rPr lang="en-US" altLang="en-US" sz="2400" dirty="0"/>
              <a:t>Worst case: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1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792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Searching a Sorted Chain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57200" y="1066800"/>
            <a:ext cx="7177088" cy="311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01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Binary Search of a Sorted Chain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1"/>
          </p:nvPr>
        </p:nvSpPr>
        <p:spPr>
          <a:xfrm>
            <a:off x="228600" y="990600"/>
            <a:ext cx="7988300" cy="44831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To find the middle of the chain you must traverse the whole chain</a:t>
            </a:r>
          </a:p>
          <a:p>
            <a:pPr eaLnBrk="1" hangingPunct="1"/>
            <a:r>
              <a:rPr lang="en-US" altLang="en-US" sz="2800" dirty="0"/>
              <a:t>Then must traverse one of the halves to find the middle of that half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Conclusion</a:t>
            </a:r>
          </a:p>
          <a:p>
            <a:pPr lvl="1" eaLnBrk="1" hangingPunct="1"/>
            <a:r>
              <a:rPr lang="en-US" altLang="en-US" sz="2400" dirty="0"/>
              <a:t>Hard to implement</a:t>
            </a:r>
          </a:p>
          <a:p>
            <a:pPr lvl="1" eaLnBrk="1" hangingPunct="1"/>
            <a:r>
              <a:rPr lang="en-US" altLang="en-US" sz="2400" dirty="0"/>
              <a:t>Less efficient than sequential search</a:t>
            </a:r>
          </a:p>
        </p:txBody>
      </p:sp>
    </p:spTree>
    <p:extLst>
      <p:ext uri="{BB962C8B-B14F-4D97-AF65-F5344CB8AC3E}">
        <p14:creationId xmlns:p14="http://schemas.microsoft.com/office/powerpoint/2010/main" val="389296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Choosing between Sequential Search and Binary Search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1000" y="1524000"/>
            <a:ext cx="75533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-29308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Choosing between Iterative </a:t>
            </a:r>
            <a:br>
              <a:rPr lang="en-US" altLang="en-US" sz="3200" dirty="0"/>
            </a:br>
            <a:r>
              <a:rPr lang="en-US" altLang="en-US" sz="3200" dirty="0"/>
              <a:t>Search and Recursive Search</a:t>
            </a:r>
          </a:p>
        </p:txBody>
      </p:sp>
      <p:sp>
        <p:nvSpPr>
          <p:cNvPr id="33795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1295400"/>
            <a:ext cx="7988300" cy="424021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Can save some time and space by using iterative version of a search</a:t>
            </a:r>
          </a:p>
          <a:p>
            <a:pPr eaLnBrk="1" hangingPunct="1"/>
            <a:r>
              <a:rPr lang="en-US" altLang="en-US" sz="2800" dirty="0"/>
              <a:t>Using recursion will not require much additional space for the recursive calls</a:t>
            </a:r>
          </a:p>
          <a:p>
            <a:pPr eaLnBrk="1" hangingPunct="1"/>
            <a:r>
              <a:rPr lang="en-US" altLang="en-US" sz="2800" dirty="0"/>
              <a:t>Coding binary search recursively is somewhat easier</a:t>
            </a:r>
          </a:p>
        </p:txBody>
      </p:sp>
    </p:spTree>
    <p:extLst>
      <p:ext uri="{BB962C8B-B14F-4D97-AF65-F5344CB8AC3E}">
        <p14:creationId xmlns:p14="http://schemas.microsoft.com/office/powerpoint/2010/main" val="12539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z="3600" dirty="0"/>
              <a:t>Iterative Sequential Search of an Unsorted Array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61595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43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Sorting Algorithms and Their Efficiency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process that organizes a collection of data into either ascending or descending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Categories of sorting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internal sort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Requires that the collection of data fit entirely in the computer’s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An external sort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collection of data will not fit in the computer’s main memory all at once but must reside in secondary storage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Data items to be sorted can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Character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Sort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part of a record that determines the sorted order of the entire record within a collection of records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E.g: you can sort class Person by name, age, or zip code </a:t>
            </a:r>
          </a:p>
          <a:p>
            <a:pPr lvl="2" eaLnBrk="1" hangingPunct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5AE2-4C1D-47FA-B1F2-ADD21D58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3F4F-7257-4A92-8BAA-3740AC67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n (in an array p) points on the real axis, find the 2 points that are closest/furthest to/from each 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an array of n values, find the value that occurs most frequently</a:t>
            </a:r>
          </a:p>
          <a:p>
            <a:r>
              <a:rPr lang="en-US" dirty="0"/>
              <a:t>Given an array of n values, find the number of distinct values</a:t>
            </a:r>
          </a:p>
          <a:p>
            <a:r>
              <a:rPr lang="en-US" dirty="0"/>
              <a:t>Given an array of n values, find a pair of values whose sum </a:t>
            </a:r>
            <a:r>
              <a:rPr lang="en-US"/>
              <a:t>is closest to 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9F08DE-65FA-4353-BC2A-7EFC717B8D8E}"/>
              </a:ext>
            </a:extLst>
          </p:cNvPr>
          <p:cNvCxnSpPr/>
          <p:nvPr/>
        </p:nvCxnSpPr>
        <p:spPr bwMode="auto">
          <a:xfrm>
            <a:off x="1219200" y="2452041"/>
            <a:ext cx="655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2E71B06-7428-41ED-8F73-885C03320886}"/>
              </a:ext>
            </a:extLst>
          </p:cNvPr>
          <p:cNvSpPr/>
          <p:nvPr/>
        </p:nvSpPr>
        <p:spPr bwMode="auto">
          <a:xfrm>
            <a:off x="1752600" y="2438400"/>
            <a:ext cx="45719" cy="553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04CC3F-93D1-4B17-826A-11514F8FFBC9}"/>
              </a:ext>
            </a:extLst>
          </p:cNvPr>
          <p:cNvSpPr/>
          <p:nvPr/>
        </p:nvSpPr>
        <p:spPr bwMode="auto">
          <a:xfrm>
            <a:off x="2316481" y="2438400"/>
            <a:ext cx="45719" cy="553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35023A-7008-4935-9633-948682F6842B}"/>
              </a:ext>
            </a:extLst>
          </p:cNvPr>
          <p:cNvSpPr/>
          <p:nvPr/>
        </p:nvSpPr>
        <p:spPr bwMode="auto">
          <a:xfrm>
            <a:off x="3230881" y="2438400"/>
            <a:ext cx="45719" cy="553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8B4348-9692-4FDD-AA85-0FA3CD1EFF20}"/>
              </a:ext>
            </a:extLst>
          </p:cNvPr>
          <p:cNvSpPr/>
          <p:nvPr/>
        </p:nvSpPr>
        <p:spPr bwMode="auto">
          <a:xfrm>
            <a:off x="4450081" y="2438400"/>
            <a:ext cx="45719" cy="553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B842FA-9034-4B6C-95E5-A8B1B8CC90EC}"/>
              </a:ext>
            </a:extLst>
          </p:cNvPr>
          <p:cNvSpPr/>
          <p:nvPr/>
        </p:nvSpPr>
        <p:spPr bwMode="auto">
          <a:xfrm>
            <a:off x="5257800" y="2438400"/>
            <a:ext cx="45719" cy="553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F2199-927B-45BE-A1F4-9970EFCE58CD}"/>
              </a:ext>
            </a:extLst>
          </p:cNvPr>
          <p:cNvSpPr txBox="1"/>
          <p:nvPr/>
        </p:nvSpPr>
        <p:spPr>
          <a:xfrm>
            <a:off x="5029200" y="244757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F8482-2E3F-4353-9513-8D95080964E2}"/>
              </a:ext>
            </a:extLst>
          </p:cNvPr>
          <p:cNvSpPr txBox="1"/>
          <p:nvPr/>
        </p:nvSpPr>
        <p:spPr>
          <a:xfrm>
            <a:off x="2971800" y="2452041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C3DEB-BBD6-452E-8E96-249187695D76}"/>
              </a:ext>
            </a:extLst>
          </p:cNvPr>
          <p:cNvSpPr txBox="1"/>
          <p:nvPr/>
        </p:nvSpPr>
        <p:spPr>
          <a:xfrm>
            <a:off x="1447800" y="244757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90FC9-0227-40A7-95B0-68336DBABAAF}"/>
              </a:ext>
            </a:extLst>
          </p:cNvPr>
          <p:cNvSpPr txBox="1"/>
          <p:nvPr/>
        </p:nvSpPr>
        <p:spPr>
          <a:xfrm>
            <a:off x="4102973" y="244757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3BEC-26DD-442A-B772-57B3CA852AF3}"/>
              </a:ext>
            </a:extLst>
          </p:cNvPr>
          <p:cNvSpPr txBox="1"/>
          <p:nvPr/>
        </p:nvSpPr>
        <p:spPr>
          <a:xfrm>
            <a:off x="2133600" y="2447576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p[4]</a:t>
            </a:r>
          </a:p>
        </p:txBody>
      </p:sp>
    </p:spTree>
    <p:extLst>
      <p:ext uri="{BB962C8B-B14F-4D97-AF65-F5344CB8AC3E}">
        <p14:creationId xmlns:p14="http://schemas.microsoft.com/office/powerpoint/2010/main" val="215639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Selection Sort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3400"/>
            <a:ext cx="7772400" cy="3733800"/>
          </a:xfrm>
        </p:spPr>
        <p:txBody>
          <a:bodyPr/>
          <a:lstStyle/>
          <a:p>
            <a:pPr eaLnBrk="1" hangingPunct="1"/>
            <a:r>
              <a:rPr lang="en-US" sz="2800"/>
              <a:t>Selection sort</a:t>
            </a:r>
            <a:endParaRPr lang="en-US" sz="2400"/>
          </a:p>
          <a:p>
            <a:pPr lvl="1" eaLnBrk="1" hangingPunct="1"/>
            <a:r>
              <a:rPr lang="en-US" sz="2400"/>
              <a:t>Strategy 1 </a:t>
            </a:r>
          </a:p>
          <a:p>
            <a:pPr lvl="2" eaLnBrk="1" hangingPunct="1"/>
            <a:r>
              <a:rPr lang="en-US" sz="2000"/>
              <a:t>Select the smallest item and put in correct place</a:t>
            </a:r>
          </a:p>
          <a:p>
            <a:pPr lvl="2" eaLnBrk="1" hangingPunct="1"/>
            <a:r>
              <a:rPr lang="en-US" sz="2000"/>
              <a:t>Select next smallest item and put it in its correct place, repeat </a:t>
            </a:r>
          </a:p>
          <a:p>
            <a:pPr lvl="2" eaLnBrk="1" hangingPunct="1"/>
            <a:endParaRPr lang="en-US" sz="2000"/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62200"/>
            <a:ext cx="49530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Selection Sort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3400"/>
            <a:ext cx="7772400" cy="1524000"/>
          </a:xfrm>
        </p:spPr>
        <p:txBody>
          <a:bodyPr/>
          <a:lstStyle/>
          <a:p>
            <a:pPr eaLnBrk="1" hangingPunct="1"/>
            <a:r>
              <a:rPr lang="en-US" sz="2800"/>
              <a:t>Selection sort</a:t>
            </a:r>
            <a:endParaRPr lang="en-US" sz="2400"/>
          </a:p>
          <a:p>
            <a:pPr lvl="1" eaLnBrk="1" hangingPunct="1"/>
            <a:r>
              <a:rPr lang="en-US" sz="2400"/>
              <a:t>Strategy 1 example: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" y="1905000"/>
            <a:ext cx="42894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905000"/>
            <a:ext cx="4038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Selection Sort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3400"/>
            <a:ext cx="7772400" cy="3733800"/>
          </a:xfrm>
        </p:spPr>
        <p:txBody>
          <a:bodyPr/>
          <a:lstStyle/>
          <a:p>
            <a:pPr eaLnBrk="1" hangingPunct="1"/>
            <a:r>
              <a:rPr lang="en-US" sz="2800" dirty="0"/>
              <a:t>Selection sort</a:t>
            </a:r>
          </a:p>
          <a:p>
            <a:pPr lvl="1" eaLnBrk="1" hangingPunct="1"/>
            <a:r>
              <a:rPr lang="en-US" sz="2400" dirty="0"/>
              <a:t>Strategy 2</a:t>
            </a:r>
          </a:p>
          <a:p>
            <a:pPr lvl="2" eaLnBrk="1" hangingPunct="1"/>
            <a:r>
              <a:rPr lang="en-US" sz="2000" dirty="0"/>
              <a:t>Select the largest item and put it in its correct place</a:t>
            </a:r>
          </a:p>
          <a:p>
            <a:pPr lvl="2" eaLnBrk="1" hangingPunct="1"/>
            <a:r>
              <a:rPr lang="en-US" sz="2000" dirty="0"/>
              <a:t>Select the next largest item and put it in its correct place, etc.</a:t>
            </a:r>
          </a:p>
        </p:txBody>
      </p:sp>
      <p:pic>
        <p:nvPicPr>
          <p:cNvPr id="3687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2819400"/>
            <a:ext cx="4616450" cy="3230563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0480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/>
              <a:t>Selection Sort : Strategy 1 Implementation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457200" y="381000"/>
            <a:ext cx="9601200" cy="6324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 void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0; index &lt; n - 1; index++){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index, n - 1);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T temp = a[index];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a[index] =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temp; 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//Invariant: a[0] &lt;= a[1] &lt;= . . . &lt;= a[index] &lt;= all other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// end for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static &lt;T extends Comparable&lt;? super T&gt;&gt;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last) 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 min = a[first];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first + 1; index &lt;= last; index++) 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(a[index].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(min) &lt; 0){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min = a[index];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index;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0480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/>
              <a:t>Selection Sort : Strategy 1 Implementation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991600" cy="5181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 [] args) {</a:t>
            </a:r>
          </a:p>
          <a:p>
            <a:pPr lvl="1"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[] a = { 15, 8 , 10 , 2, 5 };</a:t>
            </a:r>
          </a:p>
          <a:p>
            <a:pPr lvl="1"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selectionSort(a, a.length);</a:t>
            </a:r>
          </a:p>
          <a:p>
            <a:pPr lvl="1"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System.out.println("a = " + Arrays.toString(a));</a:t>
            </a:r>
          </a:p>
          <a:p>
            <a:pPr lvl="1"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Output: </a:t>
            </a:r>
          </a:p>
          <a:p>
            <a:pPr lvl="1" eaLnBrk="1" hangingPunct="1">
              <a:buFontTx/>
              <a:buNone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a = [2, 5, 8, 10, 15</a:t>
            </a:r>
            <a:r>
              <a:rPr lang="pt-BR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381000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Selection Sort : Worst case runtime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33400" y="381000"/>
            <a:ext cx="8382000" cy="6324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 void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0; index &lt; n - 1; index++){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index, n - 1);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T temp = a[index];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a[index] =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temp; 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 static &lt;T extends Comparable&lt;? super T&gt;&gt;</a:t>
            </a:r>
          </a:p>
          <a:p>
            <a:pPr lvl="1" eaLnBrk="1" hangingPunct="1"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indexOfSmallest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first,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last) 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 min = a[first];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first;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first + 1; index &lt;= last; index++) 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(a[index].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(min) &lt; 0){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min = a[index];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index;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lvl="1" eaLnBrk="1" hangingPunct="1"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 eaLnBrk="1" hangingPunct="1">
              <a:buFontTx/>
              <a:buNone/>
            </a:pP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indexOfMin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36245"/>
              </p:ext>
            </p:extLst>
          </p:nvPr>
        </p:nvGraphicFramePr>
        <p:xfrm>
          <a:off x="0" y="381000"/>
          <a:ext cx="9296400" cy="284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3+4(n-1)+</a:t>
                      </a:r>
                      <a:r>
                        <a:rPr lang="en-US" sz="1200" baseline="0" dirty="0">
                          <a:latin typeface="Courier New" pitchFamily="49" charset="0"/>
                          <a:cs typeface="Courier New" pitchFamily="49" charset="0"/>
                        </a:rPr>
                        <a:t> … </a:t>
                      </a:r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+ 3+4(1)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Total: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69941"/>
              </p:ext>
            </p:extLst>
          </p:nvPr>
        </p:nvGraphicFramePr>
        <p:xfrm>
          <a:off x="-2931" y="3200400"/>
          <a:ext cx="9220200" cy="3496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6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last</a:t>
                      </a:r>
                      <a:r>
                        <a:rPr lang="en-US" sz="1200" baseline="0" dirty="0">
                          <a:latin typeface="Courier New" pitchFamily="49" charset="0"/>
                          <a:cs typeface="Courier New" pitchFamily="49" charset="0"/>
                        </a:rPr>
                        <a:t> - first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last</a:t>
                      </a:r>
                      <a:r>
                        <a:rPr lang="en-US" sz="1200" baseline="0" dirty="0">
                          <a:latin typeface="Courier New" pitchFamily="49" charset="0"/>
                          <a:cs typeface="Courier New" pitchFamily="49" charset="0"/>
                        </a:rPr>
                        <a:t> - first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last -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last</a:t>
                      </a:r>
                      <a:r>
                        <a:rPr lang="en-US" sz="1200" baseline="0" dirty="0">
                          <a:latin typeface="Courier New" pitchFamily="49" charset="0"/>
                          <a:cs typeface="Courier New" pitchFamily="49" charset="0"/>
                        </a:rPr>
                        <a:t> - first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86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863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  <a:p>
                      <a:r>
                        <a:rPr lang="en-US" sz="1200" dirty="0">
                          <a:latin typeface="Courier New" pitchFamily="49" charset="0"/>
                          <a:cs typeface="Courier New" pitchFamily="49" charset="0"/>
                        </a:rPr>
                        <a:t>Total: 3</a:t>
                      </a:r>
                      <a:r>
                        <a:rPr lang="en-US" sz="1200" baseline="0" dirty="0">
                          <a:latin typeface="Courier New" pitchFamily="49" charset="0"/>
                          <a:cs typeface="Courier New" pitchFamily="49" charset="0"/>
                        </a:rPr>
                        <a:t> + 4(last-first)</a:t>
                      </a:r>
                      <a:endParaRPr lang="en-US" sz="12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83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pPr eaLnBrk="1" hangingPunct="1"/>
            <a:r>
              <a:rPr lang="en-US" dirty="0"/>
              <a:t>Selection Sort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991600" cy="6324600"/>
          </a:xfrm>
        </p:spPr>
        <p:txBody>
          <a:bodyPr/>
          <a:lstStyle/>
          <a:p>
            <a:pPr eaLnBrk="1" hangingPunct="1"/>
            <a:r>
              <a:rPr lang="en-US" sz="2400" dirty="0"/>
              <a:t>What input will give worst performance?</a:t>
            </a:r>
          </a:p>
          <a:p>
            <a:pPr eaLnBrk="1" hangingPunct="1"/>
            <a:r>
              <a:rPr lang="en-US" sz="2400" dirty="0"/>
              <a:t>Is the operation of exchanging items expensive? </a:t>
            </a:r>
          </a:p>
          <a:p>
            <a:pPr lvl="1" eaLnBrk="1" hangingPunct="1"/>
            <a:r>
              <a:rPr lang="en-US" sz="2000" dirty="0"/>
              <a:t>No since we are exchanging the references and not copying the data in an object</a:t>
            </a:r>
          </a:p>
          <a:p>
            <a:pPr eaLnBrk="1" hangingPunct="1"/>
            <a:r>
              <a:rPr lang="en-US" sz="2400" dirty="0"/>
              <a:t>Analysis</a:t>
            </a:r>
          </a:p>
          <a:p>
            <a:pPr lvl="1" eaLnBrk="1" hangingPunct="1"/>
            <a:r>
              <a:rPr lang="en-US" sz="2000" dirty="0"/>
              <a:t>for loop: executes n times</a:t>
            </a:r>
          </a:p>
          <a:p>
            <a:pPr lvl="1" eaLnBrk="1" hangingPunct="1"/>
            <a:r>
              <a:rPr lang="en-US" sz="2000" dirty="0" err="1"/>
              <a:t>indexOfSmallest</a:t>
            </a:r>
            <a:r>
              <a:rPr lang="en-US" sz="2000" dirty="0"/>
              <a:t> is called n times</a:t>
            </a:r>
          </a:p>
          <a:p>
            <a:pPr lvl="2" eaLnBrk="1" hangingPunct="1"/>
            <a:r>
              <a:rPr lang="en-US" sz="1600" dirty="0"/>
              <a:t>First time it finds smallest among n, second time finds smallest among n-1 , ….</a:t>
            </a:r>
          </a:p>
          <a:p>
            <a:pPr lvl="1" eaLnBrk="1" hangingPunct="1"/>
            <a:r>
              <a:rPr lang="en-US" sz="2000" dirty="0"/>
              <a:t>Total cost is n -1 + n – 2 + n – 3 + … + 2 = n(n-1)/2 - 1 </a:t>
            </a:r>
          </a:p>
          <a:p>
            <a:pPr lvl="1" eaLnBrk="1" hangingPunct="1"/>
            <a:r>
              <a:rPr lang="en-US" sz="2000" dirty="0"/>
              <a:t>3n exchanges take place at end of for loop</a:t>
            </a:r>
          </a:p>
          <a:p>
            <a:pPr lvl="1" eaLnBrk="1" hangingPunct="1"/>
            <a:r>
              <a:rPr lang="en-US" sz="2000" dirty="0"/>
              <a:t>Total is n(n-1)/2 + 3(n-1)  which is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400" dirty="0"/>
              <a:t>Advantage of selection sort</a:t>
            </a:r>
          </a:p>
          <a:p>
            <a:pPr lvl="1" eaLnBrk="1" hangingPunct="1"/>
            <a:r>
              <a:rPr lang="en-US" sz="2000" dirty="0"/>
              <a:t>It does not depend on the initial arrangement of the data</a:t>
            </a:r>
          </a:p>
          <a:p>
            <a:pPr eaLnBrk="1" hangingPunct="1"/>
            <a:r>
              <a:rPr lang="en-US" sz="2400" dirty="0"/>
              <a:t>Disadvantage of selection sort</a:t>
            </a:r>
          </a:p>
          <a:p>
            <a:pPr lvl="1" eaLnBrk="1" hangingPunct="1"/>
            <a:r>
              <a:rPr lang="en-US" sz="2000" dirty="0"/>
              <a:t>It is only appropriate for small n</a:t>
            </a:r>
          </a:p>
          <a:p>
            <a:pPr lvl="1" eaLnBrk="1" hangingPunct="1"/>
            <a:r>
              <a:rPr lang="en-US" sz="2000" dirty="0"/>
              <a:t>What is the best case performance? on what input?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Insertion Sort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Intuition: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When book found shorter than book to left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Remove shorter book (step 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Slide taller books to right one at a time (step 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Insert shorter book in empty spot (step d)</a:t>
            </a: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31242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581400"/>
            <a:ext cx="28194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045147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Iterative Sequential Search of an Unsorted Array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9354" y="1623646"/>
            <a:ext cx="5715793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3352800" cy="4209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48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/>
              <a:t>Insertion Sort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572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Using this strategy, we are guaranteed to have a sorted region as shown below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Example:</a:t>
            </a:r>
          </a:p>
        </p:txBody>
      </p:sp>
      <p:pic>
        <p:nvPicPr>
          <p:cNvPr id="4199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29200" y="904875"/>
            <a:ext cx="4038600" cy="1152525"/>
          </a:xfrm>
          <a:noFill/>
        </p:spPr>
      </p:pic>
      <p:pic>
        <p:nvPicPr>
          <p:cNvPr id="4199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362200"/>
            <a:ext cx="4286250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Insertion Sort: Algorithm</a:t>
            </a:r>
          </a:p>
        </p:txBody>
      </p:sp>
      <p:sp>
        <p:nvSpPr>
          <p:cNvPr id="43013" name="Content Placeholder 6"/>
          <p:cNvSpPr>
            <a:spLocks noGrp="1"/>
          </p:cNvSpPr>
          <p:nvPr>
            <p:ph idx="1"/>
          </p:nvPr>
        </p:nvSpPr>
        <p:spPr>
          <a:xfrm>
            <a:off x="-228600" y="609600"/>
            <a:ext cx="8991600" cy="5715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insertionSort(T[] a, int n)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unsorted = 1; unsorted &lt; n; ++unsorted)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T item = a[unsorted];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int loc = unsorted;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while(loc &gt; 0 &amp;&amp; a[loc-1].compareTo(item) &gt; 0)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a[loc] = a[loc-1];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--loc;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a[loc] = item;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 [] args)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[] a = { 15, 8 , 10 , 2, 5 };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insertionSort(a, a.length);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System.out.println("a = " + Arrays.toString(a));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1">
              <a:buFontTx/>
              <a:buNone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a = [2, 5, 8, 10, 15]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Insertion Sort: Analysis</a:t>
            </a:r>
          </a:p>
        </p:txBody>
      </p:sp>
      <p:sp>
        <p:nvSpPr>
          <p:cNvPr id="44037" name="Content Placeholder 6"/>
          <p:cNvSpPr>
            <a:spLocks noGrp="1"/>
          </p:cNvSpPr>
          <p:nvPr>
            <p:ph idx="1"/>
          </p:nvPr>
        </p:nvSpPr>
        <p:spPr>
          <a:xfrm>
            <a:off x="-457200" y="914400"/>
            <a:ext cx="9601200" cy="5715000"/>
          </a:xfrm>
        </p:spPr>
        <p:txBody>
          <a:bodyPr/>
          <a:lstStyle/>
          <a:p>
            <a:pPr lvl="1">
              <a:buFontTx/>
              <a:buNone/>
            </a:pPr>
            <a:endParaRPr lang="en-US" sz="16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60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insertionSort(T[] a, int n)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unsorted = 1; unsorted &lt; n; ++unsorted)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T item = a[unsorted];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int loc = unsorted;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while(loc &gt; 0 &amp;&amp; a[loc-1].compareTo(item) &gt; 0) {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a[loc] = a[loc-1];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--loc;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a[loc] = item;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lvl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1524000"/>
          <a:ext cx="88392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Cost</a:t>
                      </a:r>
                    </a:p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1+2+..n-1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1+2+..n-1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1+2+..n-1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worst input to the algorithm?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that is in reverse order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76200" y="5181600"/>
            <a:ext cx="937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Running time=c1(n-1) + c2(n-1) + c3(n-1) + c4(n(n-1/2) + c5(n(n-1)/2) + c6(n(n-1)/2) + c7(n-1)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		    =(c4/2+c5/2+c6/2)n</a:t>
            </a:r>
            <a:r>
              <a:rPr lang="en-US" sz="1400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+ (c1+c2+c3-c4/2-c5/2-c6/2+c7)n –(c1+c2+c3+c7)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Running time is O(n</a:t>
            </a:r>
            <a:r>
              <a:rPr lang="en-US" sz="1400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)  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 Observation: changing cost of operation per line to a constant (instead of 1) doesn’t change big O result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Insertion Sort: Best-case Analysis</a:t>
            </a:r>
          </a:p>
        </p:txBody>
      </p:sp>
      <p:sp>
        <p:nvSpPr>
          <p:cNvPr id="45061" name="Content Placeholder 6"/>
          <p:cNvSpPr>
            <a:spLocks noGrp="1"/>
          </p:cNvSpPr>
          <p:nvPr>
            <p:ph idx="1"/>
          </p:nvPr>
        </p:nvSpPr>
        <p:spPr>
          <a:xfrm>
            <a:off x="-457200" y="914400"/>
            <a:ext cx="9601200" cy="5715000"/>
          </a:xfrm>
        </p:spPr>
        <p:txBody>
          <a:bodyPr/>
          <a:lstStyle/>
          <a:p>
            <a:pPr lvl="1">
              <a:buFontTx/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en-US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(T[] a,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unsorted = 1; unsorted &lt; n; ++unsorted) {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T item = a[unsorted];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loc = unsorted;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while(loc &gt; 0 &amp;&amp; a[loc-1].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(item) &gt; 0) {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a[loc] = a[loc-1];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--loc;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}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a[loc] = item;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lvl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1600200"/>
          <a:ext cx="88392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Cost</a:t>
                      </a:r>
                    </a:p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best input to the algorithm?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that is already sorted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5181600"/>
            <a:ext cx="937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 = c1(n-1) + c2(n-1) + c3(n-1) + c4(n-1) + c7(n-1)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		    	  = (c1+c2+c3+c4+c7)n –(c1+c2+c3+c4+c7)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 is O(n)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130564"/>
              </p:ext>
            </p:extLst>
          </p:nvPr>
        </p:nvGraphicFramePr>
        <p:xfrm>
          <a:off x="152400" y="1143000"/>
          <a:ext cx="899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3717747107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539893948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342242211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371220846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131442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8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5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4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Insertion Sort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Analysis</a:t>
            </a:r>
          </a:p>
          <a:p>
            <a:pPr lvl="1" eaLnBrk="1" hangingPunct="1"/>
            <a:r>
              <a:rPr lang="en-US"/>
              <a:t>Worst case: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 eaLnBrk="1" hangingPunct="1"/>
            <a:r>
              <a:rPr lang="en-US"/>
              <a:t>Best case: O(n)</a:t>
            </a:r>
          </a:p>
          <a:p>
            <a:pPr lvl="1" eaLnBrk="1" hangingPunct="1"/>
            <a:r>
              <a:rPr lang="en-US"/>
              <a:t>For small arrays </a:t>
            </a:r>
          </a:p>
          <a:p>
            <a:pPr lvl="2" eaLnBrk="1" hangingPunct="1"/>
            <a:r>
              <a:rPr lang="en-US"/>
              <a:t>Insertion sort is appropriate due to its simplicity</a:t>
            </a:r>
          </a:p>
          <a:p>
            <a:pPr lvl="1" eaLnBrk="1" hangingPunct="1"/>
            <a:r>
              <a:rPr lang="en-US"/>
              <a:t>For large arrays</a:t>
            </a:r>
          </a:p>
          <a:p>
            <a:pPr lvl="2" eaLnBrk="1" hangingPunct="1"/>
            <a:r>
              <a:rPr lang="en-US"/>
              <a:t>Insertion sort is prohibitively inefficient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334000"/>
          </a:xfrm>
        </p:spPr>
        <p:txBody>
          <a:bodyPr/>
          <a:lstStyle/>
          <a:p>
            <a:pPr eaLnBrk="1" hangingPunct="1"/>
            <a:r>
              <a:rPr lang="en-US"/>
              <a:t>Bubble sort</a:t>
            </a:r>
          </a:p>
          <a:p>
            <a:pPr lvl="2" eaLnBrk="1" hangingPunct="1"/>
            <a:r>
              <a:rPr lang="en-US"/>
              <a:t>Compare adjacent elements and exchange them if they are out of order</a:t>
            </a:r>
          </a:p>
          <a:p>
            <a:pPr lvl="3" eaLnBrk="1" hangingPunct="1"/>
            <a:r>
              <a:rPr lang="en-US"/>
              <a:t>Comparing the first two elements, the second and third elements, and so on, will move the largest (or smallest) elements to the end of the array</a:t>
            </a:r>
          </a:p>
          <a:p>
            <a:pPr lvl="3" eaLnBrk="1" hangingPunct="1"/>
            <a:r>
              <a:rPr lang="en-US"/>
              <a:t>Repeating this process will eventually sort the array into ascending (or descending) order</a:t>
            </a:r>
          </a:p>
          <a:p>
            <a:pPr lvl="2" eaLnBrk="1" hangingPunct="1"/>
            <a:r>
              <a:rPr lang="en-US"/>
              <a:t>After first pass, largest item “bubbles” to its correct location</a:t>
            </a: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76600"/>
            <a:ext cx="77724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Sort: Algorithm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bubbleSort(T[] a, int n) {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pass = 1; pass &lt; n ; ++pass) {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for(int index = 0; index &lt; n-pass; ++index) {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int nextIndex = index + 1;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if(a[index].compareTo(a[nextIndex]) &gt; 0) {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T temp = a[index];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a[index] = a[nextIndex];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a[nextIndex] = temp;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 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main(String [] args) {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Integer [] a = { 15, 8 , 10 , 2, 5 };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bubbleSort(a, a.length);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System.out.println("a = " + Arrays.toString(a));</a:t>
            </a:r>
          </a:p>
          <a:p>
            <a:pPr eaLnBrk="1" hangingPunct="1"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eaLnBrk="1" hangingPunct="1">
              <a:buFontTx/>
              <a:buNone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a = [2, 5, 8, 10, 15]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Sort: Analysis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bubbleSort(T[] a, int n)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pass = 1; pass &lt; n ; ++pass)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for(int index = 0; index &lt; n-pass; ++index)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int nextIndex = index + 1;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if(a[index].compareTo(a[nextIndex]) &gt; 0)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T temp = a[index];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a[index] = a[nextIndex];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a[nextIndex] = temp;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438275"/>
          <a:ext cx="8610600" cy="3392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3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Cost</a:t>
                      </a:r>
                    </a:p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(n-1)+(n-2) 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</a:t>
                      </a:r>
                      <a:r>
                        <a:rPr lang="en-US" sz="1100" baseline="0" dirty="0">
                          <a:latin typeface="Courier New" pitchFamily="49" charset="0"/>
                          <a:cs typeface="Courier New" pitchFamily="49" charset="0"/>
                        </a:rPr>
                        <a:t>)+ (n-2)+ ...+ 1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(n-1)+ (n-2)+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(n-1)+ (n-2)+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(n-1)+ (n-2)+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(n-1)+ (n-2)+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457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worst input to the algorithm?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that is in reverse order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76200" y="5181600"/>
            <a:ext cx="937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Running time= c1(n-1) + c2(n-1)n/2 + c3(n-1)(n)/2 + c4(n-1)(n)/2 + c5(n-1)(n)/2 + c6(n-1)(n)/2 + c7(n-1)(n)/2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Running time is O(n</a:t>
            </a:r>
            <a:r>
              <a:rPr lang="en-US" sz="1400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)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Sort: Best-case Analysis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91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bubbleSort(T[] a, int n)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pass = 1; pass &lt; n ; ++pass)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for(int index = 0; index &lt; n-pass; ++index)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int nextIndex = index + 1;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if(a[index].compareTo(a[nextIndex]) &gt; 0)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T temp = a[index];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a[index] = a[nextIndex];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a[nextIndex] = temp;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 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438275"/>
          <a:ext cx="8610600" cy="3392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3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Cost</a:t>
                      </a:r>
                    </a:p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(n-2)+(n-3) 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(n-2</a:t>
                      </a:r>
                      <a:r>
                        <a:rPr lang="en-US" sz="1100" baseline="0" dirty="0">
                          <a:latin typeface="Courier New" pitchFamily="49" charset="0"/>
                          <a:cs typeface="Courier New" pitchFamily="49" charset="0"/>
                        </a:rPr>
                        <a:t>)+ (n-3)+ ...+ 1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(n-2)+ (n-3)+ ...+ 1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457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best input to the algorithm?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that is already sorted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76200" y="5181600"/>
            <a:ext cx="937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time= c1(n-1) + c2(n-2)(n-1)/2 + c3(n-2)(n-1)/2 + c4(n-2)(n-1)/2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 is O(n</a:t>
            </a:r>
            <a:r>
              <a:rPr lang="en-US" sz="1400" kern="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Can we improve best running time?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35169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Recursive Sequential Search of an Unsorted Array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4" y="1338380"/>
            <a:ext cx="7153275" cy="4452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849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Sort: Enhanced Algorithm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bubbleSort2(T[] a,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sorted = false;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pass = 1; pass &lt; n &amp;&amp;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!sorted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++pass) {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sorted = true;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for(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index = 0; index &lt; n-pass; ++index) {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index + 1;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if(a[index].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 &gt; 0) {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T temp = a[index];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a[index] =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nextIndex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sorted = false;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 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Does this solution improve the worst-case complexity of algorithm? 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No, it is still O(n</a:t>
            </a:r>
            <a:r>
              <a:rPr lang="en-US" sz="16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Best case is O(n). In practice, we can use this version for better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performance BUT we have to remember the worst case complexity is</a:t>
            </a:r>
          </a:p>
          <a:p>
            <a:pPr eaLnBrk="1" hangingPunct="1"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unchanged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Bubble Sort: Best Case Analysis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371600"/>
            <a:ext cx="8991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&lt;T extends Comparable&lt;? super T&gt;&gt;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     void bubbleSort2(T[] a, int n)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 sorted = false;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for(int pass = 1; pass &lt; n &amp;&amp; 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!sorted </a:t>
            </a: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 ++pass)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sorted = true;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for(int index = 0; index &lt; n-pass; ++index)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int nextIndex = index + 1;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if(a[index].compareTo(a[nextIndex]) &gt; 0) {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T temp = a[index];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a[index] = a[nextIndex];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a[nextIndex] = temp;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sorted = false;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 eaLnBrk="1" hangingPunct="1">
              <a:buFontTx/>
              <a:buNone/>
            </a:pPr>
            <a:r>
              <a:rPr lang="en-US" sz="140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	 </a:t>
            </a:r>
          </a:p>
          <a:p>
            <a:pPr eaLnBrk="1" hangingPunct="1">
              <a:buFontTx/>
              <a:buNone/>
            </a:pPr>
            <a:r>
              <a:rPr lang="en-US" sz="1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331913"/>
          <a:ext cx="8610600" cy="4169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9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3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Cost</a:t>
                      </a:r>
                    </a:p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itchFamily="49" charset="0"/>
                          <a:cs typeface="Courier New" pitchFamily="49" charset="0"/>
                        </a:rPr>
                        <a:t>c1</a:t>
                      </a:r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172"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533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What is the best input to the algorithm?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+mn-lt"/>
              </a:rPr>
              <a:t>Array that is already sorted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76200" y="5638800"/>
            <a:ext cx="937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time= c1 + c2 + c3 + c4(n-2) + c5(n-2) + c6(n-2)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400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Best running time is O(n)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Bubble Sort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Analysis</a:t>
            </a:r>
          </a:p>
          <a:p>
            <a:pPr lvl="1" eaLnBrk="1" hangingPunct="1"/>
            <a:r>
              <a:rPr lang="en-US"/>
              <a:t>Worst case: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 eaLnBrk="1" hangingPunct="1"/>
            <a:r>
              <a:rPr lang="en-US"/>
              <a:t>Best case:  O(n)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Worst-case and average-case analyses</a:t>
            </a:r>
          </a:p>
          <a:p>
            <a:pPr lvl="1"/>
            <a:r>
              <a:rPr lang="en-US" dirty="0"/>
              <a:t>Worst-case analysis considers the maximum amount of work an algorithm requires on a problem of a given size</a:t>
            </a:r>
          </a:p>
          <a:p>
            <a:pPr lvl="1"/>
            <a:r>
              <a:rPr lang="en-US" dirty="0"/>
              <a:t>Average-case analysis considers the expected amount of work an algorithm requires on a problem of a given size</a:t>
            </a:r>
          </a:p>
          <a:p>
            <a:r>
              <a:rPr lang="en-US" dirty="0"/>
              <a:t>Order-of-magnitude analysis can be used to choose an implementation for an abstract data type</a:t>
            </a:r>
          </a:p>
          <a:p>
            <a:r>
              <a:rPr lang="en-US" dirty="0"/>
              <a:t>Selection sort, bubble sort, and insertion sort are all O(n</a:t>
            </a:r>
            <a:r>
              <a:rPr lang="en-US" baseline="30000" dirty="0"/>
              <a:t>2</a:t>
            </a:r>
            <a:r>
              <a:rPr lang="en-US" dirty="0"/>
              <a:t>)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792" y="76200"/>
            <a:ext cx="9135208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Recursive Sequential Search of an Unsorted Array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213338"/>
            <a:ext cx="3606800" cy="484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9363" y="762000"/>
            <a:ext cx="3203575" cy="347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9363" y="3352800"/>
            <a:ext cx="3260237" cy="3558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2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Efficiency of a Sequential Search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2400" y="1066800"/>
            <a:ext cx="7164387" cy="44831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/>
              <a:t>The time efficiency of a sequential search of an array.</a:t>
            </a:r>
          </a:p>
          <a:p>
            <a:pPr eaLnBrk="1" hangingPunct="1">
              <a:defRPr/>
            </a:pPr>
            <a:r>
              <a:rPr lang="en-US" sz="2800" dirty="0"/>
              <a:t>Best case O(1)</a:t>
            </a:r>
          </a:p>
          <a:p>
            <a:pPr eaLnBrk="1" hangingPunct="1">
              <a:defRPr/>
            </a:pPr>
            <a:r>
              <a:rPr lang="en-US" sz="2800" dirty="0"/>
              <a:t>Worst case: O(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20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63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Binary Search of a Sorted Array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54" y="2019300"/>
            <a:ext cx="7445375" cy="3392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914400"/>
            <a:ext cx="9045208" cy="1040423"/>
            <a:chOff x="32035" y="1117844"/>
            <a:chExt cx="10642681" cy="137001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r="50000"/>
            <a:stretch/>
          </p:blipFill>
          <p:spPr bwMode="auto">
            <a:xfrm>
              <a:off x="32035" y="1117844"/>
              <a:ext cx="5319794" cy="13700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50000"/>
            <a:stretch/>
          </p:blipFill>
          <p:spPr bwMode="auto">
            <a:xfrm>
              <a:off x="5351829" y="1117844"/>
              <a:ext cx="5322887" cy="13700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-39950" y="5467728"/>
            <a:ext cx="867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public static &lt;T extends Comparable&lt;? super T&gt;&gt; </a:t>
            </a:r>
            <a:r>
              <a:rPr lang="en-US" sz="1800" dirty="0" err="1">
                <a:solidFill>
                  <a:srgbClr val="0070C0"/>
                </a:solidFill>
              </a:rPr>
              <a:t>boolean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inArray</a:t>
            </a:r>
            <a:r>
              <a:rPr lang="en-US" sz="1800" dirty="0">
                <a:solidFill>
                  <a:srgbClr val="0070C0"/>
                </a:solidFill>
              </a:rPr>
              <a:t>(T[] </a:t>
            </a:r>
            <a:r>
              <a:rPr lang="en-US" sz="1800" dirty="0" err="1">
                <a:solidFill>
                  <a:srgbClr val="0070C0"/>
                </a:solidFill>
              </a:rPr>
              <a:t>anArray</a:t>
            </a:r>
            <a:r>
              <a:rPr lang="en-US" sz="1800" dirty="0">
                <a:solidFill>
                  <a:srgbClr val="0070C0"/>
                </a:solidFill>
              </a:rPr>
              <a:t>, T </a:t>
            </a:r>
            <a:r>
              <a:rPr lang="en-US" sz="1800" dirty="0" err="1">
                <a:solidFill>
                  <a:srgbClr val="0070C0"/>
                </a:solidFill>
              </a:rPr>
              <a:t>anEntry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{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return </a:t>
            </a:r>
            <a:r>
              <a:rPr lang="en-US" sz="1800" dirty="0" err="1">
                <a:solidFill>
                  <a:srgbClr val="0070C0"/>
                </a:solidFill>
              </a:rPr>
              <a:t>binarySearch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anArray</a:t>
            </a:r>
            <a:r>
              <a:rPr lang="en-US" sz="1800" dirty="0">
                <a:solidFill>
                  <a:srgbClr val="0070C0"/>
                </a:solidFill>
              </a:rPr>
              <a:t>, 0, </a:t>
            </a:r>
            <a:r>
              <a:rPr lang="en-US" sz="1800" dirty="0" err="1">
                <a:solidFill>
                  <a:srgbClr val="0070C0"/>
                </a:solidFill>
              </a:rPr>
              <a:t>anArray.length</a:t>
            </a:r>
            <a:r>
              <a:rPr lang="en-US" sz="1800" dirty="0">
                <a:solidFill>
                  <a:srgbClr val="0070C0"/>
                </a:solidFill>
              </a:rPr>
              <a:t> - 1, </a:t>
            </a:r>
            <a:r>
              <a:rPr lang="en-US" sz="1800" dirty="0" err="1">
                <a:solidFill>
                  <a:srgbClr val="0070C0"/>
                </a:solidFill>
              </a:rPr>
              <a:t>anEntry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437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7618-8F3A-4966-8193-61473CF4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279-F0F5-413A-9EF7-50710E7CC5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90725-B952-41AD-8368-D966F6A43B0C}"/>
              </a:ext>
            </a:extLst>
          </p:cNvPr>
          <p:cNvSpPr txBox="1"/>
          <p:nvPr/>
        </p:nvSpPr>
        <p:spPr>
          <a:xfrm>
            <a:off x="906262" y="2086510"/>
            <a:ext cx="5251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public static bool </a:t>
            </a:r>
            <a:r>
              <a:rPr lang="en-US" sz="2000" dirty="0" err="1">
                <a:solidFill>
                  <a:srgbClr val="0070C0"/>
                </a:solidFill>
              </a:rPr>
              <a:t>binarySearch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[] a,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item) 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first = 0;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last = </a:t>
            </a:r>
            <a:r>
              <a:rPr lang="en-US" sz="2000" dirty="0" err="1">
                <a:solidFill>
                  <a:srgbClr val="0070C0"/>
                </a:solidFill>
              </a:rPr>
              <a:t>a.length</a:t>
            </a:r>
            <a:r>
              <a:rPr lang="en-US" sz="2000" dirty="0">
                <a:solidFill>
                  <a:srgbClr val="0070C0"/>
                </a:solidFill>
              </a:rPr>
              <a:t> – 1;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while( first &lt;= last) {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mid = (first + last)/2;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if(a[mid] == item) return true;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else if (a[mid] &lt; item) first = mid + 1;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else                              last = mid – 1;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>
                <a:solidFill>
                  <a:srgbClr val="0070C0"/>
                </a:solidFill>
              </a:rPr>
              <a:t>return false;	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61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263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Binary Search of a Sorted Array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57288" y="1231900"/>
            <a:ext cx="7016750" cy="507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39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11081</TotalTime>
  <Words>1822</Words>
  <Application>Microsoft Office PowerPoint</Application>
  <PresentationFormat>On-screen Show (4:3)</PresentationFormat>
  <Paragraphs>554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Courier New</vt:lpstr>
      <vt:lpstr>Times</vt:lpstr>
      <vt:lpstr>Blank</vt:lpstr>
      <vt:lpstr>PowerPoint Presentation</vt:lpstr>
      <vt:lpstr>Iterative Sequential Search of an Unsorted Array</vt:lpstr>
      <vt:lpstr>Iterative Sequential Search of an Unsorted Array</vt:lpstr>
      <vt:lpstr>Recursive Sequential Search of an Unsorted Array</vt:lpstr>
      <vt:lpstr>Recursive Sequential Search of an Unsorted Array</vt:lpstr>
      <vt:lpstr>Efficiency of a Sequential Search of an Array</vt:lpstr>
      <vt:lpstr>Binary Search of a Sorted Array</vt:lpstr>
      <vt:lpstr>PowerPoint Presentation</vt:lpstr>
      <vt:lpstr>Binary Search of a Sorted Array</vt:lpstr>
      <vt:lpstr>Binary Search of a Sorted Array</vt:lpstr>
      <vt:lpstr>Efficiency of a Binary Search of an Array</vt:lpstr>
      <vt:lpstr>Java Class Library:  The Method binarySearch</vt:lpstr>
      <vt:lpstr>Iterative Sequential Search of an Unsorted Chain</vt:lpstr>
      <vt:lpstr>Recursive Sequential Search of an Unsorted Chain</vt:lpstr>
      <vt:lpstr>Efficiency of a Sequential Search of a Chain</vt:lpstr>
      <vt:lpstr>Searching a Sorted Chain</vt:lpstr>
      <vt:lpstr>Binary Search of a Sorted Chain</vt:lpstr>
      <vt:lpstr>Choosing between Sequential Search and Binary Search</vt:lpstr>
      <vt:lpstr>Choosing between Iterative  Search and Recursive Search</vt:lpstr>
      <vt:lpstr>Sorting Algorithms and Their Efficiency</vt:lpstr>
      <vt:lpstr>Applications of Sorting </vt:lpstr>
      <vt:lpstr>Selection Sort</vt:lpstr>
      <vt:lpstr>Selection Sort</vt:lpstr>
      <vt:lpstr>Selection Sort</vt:lpstr>
      <vt:lpstr>Selection Sort : Strategy 1 Implementation</vt:lpstr>
      <vt:lpstr>Selection Sort : Strategy 1 Implementation</vt:lpstr>
      <vt:lpstr>Selection Sort : Worst case runtime</vt:lpstr>
      <vt:lpstr>Selection Sort</vt:lpstr>
      <vt:lpstr>Insertion Sort</vt:lpstr>
      <vt:lpstr>Insertion Sort</vt:lpstr>
      <vt:lpstr>Insertion Sort: Algorithm</vt:lpstr>
      <vt:lpstr>Insertion Sort: Analysis</vt:lpstr>
      <vt:lpstr>Insertion Sort: Best-case Analysis</vt:lpstr>
      <vt:lpstr>PowerPoint Presentation</vt:lpstr>
      <vt:lpstr>Insertion Sort</vt:lpstr>
      <vt:lpstr>Bubble Sort</vt:lpstr>
      <vt:lpstr>Bubble Sort: Algorithm</vt:lpstr>
      <vt:lpstr>Bubble Sort: Analysis</vt:lpstr>
      <vt:lpstr>Bubble Sort: Best-case Analysis</vt:lpstr>
      <vt:lpstr>Bubble Sort: Enhanced Algorithm</vt:lpstr>
      <vt:lpstr>Bubble Sort: Best Case Analysis</vt:lpstr>
      <vt:lpstr>Bubble Sort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Maher Mneimneh</dc:creator>
  <cp:lastModifiedBy>Maher</cp:lastModifiedBy>
  <cp:revision>198</cp:revision>
  <dcterms:created xsi:type="dcterms:W3CDTF">2003-05-23T15:49:24Z</dcterms:created>
  <dcterms:modified xsi:type="dcterms:W3CDTF">2019-10-19T04:49:27Z</dcterms:modified>
</cp:coreProperties>
</file>