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Dosis"/>
      <p:regular r:id="rId33"/>
      <p:bold r:id="rId34"/>
    </p:embeddedFont>
    <p:embeddedFont>
      <p:font typeface="Sniglet"/>
      <p:regular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Fira Sans Extra Condensed Medium"/>
      <p:regular r:id="rId40"/>
      <p:bold r:id="rId41"/>
      <p:italic r:id="rId42"/>
      <p:boldItalic r:id="rId43"/>
    </p:embeddedFont>
    <p:embeddedFont>
      <p:font typeface="Fira Sans Extra Condensed"/>
      <p:regular r:id="rId44"/>
      <p:bold r:id="rId45"/>
      <p:italic r:id="rId46"/>
      <p:boldItalic r:id="rId47"/>
    </p:embeddedFont>
    <p:embeddedFont>
      <p:font typeface="Fira Sans Extra Condensed SemiBold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7E84EC-DC5E-4039-ABEA-E42083766F94}">
  <a:tblStyle styleId="{177E84EC-DC5E-4039-ABEA-E42083766F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regular.fntdata"/><Relationship Id="rId42" Type="http://schemas.openxmlformats.org/officeDocument/2006/relationships/font" Target="fonts/FiraSansExtraCondensedMedium-italic.fntdata"/><Relationship Id="rId41" Type="http://schemas.openxmlformats.org/officeDocument/2006/relationships/font" Target="fonts/FiraSansExtraCondensedMedium-bold.fntdata"/><Relationship Id="rId44" Type="http://schemas.openxmlformats.org/officeDocument/2006/relationships/font" Target="fonts/FiraSansExtraCondensed-regular.fntdata"/><Relationship Id="rId43" Type="http://schemas.openxmlformats.org/officeDocument/2006/relationships/font" Target="fonts/FiraSansExtraCondensedMedium-boldItalic.fntdata"/><Relationship Id="rId46" Type="http://schemas.openxmlformats.org/officeDocument/2006/relationships/font" Target="fonts/FiraSansExtraCondensed-italic.fntdata"/><Relationship Id="rId45" Type="http://schemas.openxmlformats.org/officeDocument/2006/relationships/font" Target="fonts/FiraSansExtraCondense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SemiBold-regular.fntdata"/><Relationship Id="rId47" Type="http://schemas.openxmlformats.org/officeDocument/2006/relationships/font" Target="fonts/FiraSansExtraCondensed-boldItalic.fntdata"/><Relationship Id="rId49" Type="http://schemas.openxmlformats.org/officeDocument/2006/relationships/font" Target="fonts/FiraSansExtraCondensed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Dosis-regular.fntdata"/><Relationship Id="rId32" Type="http://schemas.openxmlformats.org/officeDocument/2006/relationships/slide" Target="slides/slide26.xml"/><Relationship Id="rId35" Type="http://schemas.openxmlformats.org/officeDocument/2006/relationships/font" Target="fonts/Sniglet-regular.fntdata"/><Relationship Id="rId34" Type="http://schemas.openxmlformats.org/officeDocument/2006/relationships/font" Target="fonts/Dosis-bold.fntdata"/><Relationship Id="rId37" Type="http://schemas.openxmlformats.org/officeDocument/2006/relationships/font" Target="fonts/Roboto-bold.fntdata"/><Relationship Id="rId36" Type="http://schemas.openxmlformats.org/officeDocument/2006/relationships/font" Target="fonts/Roboto-regular.fntdata"/><Relationship Id="rId39" Type="http://schemas.openxmlformats.org/officeDocument/2006/relationships/font" Target="fonts/Roboto-boldItalic.fntdata"/><Relationship Id="rId38" Type="http://schemas.openxmlformats.org/officeDocument/2006/relationships/font" Target="fonts/Roboto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SemiBold-boldItalic.fntdata"/><Relationship Id="rId50" Type="http://schemas.openxmlformats.org/officeDocument/2006/relationships/font" Target="fonts/FiraSansExtraCondensedSemiBol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8b90f49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8b90f49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2baae5f24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2baae5f24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2baae5f2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2baae5f2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2ad5af77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2ad5af77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2ad5af77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2ad5af77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2ad5af77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62ad5af77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749300" rtl="0" algn="l">
              <a:lnSpc>
                <a:spcPct val="190909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Georgia"/>
              <a:buAutoNum type="arabicPeriod"/>
            </a:pPr>
            <a:r>
              <a:rPr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Classification tasks such as sentiment analysis are done similarly to Next Sentence classification, by adding a classification layer on top of the Transformer output for the [CLS] token.</a:t>
            </a:r>
            <a:endParaRPr sz="10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Georgia"/>
              <a:buAutoNum type="arabicPeriod"/>
            </a:pPr>
            <a:r>
              <a:rPr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Question Answering tasks (e.g. SQuAD v1.1), the software receives a question regarding a text sequence and is required to mark the answer in the sequence. Using BERT, a Q&amp;A model can be trained by learning two extra vectors that mark the beginning and the end of the answer.</a:t>
            </a:r>
            <a:endParaRPr sz="10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Georgia"/>
              <a:buAutoNum type="arabicPeriod"/>
            </a:pPr>
            <a:r>
              <a:rPr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Named Entity Recognition (NER), the software receives a text sequence and is required to mark the various types of entities (Person, Organization, Date, etc) that appear in the text. Using BERT, a NER model can be trained by feeding the output vector of each token into a classification layer that predicts the NER label.</a:t>
            </a:r>
            <a:endParaRPr sz="10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2ad5af77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2ad5af77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80340" lvl="0" marL="0" rtl="0" algn="just">
              <a:spcBef>
                <a:spcPts val="10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CRF, the input data is sequential, so that the previous context must be considered before making a prediction on a data point, thereby increasing the accuracy of the model. For example, if the previous label is B-P (begin phrase) then the following tag is most likely I-P.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2ad5af77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2ad5af77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2ad5af77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62ad5af77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62ad5af77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62ad5af77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62ad5af77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62ad5af77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95af6e4c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95af6e4c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62ad5af77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62ad5af77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62ad5af77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62ad5af77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62ad5af77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62ad5af77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62ad5af77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62ad5af77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62ad5af77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62ad5af77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62ad5af77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62ad5af77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2baae5f2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2baae5f2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2ad5af77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2ad5af77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2ad5af77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2ad5af77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2ad5af77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2ad5af77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2ad5af77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62ad5af77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2ad5af77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2ad5af77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87b2d04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87b2d04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2ad5af77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2ad5af77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9567" y="1106400"/>
            <a:ext cx="33738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99567" y="3607500"/>
            <a:ext cx="33738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kazemnejad.com/blog/transformer_architecture_positional_encoding/" TargetMode="External"/><Relationship Id="rId5" Type="http://schemas.openxmlformats.org/officeDocument/2006/relationships/hyperlink" Target="https://towardsdatascience.com/illustrated-self-attention-2d627e33b20a" TargetMode="External"/><Relationship Id="rId6" Type="http://schemas.openxmlformats.org/officeDocument/2006/relationships/hyperlink" Target="https://www.analyticsvidhya.com/blog/2022/01/feedforward-neural-network-its-layers-functions-and-importanc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rxiv.org/pdf/1905.05044.pdf" TargetMode="External"/><Relationship Id="rId4" Type="http://schemas.openxmlformats.org/officeDocument/2006/relationships/hyperlink" Target="https://pypi.org/project/textacy/0.2.3/" TargetMode="External"/><Relationship Id="rId5" Type="http://schemas.openxmlformats.org/officeDocument/2006/relationships/hyperlink" Target="https://github.com/huggingface/transformers" TargetMode="External"/><Relationship Id="rId6" Type="http://schemas.openxmlformats.org/officeDocument/2006/relationships/hyperlink" Target="https://huggingface.co/" TargetMode="External"/><Relationship Id="rId7" Type="http://schemas.openxmlformats.org/officeDocument/2006/relationships/hyperlink" Target="https://github.com/NielsRogge/Transformers-Tutorial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onkeylearn.com/keyword-extractor-onlin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15912" y="991600"/>
            <a:ext cx="8024400" cy="25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Keyphrase extraction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r>
              <a:rPr lang="en"/>
              <a:t> application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638500" y="4437175"/>
            <a:ext cx="12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15 Oct 2022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63696" y="4221776"/>
            <a:ext cx="401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Minh Hoang HO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minhhoangho99@gmail.com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00" y="1198157"/>
            <a:ext cx="4764124" cy="382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025" y="1727875"/>
            <a:ext cx="4126425" cy="223461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256225" y="2790025"/>
            <a:ext cx="40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232525" y="2889500"/>
            <a:ext cx="4080600" cy="400200"/>
          </a:xfrm>
          <a:prstGeom prst="rect">
            <a:avLst/>
          </a:prstGeom>
          <a:noFill/>
          <a:ln cap="flat" cmpd="sng" w="28575">
            <a:solidFill>
              <a:srgbClr val="EC3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256225" y="4531800"/>
            <a:ext cx="2154000" cy="400200"/>
          </a:xfrm>
          <a:prstGeom prst="rect">
            <a:avLst/>
          </a:prstGeom>
          <a:noFill/>
          <a:ln cap="flat" cmpd="sng" w="28575">
            <a:solidFill>
              <a:srgbClr val="EC3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Bi-LSTM</a:t>
            </a:r>
            <a:endParaRPr/>
          </a:p>
        </p:txBody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 b="0" l="46943" r="0" t="0"/>
          <a:stretch/>
        </p:blipFill>
        <p:spPr>
          <a:xfrm>
            <a:off x="4499300" y="1392475"/>
            <a:ext cx="4239675" cy="28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675450" y="1840775"/>
            <a:ext cx="3650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→ Calculate input via 2 directions (forward and backward) in 2 separated LSTM layers</a:t>
            </a:r>
            <a:endParaRPr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000" y="3185725"/>
            <a:ext cx="2468850" cy="9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300" y="1549550"/>
            <a:ext cx="3597700" cy="24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representation</a:t>
            </a:r>
            <a:endParaRPr/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927851" y="2993825"/>
            <a:ext cx="4590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D496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Contextual Embedding (ELMo, BERT, GPT-2)</a:t>
            </a:r>
            <a:endParaRPr sz="1900">
              <a:solidFill>
                <a:srgbClr val="3D496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D496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⇒ Context based presentation</a:t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928083" y="1549550"/>
            <a:ext cx="7479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D496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Word</a:t>
            </a:r>
            <a:r>
              <a:rPr lang="en" sz="1900">
                <a:solidFill>
                  <a:srgbClr val="3D496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Embedding</a:t>
            </a:r>
            <a:r>
              <a:rPr b="1" lang="en" sz="1900">
                <a:solidFill>
                  <a:srgbClr val="3D496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1900">
                <a:solidFill>
                  <a:srgbClr val="3D496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(Word2Vec, Glove)</a:t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5" name="Google Shape;195;p24"/>
          <p:cNvGrpSpPr/>
          <p:nvPr/>
        </p:nvGrpSpPr>
        <p:grpSpPr>
          <a:xfrm>
            <a:off x="578673" y="1618101"/>
            <a:ext cx="349407" cy="339887"/>
            <a:chOff x="-6690625" y="3631325"/>
            <a:chExt cx="307225" cy="292225"/>
          </a:xfrm>
        </p:grpSpPr>
        <p:sp>
          <p:nvSpPr>
            <p:cNvPr id="196" name="Google Shape;196;p24"/>
            <p:cNvSpPr/>
            <p:nvPr/>
          </p:nvSpPr>
          <p:spPr>
            <a:xfrm>
              <a:off x="-6690625" y="3631325"/>
              <a:ext cx="222925" cy="292225"/>
            </a:xfrm>
            <a:custGeom>
              <a:rect b="b" l="l" r="r" t="t"/>
              <a:pathLst>
                <a:path extrusionOk="0" h="11689" w="8917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604350" y="3832175"/>
              <a:ext cx="58675" cy="56550"/>
            </a:xfrm>
            <a:custGeom>
              <a:rect b="b" l="l" r="r" t="t"/>
              <a:pathLst>
                <a:path extrusionOk="0" h="2262" w="2347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-6470875" y="3684775"/>
              <a:ext cx="87475" cy="71800"/>
            </a:xfrm>
            <a:custGeom>
              <a:rect b="b" l="l" r="r" t="t"/>
              <a:pathLst>
                <a:path extrusionOk="0" h="2872" w="3499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-6578775" y="3721900"/>
              <a:ext cx="143375" cy="143375"/>
            </a:xfrm>
            <a:custGeom>
              <a:rect b="b" l="l" r="r" t="t"/>
              <a:pathLst>
                <a:path extrusionOk="0" h="5735" w="5735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6685100" y="3636850"/>
              <a:ext cx="47275" cy="46475"/>
            </a:xfrm>
            <a:custGeom>
              <a:rect b="b" l="l" r="r" t="t"/>
              <a:pathLst>
                <a:path extrusionOk="0" h="1859" w="1891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24"/>
          <p:cNvGrpSpPr/>
          <p:nvPr/>
        </p:nvGrpSpPr>
        <p:grpSpPr>
          <a:xfrm>
            <a:off x="578673" y="3051626"/>
            <a:ext cx="349407" cy="339887"/>
            <a:chOff x="-6690625" y="3631325"/>
            <a:chExt cx="307225" cy="292225"/>
          </a:xfrm>
        </p:grpSpPr>
        <p:sp>
          <p:nvSpPr>
            <p:cNvPr id="202" name="Google Shape;202;p24"/>
            <p:cNvSpPr/>
            <p:nvPr/>
          </p:nvSpPr>
          <p:spPr>
            <a:xfrm>
              <a:off x="-6690625" y="3631325"/>
              <a:ext cx="222925" cy="292225"/>
            </a:xfrm>
            <a:custGeom>
              <a:rect b="b" l="l" r="r" t="t"/>
              <a:pathLst>
                <a:path extrusionOk="0" h="11689" w="8917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-6604350" y="3832175"/>
              <a:ext cx="58675" cy="56550"/>
            </a:xfrm>
            <a:custGeom>
              <a:rect b="b" l="l" r="r" t="t"/>
              <a:pathLst>
                <a:path extrusionOk="0" h="2262" w="2347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-6470875" y="3684775"/>
              <a:ext cx="87475" cy="71800"/>
            </a:xfrm>
            <a:custGeom>
              <a:rect b="b" l="l" r="r" t="t"/>
              <a:pathLst>
                <a:path extrusionOk="0" h="2872" w="3499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-6578775" y="3721900"/>
              <a:ext cx="143375" cy="143375"/>
            </a:xfrm>
            <a:custGeom>
              <a:rect b="b" l="l" r="r" t="t"/>
              <a:pathLst>
                <a:path extrusionOk="0" h="5735" w="5735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-6685100" y="3636850"/>
              <a:ext cx="47275" cy="46475"/>
            </a:xfrm>
            <a:custGeom>
              <a:rect b="b" l="l" r="r" t="t"/>
              <a:pathLst>
                <a:path extrusionOk="0" h="1859" w="1891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</a:t>
            </a:r>
            <a:endParaRPr/>
          </a:p>
        </p:txBody>
      </p:sp>
      <p:sp>
        <p:nvSpPr>
          <p:cNvPr id="212" name="Google Shape;21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321" y="-11867"/>
            <a:ext cx="37640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710275" y="4664200"/>
            <a:ext cx="450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https://jalammar.github.io/illustrated-transformer/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678975" y="1441175"/>
            <a:ext cx="4502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Char char="-"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Embedding 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Char char="-"/>
            </a:pPr>
            <a:r>
              <a:rPr lang="en" sz="16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4"/>
              </a:rPr>
              <a:t>Positional Encoding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Char char="-"/>
            </a:pPr>
            <a:r>
              <a:rPr lang="en" sz="16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5"/>
              </a:rPr>
              <a:t>Self Attention - Multi-Head Attention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Char char="-"/>
            </a:pPr>
            <a:r>
              <a:rPr lang="en" sz="16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6"/>
              </a:rPr>
              <a:t>Feed Forward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075" y="1186600"/>
            <a:ext cx="3331697" cy="30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5875750" y="4012075"/>
            <a:ext cx="1871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D496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BERT architecture</a:t>
            </a:r>
            <a:endParaRPr sz="1600">
              <a:solidFill>
                <a:srgbClr val="3D496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540200" y="4389700"/>
            <a:ext cx="562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https://towardsdatascience.com/bert-explained-state-of-the-art-language-model-for-nlp-f8b21a9b6270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678975" y="1441175"/>
            <a:ext cx="45021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Fira Sans Extra Condensed"/>
              <a:buChar char="-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BERT makes use of Transformer, an attention mechanism that learns contextual relations between words (or sub-words) in a text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678975" y="2767025"/>
            <a:ext cx="450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Fira Sans Extra Condensed"/>
              <a:buChar char="-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Fine-tuning BERT → Feeding output vector to classification layer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Random Fields</a:t>
            </a:r>
            <a:endParaRPr/>
          </a:p>
        </p:txBody>
      </p: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00" y="1647725"/>
            <a:ext cx="5172074" cy="21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0" y="3131350"/>
            <a:ext cx="9144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Keyphrase extraction</a:t>
            </a:r>
            <a:endParaRPr sz="3700"/>
          </a:p>
        </p:txBody>
      </p:sp>
      <p:sp>
        <p:nvSpPr>
          <p:cNvPr id="239" name="Google Shape;239;p28"/>
          <p:cNvSpPr/>
          <p:nvPr/>
        </p:nvSpPr>
        <p:spPr>
          <a:xfrm>
            <a:off x="4070250" y="1774466"/>
            <a:ext cx="1003500" cy="10116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rgbClr val="468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5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418" y="0"/>
            <a:ext cx="6016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 b="0" l="0" r="1970" t="8273"/>
          <a:stretch/>
        </p:blipFill>
        <p:spPr>
          <a:xfrm>
            <a:off x="360725" y="1082425"/>
            <a:ext cx="8522524" cy="37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0" y="3131350"/>
            <a:ext cx="9144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Result</a:t>
            </a:r>
            <a:endParaRPr sz="3700"/>
          </a:p>
        </p:txBody>
      </p:sp>
      <p:sp>
        <p:nvSpPr>
          <p:cNvPr id="260" name="Google Shape;260;p31"/>
          <p:cNvSpPr/>
          <p:nvPr/>
        </p:nvSpPr>
        <p:spPr>
          <a:xfrm>
            <a:off x="4070250" y="1774466"/>
            <a:ext cx="1003500" cy="1011600"/>
          </a:xfrm>
          <a:prstGeom prst="ellipse">
            <a:avLst/>
          </a:prstGeom>
          <a:solidFill>
            <a:schemeClr val="accent4"/>
          </a:solidFill>
          <a:ln cap="flat" cmpd="sng" w="38100">
            <a:solidFill>
              <a:srgbClr val="202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5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817125" y="1364025"/>
            <a:ext cx="3443700" cy="1226642"/>
            <a:chOff x="817125" y="1364025"/>
            <a:chExt cx="3443700" cy="1226642"/>
          </a:xfrm>
        </p:grpSpPr>
        <p:sp>
          <p:nvSpPr>
            <p:cNvPr id="63" name="Google Shape;63;p14"/>
            <p:cNvSpPr/>
            <p:nvPr/>
          </p:nvSpPr>
          <p:spPr>
            <a:xfrm>
              <a:off x="817125" y="1579200"/>
              <a:ext cx="3443700" cy="101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99588" y="1638900"/>
              <a:ext cx="3279000" cy="89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4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Keyphrase extraction and application</a:t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3257325" y="1579067"/>
              <a:ext cx="1003500" cy="1011600"/>
            </a:xfrm>
            <a:prstGeom prst="ellipse">
              <a:avLst/>
            </a:prstGeom>
            <a:solidFill>
              <a:schemeClr val="accent5"/>
            </a:solidFill>
            <a:ln cap="flat" cmpd="sng" w="38100">
              <a:solidFill>
                <a:srgbClr val="E092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5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5000"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817125" y="1364025"/>
              <a:ext cx="2076000" cy="339900"/>
            </a:xfrm>
            <a:prstGeom prst="roundRect">
              <a:avLst>
                <a:gd fmla="val 50000" name="adj"/>
              </a:avLst>
            </a:pr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Introduction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817125" y="2917925"/>
            <a:ext cx="3443700" cy="1226642"/>
            <a:chOff x="817125" y="2917925"/>
            <a:chExt cx="3443700" cy="1226642"/>
          </a:xfrm>
        </p:grpSpPr>
        <p:sp>
          <p:nvSpPr>
            <p:cNvPr id="68" name="Google Shape;68;p14"/>
            <p:cNvSpPr/>
            <p:nvPr/>
          </p:nvSpPr>
          <p:spPr>
            <a:xfrm>
              <a:off x="817125" y="3133100"/>
              <a:ext cx="3443700" cy="101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899600" y="3192800"/>
              <a:ext cx="3361200" cy="89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5EB2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4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Architecture and implementation</a:t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257325" y="3132967"/>
              <a:ext cx="1003500" cy="1011600"/>
            </a:xfrm>
            <a:prstGeom prst="ellipse">
              <a:avLst/>
            </a:prstGeom>
            <a:solidFill>
              <a:schemeClr val="accent1"/>
            </a:solidFill>
            <a:ln cap="flat" cmpd="sng" w="38100">
              <a:solidFill>
                <a:srgbClr val="4685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50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17125" y="2917925"/>
              <a:ext cx="2083800" cy="339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Keyphrase extraction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4883225" y="1364025"/>
            <a:ext cx="3443700" cy="1226642"/>
            <a:chOff x="4883225" y="1364025"/>
            <a:chExt cx="3443700" cy="1226642"/>
          </a:xfrm>
        </p:grpSpPr>
        <p:sp>
          <p:nvSpPr>
            <p:cNvPr id="73" name="Google Shape;73;p14"/>
            <p:cNvSpPr/>
            <p:nvPr/>
          </p:nvSpPr>
          <p:spPr>
            <a:xfrm>
              <a:off x="4883225" y="1579200"/>
              <a:ext cx="3443700" cy="101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965688" y="1638900"/>
              <a:ext cx="3279000" cy="89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69E7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4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Related work and research</a:t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323425" y="1579067"/>
              <a:ext cx="1003500" cy="1011600"/>
            </a:xfrm>
            <a:prstGeom prst="ellipse">
              <a:avLst/>
            </a:prstGeom>
            <a:solidFill>
              <a:schemeClr val="accent2"/>
            </a:solidFill>
            <a:ln cap="flat" cmpd="sng" w="38100">
              <a:solidFill>
                <a:srgbClr val="2FC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5000"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883225" y="1364025"/>
              <a:ext cx="2150700" cy="339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Methodology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4883225" y="2917925"/>
            <a:ext cx="3443700" cy="1226642"/>
            <a:chOff x="4883225" y="2917925"/>
            <a:chExt cx="3443700" cy="1226642"/>
          </a:xfrm>
        </p:grpSpPr>
        <p:sp>
          <p:nvSpPr>
            <p:cNvPr id="78" name="Google Shape;78;p14"/>
            <p:cNvSpPr/>
            <p:nvPr/>
          </p:nvSpPr>
          <p:spPr>
            <a:xfrm>
              <a:off x="4883225" y="3133100"/>
              <a:ext cx="3443700" cy="101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965688" y="3192800"/>
              <a:ext cx="3279000" cy="89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4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Evaluation and conclusion</a:t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7323425" y="3132967"/>
              <a:ext cx="1003500" cy="1011600"/>
            </a:xfrm>
            <a:prstGeom prst="ellipse">
              <a:avLst/>
            </a:prstGeom>
            <a:solidFill>
              <a:schemeClr val="accent4"/>
            </a:solidFill>
            <a:ln cap="flat" cmpd="sng" w="38100">
              <a:solidFill>
                <a:srgbClr val="2020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5000"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883225" y="2917925"/>
              <a:ext cx="2112600" cy="339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300" y="1120050"/>
            <a:ext cx="4883425" cy="37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(Data train)</a:t>
            </a:r>
            <a:endParaRPr/>
          </a:p>
        </p:txBody>
      </p:sp>
      <p:sp>
        <p:nvSpPr>
          <p:cNvPr id="274" name="Google Shape;27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75" name="Google Shape;275;p33"/>
          <p:cNvGraphicFramePr/>
          <p:nvPr/>
        </p:nvGraphicFramePr>
        <p:xfrm>
          <a:off x="1065525" y="1407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{177E84EC-DC5E-4039-ABEA-E42083766F94}</a:tableStyleId>
              </a:tblPr>
              <a:tblGrid>
                <a:gridCol w="1339200"/>
                <a:gridCol w="1339200"/>
                <a:gridCol w="1339200"/>
                <a:gridCol w="1339200"/>
                <a:gridCol w="1339200"/>
              </a:tblGrid>
              <a:tr h="93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Precision</a:t>
                      </a:r>
                      <a:endParaRPr sz="15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Recall</a:t>
                      </a:r>
                      <a:endParaRPr sz="15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F1</a:t>
                      </a:r>
                      <a:endParaRPr sz="15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Exact match</a:t>
                      </a:r>
                      <a:endParaRPr sz="15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</a:tr>
              <a:tr h="931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C78D8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BERT Embedding</a:t>
                      </a:r>
                      <a:endParaRPr sz="1300">
                        <a:solidFill>
                          <a:srgbClr val="3C78D8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0.954</a:t>
                      </a:r>
                      <a:endParaRPr b="1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0.891</a:t>
                      </a:r>
                      <a:endParaRPr b="1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0.921</a:t>
                      </a:r>
                      <a:endParaRPr b="1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0.282</a:t>
                      </a:r>
                      <a:endParaRPr b="1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1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C78D8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Glove Embedding</a:t>
                      </a:r>
                      <a:endParaRPr sz="1300">
                        <a:solidFill>
                          <a:srgbClr val="3C78D8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0.956</a:t>
                      </a:r>
                      <a:endParaRPr b="1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0.724</a:t>
                      </a:r>
                      <a:endParaRPr b="1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0.824</a:t>
                      </a:r>
                      <a:endParaRPr b="1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0.211</a:t>
                      </a:r>
                      <a:endParaRPr b="1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33"/>
          <p:cNvSpPr txBox="1"/>
          <p:nvPr/>
        </p:nvSpPr>
        <p:spPr>
          <a:xfrm>
            <a:off x="1065525" y="4589975"/>
            <a:ext cx="5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https://www.statology.org/f1-score-vs-accuracy/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(Data test)</a:t>
            </a:r>
            <a:endParaRPr/>
          </a:p>
        </p:txBody>
      </p:sp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 b="0" l="0" r="0" t="2562"/>
          <a:stretch/>
        </p:blipFill>
        <p:spPr>
          <a:xfrm>
            <a:off x="2114150" y="1165500"/>
            <a:ext cx="4820400" cy="347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result</a:t>
            </a:r>
            <a:endParaRPr/>
          </a:p>
        </p:txBody>
      </p:sp>
      <p:sp>
        <p:nvSpPr>
          <p:cNvPr id="289" name="Google Shape;28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0" name="Google Shape;290;p35"/>
          <p:cNvGraphicFramePr/>
          <p:nvPr/>
        </p:nvGraphicFramePr>
        <p:xfrm>
          <a:off x="710275" y="1169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{177E84EC-DC5E-4039-ABEA-E42083766F94}</a:tableStyleId>
              </a:tblPr>
              <a:tblGrid>
                <a:gridCol w="1647725"/>
                <a:gridCol w="1518950"/>
                <a:gridCol w="1518950"/>
                <a:gridCol w="1518950"/>
                <a:gridCol w="1518950"/>
              </a:tblGrid>
              <a:tr h="68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Result</a:t>
                      </a:r>
                      <a:endParaRPr sz="18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 hMerge="1"/>
                <a:tc hMerge="1"/>
                <a:tc hMerge="1"/>
              </a:tr>
              <a:tr h="152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C78D8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SGrank</a:t>
                      </a:r>
                      <a:endParaRPr sz="1500">
                        <a:solidFill>
                          <a:srgbClr val="3C78D8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2222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Danang is a developing coastal city in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the central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" sz="1600">
                          <a:solidFill>
                            <a:srgbClr val="22222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part of 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Vietnam</a:t>
                      </a:r>
                      <a:r>
                        <a:rPr lang="en" sz="1600">
                          <a:solidFill>
                            <a:srgbClr val="22222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and is known as one of the 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largest cities</a:t>
                      </a:r>
                      <a:r>
                        <a:rPr lang="en" sz="1600">
                          <a:solidFill>
                            <a:srgbClr val="22222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alongside 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Hanoi </a:t>
                      </a:r>
                      <a:r>
                        <a:rPr lang="en" sz="1600">
                          <a:solidFill>
                            <a:srgbClr val="22222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and 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Ho Chi Minh city</a:t>
                      </a:r>
                      <a:r>
                        <a:rPr lang="en" sz="1600">
                          <a:solidFill>
                            <a:srgbClr val="22222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. Visiting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Da Nang</a:t>
                      </a:r>
                      <a:r>
                        <a:rPr lang="en" sz="1600">
                          <a:solidFill>
                            <a:srgbClr val="22222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, you will be astounded by the 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amazing natural landscape</a:t>
                      </a:r>
                      <a:r>
                        <a:rPr lang="en" sz="1600">
                          <a:solidFill>
                            <a:srgbClr val="22222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, the 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friendly locals</a:t>
                      </a:r>
                      <a:r>
                        <a:rPr lang="en" sz="1600">
                          <a:solidFill>
                            <a:srgbClr val="22222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and a 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countless number</a:t>
                      </a:r>
                      <a:r>
                        <a:rPr lang="en" sz="1600">
                          <a:solidFill>
                            <a:srgbClr val="22222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of 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great attractions</a:t>
                      </a:r>
                      <a:r>
                        <a:rPr lang="en" sz="1600">
                          <a:solidFill>
                            <a:srgbClr val="22222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around the city.</a:t>
                      </a:r>
                      <a:endParaRPr sz="20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152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C78D8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BERT-BiLSTM-CRF</a:t>
                      </a:r>
                      <a:endParaRPr sz="1500">
                        <a:solidFill>
                          <a:srgbClr val="3C78D8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Danang is a 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developing coastal city</a:t>
                      </a: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 in the central part of Vietnam and is known as one of the largest cities alongside Hanoi and Ho Chi Minh city. Visiting Da Nang, you will be astounded by the 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amazing natural landscape</a:t>
                      </a: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, the friendly locals and a countless number of great attractions around the city.</a:t>
                      </a:r>
                      <a:endParaRPr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6" name="Google Shape;29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36"/>
          <p:cNvSpPr txBox="1"/>
          <p:nvPr/>
        </p:nvSpPr>
        <p:spPr>
          <a:xfrm>
            <a:off x="710275" y="1505625"/>
            <a:ext cx="685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-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Apply Contextual Embedding to keyphrase extraction problem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-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Closed domain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-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Define training pipeline 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37"/>
          <p:cNvSpPr txBox="1"/>
          <p:nvPr/>
        </p:nvSpPr>
        <p:spPr>
          <a:xfrm>
            <a:off x="3657038" y="1742775"/>
            <a:ext cx="3229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155CC"/>
                </a:solidFill>
                <a:latin typeface="Sniglet"/>
                <a:ea typeface="Sniglet"/>
                <a:cs typeface="Sniglet"/>
                <a:sym typeface="Sniglet"/>
              </a:rPr>
              <a:t>THANKS!</a:t>
            </a:r>
            <a:endParaRPr sz="6000">
              <a:solidFill>
                <a:srgbClr val="1155CC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04" name="Google Shape;304;p37"/>
          <p:cNvSpPr/>
          <p:nvPr/>
        </p:nvSpPr>
        <p:spPr>
          <a:xfrm>
            <a:off x="2257757" y="1777709"/>
            <a:ext cx="1180108" cy="1089975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0" name="Google Shape;310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38"/>
          <p:cNvSpPr txBox="1"/>
          <p:nvPr/>
        </p:nvSpPr>
        <p:spPr>
          <a:xfrm>
            <a:off x="710275" y="1270650"/>
            <a:ext cx="784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 Review of Keyphrase Extraction (2019)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</a:t>
            </a:r>
            <a:r>
              <a:rPr lang="en" sz="20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3"/>
              </a:rPr>
              <a:t>https://arxiv.org/pdf/1905.05044.pdf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710266" y="2323263"/>
            <a:ext cx="784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Textacy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</a:t>
            </a:r>
            <a:r>
              <a:rPr lang="en" sz="20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4"/>
              </a:rPr>
              <a:t>https://pypi.org/project/textacy/0.2.3/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710273" y="3375875"/>
            <a:ext cx="7846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Transformers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</a:t>
            </a:r>
            <a:r>
              <a:rPr lang="en" sz="20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5"/>
              </a:rPr>
              <a:t>https://github.com/huggingface/transformers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</a:t>
            </a:r>
            <a:r>
              <a:rPr lang="en" sz="20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6"/>
              </a:rPr>
              <a:t>https://huggingface.co/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</a:t>
            </a:r>
            <a:r>
              <a:rPr lang="en" sz="20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7"/>
              </a:rPr>
              <a:t>https://github.com/NielsRogge/Transformers-Tutorials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0" y="3131350"/>
            <a:ext cx="9144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Introduction</a:t>
            </a:r>
            <a:endParaRPr sz="3700"/>
          </a:p>
        </p:txBody>
      </p:sp>
      <p:sp>
        <p:nvSpPr>
          <p:cNvPr id="88" name="Google Shape;88;p15"/>
          <p:cNvSpPr/>
          <p:nvPr/>
        </p:nvSpPr>
        <p:spPr>
          <a:xfrm>
            <a:off x="4070250" y="1774466"/>
            <a:ext cx="1003500" cy="10116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E0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5000"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phrase extraction and application</a:t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635334" y="1542658"/>
            <a:ext cx="3733629" cy="492600"/>
            <a:chOff x="765849" y="4484275"/>
            <a:chExt cx="3644698" cy="492600"/>
          </a:xfrm>
        </p:grpSpPr>
        <p:sp>
          <p:nvSpPr>
            <p:cNvPr id="97" name="Google Shape;97;p16"/>
            <p:cNvSpPr txBox="1"/>
            <p:nvPr/>
          </p:nvSpPr>
          <p:spPr>
            <a:xfrm>
              <a:off x="1165148" y="4484275"/>
              <a:ext cx="3245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Part-of-speech tagging</a:t>
              </a:r>
              <a:endParaRPr sz="2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98" name="Google Shape;9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5849" y="4569555"/>
              <a:ext cx="316675" cy="316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6"/>
          <p:cNvGrpSpPr/>
          <p:nvPr/>
        </p:nvGrpSpPr>
        <p:grpSpPr>
          <a:xfrm>
            <a:off x="644056" y="2244508"/>
            <a:ext cx="3725025" cy="492600"/>
            <a:chOff x="765849" y="4484275"/>
            <a:chExt cx="3636300" cy="492600"/>
          </a:xfrm>
        </p:grpSpPr>
        <p:sp>
          <p:nvSpPr>
            <p:cNvPr id="100" name="Google Shape;100;p16"/>
            <p:cNvSpPr txBox="1"/>
            <p:nvPr/>
          </p:nvSpPr>
          <p:spPr>
            <a:xfrm>
              <a:off x="1165149" y="4484275"/>
              <a:ext cx="3237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Named entity recognition</a:t>
              </a:r>
              <a:endParaRPr sz="2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101" name="Google Shape;10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5849" y="4569555"/>
              <a:ext cx="316675" cy="316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" name="Google Shape;102;p16"/>
          <p:cNvGrpSpPr/>
          <p:nvPr/>
        </p:nvGrpSpPr>
        <p:grpSpPr>
          <a:xfrm>
            <a:off x="644056" y="2946358"/>
            <a:ext cx="3725025" cy="492600"/>
            <a:chOff x="701202" y="4241750"/>
            <a:chExt cx="3636300" cy="492600"/>
          </a:xfrm>
        </p:grpSpPr>
        <p:sp>
          <p:nvSpPr>
            <p:cNvPr id="103" name="Google Shape;103;p16"/>
            <p:cNvSpPr txBox="1"/>
            <p:nvPr/>
          </p:nvSpPr>
          <p:spPr>
            <a:xfrm>
              <a:off x="1100501" y="4241750"/>
              <a:ext cx="3237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Keyphrase extraction</a:t>
              </a:r>
              <a:endParaRPr sz="2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104" name="Google Shape;10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1202" y="4335730"/>
              <a:ext cx="316675" cy="3166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950" y="1439725"/>
            <a:ext cx="3096875" cy="22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4507" l="0" r="0" t="0"/>
          <a:stretch/>
        </p:blipFill>
        <p:spPr>
          <a:xfrm>
            <a:off x="2041575" y="1002550"/>
            <a:ext cx="5196475" cy="41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0" y="3131350"/>
            <a:ext cx="9144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Methodology</a:t>
            </a:r>
            <a:endParaRPr sz="3700"/>
          </a:p>
        </p:txBody>
      </p:sp>
      <p:sp>
        <p:nvSpPr>
          <p:cNvPr id="118" name="Google Shape;118;p18"/>
          <p:cNvSpPr/>
          <p:nvPr/>
        </p:nvSpPr>
        <p:spPr>
          <a:xfrm>
            <a:off x="4070250" y="1774466"/>
            <a:ext cx="1003500" cy="10116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rgbClr val="2FC9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5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324987" y="1377300"/>
            <a:ext cx="781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Unsupervised method (TF-IDF, WikiRank, SgRank, TextRank, …)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950" y="14268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1316284" y="2417400"/>
            <a:ext cx="781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Self-s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upervised method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324978" y="3496610"/>
            <a:ext cx="781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upervised method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950" y="24669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53" y="3537397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1044350" y="3982375"/>
            <a:ext cx="6631800" cy="80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Restaurant has a     big    view  of   natural   landscape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1000"/>
              </a:spcBef>
              <a:spcAft>
                <a:spcPts val="30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O    O  O    B-P    I-P      I-P    I-P          I-P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2000"/>
          </a:p>
        </p:txBody>
      </p:sp>
      <p:sp>
        <p:nvSpPr>
          <p:cNvPr id="139" name="Google Shape;139;p20"/>
          <p:cNvSpPr txBox="1"/>
          <p:nvPr/>
        </p:nvSpPr>
        <p:spPr>
          <a:xfrm>
            <a:off x="710275" y="1383775"/>
            <a:ext cx="651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	</a:t>
            </a:r>
            <a: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Keyphrase extraction → Classification problem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	</a:t>
            </a:r>
            <a:r>
              <a:rPr lang="en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3"/>
              </a:rPr>
              <a:t>https://monkeylearn.com/keyword-extractor-online/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809400" y="2236675"/>
            <a:ext cx="6213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  Input document: 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180339" lvl="0" marL="18288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 =  {w1,w2, ..., wn}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180339" lvl="0" marL="18288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180340" lvl="0" marL="0" rtl="0" algn="just">
              <a:spcBef>
                <a:spcPts val="10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→ Label each word into 3 classes:    </a:t>
            </a: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B-P</a:t>
            </a: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</a:t>
            </a: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I-P</a:t>
            </a: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</a:t>
            </a: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O-P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41" name="Google Shape;141;p20"/>
          <p:cNvGrpSpPr/>
          <p:nvPr/>
        </p:nvGrpSpPr>
        <p:grpSpPr>
          <a:xfrm>
            <a:off x="662421" y="1444063"/>
            <a:ext cx="381930" cy="366407"/>
            <a:chOff x="7142746" y="4629313"/>
            <a:chExt cx="381930" cy="366407"/>
          </a:xfrm>
        </p:grpSpPr>
        <p:sp>
          <p:nvSpPr>
            <p:cNvPr id="142" name="Google Shape;142;p20"/>
            <p:cNvSpPr/>
            <p:nvPr/>
          </p:nvSpPr>
          <p:spPr>
            <a:xfrm>
              <a:off x="7206241" y="4757432"/>
              <a:ext cx="200368" cy="181118"/>
            </a:xfrm>
            <a:custGeom>
              <a:rect b="b" l="l" r="r" t="t"/>
              <a:pathLst>
                <a:path extrusionOk="0" h="5297" w="5860">
                  <a:moveTo>
                    <a:pt x="2922" y="0"/>
                  </a:moveTo>
                  <a:cubicBezTo>
                    <a:pt x="2185" y="0"/>
                    <a:pt x="1452" y="303"/>
                    <a:pt x="930" y="893"/>
                  </a:cubicBezTo>
                  <a:cubicBezTo>
                    <a:pt x="1" y="1940"/>
                    <a:pt x="49" y="3512"/>
                    <a:pt x="1049" y="4512"/>
                  </a:cubicBezTo>
                  <a:cubicBezTo>
                    <a:pt x="1558" y="5034"/>
                    <a:pt x="2236" y="5297"/>
                    <a:pt x="2916" y="5297"/>
                  </a:cubicBezTo>
                  <a:cubicBezTo>
                    <a:pt x="3541" y="5297"/>
                    <a:pt x="4167" y="5076"/>
                    <a:pt x="4669" y="4631"/>
                  </a:cubicBezTo>
                  <a:cubicBezTo>
                    <a:pt x="5716" y="3703"/>
                    <a:pt x="5859" y="2107"/>
                    <a:pt x="5002" y="1012"/>
                  </a:cubicBezTo>
                  <a:lnTo>
                    <a:pt x="5002" y="1012"/>
                  </a:lnTo>
                  <a:lnTo>
                    <a:pt x="4311" y="1702"/>
                  </a:lnTo>
                  <a:cubicBezTo>
                    <a:pt x="4502" y="1988"/>
                    <a:pt x="4597" y="2298"/>
                    <a:pt x="4597" y="2655"/>
                  </a:cubicBezTo>
                  <a:lnTo>
                    <a:pt x="4573" y="2655"/>
                  </a:lnTo>
                  <a:cubicBezTo>
                    <a:pt x="4573" y="3695"/>
                    <a:pt x="3737" y="4318"/>
                    <a:pt x="2892" y="4318"/>
                  </a:cubicBezTo>
                  <a:cubicBezTo>
                    <a:pt x="2325" y="4318"/>
                    <a:pt x="1755" y="4038"/>
                    <a:pt x="1430" y="3417"/>
                  </a:cubicBezTo>
                  <a:cubicBezTo>
                    <a:pt x="793" y="2218"/>
                    <a:pt x="1763" y="974"/>
                    <a:pt x="2901" y="974"/>
                  </a:cubicBezTo>
                  <a:cubicBezTo>
                    <a:pt x="3210" y="974"/>
                    <a:pt x="3531" y="1065"/>
                    <a:pt x="3835" y="1274"/>
                  </a:cubicBezTo>
                  <a:lnTo>
                    <a:pt x="4550" y="559"/>
                  </a:lnTo>
                  <a:cubicBezTo>
                    <a:pt x="4070" y="184"/>
                    <a:pt x="3495" y="0"/>
                    <a:pt x="2922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7255923" y="4812345"/>
              <a:ext cx="94508" cy="71428"/>
            </a:xfrm>
            <a:custGeom>
              <a:rect b="b" l="l" r="r" t="t"/>
              <a:pathLst>
                <a:path extrusionOk="0" h="2089" w="2764">
                  <a:moveTo>
                    <a:pt x="1453" y="1"/>
                  </a:moveTo>
                  <a:cubicBezTo>
                    <a:pt x="405" y="1"/>
                    <a:pt x="1" y="1382"/>
                    <a:pt x="906" y="1930"/>
                  </a:cubicBezTo>
                  <a:cubicBezTo>
                    <a:pt x="1087" y="2039"/>
                    <a:pt x="1273" y="2088"/>
                    <a:pt x="1452" y="2088"/>
                  </a:cubicBezTo>
                  <a:cubicBezTo>
                    <a:pt x="2169" y="2088"/>
                    <a:pt x="2763" y="1311"/>
                    <a:pt x="2382" y="549"/>
                  </a:cubicBezTo>
                  <a:lnTo>
                    <a:pt x="2382" y="549"/>
                  </a:lnTo>
                  <a:lnTo>
                    <a:pt x="1668" y="1263"/>
                  </a:lnTo>
                  <a:cubicBezTo>
                    <a:pt x="1608" y="1323"/>
                    <a:pt x="1531" y="1352"/>
                    <a:pt x="1453" y="1352"/>
                  </a:cubicBezTo>
                  <a:cubicBezTo>
                    <a:pt x="1376" y="1352"/>
                    <a:pt x="1299" y="1323"/>
                    <a:pt x="1239" y="1263"/>
                  </a:cubicBezTo>
                  <a:cubicBezTo>
                    <a:pt x="1096" y="1144"/>
                    <a:pt x="1096" y="930"/>
                    <a:pt x="1239" y="811"/>
                  </a:cubicBezTo>
                  <a:lnTo>
                    <a:pt x="1930" y="120"/>
                  </a:lnTo>
                  <a:cubicBezTo>
                    <a:pt x="1787" y="49"/>
                    <a:pt x="1620" y="1"/>
                    <a:pt x="1453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7142746" y="4701322"/>
              <a:ext cx="324931" cy="294397"/>
            </a:xfrm>
            <a:custGeom>
              <a:rect b="b" l="l" r="r" t="t"/>
              <a:pathLst>
                <a:path extrusionOk="0" h="8610" w="9503">
                  <a:moveTo>
                    <a:pt x="4735" y="0"/>
                  </a:moveTo>
                  <a:cubicBezTo>
                    <a:pt x="3580" y="0"/>
                    <a:pt x="2426" y="462"/>
                    <a:pt x="1572" y="1367"/>
                  </a:cubicBezTo>
                  <a:cubicBezTo>
                    <a:pt x="0" y="3057"/>
                    <a:pt x="24" y="5701"/>
                    <a:pt x="1667" y="7344"/>
                  </a:cubicBezTo>
                  <a:cubicBezTo>
                    <a:pt x="2510" y="8187"/>
                    <a:pt x="3616" y="8610"/>
                    <a:pt x="4722" y="8610"/>
                  </a:cubicBezTo>
                  <a:cubicBezTo>
                    <a:pt x="5772" y="8610"/>
                    <a:pt x="6821" y="8229"/>
                    <a:pt x="7645" y="7463"/>
                  </a:cubicBezTo>
                  <a:cubicBezTo>
                    <a:pt x="9336" y="5891"/>
                    <a:pt x="9502" y="3248"/>
                    <a:pt x="8002" y="1510"/>
                  </a:cubicBezTo>
                  <a:lnTo>
                    <a:pt x="8002" y="1510"/>
                  </a:lnTo>
                  <a:lnTo>
                    <a:pt x="7288" y="2200"/>
                  </a:lnTo>
                  <a:cubicBezTo>
                    <a:pt x="7764" y="2795"/>
                    <a:pt x="8050" y="3534"/>
                    <a:pt x="8050" y="4296"/>
                  </a:cubicBezTo>
                  <a:cubicBezTo>
                    <a:pt x="8050" y="6347"/>
                    <a:pt x="6391" y="7561"/>
                    <a:pt x="4729" y="7561"/>
                  </a:cubicBezTo>
                  <a:cubicBezTo>
                    <a:pt x="3573" y="7561"/>
                    <a:pt x="2416" y="6975"/>
                    <a:pt x="1810" y="5677"/>
                  </a:cubicBezTo>
                  <a:cubicBezTo>
                    <a:pt x="675" y="3280"/>
                    <a:pt x="2595" y="991"/>
                    <a:pt x="4774" y="991"/>
                  </a:cubicBezTo>
                  <a:cubicBezTo>
                    <a:pt x="5473" y="991"/>
                    <a:pt x="6199" y="1227"/>
                    <a:pt x="6859" y="1771"/>
                  </a:cubicBezTo>
                  <a:lnTo>
                    <a:pt x="7550" y="1057"/>
                  </a:lnTo>
                  <a:cubicBezTo>
                    <a:pt x="6741" y="349"/>
                    <a:pt x="5738" y="0"/>
                    <a:pt x="4735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7400865" y="4707306"/>
              <a:ext cx="45647" cy="45647"/>
            </a:xfrm>
            <a:custGeom>
              <a:rect b="b" l="l" r="r" t="t"/>
              <a:pathLst>
                <a:path extrusionOk="0" h="1335" w="1335">
                  <a:moveTo>
                    <a:pt x="906" y="1"/>
                  </a:moveTo>
                  <a:lnTo>
                    <a:pt x="1" y="882"/>
                  </a:lnTo>
                  <a:cubicBezTo>
                    <a:pt x="167" y="1025"/>
                    <a:pt x="310" y="1168"/>
                    <a:pt x="453" y="1335"/>
                  </a:cubicBezTo>
                  <a:lnTo>
                    <a:pt x="1334" y="430"/>
                  </a:lnTo>
                  <a:lnTo>
                    <a:pt x="1072" y="382"/>
                  </a:lnTo>
                  <a:cubicBezTo>
                    <a:pt x="1025" y="358"/>
                    <a:pt x="977" y="310"/>
                    <a:pt x="977" y="263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7479029" y="4649555"/>
              <a:ext cx="29542" cy="25234"/>
            </a:xfrm>
            <a:custGeom>
              <a:rect b="b" l="l" r="r" t="t"/>
              <a:pathLst>
                <a:path extrusionOk="0" h="738" w="864">
                  <a:moveTo>
                    <a:pt x="415" y="0"/>
                  </a:moveTo>
                  <a:cubicBezTo>
                    <a:pt x="341" y="0"/>
                    <a:pt x="263" y="28"/>
                    <a:pt x="191" y="94"/>
                  </a:cubicBezTo>
                  <a:lnTo>
                    <a:pt x="1" y="285"/>
                  </a:lnTo>
                  <a:lnTo>
                    <a:pt x="120" y="618"/>
                  </a:lnTo>
                  <a:lnTo>
                    <a:pt x="453" y="737"/>
                  </a:lnTo>
                  <a:lnTo>
                    <a:pt x="644" y="547"/>
                  </a:lnTo>
                  <a:cubicBezTo>
                    <a:pt x="864" y="309"/>
                    <a:pt x="661" y="0"/>
                    <a:pt x="415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7422030" y="4629313"/>
              <a:ext cx="57033" cy="78027"/>
            </a:xfrm>
            <a:custGeom>
              <a:rect b="b" l="l" r="r" t="t"/>
              <a:pathLst>
                <a:path extrusionOk="0" h="2282" w="1668">
                  <a:moveTo>
                    <a:pt x="1108" y="0"/>
                  </a:moveTo>
                  <a:cubicBezTo>
                    <a:pt x="1033" y="0"/>
                    <a:pt x="957" y="39"/>
                    <a:pt x="906" y="91"/>
                  </a:cubicBezTo>
                  <a:lnTo>
                    <a:pt x="96" y="901"/>
                  </a:lnTo>
                  <a:cubicBezTo>
                    <a:pt x="25" y="972"/>
                    <a:pt x="1" y="1091"/>
                    <a:pt x="25" y="1186"/>
                  </a:cubicBezTo>
                  <a:lnTo>
                    <a:pt x="263" y="2282"/>
                  </a:lnTo>
                  <a:lnTo>
                    <a:pt x="1668" y="877"/>
                  </a:lnTo>
                  <a:lnTo>
                    <a:pt x="1430" y="210"/>
                  </a:lnTo>
                  <a:cubicBezTo>
                    <a:pt x="1382" y="115"/>
                    <a:pt x="1287" y="43"/>
                    <a:pt x="1192" y="20"/>
                  </a:cubicBezTo>
                  <a:cubicBezTo>
                    <a:pt x="1165" y="6"/>
                    <a:pt x="1136" y="0"/>
                    <a:pt x="1108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7446478" y="4674755"/>
              <a:ext cx="78198" cy="56212"/>
            </a:xfrm>
            <a:custGeom>
              <a:rect b="b" l="l" r="r" t="t"/>
              <a:pathLst>
                <a:path extrusionOk="0" h="1644" w="2287">
                  <a:moveTo>
                    <a:pt x="1405" y="0"/>
                  </a:moveTo>
                  <a:lnTo>
                    <a:pt x="0" y="1382"/>
                  </a:lnTo>
                  <a:lnTo>
                    <a:pt x="1096" y="1644"/>
                  </a:lnTo>
                  <a:lnTo>
                    <a:pt x="1167" y="1644"/>
                  </a:lnTo>
                  <a:cubicBezTo>
                    <a:pt x="1239" y="1644"/>
                    <a:pt x="1310" y="1596"/>
                    <a:pt x="1381" y="1548"/>
                  </a:cubicBezTo>
                  <a:lnTo>
                    <a:pt x="2167" y="739"/>
                  </a:lnTo>
                  <a:cubicBezTo>
                    <a:pt x="2263" y="667"/>
                    <a:pt x="2286" y="548"/>
                    <a:pt x="2263" y="453"/>
                  </a:cubicBezTo>
                  <a:lnTo>
                    <a:pt x="2263" y="453"/>
                  </a:lnTo>
                  <a:lnTo>
                    <a:pt x="2263" y="477"/>
                  </a:lnTo>
                  <a:cubicBezTo>
                    <a:pt x="2239" y="358"/>
                    <a:pt x="2167" y="262"/>
                    <a:pt x="2072" y="238"/>
                  </a:cubicBezTo>
                  <a:lnTo>
                    <a:pt x="14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20"/>
          <p:cNvGrpSpPr/>
          <p:nvPr/>
        </p:nvGrpSpPr>
        <p:grpSpPr>
          <a:xfrm>
            <a:off x="662421" y="2290791"/>
            <a:ext cx="381930" cy="366407"/>
            <a:chOff x="7142746" y="4629313"/>
            <a:chExt cx="381930" cy="366407"/>
          </a:xfrm>
        </p:grpSpPr>
        <p:sp>
          <p:nvSpPr>
            <p:cNvPr id="150" name="Google Shape;150;p20"/>
            <p:cNvSpPr/>
            <p:nvPr/>
          </p:nvSpPr>
          <p:spPr>
            <a:xfrm>
              <a:off x="7206241" y="4757432"/>
              <a:ext cx="200368" cy="181118"/>
            </a:xfrm>
            <a:custGeom>
              <a:rect b="b" l="l" r="r" t="t"/>
              <a:pathLst>
                <a:path extrusionOk="0" h="5297" w="5860">
                  <a:moveTo>
                    <a:pt x="2922" y="0"/>
                  </a:moveTo>
                  <a:cubicBezTo>
                    <a:pt x="2185" y="0"/>
                    <a:pt x="1452" y="303"/>
                    <a:pt x="930" y="893"/>
                  </a:cubicBezTo>
                  <a:cubicBezTo>
                    <a:pt x="1" y="1940"/>
                    <a:pt x="49" y="3512"/>
                    <a:pt x="1049" y="4512"/>
                  </a:cubicBezTo>
                  <a:cubicBezTo>
                    <a:pt x="1558" y="5034"/>
                    <a:pt x="2236" y="5297"/>
                    <a:pt x="2916" y="5297"/>
                  </a:cubicBezTo>
                  <a:cubicBezTo>
                    <a:pt x="3541" y="5297"/>
                    <a:pt x="4167" y="5076"/>
                    <a:pt x="4669" y="4631"/>
                  </a:cubicBezTo>
                  <a:cubicBezTo>
                    <a:pt x="5716" y="3703"/>
                    <a:pt x="5859" y="2107"/>
                    <a:pt x="5002" y="1012"/>
                  </a:cubicBezTo>
                  <a:lnTo>
                    <a:pt x="5002" y="1012"/>
                  </a:lnTo>
                  <a:lnTo>
                    <a:pt x="4311" y="1702"/>
                  </a:lnTo>
                  <a:cubicBezTo>
                    <a:pt x="4502" y="1988"/>
                    <a:pt x="4597" y="2298"/>
                    <a:pt x="4597" y="2655"/>
                  </a:cubicBezTo>
                  <a:lnTo>
                    <a:pt x="4573" y="2655"/>
                  </a:lnTo>
                  <a:cubicBezTo>
                    <a:pt x="4573" y="3695"/>
                    <a:pt x="3737" y="4318"/>
                    <a:pt x="2892" y="4318"/>
                  </a:cubicBezTo>
                  <a:cubicBezTo>
                    <a:pt x="2325" y="4318"/>
                    <a:pt x="1755" y="4038"/>
                    <a:pt x="1430" y="3417"/>
                  </a:cubicBezTo>
                  <a:cubicBezTo>
                    <a:pt x="793" y="2218"/>
                    <a:pt x="1763" y="974"/>
                    <a:pt x="2901" y="974"/>
                  </a:cubicBezTo>
                  <a:cubicBezTo>
                    <a:pt x="3210" y="974"/>
                    <a:pt x="3531" y="1065"/>
                    <a:pt x="3835" y="1274"/>
                  </a:cubicBezTo>
                  <a:lnTo>
                    <a:pt x="4550" y="559"/>
                  </a:lnTo>
                  <a:cubicBezTo>
                    <a:pt x="4070" y="184"/>
                    <a:pt x="3495" y="0"/>
                    <a:pt x="2922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7255923" y="4812345"/>
              <a:ext cx="94508" cy="71428"/>
            </a:xfrm>
            <a:custGeom>
              <a:rect b="b" l="l" r="r" t="t"/>
              <a:pathLst>
                <a:path extrusionOk="0" h="2089" w="2764">
                  <a:moveTo>
                    <a:pt x="1453" y="1"/>
                  </a:moveTo>
                  <a:cubicBezTo>
                    <a:pt x="405" y="1"/>
                    <a:pt x="1" y="1382"/>
                    <a:pt x="906" y="1930"/>
                  </a:cubicBezTo>
                  <a:cubicBezTo>
                    <a:pt x="1087" y="2039"/>
                    <a:pt x="1273" y="2088"/>
                    <a:pt x="1452" y="2088"/>
                  </a:cubicBezTo>
                  <a:cubicBezTo>
                    <a:pt x="2169" y="2088"/>
                    <a:pt x="2763" y="1311"/>
                    <a:pt x="2382" y="549"/>
                  </a:cubicBezTo>
                  <a:lnTo>
                    <a:pt x="2382" y="549"/>
                  </a:lnTo>
                  <a:lnTo>
                    <a:pt x="1668" y="1263"/>
                  </a:lnTo>
                  <a:cubicBezTo>
                    <a:pt x="1608" y="1323"/>
                    <a:pt x="1531" y="1352"/>
                    <a:pt x="1453" y="1352"/>
                  </a:cubicBezTo>
                  <a:cubicBezTo>
                    <a:pt x="1376" y="1352"/>
                    <a:pt x="1299" y="1323"/>
                    <a:pt x="1239" y="1263"/>
                  </a:cubicBezTo>
                  <a:cubicBezTo>
                    <a:pt x="1096" y="1144"/>
                    <a:pt x="1096" y="930"/>
                    <a:pt x="1239" y="811"/>
                  </a:cubicBezTo>
                  <a:lnTo>
                    <a:pt x="1930" y="120"/>
                  </a:lnTo>
                  <a:cubicBezTo>
                    <a:pt x="1787" y="49"/>
                    <a:pt x="1620" y="1"/>
                    <a:pt x="1453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7142746" y="4701322"/>
              <a:ext cx="324931" cy="294397"/>
            </a:xfrm>
            <a:custGeom>
              <a:rect b="b" l="l" r="r" t="t"/>
              <a:pathLst>
                <a:path extrusionOk="0" h="8610" w="9503">
                  <a:moveTo>
                    <a:pt x="4735" y="0"/>
                  </a:moveTo>
                  <a:cubicBezTo>
                    <a:pt x="3580" y="0"/>
                    <a:pt x="2426" y="462"/>
                    <a:pt x="1572" y="1367"/>
                  </a:cubicBezTo>
                  <a:cubicBezTo>
                    <a:pt x="0" y="3057"/>
                    <a:pt x="24" y="5701"/>
                    <a:pt x="1667" y="7344"/>
                  </a:cubicBezTo>
                  <a:cubicBezTo>
                    <a:pt x="2510" y="8187"/>
                    <a:pt x="3616" y="8610"/>
                    <a:pt x="4722" y="8610"/>
                  </a:cubicBezTo>
                  <a:cubicBezTo>
                    <a:pt x="5772" y="8610"/>
                    <a:pt x="6821" y="8229"/>
                    <a:pt x="7645" y="7463"/>
                  </a:cubicBezTo>
                  <a:cubicBezTo>
                    <a:pt x="9336" y="5891"/>
                    <a:pt x="9502" y="3248"/>
                    <a:pt x="8002" y="1510"/>
                  </a:cubicBezTo>
                  <a:lnTo>
                    <a:pt x="8002" y="1510"/>
                  </a:lnTo>
                  <a:lnTo>
                    <a:pt x="7288" y="2200"/>
                  </a:lnTo>
                  <a:cubicBezTo>
                    <a:pt x="7764" y="2795"/>
                    <a:pt x="8050" y="3534"/>
                    <a:pt x="8050" y="4296"/>
                  </a:cubicBezTo>
                  <a:cubicBezTo>
                    <a:pt x="8050" y="6347"/>
                    <a:pt x="6391" y="7561"/>
                    <a:pt x="4729" y="7561"/>
                  </a:cubicBezTo>
                  <a:cubicBezTo>
                    <a:pt x="3573" y="7561"/>
                    <a:pt x="2416" y="6975"/>
                    <a:pt x="1810" y="5677"/>
                  </a:cubicBezTo>
                  <a:cubicBezTo>
                    <a:pt x="675" y="3280"/>
                    <a:pt x="2595" y="991"/>
                    <a:pt x="4774" y="991"/>
                  </a:cubicBezTo>
                  <a:cubicBezTo>
                    <a:pt x="5473" y="991"/>
                    <a:pt x="6199" y="1227"/>
                    <a:pt x="6859" y="1771"/>
                  </a:cubicBezTo>
                  <a:lnTo>
                    <a:pt x="7550" y="1057"/>
                  </a:lnTo>
                  <a:cubicBezTo>
                    <a:pt x="6741" y="349"/>
                    <a:pt x="5738" y="0"/>
                    <a:pt x="4735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7400865" y="4707306"/>
              <a:ext cx="45647" cy="45647"/>
            </a:xfrm>
            <a:custGeom>
              <a:rect b="b" l="l" r="r" t="t"/>
              <a:pathLst>
                <a:path extrusionOk="0" h="1335" w="1335">
                  <a:moveTo>
                    <a:pt x="906" y="1"/>
                  </a:moveTo>
                  <a:lnTo>
                    <a:pt x="1" y="882"/>
                  </a:lnTo>
                  <a:cubicBezTo>
                    <a:pt x="167" y="1025"/>
                    <a:pt x="310" y="1168"/>
                    <a:pt x="453" y="1335"/>
                  </a:cubicBezTo>
                  <a:lnTo>
                    <a:pt x="1334" y="430"/>
                  </a:lnTo>
                  <a:lnTo>
                    <a:pt x="1072" y="382"/>
                  </a:lnTo>
                  <a:cubicBezTo>
                    <a:pt x="1025" y="358"/>
                    <a:pt x="977" y="310"/>
                    <a:pt x="977" y="263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7479029" y="4649555"/>
              <a:ext cx="29542" cy="25234"/>
            </a:xfrm>
            <a:custGeom>
              <a:rect b="b" l="l" r="r" t="t"/>
              <a:pathLst>
                <a:path extrusionOk="0" h="738" w="864">
                  <a:moveTo>
                    <a:pt x="415" y="0"/>
                  </a:moveTo>
                  <a:cubicBezTo>
                    <a:pt x="341" y="0"/>
                    <a:pt x="263" y="28"/>
                    <a:pt x="191" y="94"/>
                  </a:cubicBezTo>
                  <a:lnTo>
                    <a:pt x="1" y="285"/>
                  </a:lnTo>
                  <a:lnTo>
                    <a:pt x="120" y="618"/>
                  </a:lnTo>
                  <a:lnTo>
                    <a:pt x="453" y="737"/>
                  </a:lnTo>
                  <a:lnTo>
                    <a:pt x="644" y="547"/>
                  </a:lnTo>
                  <a:cubicBezTo>
                    <a:pt x="864" y="309"/>
                    <a:pt x="661" y="0"/>
                    <a:pt x="415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7422030" y="4629313"/>
              <a:ext cx="57033" cy="78027"/>
            </a:xfrm>
            <a:custGeom>
              <a:rect b="b" l="l" r="r" t="t"/>
              <a:pathLst>
                <a:path extrusionOk="0" h="2282" w="1668">
                  <a:moveTo>
                    <a:pt x="1108" y="0"/>
                  </a:moveTo>
                  <a:cubicBezTo>
                    <a:pt x="1033" y="0"/>
                    <a:pt x="957" y="39"/>
                    <a:pt x="906" y="91"/>
                  </a:cubicBezTo>
                  <a:lnTo>
                    <a:pt x="96" y="901"/>
                  </a:lnTo>
                  <a:cubicBezTo>
                    <a:pt x="25" y="972"/>
                    <a:pt x="1" y="1091"/>
                    <a:pt x="25" y="1186"/>
                  </a:cubicBezTo>
                  <a:lnTo>
                    <a:pt x="263" y="2282"/>
                  </a:lnTo>
                  <a:lnTo>
                    <a:pt x="1668" y="877"/>
                  </a:lnTo>
                  <a:lnTo>
                    <a:pt x="1430" y="210"/>
                  </a:lnTo>
                  <a:cubicBezTo>
                    <a:pt x="1382" y="115"/>
                    <a:pt x="1287" y="43"/>
                    <a:pt x="1192" y="20"/>
                  </a:cubicBezTo>
                  <a:cubicBezTo>
                    <a:pt x="1165" y="6"/>
                    <a:pt x="1136" y="0"/>
                    <a:pt x="1108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7446478" y="4674755"/>
              <a:ext cx="78198" cy="56212"/>
            </a:xfrm>
            <a:custGeom>
              <a:rect b="b" l="l" r="r" t="t"/>
              <a:pathLst>
                <a:path extrusionOk="0" h="1644" w="2287">
                  <a:moveTo>
                    <a:pt x="1405" y="0"/>
                  </a:moveTo>
                  <a:lnTo>
                    <a:pt x="0" y="1382"/>
                  </a:lnTo>
                  <a:lnTo>
                    <a:pt x="1096" y="1644"/>
                  </a:lnTo>
                  <a:lnTo>
                    <a:pt x="1167" y="1644"/>
                  </a:lnTo>
                  <a:cubicBezTo>
                    <a:pt x="1239" y="1644"/>
                    <a:pt x="1310" y="1596"/>
                    <a:pt x="1381" y="1548"/>
                  </a:cubicBezTo>
                  <a:lnTo>
                    <a:pt x="2167" y="739"/>
                  </a:lnTo>
                  <a:cubicBezTo>
                    <a:pt x="2263" y="667"/>
                    <a:pt x="2286" y="548"/>
                    <a:pt x="2263" y="453"/>
                  </a:cubicBezTo>
                  <a:lnTo>
                    <a:pt x="2263" y="453"/>
                  </a:lnTo>
                  <a:lnTo>
                    <a:pt x="2263" y="477"/>
                  </a:lnTo>
                  <a:cubicBezTo>
                    <a:pt x="2239" y="358"/>
                    <a:pt x="2167" y="262"/>
                    <a:pt x="2072" y="238"/>
                  </a:cubicBezTo>
                  <a:lnTo>
                    <a:pt x="14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short-term memory (LSTM)</a:t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53056" t="0"/>
          <a:stretch/>
        </p:blipFill>
        <p:spPr>
          <a:xfrm>
            <a:off x="4458091" y="1404200"/>
            <a:ext cx="4126434" cy="30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25" y="1832275"/>
            <a:ext cx="4126425" cy="223461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1586886" y="4210400"/>
            <a:ext cx="12951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496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LSTM cell</a:t>
            </a:r>
            <a:endParaRPr sz="1800">
              <a:solidFill>
                <a:srgbClr val="3D496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OT Analysi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