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2" r:id="rId4"/>
    <p:sldId id="317" r:id="rId5"/>
    <p:sldId id="337" r:id="rId6"/>
    <p:sldId id="291" r:id="rId7"/>
    <p:sldId id="320" r:id="rId8"/>
    <p:sldId id="321" r:id="rId9"/>
    <p:sldId id="294" r:id="rId10"/>
    <p:sldId id="322" r:id="rId11"/>
    <p:sldId id="339" r:id="rId12"/>
    <p:sldId id="359" r:id="rId13"/>
    <p:sldId id="340" r:id="rId14"/>
    <p:sldId id="341" r:id="rId15"/>
    <p:sldId id="342" r:id="rId16"/>
    <p:sldId id="343" r:id="rId17"/>
    <p:sldId id="344" r:id="rId18"/>
    <p:sldId id="345" r:id="rId19"/>
    <p:sldId id="296" r:id="rId20"/>
    <p:sldId id="348" r:id="rId21"/>
    <p:sldId id="349" r:id="rId22"/>
    <p:sldId id="351" r:id="rId23"/>
    <p:sldId id="352" r:id="rId24"/>
    <p:sldId id="353" r:id="rId25"/>
    <p:sldId id="354" r:id="rId26"/>
    <p:sldId id="356" r:id="rId27"/>
    <p:sldId id="357" r:id="rId28"/>
    <p:sldId id="355" r:id="rId29"/>
    <p:sldId id="316" r:id="rId30"/>
    <p:sldId id="331" r:id="rId31"/>
    <p:sldId id="346" r:id="rId32"/>
    <p:sldId id="358" r:id="rId33"/>
    <p:sldId id="347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B3EC-D186-4B8D-8A23-837143742D9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ADBBC-56BC-43AB-9F76-FD7CACA6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054" y="62851"/>
            <a:ext cx="7771891" cy="964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103" y="123810"/>
            <a:ext cx="8527793" cy="964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716507"/>
            <a:ext cx="7919719" cy="324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2"/>
            <a:ext cx="9139237" cy="6853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103" y="3048000"/>
            <a:ext cx="457294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165"/>
              </a:spcBef>
            </a:pPr>
            <a:r>
              <a:rPr lang="en-US" sz="3400" b="1" smtClean="0">
                <a:solidFill>
                  <a:srgbClr val="FF0000"/>
                </a:solidFill>
                <a:latin typeface="Arial"/>
                <a:cs typeface="Arial"/>
              </a:rPr>
              <a:t>Báo cáo Assignment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4349087" y="3810000"/>
            <a:ext cx="4572948" cy="2608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lang="en-US" sz="2000" spc="-35" smtClean="0">
                <a:solidFill>
                  <a:srgbClr val="FF0000"/>
                </a:solidFill>
                <a:latin typeface="Arial"/>
                <a:cs typeface="Arial"/>
              </a:rPr>
              <a:t>GVHD: </a:t>
            </a:r>
            <a:r>
              <a:rPr lang="en-US" sz="2000" spc="-35" err="1" smtClean="0">
                <a:solidFill>
                  <a:srgbClr val="FF0000"/>
                </a:solidFill>
                <a:latin typeface="Arial"/>
                <a:cs typeface="Arial"/>
              </a:rPr>
              <a:t>Thầy</a:t>
            </a:r>
            <a:r>
              <a:rPr lang="en-US" sz="2000" spc="-35" smtClean="0">
                <a:solidFill>
                  <a:srgbClr val="FF0000"/>
                </a:solidFill>
                <a:latin typeface="Arial"/>
                <a:cs typeface="Arial"/>
              </a:rPr>
              <a:t>. Nguyễn Đỗ Anh Khoa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lang="en-US" sz="2000" spc="-35" smtClean="0">
                <a:solidFill>
                  <a:srgbClr val="FF0000"/>
                </a:solidFill>
                <a:latin typeface="Arial"/>
                <a:cs typeface="Arial"/>
              </a:rPr>
              <a:t>Môn: Dự Án 1 – PRO1041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lang="en-US" sz="2000" spc="-35" smtClean="0">
                <a:solidFill>
                  <a:srgbClr val="FF0000"/>
                </a:solidFill>
                <a:latin typeface="Arial"/>
                <a:cs typeface="Arial"/>
              </a:rPr>
              <a:t>Nhóm: 01</a:t>
            </a:r>
            <a:endParaRPr lang="en-US" sz="200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lang="en-US" sz="2000" spc="-35" err="1" smtClean="0">
                <a:solidFill>
                  <a:srgbClr val="FF0000"/>
                </a:solidFill>
                <a:latin typeface="Arial"/>
                <a:cs typeface="Arial"/>
              </a:rPr>
              <a:t>Thành</a:t>
            </a:r>
            <a:r>
              <a:rPr lang="en-US" sz="2000" spc="-3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35" err="1" smtClean="0">
                <a:solidFill>
                  <a:srgbClr val="FF0000"/>
                </a:solidFill>
                <a:latin typeface="Arial"/>
                <a:cs typeface="Arial"/>
              </a:rPr>
              <a:t>viên</a:t>
            </a:r>
            <a:r>
              <a:rPr lang="en-US" sz="2000" spc="-35" smtClean="0">
                <a:solidFill>
                  <a:srgbClr val="FF0000"/>
                </a:solidFill>
                <a:latin typeface="Arial"/>
                <a:cs typeface="Arial"/>
              </a:rPr>
              <a:t>: </a:t>
            </a:r>
          </a:p>
          <a:p>
            <a:pPr marL="1727200" marR="5080" lvl="3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600" spc="-35" err="1" smtClean="0">
                <a:solidFill>
                  <a:srgbClr val="FF0000"/>
                </a:solidFill>
                <a:latin typeface="Arial"/>
                <a:cs typeface="Arial"/>
              </a:rPr>
              <a:t>Đinh</a:t>
            </a:r>
            <a:r>
              <a:rPr lang="en-US" sz="1600" spc="-3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spc="-35" err="1" smtClean="0">
                <a:solidFill>
                  <a:srgbClr val="FF0000"/>
                </a:solidFill>
                <a:latin typeface="Arial"/>
                <a:cs typeface="Arial"/>
              </a:rPr>
              <a:t>Văn</a:t>
            </a:r>
            <a:r>
              <a:rPr lang="en-US" sz="1600" spc="-3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spc="-35" err="1" smtClean="0">
                <a:solidFill>
                  <a:srgbClr val="FF0000"/>
                </a:solidFill>
                <a:latin typeface="Arial"/>
                <a:cs typeface="Arial"/>
              </a:rPr>
              <a:t>Tâm</a:t>
            </a:r>
            <a:endParaRPr lang="en-US" sz="1600" spc="-35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727200" marR="5080" lvl="3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600" spc="-35" err="1" smtClean="0">
                <a:solidFill>
                  <a:srgbClr val="FF0000"/>
                </a:solidFill>
                <a:latin typeface="Arial"/>
                <a:cs typeface="Arial"/>
              </a:rPr>
              <a:t>Trần</a:t>
            </a:r>
            <a:r>
              <a:rPr lang="en-US" sz="1600" spc="-3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spc="-35" err="1" smtClean="0">
                <a:solidFill>
                  <a:srgbClr val="FF0000"/>
                </a:solidFill>
                <a:latin typeface="Arial"/>
                <a:cs typeface="Arial"/>
              </a:rPr>
              <a:t>Nhựt</a:t>
            </a:r>
            <a:r>
              <a:rPr lang="en-US" sz="1600" spc="-3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spc="-35" err="1" smtClean="0">
                <a:solidFill>
                  <a:srgbClr val="FF0000"/>
                </a:solidFill>
                <a:latin typeface="Arial"/>
                <a:cs typeface="Arial"/>
              </a:rPr>
              <a:t>Duy</a:t>
            </a:r>
            <a:endParaRPr lang="en-US" sz="1600" spc="-35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727200" marR="5080" lvl="3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600" spc="-35" err="1" smtClean="0">
                <a:solidFill>
                  <a:srgbClr val="FF0000"/>
                </a:solidFill>
                <a:latin typeface="Arial"/>
                <a:cs typeface="Arial"/>
              </a:rPr>
              <a:t>Nguyễn</a:t>
            </a:r>
            <a:r>
              <a:rPr lang="en-US" sz="1600" spc="-35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 spc="-35" err="1" smtClean="0">
                <a:solidFill>
                  <a:srgbClr val="FF0000"/>
                </a:solidFill>
                <a:latin typeface="Arial"/>
                <a:cs typeface="Arial"/>
              </a:rPr>
              <a:t>Huy</a:t>
            </a:r>
            <a:r>
              <a:rPr lang="en-US" sz="1600" spc="-35" smtClean="0">
                <a:solidFill>
                  <a:srgbClr val="FF0000"/>
                </a:solidFill>
                <a:latin typeface="Arial"/>
                <a:cs typeface="Arial"/>
              </a:rPr>
              <a:t> Hoàng</a:t>
            </a:r>
          </a:p>
          <a:p>
            <a:pPr marL="1727200" marR="5080" lvl="3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600" spc="-35" smtClean="0">
                <a:solidFill>
                  <a:srgbClr val="FF0000"/>
                </a:solidFill>
                <a:latin typeface="Arial"/>
                <a:cs typeface="Arial"/>
              </a:rPr>
              <a:t>Mai Văn Phong</a:t>
            </a:r>
          </a:p>
          <a:p>
            <a:pPr marL="1727200" marR="5080" lvl="3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600" spc="-35" smtClean="0">
                <a:solidFill>
                  <a:srgbClr val="FF0000"/>
                </a:solidFill>
                <a:latin typeface="Arial"/>
                <a:cs typeface="Arial"/>
              </a:rPr>
              <a:t>Nguyễn Quốc Khánh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5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642" y="1447800"/>
            <a:ext cx="8034158" cy="28185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8001" y="722649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ô hình công nghê ứng dụng</a:t>
            </a:r>
            <a:endParaRPr 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642" y="4572000"/>
            <a:ext cx="7844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vi-VN" sz="2000" b="1"/>
              <a:t>Controllers: </a:t>
            </a:r>
            <a:r>
              <a:rPr lang="vi-VN" sz="2000"/>
              <a:t>Xử lý nghiệp vụ (Business Logic)</a:t>
            </a:r>
            <a:endParaRPr lang="en-US" sz="2000"/>
          </a:p>
          <a:p>
            <a:pPr marL="342900" indent="-342900">
              <a:buFont typeface="Arial" pitchFamily="34" charset="0"/>
              <a:buChar char="•"/>
            </a:pPr>
            <a:r>
              <a:rPr lang="vi-VN" sz="2000" b="1"/>
              <a:t>Entity, DAO: </a:t>
            </a:r>
            <a:r>
              <a:rPr lang="vi-VN" sz="2000"/>
              <a:t>Thực thể và Data Access Object</a:t>
            </a:r>
            <a:endParaRPr lang="en-US" sz="2000"/>
          </a:p>
          <a:p>
            <a:pPr marL="342900" indent="-342900">
              <a:buFont typeface="Arial" pitchFamily="34" charset="0"/>
              <a:buChar char="•"/>
            </a:pPr>
            <a:r>
              <a:rPr lang="vi-VN" sz="2000" b="1"/>
              <a:t>JDBC: </a:t>
            </a:r>
            <a:r>
              <a:rPr lang="vi-VN" sz="2000"/>
              <a:t>Nền tảng </a:t>
            </a:r>
            <a:r>
              <a:rPr lang="vi-VN" sz="2000" smtClean="0"/>
              <a:t>CSDL </a:t>
            </a:r>
            <a:r>
              <a:rPr lang="vi-VN" sz="2000"/>
              <a:t>trong Java (Java Database Connectivity)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22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ơ đồ quan hệ thực thể (ERD)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80420"/>
            <a:ext cx="8229600" cy="531340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001000" y="2133600"/>
            <a:ext cx="457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09600"/>
            <a:ext cx="7680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 tiết thực thể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04220"/>
            <a:ext cx="3791479" cy="298174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04220"/>
            <a:ext cx="3791479" cy="254353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73" y="4020353"/>
            <a:ext cx="3791479" cy="213389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3581400"/>
            <a:ext cx="3781953" cy="131463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2" y="5087302"/>
            <a:ext cx="377242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 diagram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831" y="980420"/>
            <a:ext cx="6248400" cy="55543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457200"/>
            <a:ext cx="8839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ơ đồ tổ chức giao diện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iao diện cửa sổ chính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2850"/>
            <a:ext cx="7696200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1212"/>
            <a:ext cx="2904371" cy="3124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21212"/>
            <a:ext cx="3045952" cy="310778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12" y="3572435"/>
            <a:ext cx="2904371" cy="272678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1" y="3572435"/>
            <a:ext cx="3058588" cy="27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7333"/>
            <a:ext cx="2971800" cy="27468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7333"/>
            <a:ext cx="3331420" cy="24034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7" y="3072653"/>
            <a:ext cx="3386576" cy="316497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4" y="3532260"/>
            <a:ext cx="3076576" cy="21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09600"/>
            <a:ext cx="3184071" cy="1981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35" y="2819400"/>
            <a:ext cx="2895600" cy="34893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7200"/>
            <a:ext cx="2307048" cy="278012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28637"/>
            <a:ext cx="2307048" cy="27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5638800"/>
            <a:chOff x="0" y="685800"/>
            <a:chExt cx="9144000" cy="5638800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838199"/>
            <a:ext cx="248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u="sng" spc="55" smtClean="0">
                <a:solidFill>
                  <a:srgbClr val="FFFF00"/>
                </a:solidFill>
              </a:rPr>
              <a:t>Phần</a:t>
            </a:r>
            <a:r>
              <a:rPr lang="vi-VN" sz="2400" u="sng" spc="55" smtClean="0">
                <a:solidFill>
                  <a:srgbClr val="FFFF00"/>
                </a:solidFill>
              </a:rPr>
              <a:t> </a:t>
            </a:r>
            <a:r>
              <a:rPr lang="en-US" sz="2400" u="sng" spc="55" smtClean="0">
                <a:solidFill>
                  <a:srgbClr val="FFFF00"/>
                </a:solidFill>
              </a:rPr>
              <a:t>4</a:t>
            </a:r>
            <a:r>
              <a:rPr lang="vi-VN" sz="2400" u="sng" spc="55" smtClean="0">
                <a:solidFill>
                  <a:srgbClr val="FFFF00"/>
                </a:solidFill>
              </a:rPr>
              <a:t>: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1607000"/>
            <a:ext cx="5486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  <a:buClr>
                <a:srgbClr val="F16521"/>
              </a:buClr>
              <a:tabLst>
                <a:tab pos="355600" algn="l"/>
              </a:tabLst>
            </a:pPr>
            <a:r>
              <a:rPr lang="en-US" sz="28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Thực thi dự án</a:t>
            </a:r>
            <a:endParaRPr sz="28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95" y="618845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035" y="1152601"/>
            <a:ext cx="3421964" cy="57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92160" y="2087586"/>
            <a:ext cx="45688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Tạo giao diện với Java Swing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Tạo CSDL với SQL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Lập trình CSDL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Thư viện tiện ích</a:t>
            </a:r>
          </a:p>
        </p:txBody>
      </p:sp>
    </p:spTree>
    <p:extLst>
      <p:ext uri="{BB962C8B-B14F-4D97-AF65-F5344CB8AC3E}">
        <p14:creationId xmlns:p14="http://schemas.microsoft.com/office/powerpoint/2010/main" val="21886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5638800"/>
            <a:chOff x="0" y="685800"/>
            <a:chExt cx="9144000" cy="5638800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830579"/>
            <a:ext cx="304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55" smtClean="0">
                <a:solidFill>
                  <a:srgbClr val="FFFF00"/>
                </a:solidFill>
              </a:rPr>
              <a:t>Chủ đề - Yêu cầu: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035" y="1152601"/>
            <a:ext cx="3421964" cy="57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43616" y="1676400"/>
            <a:ext cx="5995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HỆ </a:t>
            </a:r>
            <a:r>
              <a:rPr lang="en-US" sz="28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THỐNG CỬA HÀNG </a:t>
            </a:r>
            <a:r>
              <a:rPr lang="en-US" sz="2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BÁN </a:t>
            </a:r>
            <a:r>
              <a:rPr lang="en-US" sz="28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GIÀY</a:t>
            </a:r>
            <a:endParaRPr lang="en-US" sz="28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23900" y="2328871"/>
            <a:ext cx="5524500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2400" spc="-35" smtClean="0">
                <a:latin typeface="Arial" pitchFamily="34" charset="0"/>
                <a:cs typeface="Arial" pitchFamily="34" charset="0"/>
              </a:rPr>
              <a:t>Giới thiệu dự án</a:t>
            </a:r>
          </a:p>
          <a:p>
            <a:pPr marL="812800" marR="508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2400" spc="-35" smtClean="0">
                <a:latin typeface="Arial" pitchFamily="34" charset="0"/>
                <a:cs typeface="Arial" pitchFamily="34" charset="0"/>
              </a:rPr>
              <a:t>Phân tích yêu cầu khách hàng</a:t>
            </a:r>
          </a:p>
          <a:p>
            <a:pPr marL="812800" marR="5080" lvl="1" indent="-342900">
              <a:spcBef>
                <a:spcPts val="100"/>
              </a:spcBef>
              <a:buFont typeface="+mj-lt"/>
              <a:buAutoNum type="arabicPeriod"/>
            </a:pPr>
            <a:r>
              <a:rPr lang="vi-VN" sz="2400">
                <a:latin typeface="Arial" pitchFamily="34" charset="0"/>
                <a:cs typeface="Arial" pitchFamily="34" charset="0"/>
              </a:rPr>
              <a:t>Thiết kế ứng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dụng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marL="812800" marR="508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2400">
                <a:latin typeface="Arial" pitchFamily="34" charset="0"/>
                <a:cs typeface="Arial" pitchFamily="34" charset="0"/>
              </a:rPr>
              <a:t>Thực hiện dự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án</a:t>
            </a:r>
          </a:p>
          <a:p>
            <a:pPr marL="812800" marR="508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2400">
                <a:latin typeface="Arial" pitchFamily="34" charset="0"/>
                <a:cs typeface="Arial" pitchFamily="34" charset="0"/>
              </a:rPr>
              <a:t>Kiểm thử phần mềm và sửa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lỗi</a:t>
            </a:r>
          </a:p>
          <a:p>
            <a:pPr marL="812800" marR="508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Kết </a:t>
            </a:r>
            <a:r>
              <a:rPr lang="en-US" sz="2400">
                <a:latin typeface="Arial" pitchFamily="34" charset="0"/>
                <a:cs typeface="Arial" pitchFamily="34" charset="0"/>
              </a:rPr>
              <a:t>luận: khó khăn và thuận loại</a:t>
            </a:r>
            <a:endParaRPr lang="en-US" sz="2400" spc="-35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1" y="1110408"/>
            <a:ext cx="3597162" cy="188526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1" y="3167803"/>
            <a:ext cx="2114527" cy="315679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80" y="1110408"/>
            <a:ext cx="3626224" cy="188526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3167805"/>
            <a:ext cx="5244105" cy="31590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580473"/>
            <a:ext cx="4826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1. Tạo </a:t>
            </a:r>
            <a:r>
              <a:rPr lang="en-US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giao diện với Java Swing</a:t>
            </a:r>
          </a:p>
        </p:txBody>
      </p:sp>
    </p:spTree>
    <p:extLst>
      <p:ext uri="{BB962C8B-B14F-4D97-AF65-F5344CB8AC3E}">
        <p14:creationId xmlns:p14="http://schemas.microsoft.com/office/powerpoint/2010/main" val="10080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4197961" cy="25246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49" y="391048"/>
            <a:ext cx="4178490" cy="25146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" y="3160524"/>
            <a:ext cx="4229166" cy="2540876"/>
          </a:xfrm>
          <a:prstGeom prst="rect">
            <a:avLst/>
          </a:prstGeom>
        </p:spPr>
      </p:pic>
      <p:pic>
        <p:nvPicPr>
          <p:cNvPr id="9" name="Picture 8" descr="Chi Tiết Đơn Hà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49" y="3138112"/>
            <a:ext cx="4102290" cy="33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3" y="1029398"/>
            <a:ext cx="7158317" cy="51435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0314" y="553119"/>
            <a:ext cx="4307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2. Tạo CSDL với SQL Server</a:t>
            </a:r>
            <a:endParaRPr lang="en-US" sz="24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6" y="838200"/>
            <a:ext cx="7924800" cy="50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829339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80472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3. Lập trình CSDL</a:t>
            </a:r>
            <a:endParaRPr lang="en-US" sz="24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6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447800"/>
            <a:ext cx="2752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 diagram (1)"/>
          <p:cNvPicPr/>
          <p:nvPr/>
        </p:nvPicPr>
        <p:blipFill>
          <a:blip r:embed="rId2"/>
          <a:stretch>
            <a:fillRect/>
          </a:stretch>
        </p:blipFill>
        <p:spPr>
          <a:xfrm>
            <a:off x="466557" y="1371600"/>
            <a:ext cx="8210883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4007" y="750801"/>
            <a:ext cx="3115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smtClean="0">
                <a:solidFill>
                  <a:schemeClr val="accent1"/>
                </a:solidFill>
              </a:rPr>
              <a:t>E</a:t>
            </a:r>
            <a:r>
              <a:rPr lang="en-US" sz="2800" b="1" smtClean="0">
                <a:solidFill>
                  <a:schemeClr val="accent1"/>
                </a:solidFill>
              </a:rPr>
              <a:t>ntity Class</a:t>
            </a:r>
            <a:r>
              <a:rPr lang="vi-VN" sz="2800" b="1" smtClean="0">
                <a:solidFill>
                  <a:schemeClr val="accent1"/>
                </a:solidFill>
              </a:rPr>
              <a:t> </a:t>
            </a:r>
            <a:r>
              <a:rPr lang="en-US" sz="2800" b="1" smtClean="0">
                <a:solidFill>
                  <a:schemeClr val="accent1"/>
                </a:solidFill>
              </a:rPr>
              <a:t>và</a:t>
            </a:r>
            <a:r>
              <a:rPr lang="vi-VN" sz="2800" b="1" smtClean="0">
                <a:solidFill>
                  <a:schemeClr val="accent1"/>
                </a:solidFill>
              </a:rPr>
              <a:t> D</a:t>
            </a:r>
            <a:r>
              <a:rPr lang="en-US" sz="2800" b="1" smtClean="0">
                <a:solidFill>
                  <a:schemeClr val="accent1"/>
                </a:solidFill>
              </a:rPr>
              <a:t>ao</a:t>
            </a:r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hanVien"/>
          <p:cNvPicPr/>
          <p:nvPr/>
        </p:nvPicPr>
        <p:blipFill>
          <a:blip r:embed="rId2"/>
          <a:stretch>
            <a:fillRect/>
          </a:stretch>
        </p:blipFill>
        <p:spPr>
          <a:xfrm>
            <a:off x="673046" y="416877"/>
            <a:ext cx="3968801" cy="2870200"/>
          </a:xfrm>
          <a:prstGeom prst="rect">
            <a:avLst/>
          </a:prstGeom>
        </p:spPr>
      </p:pic>
      <p:pic>
        <p:nvPicPr>
          <p:cNvPr id="5" name="Picture 4" descr="SanPham"/>
          <p:cNvPicPr/>
          <p:nvPr/>
        </p:nvPicPr>
        <p:blipFill>
          <a:blip r:embed="rId3"/>
          <a:stretch>
            <a:fillRect/>
          </a:stretch>
        </p:blipFill>
        <p:spPr>
          <a:xfrm>
            <a:off x="673045" y="3632200"/>
            <a:ext cx="3968802" cy="2840354"/>
          </a:xfrm>
          <a:prstGeom prst="rect">
            <a:avLst/>
          </a:prstGeom>
        </p:spPr>
      </p:pic>
      <p:pic>
        <p:nvPicPr>
          <p:cNvPr id="6" name="Picture 5" descr="KhachHang"/>
          <p:cNvPicPr/>
          <p:nvPr/>
        </p:nvPicPr>
        <p:blipFill>
          <a:blip r:embed="rId4"/>
          <a:stretch>
            <a:fillRect/>
          </a:stretch>
        </p:blipFill>
        <p:spPr>
          <a:xfrm>
            <a:off x="4641847" y="378777"/>
            <a:ext cx="3975100" cy="2874646"/>
          </a:xfrm>
          <a:prstGeom prst="rect">
            <a:avLst/>
          </a:prstGeom>
        </p:spPr>
      </p:pic>
      <p:pic>
        <p:nvPicPr>
          <p:cNvPr id="7" name="Picture 6" descr="Loai"/>
          <p:cNvPicPr/>
          <p:nvPr/>
        </p:nvPicPr>
        <p:blipFill>
          <a:blip r:embed="rId5"/>
          <a:stretch>
            <a:fillRect/>
          </a:stretch>
        </p:blipFill>
        <p:spPr>
          <a:xfrm>
            <a:off x="4641847" y="3632200"/>
            <a:ext cx="3975100" cy="28403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54544" y="3581400"/>
            <a:ext cx="3657601" cy="287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3045" y="3615054"/>
            <a:ext cx="3657601" cy="287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54547" y="378777"/>
            <a:ext cx="3657601" cy="287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046" y="378777"/>
            <a:ext cx="3657601" cy="287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624" y="852827"/>
            <a:ext cx="298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4. Thư viện tiện ích</a:t>
            </a:r>
            <a:endParaRPr lang="en-US" sz="24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624" y="1500554"/>
            <a:ext cx="78157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Arial" pitchFamily="34" charset="0"/>
                <a:cs typeface="Arial" pitchFamily="34" charset="0"/>
              </a:rPr>
              <a:t>Gồm 7 thư viện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Auth.java: Giúp xác định vai trò tài khoản, lấy thành phần tài khoản đăng nhập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DataValidator.java: kiểm lỗi bỏ trống các Text Field, Password Field, Text Area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Ximage.java: Giúp đọc hình, lưu hình, tạo logo App, thay đổi kích thước ảnh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MsgBox.java: Hiện câu thông báo, thông báo theo câu hỏi Y/N, thông báo theo kiểu nhập dữ liệu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Xdate.java: Định dạng ngày, thay đổi kiểu dữ liệu phù hợp, lấy ngày hiện tại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Xjdbc.java: Kết nối cơ sở dự liệu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Xrender.java: Giúp tạo nút trong bảng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5638799"/>
            <a:chOff x="0" y="685800"/>
            <a:chExt cx="9144000" cy="5638799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838199"/>
            <a:ext cx="248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u="sng" spc="55" smtClean="0">
                <a:solidFill>
                  <a:srgbClr val="FFFF00"/>
                </a:solidFill>
              </a:rPr>
              <a:t>Phần</a:t>
            </a:r>
            <a:r>
              <a:rPr lang="vi-VN" sz="2400" u="sng" spc="55" smtClean="0">
                <a:solidFill>
                  <a:srgbClr val="FFFF00"/>
                </a:solidFill>
              </a:rPr>
              <a:t> </a:t>
            </a:r>
            <a:r>
              <a:rPr lang="vi-VN" sz="2400" u="sng" spc="55">
                <a:solidFill>
                  <a:srgbClr val="FFFF00"/>
                </a:solidFill>
              </a:rPr>
              <a:t>5</a:t>
            </a:r>
            <a:r>
              <a:rPr lang="vi-VN" sz="2400" u="sng" spc="55" smtClean="0">
                <a:solidFill>
                  <a:srgbClr val="FFFF00"/>
                </a:solidFill>
              </a:rPr>
              <a:t>: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435" y="1686336"/>
            <a:ext cx="62524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  <a:buClr>
                <a:srgbClr val="F16521"/>
              </a:buClr>
              <a:tabLst>
                <a:tab pos="355600" algn="l"/>
              </a:tabLst>
            </a:pPr>
            <a:endParaRPr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035" y="1152601"/>
            <a:ext cx="3421964" cy="57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04165" y="1424726"/>
            <a:ext cx="5436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Kiểm thử phần mềm và sửa lỗi</a:t>
            </a:r>
            <a:endParaRPr lang="en-US" sz="28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535" y="1908191"/>
            <a:ext cx="58333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DangNhapJDialog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OTPJDialog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TaoMKJDialog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MainFrame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NhanVienJDialog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KhachHangJDialog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DonHangJDialog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SanPhamJDialog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ChiTietDonHangJDialog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LoaiJDialog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NhaCCJDialog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5638800"/>
            <a:chOff x="0" y="685800"/>
            <a:chExt cx="9144000" cy="5638800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42702"/>
            <a:ext cx="2806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u="sng" spc="55" smtClean="0">
                <a:solidFill>
                  <a:srgbClr val="FFFF00"/>
                </a:solidFill>
              </a:rPr>
              <a:t>Phần 1</a:t>
            </a:r>
            <a:r>
              <a:rPr lang="vi-VN" sz="2400" u="sng" spc="55" smtClean="0">
                <a:solidFill>
                  <a:srgbClr val="FFFF00"/>
                </a:solidFill>
              </a:rPr>
              <a:t>:</a:t>
            </a:r>
            <a:endParaRPr sz="2000" u="sng">
              <a:solidFill>
                <a:srgbClr val="FFFF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95" y="618845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035" y="1152601"/>
            <a:ext cx="3421964" cy="57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09423" y="2350526"/>
            <a:ext cx="5737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vi-VN" sz="2400" smtClean="0"/>
              <a:t>Giới </a:t>
            </a:r>
            <a:r>
              <a:rPr lang="vi-VN" sz="2400"/>
              <a:t>thiệu nhóm </a:t>
            </a:r>
            <a:r>
              <a:rPr lang="vi-VN" sz="2400" smtClean="0"/>
              <a:t>SmartBees</a:t>
            </a:r>
            <a:r>
              <a:rPr lang="en-US" sz="24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vi-VN" sz="2400" smtClean="0"/>
              <a:t>Yêu </a:t>
            </a:r>
            <a:r>
              <a:rPr lang="vi-VN" sz="2400"/>
              <a:t>cầu của ứng </a:t>
            </a:r>
            <a:r>
              <a:rPr lang="vi-VN" sz="2400" smtClean="0"/>
              <a:t>dụng SmartBees</a:t>
            </a:r>
            <a:r>
              <a:rPr lang="en-US" sz="24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vi-VN" sz="2400"/>
              <a:t>Lập kế hoạch dự </a:t>
            </a:r>
            <a:r>
              <a:rPr lang="vi-VN" sz="2400" smtClean="0"/>
              <a:t>án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597915" y="1774873"/>
            <a:ext cx="29738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Giới thiệu dự án</a:t>
            </a:r>
            <a:endParaRPr lang="en-US" sz="28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762000"/>
            <a:ext cx="9144000" cy="4308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Kiểm thử </a:t>
            </a:r>
            <a:r>
              <a:rPr lang="en-US" sz="28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form DangNhapJDialog</a:t>
            </a:r>
            <a:endParaRPr lang="en-US" sz="28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799"/>
            <a:ext cx="7834821" cy="43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552157" y="457200"/>
            <a:ext cx="8153400" cy="4308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Kiểm thử </a:t>
            </a:r>
            <a:r>
              <a:rPr lang="en-US" sz="28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NhanVienJPanel</a:t>
            </a:r>
            <a:endParaRPr lang="en-US" sz="28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8" y="990600"/>
            <a:ext cx="5867400" cy="54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5638799"/>
            <a:chOff x="0" y="685800"/>
            <a:chExt cx="9144000" cy="5638799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838199"/>
            <a:ext cx="248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u="sng" spc="55" smtClean="0">
                <a:solidFill>
                  <a:srgbClr val="FFFF00"/>
                </a:solidFill>
              </a:rPr>
              <a:t>Phần</a:t>
            </a:r>
            <a:r>
              <a:rPr lang="vi-VN" sz="2400" u="sng" spc="55" smtClean="0">
                <a:solidFill>
                  <a:srgbClr val="FFFF00"/>
                </a:solidFill>
              </a:rPr>
              <a:t> </a:t>
            </a:r>
            <a:r>
              <a:rPr lang="en-US" sz="2400" u="sng" spc="55">
                <a:solidFill>
                  <a:srgbClr val="FFFF00"/>
                </a:solidFill>
              </a:rPr>
              <a:t>6</a:t>
            </a:r>
            <a:r>
              <a:rPr lang="vi-VN" sz="2400" u="sng" spc="55" smtClean="0">
                <a:solidFill>
                  <a:srgbClr val="FFFF00"/>
                </a:solidFill>
              </a:rPr>
              <a:t>: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435" y="1686336"/>
            <a:ext cx="62524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  <a:buClr>
                <a:srgbClr val="F16521"/>
              </a:buClr>
              <a:tabLst>
                <a:tab pos="355600" algn="l"/>
              </a:tabLst>
            </a:pPr>
            <a:endParaRPr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95" y="618845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035" y="1152601"/>
            <a:ext cx="3421964" cy="57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524309" y="2130047"/>
            <a:ext cx="3539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Chạy thử ứng dụng</a:t>
            </a:r>
          </a:p>
        </p:txBody>
      </p:sp>
    </p:spTree>
    <p:extLst>
      <p:ext uri="{BB962C8B-B14F-4D97-AF65-F5344CB8AC3E}">
        <p14:creationId xmlns:p14="http://schemas.microsoft.com/office/powerpoint/2010/main" val="10003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5638799"/>
            <a:chOff x="0" y="685800"/>
            <a:chExt cx="9144000" cy="5638799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838199"/>
            <a:ext cx="248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u="sng" spc="55" smtClean="0">
                <a:solidFill>
                  <a:srgbClr val="FFFF00"/>
                </a:solidFill>
              </a:rPr>
              <a:t>Phần</a:t>
            </a:r>
            <a:r>
              <a:rPr lang="vi-VN" sz="2400" u="sng" spc="55" smtClean="0">
                <a:solidFill>
                  <a:srgbClr val="FFFF00"/>
                </a:solidFill>
              </a:rPr>
              <a:t> </a:t>
            </a:r>
            <a:r>
              <a:rPr lang="en-US" sz="2400" u="sng" spc="55">
                <a:solidFill>
                  <a:srgbClr val="FFFF00"/>
                </a:solidFill>
              </a:rPr>
              <a:t>7</a:t>
            </a:r>
            <a:r>
              <a:rPr lang="vi-VN" sz="2400" u="sng" spc="55" smtClean="0">
                <a:solidFill>
                  <a:srgbClr val="FFFF00"/>
                </a:solidFill>
              </a:rPr>
              <a:t>: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435" y="1686336"/>
            <a:ext cx="62524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  <a:buClr>
                <a:srgbClr val="F16521"/>
              </a:buClr>
              <a:tabLst>
                <a:tab pos="355600" algn="l"/>
              </a:tabLst>
            </a:pPr>
            <a:endParaRPr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95" y="618845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035" y="1152601"/>
            <a:ext cx="3421964" cy="57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36638" y="1686336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Kết luận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0035" y="2226596"/>
            <a:ext cx="1970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Khó khăn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Thuận loại</a:t>
            </a:r>
          </a:p>
        </p:txBody>
      </p:sp>
    </p:spTree>
    <p:extLst>
      <p:ext uri="{BB962C8B-B14F-4D97-AF65-F5344CB8AC3E}">
        <p14:creationId xmlns:p14="http://schemas.microsoft.com/office/powerpoint/2010/main" val="30100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" b="5676"/>
          <a:stretch>
            <a:fillRect/>
          </a:stretch>
        </p:blipFill>
        <p:spPr bwMode="auto">
          <a:xfrm>
            <a:off x="533400" y="713935"/>
            <a:ext cx="722621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955" b="2513"/>
          <a:stretch>
            <a:fillRect/>
          </a:stretch>
        </p:blipFill>
        <p:spPr bwMode="auto">
          <a:xfrm>
            <a:off x="7467600" y="4128868"/>
            <a:ext cx="1500596" cy="21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515" y="675946"/>
            <a:ext cx="7924800" cy="369332"/>
          </a:xfrm>
        </p:spPr>
        <p:txBody>
          <a:bodyPr/>
          <a:lstStyle/>
          <a:p>
            <a:pPr algn="l"/>
            <a:r>
              <a:rPr lang="en-US" sz="2400" smtClean="0">
                <a:solidFill>
                  <a:schemeClr val="accent1"/>
                </a:solidFill>
                <a:cs typeface="+mn-lt"/>
              </a:rPr>
              <a:t>1. Giới thiệu nhóm SmartBees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563656" y="1106833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vi-VN" sz="2000">
                <a:latin typeface="Arial" pitchFamily="34" charset="0"/>
                <a:cs typeface="Arial" pitchFamily="34" charset="0"/>
              </a:rPr>
              <a:t>SmartBees là một nhóm thuộc lớp UD15301 gồm 5 thành viên: 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vi-VN" sz="2000">
                <a:latin typeface="Arial" pitchFamily="34" charset="0"/>
                <a:cs typeface="Arial" pitchFamily="34" charset="0"/>
              </a:rPr>
              <a:t>Nguyễn Huy </a:t>
            </a:r>
            <a:r>
              <a:rPr lang="vi-VN" sz="2000" smtClean="0">
                <a:latin typeface="Arial" pitchFamily="34" charset="0"/>
                <a:cs typeface="Arial" pitchFamily="34" charset="0"/>
              </a:rPr>
              <a:t>Hoàng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vi-VN" sz="2000" smtClean="0">
                <a:latin typeface="Arial" pitchFamily="34" charset="0"/>
                <a:cs typeface="Arial" pitchFamily="34" charset="0"/>
              </a:rPr>
              <a:t>Trần </a:t>
            </a:r>
            <a:r>
              <a:rPr lang="vi-VN" sz="2000">
                <a:latin typeface="Arial" pitchFamily="34" charset="0"/>
                <a:cs typeface="Arial" pitchFamily="34" charset="0"/>
              </a:rPr>
              <a:t>Nhựt  Duy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vi-VN" sz="2000">
                <a:latin typeface="Arial" pitchFamily="34" charset="0"/>
                <a:cs typeface="Arial" pitchFamily="34" charset="0"/>
              </a:rPr>
              <a:t>Đinh Văn Tâm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vi-VN" sz="2000">
                <a:latin typeface="Arial" pitchFamily="34" charset="0"/>
                <a:cs typeface="Arial" pitchFamily="34" charset="0"/>
              </a:rPr>
              <a:t>Nguyễn Quốc Khánh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vi-VN" sz="2000">
                <a:latin typeface="Arial" pitchFamily="34" charset="0"/>
                <a:cs typeface="Arial" pitchFamily="34" charset="0"/>
              </a:rPr>
              <a:t>Mai Văn </a:t>
            </a:r>
            <a:r>
              <a:rPr lang="vi-VN" sz="2000" smtClean="0">
                <a:latin typeface="Arial" pitchFamily="34" charset="0"/>
                <a:cs typeface="Arial" pitchFamily="34" charset="0"/>
              </a:rPr>
              <a:t>Phong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vi-VN" sz="2000">
                <a:latin typeface="Arial" pitchFamily="34" charset="0"/>
                <a:cs typeface="Arial" pitchFamily="34" charset="0"/>
              </a:rPr>
              <a:t>Mục đích nhóm SmartBees thành lập là để hỗ trợ nhau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hoàn thành </a:t>
            </a:r>
            <a:r>
              <a:rPr lang="vi-VN" sz="20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>
                <a:latin typeface="Arial" pitchFamily="34" charset="0"/>
                <a:cs typeface="Arial" pitchFamily="34" charset="0"/>
              </a:rPr>
              <a:t>Đề Án </a:t>
            </a:r>
            <a:r>
              <a:rPr lang="vi-VN" sz="2000" smtClean="0">
                <a:latin typeface="Arial" pitchFamily="34" charset="0"/>
                <a:cs typeface="Arial" pitchFamily="34" charset="0"/>
              </a:rPr>
              <a:t>1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7006" y="4092266"/>
            <a:ext cx="78867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smtClean="0">
                <a:solidFill>
                  <a:schemeClr val="accent1"/>
                </a:solidFill>
              </a:rPr>
              <a:t>2. Yêu cầu ứng dụng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006" y="4461598"/>
            <a:ext cx="7886700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Đáp ứng được nhu cầu quản lý của cửa hàng bán giày.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Sau khi triển khai thành công có thể đưa vào áp dụng trong thực tế.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Tiếp thu mọi đóng góp ý kiến để có thể phát triển thêm nhiều chức năng mới.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4316437" cy="369332"/>
          </a:xfrm>
        </p:spPr>
        <p:txBody>
          <a:bodyPr/>
          <a:lstStyle/>
          <a:p>
            <a:pPr algn="l"/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Lập kế hoạch dự án</a:t>
            </a:r>
            <a:endParaRPr lang="en-US" sz="24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1447800"/>
            <a:ext cx="8229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5638799"/>
            <a:chOff x="0" y="685800"/>
            <a:chExt cx="9144000" cy="5638799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838199"/>
            <a:ext cx="248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u="sng" spc="55" smtClean="0">
                <a:solidFill>
                  <a:srgbClr val="FFFF00"/>
                </a:solidFill>
              </a:rPr>
              <a:t>Phần</a:t>
            </a:r>
            <a:r>
              <a:rPr lang="vi-VN" sz="2400" u="sng" spc="55" smtClean="0">
                <a:solidFill>
                  <a:srgbClr val="FFFF00"/>
                </a:solidFill>
              </a:rPr>
              <a:t> 2:</a:t>
            </a:r>
            <a:endParaRPr sz="2400" u="sng">
              <a:solidFill>
                <a:srgbClr val="FFFF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95" y="618845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035" y="1152601"/>
            <a:ext cx="3421964" cy="57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851095" y="2472195"/>
            <a:ext cx="5501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Sơ đồ UseCase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Đặc tả yêu cầu hệ thống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Sơ đồ triển khai và yêu cầu hệ thống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535" y="1777217"/>
            <a:ext cx="53399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rPr>
              <a:t>Phân tích yêu cầu khách hàng</a:t>
            </a:r>
            <a:endParaRPr lang="en-US" sz="28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7772400" cy="6172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2590800" cy="369332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chemeClr val="accent1"/>
                </a:solidFill>
                <a:cs typeface="+mn-lt"/>
              </a:rPr>
              <a:t>Sơ đồ UseCase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6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4007" y="457200"/>
            <a:ext cx="7886700" cy="430887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Đặc tả yêu cầu quản lý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033" y="890987"/>
            <a:ext cx="8008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vi-VN" sz="2000" b="1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ô tả chức năng</a:t>
            </a:r>
            <a:r>
              <a:rPr lang="vi-VN" sz="2000" b="1" smtClean="0">
                <a:latin typeface="Arial" pitchFamily="34" charset="0"/>
                <a:cs typeface="Arial" pitchFamily="34" charset="0"/>
              </a:rPr>
              <a:t>: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r>
              <a:rPr lang="en-US" sz="2000" smtClean="0">
                <a:latin typeface="Arial" pitchFamily="34" charset="0"/>
                <a:cs typeface="Arial" pitchFamily="34" charset="0"/>
              </a:rPr>
              <a:t>Các chức </a:t>
            </a:r>
            <a:r>
              <a:rPr lang="en-US" sz="2000">
                <a:latin typeface="Arial" pitchFamily="34" charset="0"/>
                <a:cs typeface="Arial" pitchFamily="34" charset="0"/>
              </a:rPr>
              <a:t>năng quản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lý được </a:t>
            </a:r>
            <a:r>
              <a:rPr lang="en-US" sz="2000">
                <a:latin typeface="Arial" pitchFamily="34" charset="0"/>
                <a:cs typeface="Arial" pitchFamily="34" charset="0"/>
              </a:rPr>
              <a:t>sử dụng để quản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lý các </a:t>
            </a:r>
            <a:r>
              <a:rPr lang="en-US" sz="2000">
                <a:latin typeface="Arial" pitchFamily="34" charset="0"/>
                <a:cs typeface="Arial" pitchFamily="34" charset="0"/>
              </a:rPr>
              <a:t>thông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tin. </a:t>
            </a:r>
            <a:r>
              <a:rPr lang="en-US" sz="2000">
                <a:latin typeface="Arial" pitchFamily="34" charset="0"/>
                <a:cs typeface="Arial" pitchFamily="34" charset="0"/>
              </a:rPr>
              <a:t>Yêu cầu của chức năng này là liệt kê danh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sách, </a:t>
            </a:r>
            <a:r>
              <a:rPr lang="en-US" sz="2000">
                <a:latin typeface="Arial" pitchFamily="34" charset="0"/>
                <a:cs typeface="Arial" pitchFamily="34" charset="0"/>
              </a:rPr>
              <a:t>xem thông tin chi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tiết, thêm thành phần mới, </a:t>
            </a:r>
            <a:r>
              <a:rPr lang="en-US" sz="2000">
                <a:latin typeface="Arial" pitchFamily="34" charset="0"/>
                <a:cs typeface="Arial" pitchFamily="34" charset="0"/>
              </a:rPr>
              <a:t>cập nhật thông tin hoặc xóa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thành phần </a:t>
            </a:r>
            <a:r>
              <a:rPr lang="en-US" sz="2000">
                <a:latin typeface="Arial" pitchFamily="34" charset="0"/>
                <a:cs typeface="Arial" pitchFamily="34" charset="0"/>
              </a:rPr>
              <a:t>đã tồn tài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.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271" y="2533089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ơ đồ triển khai và yêu cầu hệ thống</a:t>
            </a:r>
            <a:endParaRPr lang="en-US" sz="2800" b="1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9705" y="3056309"/>
            <a:ext cx="434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latin typeface="Arial" pitchFamily="34" charset="0"/>
                <a:cs typeface="Arial" pitchFamily="34" charset="0"/>
              </a:rPr>
              <a:t>Ứng dụng phần mềm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để </a:t>
            </a:r>
            <a:r>
              <a:rPr lang="en-US" sz="2000">
                <a:latin typeface="Arial" pitchFamily="34" charset="0"/>
                <a:cs typeface="Arial" pitchFamily="34" charset="0"/>
              </a:rPr>
              <a:t>phục vụ cho nhiều người dùng nhưng cơ sở dữ liệu thì lưu trữ tập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trung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000" smtClean="0">
                <a:latin typeface="Arial" pitchFamily="34" charset="0"/>
                <a:cs typeface="Arial" pitchFamily="34" charset="0"/>
              </a:rPr>
              <a:t>Cần </a:t>
            </a:r>
            <a:r>
              <a:rPr lang="vi-VN" sz="2000">
                <a:latin typeface="Arial" pitchFamily="34" charset="0"/>
                <a:cs typeface="Arial" pitchFamily="34" charset="0"/>
              </a:rPr>
              <a:t>một máy cài SQL Server 2008+. Máy này cần hệ điều hành window xp trở lên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latin typeface="Arial" pitchFamily="34" charset="0"/>
                <a:cs typeface="Arial" pitchFamily="34" charset="0"/>
              </a:rPr>
              <a:t>Các máy nhân viên phòng đào tạo cài phần mềm edusys. Các máy nhân viên cần JDK 1.8+ với hệ điều hành bất ký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3231865"/>
            <a:ext cx="3665248" cy="26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5800"/>
            <a:ext cx="9144000" cy="5638800"/>
            <a:chOff x="0" y="685800"/>
            <a:chExt cx="9144000" cy="5638800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700" y="830579"/>
            <a:ext cx="24885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u="sng" spc="55" smtClean="0">
                <a:solidFill>
                  <a:srgbClr val="FFFF00"/>
                </a:solidFill>
              </a:rPr>
              <a:t>Phần</a:t>
            </a:r>
            <a:r>
              <a:rPr lang="vi-VN" sz="2400" u="sng" spc="55" smtClean="0">
                <a:solidFill>
                  <a:srgbClr val="FFFF00"/>
                </a:solidFill>
              </a:rPr>
              <a:t> </a:t>
            </a:r>
            <a:r>
              <a:rPr lang="en-US" sz="2400" u="sng" spc="55">
                <a:solidFill>
                  <a:srgbClr val="FFFF00"/>
                </a:solidFill>
              </a:rPr>
              <a:t>3</a:t>
            </a:r>
            <a:r>
              <a:rPr lang="vi-VN" sz="2400" u="sng" spc="55" smtClean="0">
                <a:solidFill>
                  <a:srgbClr val="FFFF00"/>
                </a:solidFill>
              </a:rPr>
              <a:t>:</a:t>
            </a:r>
            <a:endParaRPr u="sng">
              <a:solidFill>
                <a:srgbClr val="FFFF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2035" y="1152601"/>
            <a:ext cx="3421964" cy="570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14400" y="2190612"/>
            <a:ext cx="45159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Mô hình công nghệ ứng dụng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Thực thể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Giao diện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535" y="1676400"/>
            <a:ext cx="33201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Thiết kế ứng dụng</a:t>
            </a:r>
            <a:endParaRPr lang="en-US" sz="28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683</Words>
  <Application>Microsoft Office PowerPoint</Application>
  <PresentationFormat>On-screen Show (4:3)</PresentationFormat>
  <Paragraphs>107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Chủ đề - Yêu cầu:</vt:lpstr>
      <vt:lpstr>Phần 1:</vt:lpstr>
      <vt:lpstr>1. Giới thiệu nhóm SmartBees</vt:lpstr>
      <vt:lpstr>3. Lập kế hoạch dự án</vt:lpstr>
      <vt:lpstr>Phần 2:</vt:lpstr>
      <vt:lpstr>Sơ đồ UseCase</vt:lpstr>
      <vt:lpstr>Đặc tả yêu cầu quản lý</vt:lpstr>
      <vt:lpstr>Phần 3: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Phần 4: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Phần 5:</vt:lpstr>
      <vt:lpstr>PowerPoint Presentation</vt:lpstr>
      <vt:lpstr>PowerPoint Presentation</vt:lpstr>
      <vt:lpstr>Phần 6:</vt:lpstr>
      <vt:lpstr>Phần 7: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Duy Tran</cp:lastModifiedBy>
  <cp:revision>81</cp:revision>
  <dcterms:created xsi:type="dcterms:W3CDTF">2020-07-17T11:11:29Z</dcterms:created>
  <dcterms:modified xsi:type="dcterms:W3CDTF">2020-12-07T01:24:41Z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2014-04-21T00:00:00Z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2020-07-17T00:00:00Z</vt:filetime>
  </property>
</Properties>
</file>