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12" r:id="rId3"/>
    <p:sldId id="684" r:id="rId4"/>
    <p:sldId id="720" r:id="rId5"/>
    <p:sldId id="733" r:id="rId6"/>
    <p:sldId id="762" r:id="rId7"/>
    <p:sldId id="752" r:id="rId8"/>
    <p:sldId id="763" r:id="rId9"/>
    <p:sldId id="772" r:id="rId10"/>
    <p:sldId id="764" r:id="rId11"/>
    <p:sldId id="771" r:id="rId12"/>
    <p:sldId id="751" r:id="rId13"/>
    <p:sldId id="770" r:id="rId14"/>
    <p:sldId id="773" r:id="rId15"/>
    <p:sldId id="774" r:id="rId16"/>
    <p:sldId id="753" r:id="rId17"/>
    <p:sldId id="767" r:id="rId18"/>
    <p:sldId id="768" r:id="rId19"/>
    <p:sldId id="769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泽" initials="徐泽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1F26"/>
    <a:srgbClr val="009A46"/>
    <a:srgbClr val="0070C0"/>
    <a:srgbClr val="231F20"/>
    <a:srgbClr val="F9FAFB"/>
    <a:srgbClr val="B4DD93"/>
    <a:srgbClr val="C5D8A0"/>
    <a:srgbClr val="82794A"/>
    <a:srgbClr val="AC328C"/>
    <a:srgbClr val="007E3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088" autoAdjust="0"/>
    <p:restoredTop sz="83302" autoAdjust="0"/>
  </p:normalViewPr>
  <p:slideViewPr>
    <p:cSldViewPr>
      <p:cViewPr>
        <p:scale>
          <a:sx n="64" d="100"/>
          <a:sy n="64" d="100"/>
        </p:scale>
        <p:origin x="-2083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7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2017/2/20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2017/2/20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zh-CN" altLang="zh-CN" dirty="0" smtClean="0"/>
              <a:t>@Transactional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7140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事务控制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83332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事务回滚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7140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事务回滚（续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7140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事务回滚（续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7140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事务回滚（续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事务传播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7140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事务传播（续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7140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事务隔离级别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7140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事务隔离级别（续</a:t>
            </a:r>
            <a:r>
              <a:rPr lang="en-US" altLang="zh-CN" dirty="0" smtClean="0"/>
              <a:t>1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7140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Spring+MyBatis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（事务处理）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6514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事务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83332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事务简介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7140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编程式事务管理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7140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声明式事务管理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7140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zh-CN" altLang="zh-CN" dirty="0" smtClean="0"/>
              <a:t>@Transactional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7140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zh-CN" altLang="zh-CN" dirty="0" smtClean="0"/>
              <a:t>@Transactional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7140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zh-CN" altLang="zh-CN" dirty="0" smtClean="0"/>
              <a:t>@Transactional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714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6879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603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68500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7" name="十字形 16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十字形 17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 smtClean="0"/>
              <a:t>Spring</a:t>
            </a:r>
            <a:r>
              <a:rPr lang="zh-CN" altLang="en-US" sz="4800" dirty="0" smtClean="0"/>
              <a:t>和</a:t>
            </a:r>
            <a:r>
              <a:rPr lang="en-US" altLang="zh-CN" sz="4800" dirty="0" err="1" smtClean="0"/>
              <a:t>MyBatis</a:t>
            </a:r>
            <a:r>
              <a:rPr lang="zh-CN" altLang="en-US" sz="4800" dirty="0" smtClean="0"/>
              <a:t>项目实战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7263" y="3564703"/>
            <a:ext cx="6128993" cy="622920"/>
          </a:xfrm>
        </p:spPr>
        <p:txBody>
          <a:bodyPr>
            <a:noAutofit/>
          </a:bodyPr>
          <a:lstStyle/>
          <a:p>
            <a:r>
              <a:rPr lang="en-US" altLang="zh-CN" dirty="0" err="1" smtClean="0"/>
              <a:t>Spring+MyBatis</a:t>
            </a:r>
            <a:r>
              <a:rPr lang="zh-CN" altLang="en-US" dirty="0" smtClean="0"/>
              <a:t>（事务处理）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zh-CN" altLang="zh-CN" dirty="0" smtClean="0"/>
              <a:t>@Transactional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496944" cy="3348609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 smtClean="0"/>
              <a:t>@Transactional</a:t>
            </a:r>
            <a:r>
              <a:rPr lang="zh-CN" altLang="en-US" sz="2400" dirty="0" smtClean="0"/>
              <a:t>注解标记有以下属性，在使用时可以根据需要做特殊设定。</a:t>
            </a:r>
            <a:endParaRPr lang="en-US" altLang="zh-CN" sz="2400" dirty="0" smtClean="0"/>
          </a:p>
          <a:p>
            <a:pPr lvl="1"/>
            <a:r>
              <a:rPr lang="en-US" altLang="zh-CN" dirty="0" smtClean="0"/>
              <a:t>p</a:t>
            </a:r>
            <a:r>
              <a:rPr lang="zh-CN" altLang="zh-CN" dirty="0" smtClean="0"/>
              <a:t>ropagation</a:t>
            </a:r>
            <a:r>
              <a:rPr lang="zh-CN" altLang="en-US" dirty="0" smtClean="0"/>
              <a:t>： 设置事务传播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</a:t>
            </a:r>
            <a:r>
              <a:rPr lang="zh-CN" altLang="zh-CN" dirty="0" smtClean="0"/>
              <a:t>solation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 设置事务隔离级别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readOnly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 设置为只读，还是可读写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rollbackFor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 设置遇到哪些异常必须回滚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noRollbackFor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 设置遇到哪些异常不回滚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762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2060848"/>
            <a:ext cx="7776864" cy="1047757"/>
          </a:xfrm>
        </p:spPr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事务控制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237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事务回滚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496944" cy="1495794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 smtClean="0"/>
              <a:t>@Transactional</a:t>
            </a:r>
            <a:r>
              <a:rPr lang="zh-CN" altLang="en-US" sz="2400" dirty="0" smtClean="0"/>
              <a:t>默认情况下</a:t>
            </a:r>
            <a:r>
              <a:rPr lang="zh-CN" altLang="zh-CN" sz="2400" dirty="0" smtClean="0"/>
              <a:t>RuntimeException</a:t>
            </a:r>
            <a:r>
              <a:rPr lang="zh-CN" altLang="en-US" sz="2400" dirty="0" smtClean="0"/>
              <a:t>异常</a:t>
            </a:r>
            <a:r>
              <a:rPr lang="zh-CN" altLang="zh-CN" sz="2400" dirty="0" smtClean="0"/>
              <a:t>将触发事务回滚，但是任何</a:t>
            </a:r>
            <a:r>
              <a:rPr lang="en-US" altLang="zh-CN" sz="2400" dirty="0" smtClean="0"/>
              <a:t>C</a:t>
            </a:r>
            <a:r>
              <a:rPr lang="zh-CN" altLang="zh-CN" sz="2400" dirty="0" smtClean="0"/>
              <a:t>hecked Exception将不触发事务回滚</a:t>
            </a:r>
            <a:endParaRPr lang="en-US" altLang="zh-CN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常见的</a:t>
            </a:r>
            <a:r>
              <a:rPr lang="en-US" altLang="zh-CN" sz="2400" dirty="0" err="1" smtClean="0"/>
              <a:t>RuntimeException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Checked Exception</a:t>
            </a:r>
            <a:r>
              <a:rPr lang="zh-CN" altLang="en-US" sz="2400" dirty="0" smtClean="0"/>
              <a:t>如表所示：</a:t>
            </a:r>
            <a:endParaRPr lang="en-US" altLang="zh-CN" sz="2400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99592" y="2766536"/>
          <a:ext cx="75608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/>
                <a:gridCol w="41764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RuntimeException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Checked Exception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ArithmeticException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ClassNotFoundException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NullPointerException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NoSuchMetodException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ClassCastException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NoSuchFieldException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NumberFormatException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CloneNotSupportedException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IndexOutOfBoundsException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IOException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NegativeArraySizeException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UnsupprotedOperationException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62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事务回滚（续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496944" cy="941155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利用</a:t>
            </a:r>
            <a:r>
              <a:rPr lang="en-US" altLang="zh-CN" sz="2400" dirty="0" smtClean="0"/>
              <a:t>@Transactional</a:t>
            </a:r>
            <a:r>
              <a:rPr lang="zh-CN" altLang="en-US" sz="2400" dirty="0" smtClean="0"/>
              <a:t>注解的</a:t>
            </a:r>
            <a:r>
              <a:rPr lang="zh-CN" altLang="zh-CN" sz="2400" dirty="0" smtClean="0"/>
              <a:t>rollbackFor</a:t>
            </a:r>
            <a:r>
              <a:rPr lang="zh-CN" altLang="en-US" sz="2400" dirty="0" smtClean="0"/>
              <a:t>和</a:t>
            </a:r>
            <a:r>
              <a:rPr lang="zh-CN" altLang="zh-CN" sz="2400" dirty="0" smtClean="0"/>
              <a:t>noRollbackFor</a:t>
            </a:r>
            <a:r>
              <a:rPr lang="zh-CN" altLang="en-US" sz="2400" dirty="0" smtClean="0"/>
              <a:t>属性可以控制事务回滚，示例代码如下：</a:t>
            </a:r>
            <a:endParaRPr lang="en-US" altLang="zh-CN" sz="2400" dirty="0" smtClean="0"/>
          </a:p>
        </p:txBody>
      </p:sp>
      <p:sp>
        <p:nvSpPr>
          <p:cNvPr id="6" name="矩形 5"/>
          <p:cNvSpPr/>
          <p:nvPr/>
        </p:nvSpPr>
        <p:spPr>
          <a:xfrm>
            <a:off x="611560" y="2204864"/>
            <a:ext cx="8532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@Transactional(</a:t>
            </a:r>
            <a:r>
              <a:rPr lang="en-US" altLang="zh-CN" sz="2400" dirty="0" err="1" smtClean="0"/>
              <a:t>rollbackFor</a:t>
            </a:r>
            <a:r>
              <a:rPr lang="en-US" altLang="zh-CN" sz="2400" dirty="0" smtClean="0"/>
              <a:t>={</a:t>
            </a:r>
            <a:r>
              <a:rPr lang="en-US" altLang="zh-CN" sz="2400" dirty="0" err="1" smtClean="0"/>
              <a:t>IOException.class</a:t>
            </a:r>
            <a:r>
              <a:rPr lang="en-US" altLang="zh-CN" sz="2400" dirty="0" smtClean="0"/>
              <a:t>})</a:t>
            </a:r>
            <a:endParaRPr lang="zh-CN" altLang="en-US" sz="2400" dirty="0" smtClean="0"/>
          </a:p>
          <a:p>
            <a:r>
              <a:rPr lang="en-US" altLang="zh-CN" sz="2400" dirty="0" smtClean="0"/>
              <a:t>public void f3(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id) throws </a:t>
            </a:r>
            <a:r>
              <a:rPr lang="en-US" altLang="zh-CN" sz="2400" dirty="0" err="1" smtClean="0"/>
              <a:t>IOException</a:t>
            </a:r>
            <a:r>
              <a:rPr lang="en-US" altLang="zh-CN" sz="2400" dirty="0" smtClean="0"/>
              <a:t>{</a:t>
            </a:r>
          </a:p>
          <a:p>
            <a:pPr lvl="1"/>
            <a:r>
              <a:rPr lang="en-US" altLang="zh-CN" sz="2400" dirty="0" err="1" smtClean="0"/>
              <a:t>dao.deleteById</a:t>
            </a:r>
            <a:r>
              <a:rPr lang="en-US" altLang="zh-CN" sz="2400" dirty="0" smtClean="0"/>
              <a:t>(id);</a:t>
            </a:r>
          </a:p>
          <a:p>
            <a:pPr lvl="1"/>
            <a:r>
              <a:rPr lang="en-US" altLang="zh-CN" sz="2400" dirty="0" smtClean="0"/>
              <a:t>throw new </a:t>
            </a:r>
            <a:r>
              <a:rPr lang="en-US" altLang="zh-CN" sz="2400" dirty="0" err="1" smtClean="0"/>
              <a:t>IOException</a:t>
            </a:r>
            <a:r>
              <a:rPr lang="en-US" altLang="zh-CN" sz="2400" dirty="0" smtClean="0"/>
              <a:t>("</a:t>
            </a:r>
            <a:r>
              <a:rPr lang="zh-CN" altLang="en-US" sz="2400" dirty="0" smtClean="0"/>
              <a:t>模拟异常</a:t>
            </a:r>
            <a:r>
              <a:rPr lang="en-US" altLang="zh-CN" sz="2400" dirty="0" smtClean="0"/>
              <a:t>");</a:t>
            </a:r>
          </a:p>
          <a:p>
            <a:r>
              <a:rPr lang="en-US" altLang="zh-CN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762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事务回滚（续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496944" cy="978729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当使用自定义异常时，异常类必须从</a:t>
            </a:r>
            <a:r>
              <a:rPr lang="en-US" altLang="zh-CN" sz="2400" dirty="0" err="1" smtClean="0"/>
              <a:t>RuntimeException</a:t>
            </a:r>
            <a:r>
              <a:rPr lang="zh-CN" altLang="en-US" sz="2400" dirty="0" smtClean="0"/>
              <a:t>继承才能自动回滚事务，否则需要指定事务回滚的异常类型</a:t>
            </a:r>
            <a:endParaRPr lang="en-US" altLang="zh-CN" sz="2400" dirty="0" smtClean="0"/>
          </a:p>
        </p:txBody>
      </p:sp>
      <p:sp>
        <p:nvSpPr>
          <p:cNvPr id="5" name="矩形 4"/>
          <p:cNvSpPr/>
          <p:nvPr/>
        </p:nvSpPr>
        <p:spPr>
          <a:xfrm>
            <a:off x="611560" y="2138080"/>
            <a:ext cx="8532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@Transactional(</a:t>
            </a:r>
            <a:r>
              <a:rPr lang="en-US" altLang="zh-CN" sz="2400" dirty="0" err="1" smtClean="0"/>
              <a:t>rollbackFor</a:t>
            </a:r>
            <a:r>
              <a:rPr lang="en-US" altLang="zh-CN" sz="2400" dirty="0" smtClean="0"/>
              <a:t>={</a:t>
            </a:r>
            <a:r>
              <a:rPr lang="en-US" altLang="zh-CN" sz="2400" dirty="0" err="1" smtClean="0"/>
              <a:t>MyException.class</a:t>
            </a:r>
            <a:r>
              <a:rPr lang="en-US" altLang="zh-CN" sz="2400" dirty="0" smtClean="0"/>
              <a:t>})</a:t>
            </a:r>
            <a:endParaRPr lang="zh-CN" altLang="en-US" sz="2400" dirty="0" smtClean="0"/>
          </a:p>
          <a:p>
            <a:r>
              <a:rPr lang="en-US" altLang="zh-CN" sz="2400" dirty="0" smtClean="0"/>
              <a:t>public void f5(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id) throws </a:t>
            </a:r>
            <a:r>
              <a:rPr lang="en-US" altLang="zh-CN" sz="2400" dirty="0" err="1" smtClean="0"/>
              <a:t>MyException</a:t>
            </a:r>
            <a:r>
              <a:rPr lang="en-US" altLang="zh-CN" sz="2400" dirty="0" smtClean="0"/>
              <a:t>{</a:t>
            </a:r>
          </a:p>
          <a:p>
            <a:pPr lvl="1"/>
            <a:r>
              <a:rPr lang="en-US" altLang="zh-CN" sz="2400" dirty="0" err="1" smtClean="0"/>
              <a:t>dao.deleteById</a:t>
            </a:r>
            <a:r>
              <a:rPr lang="en-US" altLang="zh-CN" sz="2400" dirty="0" smtClean="0"/>
              <a:t>(id);</a:t>
            </a:r>
          </a:p>
          <a:p>
            <a:pPr lvl="1"/>
            <a:r>
              <a:rPr lang="en-US" altLang="zh-CN" sz="2400" dirty="0" smtClean="0"/>
              <a:t>throw new </a:t>
            </a:r>
            <a:r>
              <a:rPr lang="en-US" altLang="zh-CN" sz="2400" dirty="0" err="1" smtClean="0"/>
              <a:t>MyException</a:t>
            </a:r>
            <a:r>
              <a:rPr lang="en-US" altLang="zh-CN" sz="2400" dirty="0" smtClean="0"/>
              <a:t>();//</a:t>
            </a:r>
            <a:r>
              <a:rPr lang="zh-CN" altLang="en-US" sz="2400" dirty="0" smtClean="0"/>
              <a:t>模拟发生自定义异常</a:t>
            </a:r>
            <a:endParaRPr lang="en-US" altLang="zh-CN" sz="2400" dirty="0" smtClean="0"/>
          </a:p>
          <a:p>
            <a:r>
              <a:rPr lang="en-US" altLang="zh-CN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762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事务回滚（续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基于资费删除操作测试事务回滚特性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事务传播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496944" cy="1495794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事务传播是指一个方法调用了另一个带有事务控制的方法，这种复杂情况就需要指定事务传播的处理方案</a:t>
            </a:r>
            <a:endParaRPr lang="en-US" altLang="zh-CN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 smtClean="0"/>
              <a:t>Spring</a:t>
            </a:r>
            <a:r>
              <a:rPr lang="zh-CN" altLang="en-US" sz="2400" dirty="0" smtClean="0"/>
              <a:t>中事务的传播类型有以下几种：</a:t>
            </a:r>
            <a:endParaRPr lang="en-US" altLang="zh-CN" sz="24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560" y="2564904"/>
          <a:ext cx="8348774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61165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事务传播类型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作用描述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支持当前事务，如果当前没有事务，就新建一个事务。这是最常见的选择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支持当前事务，如果当前没有事务，就以非事务方式执行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MANDATORY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支持当前事务，如果当前没有事务，就抛出异常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REQUIRES_NEW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新建事务，如果当前存在事务，把当前事务挂起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NOT_SUPPORTED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以非事务方式执行操作，如果当前存在事务，就把当前事务挂起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以非事务方式执行，如果当前存在事务，则抛出异常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NESTED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如果当前存在事务，则在嵌套事务内执行。拥有多个可以回滚的保存点，内部回滚不会对外部事务产生影响。只对</a:t>
                      </a:r>
                      <a:r>
                        <a:rPr lang="en-US" altLang="zh-CN" dirty="0" err="1" smtClean="0"/>
                        <a:t>DataSourceTransactionManager</a:t>
                      </a:r>
                      <a:r>
                        <a:rPr lang="zh-CN" altLang="en-US" dirty="0" smtClean="0"/>
                        <a:t>有效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62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事务传播（续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496944" cy="941155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利用</a:t>
            </a:r>
            <a:r>
              <a:rPr lang="en-US" altLang="zh-CN" sz="2400" dirty="0" smtClean="0"/>
              <a:t>@Transactional</a:t>
            </a:r>
            <a:r>
              <a:rPr lang="zh-CN" altLang="en-US" sz="2400" dirty="0" smtClean="0"/>
              <a:t>注解的</a:t>
            </a:r>
            <a:r>
              <a:rPr lang="en-US" altLang="zh-CN" sz="2400" dirty="0" smtClean="0"/>
              <a:t>p</a:t>
            </a:r>
            <a:r>
              <a:rPr lang="zh-CN" altLang="zh-CN" sz="2400" dirty="0" smtClean="0"/>
              <a:t>ropagation</a:t>
            </a:r>
            <a:r>
              <a:rPr lang="zh-CN" altLang="en-US" sz="2400" dirty="0" smtClean="0"/>
              <a:t>属性可以控制事务的传播行为，示例代码如下：</a:t>
            </a:r>
            <a:endParaRPr lang="en-US" altLang="zh-CN" sz="2400" dirty="0" smtClean="0"/>
          </a:p>
        </p:txBody>
      </p:sp>
      <p:sp>
        <p:nvSpPr>
          <p:cNvPr id="6" name="矩形 5"/>
          <p:cNvSpPr/>
          <p:nvPr/>
        </p:nvSpPr>
        <p:spPr>
          <a:xfrm>
            <a:off x="611560" y="2200796"/>
            <a:ext cx="85324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@Transactional(propagation=</a:t>
            </a:r>
            <a:r>
              <a:rPr lang="en-US" altLang="zh-CN" sz="2400" dirty="0" err="1" smtClean="0"/>
              <a:t>Propagation.REQUIRED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r>
              <a:rPr lang="en-US" altLang="zh-CN" sz="2400" dirty="0" smtClean="0"/>
              <a:t>public void f1(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id){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    //</a:t>
            </a:r>
            <a:r>
              <a:rPr lang="zh-CN" altLang="en-US" sz="2400" dirty="0" smtClean="0"/>
              <a:t>业务处理逻辑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762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事务隔离级别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496944" cy="1421928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在读取数据库的过程中，如果两个事务并发执行，那么彼此之间的数据会发生影响。为了避免这种并发冲突，需要将两个事务隔离开，根据隔离程度不同分为以下几种级别：</a:t>
            </a:r>
            <a:endParaRPr lang="en-US" altLang="zh-CN" sz="24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560" y="2636912"/>
          <a:ext cx="8280920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59046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隔离级别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READ_UNCOMMITTED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这是事务最低的隔离级别，它充许令外一个事务可以看到这个事务未提交的数据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READ_COMMITTED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大多数主流数据库的默认事务等级，保证了一个事务不会读到另一个并行事务已修改但未提交的数据，该级别适用于大多数系统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REPEATABLE_READ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保证了一个事务不会修改已经由另一个事务读取但未提交（回滚）的数据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SERIALIZABLE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这是花费代价最高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但最可靠的事务隔离级别。事务被处理为顺序执行。除了防止脏读，不可重复读外，还避免了幻读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默认的隔离级别，使用数据库默认的事务隔离级别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62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事务隔离级别（续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496944" cy="941155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利用</a:t>
            </a:r>
            <a:r>
              <a:rPr lang="en-US" altLang="zh-CN" sz="2400" dirty="0" smtClean="0"/>
              <a:t>@Transactional</a:t>
            </a:r>
            <a:r>
              <a:rPr lang="zh-CN" altLang="en-US" sz="2400" dirty="0" smtClean="0"/>
              <a:t>注解的</a:t>
            </a:r>
            <a:r>
              <a:rPr lang="zh-CN" altLang="zh-CN" sz="2400" dirty="0" smtClean="0"/>
              <a:t>isolation</a:t>
            </a:r>
            <a:r>
              <a:rPr lang="zh-CN" altLang="en-US" sz="2400" dirty="0" smtClean="0"/>
              <a:t>属性可以控制事务的隔离级别，示例代码如下</a:t>
            </a:r>
            <a:endParaRPr lang="en-US" altLang="zh-CN" sz="2400" dirty="0" smtClean="0"/>
          </a:p>
        </p:txBody>
      </p:sp>
      <p:sp>
        <p:nvSpPr>
          <p:cNvPr id="6" name="矩形 5"/>
          <p:cNvSpPr/>
          <p:nvPr/>
        </p:nvSpPr>
        <p:spPr>
          <a:xfrm>
            <a:off x="611560" y="2200796"/>
            <a:ext cx="85324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@Transactional(isolation=</a:t>
            </a:r>
            <a:r>
              <a:rPr lang="en-US" altLang="zh-CN" sz="2400" dirty="0" err="1" smtClean="0"/>
              <a:t>Isolation.READ_COMMITTED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r>
              <a:rPr lang="en-US" altLang="zh-CN" sz="2400" dirty="0" smtClean="0"/>
              <a:t>public void f1(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id){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    //</a:t>
            </a:r>
            <a:r>
              <a:rPr lang="zh-CN" altLang="en-US" sz="2400" dirty="0" smtClean="0"/>
              <a:t>业务处理逻辑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762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251520" y="2747048"/>
            <a:ext cx="2160240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Spring+MyBatis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（事务处理）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-180528" y="276977"/>
            <a:ext cx="5256584" cy="720766"/>
            <a:chOff x="-252536" y="102969"/>
            <a:chExt cx="4485619" cy="72076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-252536" y="102969"/>
              <a:ext cx="4485619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en-US" altLang="zh-CN" sz="2400" b="1" dirty="0" err="1" smtClean="0"/>
                <a:t>Spring+MyBatis</a:t>
              </a:r>
              <a:r>
                <a:rPr lang="zh-CN" altLang="en-US" sz="2400" b="1" dirty="0" smtClean="0"/>
                <a:t>（事务处理）</a:t>
              </a:r>
              <a:endParaRPr lang="en-US" altLang="zh-CN" sz="2400" b="1" dirty="0" smtClean="0"/>
            </a:p>
            <a:p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704213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3059832" y="2028698"/>
            <a:ext cx="2026206" cy="36004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>
            <a:stCxn id="11" idx="3"/>
            <a:endCxn id="21" idx="1"/>
          </p:cNvCxnSpPr>
          <p:nvPr/>
        </p:nvCxnSpPr>
        <p:spPr>
          <a:xfrm flipV="1">
            <a:off x="2411760" y="2208718"/>
            <a:ext cx="648072" cy="820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5220072" y="198884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事务简介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220072" y="324295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zh-CN" sz="1400" dirty="0" smtClean="0"/>
              <a:t>@Transactional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220072" y="367504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事务回滚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220072" y="240589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编程式事务管理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220072" y="408916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事务传播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059832" y="3687052"/>
            <a:ext cx="2026206" cy="36004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事务控制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220072" y="282810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声明式事务管理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>
            <a:stCxn id="11" idx="3"/>
            <a:endCxn id="17" idx="1"/>
          </p:cNvCxnSpPr>
          <p:nvPr/>
        </p:nvCxnSpPr>
        <p:spPr>
          <a:xfrm>
            <a:off x="2411760" y="3029102"/>
            <a:ext cx="648072" cy="8379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5220072" y="450916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事务隔离级别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57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2060848"/>
            <a:ext cx="7776864" cy="1047757"/>
          </a:xfrm>
        </p:spPr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事务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237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事务简介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843855"/>
          </a:xfrm>
        </p:spPr>
        <p:txBody>
          <a:bodyPr/>
          <a:lstStyle/>
          <a:p>
            <a:r>
              <a:rPr lang="zh-CN" altLang="zh-CN" dirty="0" smtClean="0"/>
              <a:t>Spring框架引</a:t>
            </a:r>
            <a:r>
              <a:rPr lang="zh-CN" altLang="en-US" dirty="0" smtClean="0"/>
              <a:t>入</a:t>
            </a:r>
            <a:r>
              <a:rPr lang="zh-CN" altLang="zh-CN" dirty="0" smtClean="0"/>
              <a:t>的重要因素之一是它全面的事务支持。Spring框架提供了一致的事务管理</a:t>
            </a:r>
            <a:r>
              <a:rPr lang="zh-CN" altLang="en-US" dirty="0" smtClean="0"/>
              <a:t>方式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给程序带来以下</a:t>
            </a:r>
            <a:r>
              <a:rPr lang="zh-CN" altLang="zh-CN" dirty="0" smtClean="0"/>
              <a:t>好处：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支持声明式事务管理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提供简单易用的编程式事务管理</a:t>
            </a:r>
            <a:r>
              <a:rPr lang="en-US" altLang="zh-CN" dirty="0" smtClean="0"/>
              <a:t>API</a:t>
            </a:r>
          </a:p>
          <a:p>
            <a:pPr lvl="1"/>
            <a:r>
              <a:rPr lang="zh-CN" altLang="en-US" dirty="0" smtClean="0"/>
              <a:t>便于</a:t>
            </a:r>
            <a:r>
              <a:rPr lang="zh-CN" altLang="zh-CN" dirty="0" smtClean="0"/>
              <a:t>Spring整合各种数据访问</a:t>
            </a:r>
            <a:r>
              <a:rPr lang="zh-CN" altLang="en-US" dirty="0" smtClean="0"/>
              <a:t>技术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762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编程式事务管理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496943" cy="2886944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使用编程式事务管理时，</a:t>
            </a:r>
            <a:r>
              <a:rPr lang="en-US" altLang="zh-CN" sz="2400" dirty="0" smtClean="0"/>
              <a:t>Spring</a:t>
            </a:r>
            <a:r>
              <a:rPr lang="zh-CN" altLang="en-US" sz="2400" dirty="0" smtClean="0"/>
              <a:t>提供了以下两种事务管理的</a:t>
            </a:r>
            <a:r>
              <a:rPr lang="en-US" altLang="zh-CN" sz="2400" dirty="0" smtClean="0"/>
              <a:t>API</a:t>
            </a:r>
          </a:p>
          <a:p>
            <a:pPr lvl="1"/>
            <a:r>
              <a:rPr lang="zh-CN" altLang="zh-CN" dirty="0" smtClean="0"/>
              <a:t>使用 TransactionTemplate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直接使用一个 PlatformTransactionManager 实现</a:t>
            </a:r>
            <a:endParaRPr lang="en-US" altLang="zh-CN" dirty="0" smtClean="0"/>
          </a:p>
          <a:p>
            <a:r>
              <a:rPr lang="zh-CN" altLang="en-US" dirty="0" smtClean="0"/>
              <a:t>如果采用编程式事务管理，推荐使用</a:t>
            </a:r>
            <a:r>
              <a:rPr lang="en-US" altLang="zh-CN" dirty="0" err="1" smtClean="0"/>
              <a:t>TransactionTemplate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762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声明式事务管理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191369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zh-CN" dirty="0" smtClean="0"/>
              <a:t>Spring的声明式事务管理是通过Spring AOP实现的</a:t>
            </a:r>
            <a:r>
              <a:rPr lang="zh-CN" altLang="en-US" dirty="0" smtClean="0"/>
              <a:t>。使用时不需要修改原有的业务代码，只需通过简单配置就可以追加事务控制功能。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zh-CN" dirty="0" smtClean="0"/>
              <a:t>大多数Spring用户选择声明式事务管理。这是对</a:t>
            </a:r>
            <a:r>
              <a:rPr lang="zh-CN" altLang="en-US" dirty="0" smtClean="0"/>
              <a:t>程序</a:t>
            </a:r>
            <a:r>
              <a:rPr lang="zh-CN" altLang="zh-CN" dirty="0" smtClean="0"/>
              <a:t>代码影响最小的选择，因此也最符合非侵入式的理念。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762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zh-CN" altLang="zh-CN" dirty="0" smtClean="0"/>
              <a:t>@Transactional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496944" cy="1495794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 smtClean="0"/>
              <a:t>Spring</a:t>
            </a:r>
            <a:r>
              <a:rPr lang="zh-CN" altLang="en-US" sz="2400" dirty="0" smtClean="0"/>
              <a:t>声明式事务管理的配置可以采用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方式，也可以采用注解方式。</a:t>
            </a:r>
            <a:endParaRPr lang="en-US" altLang="zh-CN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 smtClean="0"/>
              <a:t>@Transactional</a:t>
            </a:r>
            <a:r>
              <a:rPr lang="zh-CN" altLang="en-US" sz="2400" dirty="0" smtClean="0"/>
              <a:t>是基于注解方式的应用，使用方法如下：</a:t>
            </a:r>
            <a:endParaRPr lang="en-US" altLang="zh-CN" sz="2400" dirty="0" smtClean="0"/>
          </a:p>
        </p:txBody>
      </p:sp>
      <p:sp>
        <p:nvSpPr>
          <p:cNvPr id="6" name="矩形 5"/>
          <p:cNvSpPr/>
          <p:nvPr/>
        </p:nvSpPr>
        <p:spPr>
          <a:xfrm>
            <a:off x="611560" y="2492896"/>
            <a:ext cx="85324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@Transactional</a:t>
            </a:r>
          </a:p>
          <a:p>
            <a:r>
              <a:rPr lang="en-US" altLang="zh-CN" sz="2400" dirty="0" smtClean="0"/>
              <a:t>public class </a:t>
            </a:r>
            <a:r>
              <a:rPr lang="en-US" altLang="zh-CN" sz="2400" dirty="0" err="1" smtClean="0"/>
              <a:t>DefaultFooService</a:t>
            </a:r>
            <a:r>
              <a:rPr lang="en-US" altLang="zh-CN" sz="2400" dirty="0" smtClean="0"/>
              <a:t> implements </a:t>
            </a:r>
            <a:r>
              <a:rPr lang="en-US" altLang="zh-CN" sz="2400" dirty="0" err="1" smtClean="0"/>
              <a:t>FooService</a:t>
            </a:r>
            <a:r>
              <a:rPr lang="en-US" altLang="zh-CN" sz="2400" dirty="0" smtClean="0"/>
              <a:t> {</a:t>
            </a:r>
          </a:p>
          <a:p>
            <a:r>
              <a:rPr lang="en-US" altLang="zh-CN" sz="2400" dirty="0" smtClean="0"/>
              <a:t>  // @Transactional</a:t>
            </a:r>
          </a:p>
          <a:p>
            <a:r>
              <a:rPr lang="en-US" altLang="zh-CN" sz="2400" dirty="0" smtClean="0"/>
              <a:t>  public void </a:t>
            </a:r>
            <a:r>
              <a:rPr lang="en-US" altLang="zh-CN" sz="2400" dirty="0" err="1" smtClean="0"/>
              <a:t>insertFoo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Foo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foo</a:t>
            </a:r>
            <a:r>
              <a:rPr lang="en-US" altLang="zh-CN" sz="2400" dirty="0" smtClean="0"/>
              <a:t>){...}</a:t>
            </a:r>
          </a:p>
          <a:p>
            <a:r>
              <a:rPr lang="en-US" altLang="zh-CN" sz="2400" dirty="0" smtClean="0"/>
              <a:t>  public void </a:t>
            </a:r>
            <a:r>
              <a:rPr lang="en-US" altLang="zh-CN" sz="2400" dirty="0" err="1" smtClean="0"/>
              <a:t>updateFoo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Foo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foo</a:t>
            </a:r>
            <a:r>
              <a:rPr lang="en-US" altLang="zh-CN" sz="2400" dirty="0" smtClean="0"/>
              <a:t>){...}</a:t>
            </a:r>
          </a:p>
          <a:p>
            <a:r>
              <a:rPr lang="en-US" altLang="zh-CN" sz="2400" dirty="0" smtClean="0"/>
              <a:t>}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4970551"/>
            <a:ext cx="8496944" cy="9787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@Transactional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注解标记可以用在类定义和方法定义前，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方法的事务设置将优先于类级别注解的事务设置。 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2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zh-CN" altLang="zh-CN" dirty="0" smtClean="0"/>
              <a:t>@Transactional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496944" cy="978729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@Transactional</a:t>
            </a:r>
            <a:r>
              <a:rPr lang="zh-CN" altLang="en-US" sz="2400" dirty="0" smtClean="0"/>
              <a:t>注解标记之前，需要在</a:t>
            </a:r>
            <a:r>
              <a:rPr lang="en-US" altLang="zh-CN" sz="2400" dirty="0" smtClean="0"/>
              <a:t>applicationContext.xml</a:t>
            </a:r>
            <a:r>
              <a:rPr lang="zh-CN" altLang="en-US" sz="2400" dirty="0" smtClean="0"/>
              <a:t>中添加启用配置，示例代码如下：</a:t>
            </a:r>
            <a:endParaRPr lang="en-US" altLang="zh-CN" sz="2400" dirty="0" smtClean="0"/>
          </a:p>
        </p:txBody>
      </p:sp>
      <p:sp>
        <p:nvSpPr>
          <p:cNvPr id="6" name="矩形 5"/>
          <p:cNvSpPr/>
          <p:nvPr/>
        </p:nvSpPr>
        <p:spPr>
          <a:xfrm>
            <a:off x="611560" y="2488828"/>
            <a:ext cx="85324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/>
              <a:t>&lt;tx:annotation-driven transaction-manager="txManager"/&gt;</a:t>
            </a:r>
            <a:endParaRPr lang="en-US" altLang="zh-CN" sz="2400" b="1" dirty="0" smtClean="0"/>
          </a:p>
          <a:p>
            <a:r>
              <a:rPr lang="zh-CN" altLang="zh-CN" sz="2400" dirty="0" smtClean="0"/>
              <a:t> </a:t>
            </a:r>
            <a:r>
              <a:rPr lang="en-US" altLang="zh-CN" sz="2400" dirty="0" smtClean="0"/>
              <a:t>  </a:t>
            </a:r>
          </a:p>
          <a:p>
            <a:r>
              <a:rPr lang="zh-CN" altLang="zh-CN" sz="2400" dirty="0" smtClean="0"/>
              <a:t>&lt;bean id="txManager" class="org.springframework.jdbc.</a:t>
            </a:r>
            <a:endParaRPr lang="en-US" altLang="zh-CN" sz="2400" dirty="0" smtClean="0"/>
          </a:p>
          <a:p>
            <a:r>
              <a:rPr lang="zh-CN" altLang="zh-CN" sz="2400" dirty="0" smtClean="0"/>
              <a:t>datasource.DataSourceTransactionManager"&gt; </a:t>
            </a:r>
            <a:endParaRPr lang="en-US" altLang="zh-CN" sz="2400" dirty="0" smtClean="0"/>
          </a:p>
          <a:p>
            <a:r>
              <a:rPr lang="en-US" altLang="zh-CN" sz="2400" dirty="0" smtClean="0"/>
              <a:t>       </a:t>
            </a:r>
            <a:r>
              <a:rPr lang="zh-CN" altLang="zh-CN" sz="2400" dirty="0" smtClean="0"/>
              <a:t>&lt;property name="dataSource" ref="</a:t>
            </a:r>
            <a:r>
              <a:rPr lang="en-US" altLang="zh-CN" sz="2400" dirty="0" err="1" smtClean="0"/>
              <a:t>myD</a:t>
            </a:r>
            <a:r>
              <a:rPr lang="zh-CN" altLang="zh-CN" sz="2400" dirty="0" smtClean="0"/>
              <a:t>ataSource"/&gt; </a:t>
            </a:r>
            <a:endParaRPr lang="en-US" altLang="zh-CN" sz="2400" dirty="0" smtClean="0"/>
          </a:p>
          <a:p>
            <a:r>
              <a:rPr lang="zh-CN" altLang="zh-CN" sz="2400" dirty="0" smtClean="0"/>
              <a:t>&lt;/bean&gt;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762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zh-CN" altLang="zh-CN" dirty="0" smtClean="0"/>
              <a:t>@Transactional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052736"/>
            <a:ext cx="8496944" cy="186512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transaction-manager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指定的事务管理器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txManager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，需要根据数据库访问技术不同选择不同的实现。例如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JDBC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技术选用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DataSourceTransactionManager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；而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技术则选用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HibernateTransactionManager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2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15278</TotalTime>
  <Words>1194</Words>
  <Application>Microsoft Office PowerPoint</Application>
  <PresentationFormat>全屏显示(4:3)</PresentationFormat>
  <Paragraphs>174</Paragraphs>
  <Slides>19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Spring和MyBatis项目实战</vt:lpstr>
      <vt:lpstr>幻灯片 2</vt:lpstr>
      <vt:lpstr>Spring事务</vt:lpstr>
      <vt:lpstr>Spring事务简介</vt:lpstr>
      <vt:lpstr>编程式事务管理</vt:lpstr>
      <vt:lpstr>声明式事务管理</vt:lpstr>
      <vt:lpstr>使用@Transactional</vt:lpstr>
      <vt:lpstr>使用@Transactional（续1）</vt:lpstr>
      <vt:lpstr>使用@Transactional（续2）</vt:lpstr>
      <vt:lpstr>使用@Transactional（续3）</vt:lpstr>
      <vt:lpstr>Spring事务控制</vt:lpstr>
      <vt:lpstr>事务回滚</vt:lpstr>
      <vt:lpstr>事务回滚（续1）</vt:lpstr>
      <vt:lpstr>事务回滚（续2）</vt:lpstr>
      <vt:lpstr>事务回滚（续3）</vt:lpstr>
      <vt:lpstr>事务传播</vt:lpstr>
      <vt:lpstr>事务传播（续1）</vt:lpstr>
      <vt:lpstr>事务隔离级别</vt:lpstr>
      <vt:lpstr>事务隔离级别（续1）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JAVA面向对象02</dc:title>
  <cp:lastModifiedBy>luchong</cp:lastModifiedBy>
  <cp:revision>3389</cp:revision>
  <dcterms:modified xsi:type="dcterms:W3CDTF">2017-02-20T00:20:04Z</dcterms:modified>
</cp:coreProperties>
</file>