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 id="2147483660" r:id="rId5"/>
    <p:sldMasterId id="2147483670" r:id="rId6"/>
    <p:sldMasterId id="2147483680" r:id="rId7"/>
    <p:sldMasterId id="2147483690" r:id="rId8"/>
    <p:sldMasterId id="2147483700" r:id="rId9"/>
  </p:sldMasterIdLst>
  <p:notesMasterIdLst>
    <p:notesMasterId r:id="rId50"/>
  </p:notesMasterIdLst>
  <p:sldIdLst>
    <p:sldId id="256" r:id="rId10"/>
    <p:sldId id="299" r:id="rId11"/>
    <p:sldId id="257" r:id="rId12"/>
    <p:sldId id="259" r:id="rId13"/>
    <p:sldId id="261" r:id="rId14"/>
    <p:sldId id="262" r:id="rId15"/>
    <p:sldId id="260" r:id="rId16"/>
    <p:sldId id="300" r:id="rId17"/>
    <p:sldId id="264" r:id="rId18"/>
    <p:sldId id="270" r:id="rId19"/>
    <p:sldId id="266" r:id="rId20"/>
    <p:sldId id="267" r:id="rId21"/>
    <p:sldId id="268" r:id="rId22"/>
    <p:sldId id="291" r:id="rId23"/>
    <p:sldId id="269" r:id="rId24"/>
    <p:sldId id="292" r:id="rId25"/>
    <p:sldId id="272" r:id="rId26"/>
    <p:sldId id="273" r:id="rId27"/>
    <p:sldId id="263" r:id="rId28"/>
    <p:sldId id="274" r:id="rId29"/>
    <p:sldId id="293" r:id="rId30"/>
    <p:sldId id="276" r:id="rId31"/>
    <p:sldId id="294" r:id="rId32"/>
    <p:sldId id="277" r:id="rId33"/>
    <p:sldId id="295" r:id="rId34"/>
    <p:sldId id="278" r:id="rId35"/>
    <p:sldId id="280" r:id="rId36"/>
    <p:sldId id="281" r:id="rId37"/>
    <p:sldId id="282" r:id="rId38"/>
    <p:sldId id="301" r:id="rId39"/>
    <p:sldId id="285" r:id="rId40"/>
    <p:sldId id="284" r:id="rId41"/>
    <p:sldId id="286" r:id="rId42"/>
    <p:sldId id="287" r:id="rId43"/>
    <p:sldId id="288" r:id="rId44"/>
    <p:sldId id="289" r:id="rId45"/>
    <p:sldId id="290" r:id="rId46"/>
    <p:sldId id="298" r:id="rId47"/>
    <p:sldId id="297"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442"/>
    <a:srgbClr val="009DE9"/>
    <a:srgbClr val="017ACD"/>
    <a:srgbClr val="6F006F"/>
    <a:srgbClr val="DF1601"/>
    <a:srgbClr val="398557"/>
    <a:srgbClr val="EE0701"/>
    <a:srgbClr val="C2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404"/>
  </p:normalViewPr>
  <p:slideViewPr>
    <p:cSldViewPr snapToGrid="0">
      <p:cViewPr varScale="1">
        <p:scale>
          <a:sx n="110" d="100"/>
          <a:sy n="110" d="100"/>
        </p:scale>
        <p:origin x="14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715D3-E66A-43BE-8903-BCE7F6D62105}" type="datetimeFigureOut">
              <a:rPr lang="en-US" smtClean="0"/>
              <a:t>4/22/21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AC1F-81FA-4850-9A17-C24265222C30}" type="slidenum">
              <a:rPr lang="en-US" smtClean="0"/>
              <a:t>‹#›</a:t>
            </a:fld>
            <a:endParaRPr lang="en-US"/>
          </a:p>
        </p:txBody>
      </p:sp>
    </p:spTree>
    <p:extLst>
      <p:ext uri="{BB962C8B-B14F-4D97-AF65-F5344CB8AC3E}">
        <p14:creationId xmlns:p14="http://schemas.microsoft.com/office/powerpoint/2010/main" val="42929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9" name="Rectangle 38"/>
          <p:cNvSpPr/>
          <p:nvPr userDrawn="1"/>
        </p:nvSpPr>
        <p:spPr>
          <a:xfrm>
            <a:off x="0" y="1"/>
            <a:ext cx="9144000" cy="6858001"/>
          </a:xfrm>
          <a:prstGeom prst="rect">
            <a:avLst/>
          </a:prstGeom>
          <a:gradFill flip="none" rotWithShape="1">
            <a:gsLst>
              <a:gs pos="0">
                <a:schemeClr val="tx2"/>
              </a:gs>
              <a:gs pos="25000">
                <a:schemeClr val="tx2"/>
              </a:gs>
              <a:gs pos="100000">
                <a:schemeClr val="tx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Rectangle 40"/>
          <p:cNvSpPr/>
          <p:nvPr userDrawn="1"/>
        </p:nvSpPr>
        <p:spPr>
          <a:xfrm>
            <a:off x="0" y="5709731"/>
            <a:ext cx="9144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Rectangle 39"/>
          <p:cNvSpPr/>
          <p:nvPr userDrawn="1"/>
        </p:nvSpPr>
        <p:spPr>
          <a:xfrm>
            <a:off x="0" y="4800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Footer Placeholder 4"/>
          <p:cNvSpPr>
            <a:spLocks noGrp="1"/>
          </p:cNvSpPr>
          <p:nvPr>
            <p:ph type="ftr" sz="quarter" idx="11"/>
          </p:nvPr>
        </p:nvSpPr>
        <p:spPr>
          <a:xfrm>
            <a:off x="1028699" y="4114801"/>
            <a:ext cx="6515100" cy="633661"/>
          </a:xfrm>
        </p:spPr>
        <p:txBody>
          <a:bodyPr anchor="t" anchorCtr="0"/>
          <a:lstStyle>
            <a:lvl1pPr>
              <a:defRPr sz="1600" i="0">
                <a:solidFill>
                  <a:schemeClr val="bg1"/>
                </a:solidFill>
              </a:defRPr>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2" name="Title 1"/>
          <p:cNvSpPr>
            <a:spLocks noGrp="1"/>
          </p:cNvSpPr>
          <p:nvPr>
            <p:ph type="ctrTitle" hasCustomPrompt="1"/>
          </p:nvPr>
        </p:nvSpPr>
        <p:spPr>
          <a:xfrm>
            <a:off x="1038225" y="1"/>
            <a:ext cx="6505574" cy="2138223"/>
          </a:xfrm>
        </p:spPr>
        <p:txBody>
          <a:bodyPr anchor="b"/>
          <a:lstStyle>
            <a:lvl1pPr algn="l">
              <a:defRPr sz="3200" b="1">
                <a:solidFill>
                  <a:schemeClr val="bg1"/>
                </a:solidFill>
              </a:defRPr>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pPr/>
              <a:t>‹#›</a:t>
            </a:fld>
            <a:endParaRPr lang="en-US" dirty="0"/>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Rectangle 42"/>
          <p:cNvSpPr/>
          <p:nvPr userDrawn="1"/>
        </p:nvSpPr>
        <p:spPr>
          <a:xfrm>
            <a:off x="0" y="4728811"/>
            <a:ext cx="9144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23031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0"/>
            <a:ext cx="9144000" cy="6858001"/>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350"/>
          </a:p>
        </p:txBody>
      </p:sp>
      <p:sp>
        <p:nvSpPr>
          <p:cNvPr id="40" name="Rectangle 39"/>
          <p:cNvSpPr/>
          <p:nvPr userDrawn="1"/>
        </p:nvSpPr>
        <p:spPr>
          <a:xfrm>
            <a:off x="0" y="4800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Footer Placeholder 4"/>
          <p:cNvSpPr>
            <a:spLocks noGrp="1"/>
          </p:cNvSpPr>
          <p:nvPr>
            <p:ph type="ftr" sz="quarter" idx="11"/>
          </p:nvPr>
        </p:nvSpPr>
        <p:spPr>
          <a:xfrm>
            <a:off x="1028699" y="4114801"/>
            <a:ext cx="6515100" cy="633661"/>
          </a:xfrm>
        </p:spPr>
        <p:txBody>
          <a:bodyPr anchor="t" anchorCtr="0"/>
          <a:lstStyle>
            <a:lvl1pPr>
              <a:defRPr sz="1600" i="0"/>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2" name="Title 1"/>
          <p:cNvSpPr>
            <a:spLocks noGrp="1"/>
          </p:cNvSpPr>
          <p:nvPr>
            <p:ph type="ctrTitle" hasCustomPrompt="1"/>
          </p:nvPr>
        </p:nvSpPr>
        <p:spPr>
          <a:xfrm>
            <a:off x="1038225" y="1"/>
            <a:ext cx="6505574"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solidFill>
                  <a:schemeClr val="tx1"/>
                </a:solidFill>
              </a:rPr>
              <a:pPr/>
              <a:t>‹#›</a:t>
            </a:fld>
            <a:endParaRPr lang="en-US" dirty="0">
              <a:solidFill>
                <a:schemeClr val="tx1"/>
              </a:solidFill>
            </a:endParaRPr>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5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9761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chemeClr val="accent1"/>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969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chemeClr val="accent1"/>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35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3"/>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chemeClr val="accent1"/>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48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chemeClr val="accent1"/>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30630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1934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9588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8655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1"/>
            <a:ext cx="6515100" cy="633661"/>
          </a:xfrm>
        </p:spPr>
        <p:txBody>
          <a:bodyPr anchor="t" anchorCtr="0"/>
          <a:lstStyle>
            <a:lvl1pPr>
              <a:defRPr sz="1600" i="0"/>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hasCustomPrompt="1"/>
          </p:nvPr>
        </p:nvSpPr>
        <p:spPr>
          <a:xfrm>
            <a:off x="1038225" y="1"/>
            <a:ext cx="6505574"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pPr/>
              <a:t>‹#›</a:t>
            </a:fld>
            <a:endParaRPr lang="en-US" dirty="0"/>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1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4"/>
            <a:ext cx="3086100" cy="5943600"/>
          </a:xfrm>
          <a:solidFill>
            <a:schemeClr val="bg1">
              <a:lumMod val="95000"/>
            </a:schemeClr>
          </a:solidFill>
        </p:spPr>
        <p:txBody>
          <a:bodyPr anchor="ctr"/>
          <a:lstStyle>
            <a:lvl1pPr marL="0" indent="0" algn="ctr">
              <a:buFontTx/>
              <a:buNone/>
              <a:defRPr/>
            </a:lvl1pPr>
          </a:lstStyle>
          <a:p>
            <a:r>
              <a:rPr lang="zh-CN" altLang="en-US"/>
              <a:t>单击图标添加图片</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8" name="Rectangle 7"/>
          <p:cNvSpPr/>
          <p:nvPr userDrawn="1"/>
        </p:nvSpPr>
        <p:spPr>
          <a:xfrm>
            <a:off x="0" y="0"/>
            <a:ext cx="9144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00846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21045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chemeClr val="accent4"/>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91241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chemeClr val="accent4"/>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711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3"/>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chemeClr val="accent4"/>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952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chemeClr val="accent4"/>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366112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3960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783549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182546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1"/>
            <a:ext cx="6515100" cy="633661"/>
          </a:xfrm>
        </p:spPr>
        <p:txBody>
          <a:bodyPr anchor="t" anchorCtr="0"/>
          <a:lstStyle>
            <a:lvl1pPr>
              <a:defRPr sz="1600" i="0"/>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7" name="Rectangle 6"/>
          <p:cNvSpPr/>
          <p:nvPr userDrawn="1"/>
        </p:nvSpPr>
        <p:spPr>
          <a:xfrm>
            <a:off x="19792" y="6217920"/>
            <a:ext cx="9144000" cy="64008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hasCustomPrompt="1"/>
          </p:nvPr>
        </p:nvSpPr>
        <p:spPr>
          <a:xfrm>
            <a:off x="1038225" y="1"/>
            <a:ext cx="6505574"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pPr/>
              <a:t>‹#›</a:t>
            </a:fld>
            <a:endParaRPr lang="en-US" dirty="0"/>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11592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12624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chemeClr val="tx2"/>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796497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rgbClr val="009DE9"/>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14968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rgbClr val="009DE9"/>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89568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3"/>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rgbClr val="009DE9"/>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517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rgbClr val="009DE9"/>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043716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rgbClr val="009DE9"/>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6007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rgbClr val="009DE9"/>
                </a:solidFill>
              </a:defRPr>
            </a:lvl1pPr>
          </a:lstStyle>
          <a:p>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532611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4669807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1"/>
            <a:ext cx="6515100" cy="633661"/>
          </a:xfrm>
        </p:spPr>
        <p:txBody>
          <a:bodyPr anchor="t" anchorCtr="0"/>
          <a:lstStyle>
            <a:lvl1pPr>
              <a:defRPr sz="1600" i="0"/>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hasCustomPrompt="1"/>
          </p:nvPr>
        </p:nvSpPr>
        <p:spPr>
          <a:xfrm>
            <a:off x="1038225" y="1"/>
            <a:ext cx="6505574"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pPr/>
              <a:t>‹#›</a:t>
            </a:fld>
            <a:endParaRPr lang="en-US" dirty="0"/>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6535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0451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rgbClr val="EE0701"/>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9198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chemeClr val="tx2"/>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624758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rgbClr val="EE0701"/>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90400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3"/>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rgbClr val="EE0701"/>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651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rgbClr val="EE0701"/>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0344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7265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523609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2534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1"/>
            <a:ext cx="6515100" cy="633661"/>
          </a:xfrm>
        </p:spPr>
        <p:txBody>
          <a:bodyPr anchor="t" anchorCtr="0"/>
          <a:lstStyle>
            <a:lvl1pPr>
              <a:defRPr sz="1600" i="0"/>
            </a:lvl1pPr>
          </a:lstStyle>
          <a:p>
            <a:r>
              <a:rPr lang="en-US"/>
              <a:t>WINTER 2021, Yuqiao Du</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hasCustomPrompt="1"/>
          </p:nvPr>
        </p:nvSpPr>
        <p:spPr>
          <a:xfrm>
            <a:off x="1038225" y="1"/>
            <a:ext cx="6505574"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AutoShape 26"/>
          <p:cNvSpPr>
            <a:spLocks noChangeAspect="1" noChangeArrowheads="1" noTextEdit="1"/>
          </p:cNvSpPr>
          <p:nvPr userDrawn="1"/>
        </p:nvSpPr>
        <p:spPr bwMode="auto">
          <a:xfrm>
            <a:off x="6383443"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Slide Number Placeholder 46"/>
          <p:cNvSpPr txBox="1">
            <a:spLocks/>
          </p:cNvSpPr>
          <p:nvPr userDrawn="1"/>
        </p:nvSpPr>
        <p:spPr>
          <a:xfrm>
            <a:off x="7748337"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mtClean="0"/>
              <a:pPr/>
              <a:t>‹#›</a:t>
            </a:fld>
            <a:endParaRPr lang="en-US" dirty="0"/>
          </a:p>
        </p:txBody>
      </p:sp>
      <p:grpSp>
        <p:nvGrpSpPr>
          <p:cNvPr id="17" name="Group 35"/>
          <p:cNvGrpSpPr>
            <a:grpSpLocks noChangeAspect="1"/>
          </p:cNvGrpSpPr>
          <p:nvPr userDrawn="1"/>
        </p:nvGrpSpPr>
        <p:grpSpPr bwMode="auto">
          <a:xfrm>
            <a:off x="1038225"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0087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3429000" y="4090738"/>
            <a:ext cx="5081588" cy="1998913"/>
          </a:xfrm>
        </p:spPr>
        <p:txBody>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0"/>
            <a:ext cx="4319337" cy="365125"/>
          </a:xfrm>
        </p:spPr>
        <p:txBody>
          <a:bodyP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12"/>
          </p:nvPr>
        </p:nvSpPr>
        <p:spPr>
          <a:xfrm>
            <a:off x="7748337" y="6400800"/>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472869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3200" b="1">
                <a:solidFill>
                  <a:schemeClr val="accent2"/>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WINTER 2021, Yuqiao Du</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153068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954505"/>
          </a:xfrm>
        </p:spPr>
        <p:txBody>
          <a:bodyPr anchor="b">
            <a:noAutofit/>
          </a:bodyPr>
          <a:lstStyle>
            <a:lvl1pPr>
              <a:defRPr sz="3200" b="1">
                <a:solidFill>
                  <a:schemeClr val="accent2"/>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772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
        <p:nvSpPr>
          <p:cNvPr id="12" name="Picture Placeholder 10"/>
          <p:cNvSpPr>
            <a:spLocks noGrp="1"/>
          </p:cNvSpPr>
          <p:nvPr>
            <p:ph type="pic" sz="quarter" idx="17"/>
          </p:nvPr>
        </p:nvSpPr>
        <p:spPr>
          <a:xfrm>
            <a:off x="6057900" y="3154363"/>
            <a:ext cx="3086100" cy="3154680"/>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chemeClr val="tx2"/>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0736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0"/>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3"/>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0"/>
            <a:ext cx="7600950" cy="954505"/>
          </a:xfrm>
        </p:spPr>
        <p:txBody>
          <a:bodyPr anchor="b">
            <a:noAutofit/>
          </a:bodyPr>
          <a:lstStyle>
            <a:lvl1pPr>
              <a:defRPr sz="3200" b="1">
                <a:solidFill>
                  <a:schemeClr val="accent2"/>
                </a:solidFill>
              </a:defRPr>
            </a:lvl1pPr>
          </a:lstStyle>
          <a:p>
            <a:r>
              <a:rPr lang="en-CA" dirty="0"/>
              <a:t>Header</a:t>
            </a:r>
            <a:endParaRPr lang="en-US" dirty="0"/>
          </a:p>
        </p:txBody>
      </p:sp>
      <p:sp>
        <p:nvSpPr>
          <p:cNvPr id="14" name="Text Placeholder 3"/>
          <p:cNvSpPr>
            <a:spLocks noGrp="1"/>
          </p:cNvSpPr>
          <p:nvPr>
            <p:ph type="body" sz="half" idx="2"/>
          </p:nvPr>
        </p:nvSpPr>
        <p:spPr>
          <a:xfrm>
            <a:off x="914400" y="1411706"/>
            <a:ext cx="4704347" cy="4530129"/>
          </a:xfrm>
        </p:spPr>
        <p:txBody>
          <a:bodyPr>
            <a:noAutofit/>
          </a:bodyPr>
          <a:lstStyle>
            <a:lvl1pPr marL="257175" indent="-257175">
              <a:lnSpc>
                <a:spcPts val="2800"/>
              </a:lnSpc>
              <a:spcAft>
                <a:spcPts val="0"/>
              </a:spcAft>
              <a:buFont typeface="Arial" panose="020B0604020202020204" pitchFamily="34" charset="0"/>
              <a:buChar char="•"/>
              <a:defRPr sz="2400"/>
            </a:lvl1pPr>
            <a:lvl2pPr marL="600075" indent="-257175">
              <a:lnSpc>
                <a:spcPts val="2800"/>
              </a:lnSpc>
              <a:spcAft>
                <a:spcPts val="0"/>
              </a:spcAft>
              <a:buFont typeface="Courier New" panose="02070309020205020404" pitchFamily="49" charset="0"/>
              <a:buChar char="o"/>
              <a:defRPr sz="2400"/>
            </a:lvl2pPr>
            <a:lvl3pPr marL="942975" indent="-257175">
              <a:lnSpc>
                <a:spcPts val="2800"/>
              </a:lnSpc>
              <a:spcAft>
                <a:spcPts val="0"/>
              </a:spcAft>
              <a:buFont typeface="Arial" panose="020B0604020202020204" pitchFamily="34" charset="0"/>
              <a:buChar char="-"/>
              <a:defRPr sz="2400"/>
            </a:lvl3pPr>
            <a:lvl4pPr marL="1285875" indent="-257175">
              <a:lnSpc>
                <a:spcPts val="2800"/>
              </a:lnSpc>
              <a:spcAft>
                <a:spcPts val="0"/>
              </a:spcAft>
              <a:buFont typeface="Arial" panose="020B0604020202020204" pitchFamily="34" charset="0"/>
              <a:buChar char="•"/>
              <a:defRPr sz="2400"/>
            </a:lvl4pPr>
            <a:lvl5pPr marL="1628775" indent="-257175">
              <a:lnSpc>
                <a:spcPts val="2800"/>
              </a:lnSpc>
              <a:spcAft>
                <a:spcPts val="0"/>
              </a:spcAft>
              <a:buFont typeface="Arial" panose="020B0604020202020204" pitchFamily="34" charset="0"/>
              <a:buChar char="•"/>
              <a:defRPr sz="240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606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chemeClr val="accent2"/>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1483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21300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169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943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800" b="1" baseline="0">
                <a:solidFill>
                  <a:schemeClr val="tx2"/>
                </a:solidFill>
              </a:defRPr>
            </a:lvl1pPr>
          </a:lstStyle>
          <a:p>
            <a:pPr lvl="0"/>
            <a:r>
              <a:rPr lang="en-US" dirty="0"/>
              <a:t>HEADER</a:t>
            </a:r>
          </a:p>
        </p:txBody>
      </p:sp>
      <p:sp>
        <p:nvSpPr>
          <p:cNvPr id="9" name="Text Placeholder 9"/>
          <p:cNvSpPr>
            <a:spLocks noGrp="1"/>
          </p:cNvSpPr>
          <p:nvPr>
            <p:ph type="body" sz="quarter" idx="14" hasCustomPrompt="1"/>
          </p:nvPr>
        </p:nvSpPr>
        <p:spPr>
          <a:xfrm>
            <a:off x="1234303" y="807453"/>
            <a:ext cx="7281047"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Tree>
    <p:extLst>
      <p:ext uri="{BB962C8B-B14F-4D97-AF65-F5344CB8AC3E}">
        <p14:creationId xmlns:p14="http://schemas.microsoft.com/office/powerpoint/2010/main" val="36111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zh-CN" altLang="en-US"/>
              <a:t>单击图标添加图片</a:t>
            </a:r>
            <a:endParaRPr lang="en-US" dirty="0"/>
          </a:p>
        </p:txBody>
      </p:sp>
    </p:spTree>
    <p:extLst>
      <p:ext uri="{BB962C8B-B14F-4D97-AF65-F5344CB8AC3E}">
        <p14:creationId xmlns:p14="http://schemas.microsoft.com/office/powerpoint/2010/main" val="1283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zh-CN" altLang="en-US"/>
              <a:t>单击图标添加图片</a:t>
            </a:r>
            <a:endParaRPr lang="en-US" dirty="0"/>
          </a:p>
        </p:txBody>
      </p:sp>
      <p:sp>
        <p:nvSpPr>
          <p:cNvPr id="2" name="Title 1"/>
          <p:cNvSpPr>
            <a:spLocks noGrp="1"/>
          </p:cNvSpPr>
          <p:nvPr>
            <p:ph type="title" hasCustomPrompt="1"/>
          </p:nvPr>
        </p:nvSpPr>
        <p:spPr>
          <a:xfrm>
            <a:off x="1234303" y="0"/>
            <a:ext cx="7281048"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3"/>
            <a:ext cx="7281048" cy="806193"/>
          </a:xfrm>
        </p:spPr>
        <p:txBody>
          <a:bodyPr>
            <a:noAutofit/>
          </a:bodyPr>
          <a:lstStyle>
            <a:lvl1pPr marL="0" indent="0">
              <a:buNone/>
              <a:defRPr sz="2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WINTER 2021, Yuqiao Du</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270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WINTER 2021, Yuqiao Du</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0112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3428999" y="6355080"/>
            <a:ext cx="4316111" cy="502919"/>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355079"/>
            <a:ext cx="767013" cy="502919"/>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Rectangle 32"/>
          <p:cNvSpPr/>
          <p:nvPr userDrawn="1"/>
        </p:nvSpPr>
        <p:spPr>
          <a:xfrm>
            <a:off x="0" y="6309360"/>
            <a:ext cx="9144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4224177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8">
          <p15:clr>
            <a:srgbClr val="F26B43"/>
          </p15:clr>
        </p15:guide>
        <p15:guide id="2" pos="576">
          <p15:clr>
            <a:srgbClr val="F26B43"/>
          </p15:clr>
        </p15:guide>
        <p15:guide id="3" pos="535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8999" y="6400801"/>
            <a:ext cx="4316111" cy="365125"/>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400800"/>
            <a:ext cx="767013" cy="365760"/>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bg2"/>
              </a:gs>
              <a:gs pos="100000">
                <a:srgbClr val="C28A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0232766"/>
      </p:ext>
    </p:extLst>
  </p:cSld>
  <p:clrMap bg1="lt1" tx1="dk1" bg2="lt2" tx2="dk2" accent1="accent1" accent2="accent2" accent3="accent3" accent4="accent4" accent5="accent5" accent6="accent6" hlink="hlink" folHlink="folHlink"/>
  <p:sldLayoutIdLst>
    <p:sldLayoutId id="214748376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8999" y="6400801"/>
            <a:ext cx="4316111" cy="365125"/>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400800"/>
            <a:ext cx="767013" cy="365760"/>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95712"/>
      </p:ext>
    </p:extLst>
  </p:cSld>
  <p:clrMap bg1="lt1" tx1="dk1" bg2="lt2" tx2="dk2" accent1="accent1" accent2="accent2" accent3="accent3" accent4="accent4" accent5="accent5" accent6="accent6" hlink="hlink" folHlink="folHlink"/>
  <p:sldLayoutIdLst>
    <p:sldLayoutId id="21474837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8999" y="6400801"/>
            <a:ext cx="4316111" cy="365125"/>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400800"/>
            <a:ext cx="767013" cy="365760"/>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4384976"/>
      </p:ext>
    </p:extLst>
  </p:cSld>
  <p:clrMap bg1="lt1" tx1="dk1" bg2="lt2" tx2="dk2" accent1="accent1" accent2="accent2" accent3="accent3" accent4="accent4" accent5="accent5" accent6="accent6" hlink="hlink" folHlink="folHlink"/>
  <p:sldLayoutIdLst>
    <p:sldLayoutId id="214748375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8999" y="6400801"/>
            <a:ext cx="4316111" cy="365125"/>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400800"/>
            <a:ext cx="767013" cy="365760"/>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4797555"/>
      </p:ext>
    </p:extLst>
  </p:cSld>
  <p:clrMap bg1="lt1" tx1="dk1" bg2="lt2" tx2="dk2" accent1="accent1" accent2="accent2" accent3="accent3" accent4="accent4" accent5="accent5" accent6="accent6" hlink="hlink" folHlink="folHlink"/>
  <p:sldLayoutIdLst>
    <p:sldLayoutId id="214748375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0"/>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8999" y="6400801"/>
            <a:ext cx="4316111" cy="365125"/>
          </a:xfrm>
          <a:prstGeom prst="rect">
            <a:avLst/>
          </a:prstGeom>
        </p:spPr>
        <p:txBody>
          <a:bodyPr vert="horz" lIns="0" tIns="0" rIns="0" bIns="0" rtlCol="0" anchor="ctr"/>
          <a:lstStyle>
            <a:lvl1pPr algn="l">
              <a:defRPr sz="1050" i="1">
                <a:solidFill>
                  <a:schemeClr val="tx1"/>
                </a:solidFill>
              </a:defRPr>
            </a:lvl1pPr>
          </a:lstStyle>
          <a:p>
            <a:r>
              <a:rPr lang="en-US"/>
              <a:t>WINTER 2021, Yuqiao Du</a:t>
            </a:r>
            <a:endParaRPr lang="en-US" dirty="0"/>
          </a:p>
        </p:txBody>
      </p:sp>
      <p:sp>
        <p:nvSpPr>
          <p:cNvPr id="6" name="Slide Number Placeholder 5"/>
          <p:cNvSpPr>
            <a:spLocks noGrp="1"/>
          </p:cNvSpPr>
          <p:nvPr>
            <p:ph type="sldNum" sz="quarter" idx="4"/>
          </p:nvPr>
        </p:nvSpPr>
        <p:spPr>
          <a:xfrm>
            <a:off x="7748337" y="6400800"/>
            <a:ext cx="767013" cy="365760"/>
          </a:xfrm>
          <a:prstGeom prst="rect">
            <a:avLst/>
          </a:prstGeom>
        </p:spPr>
        <p:txBody>
          <a:bodyPr vert="horz" lIns="0" tIns="0" rIns="0" bIns="0" rtlCol="0" anchor="ctr"/>
          <a:lstStyle>
            <a:lvl1pPr algn="r">
              <a:defRPr sz="1050">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 name="Group 35"/>
          <p:cNvGrpSpPr>
            <a:grpSpLocks noChangeAspect="1"/>
          </p:cNvGrpSpPr>
          <p:nvPr userDrawn="1"/>
        </p:nvGrpSpPr>
        <p:grpSpPr bwMode="auto">
          <a:xfrm>
            <a:off x="914400" y="6468227"/>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1623599"/>
      </p:ext>
    </p:extLst>
  </p:cSld>
  <p:clrMap bg1="lt1" tx1="dk1" bg2="lt2" tx2="dk2" accent1="accent1" accent2="accent2" accent3="accent3" accent4="accent4" accent5="accent5" accent6="accent6" hlink="hlink" folHlink="folHlink"/>
  <p:sldLayoutIdLst>
    <p:sldLayoutId id="2147483748"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hf hd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ts val="28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By </a:t>
            </a:r>
            <a:r>
              <a:rPr lang="en-US" dirty="0" err="1"/>
              <a:t>Yuqiao</a:t>
            </a:r>
            <a:r>
              <a:rPr lang="en-US" dirty="0"/>
              <a:t> Du</a:t>
            </a:r>
          </a:p>
          <a:p>
            <a:r>
              <a:rPr lang="en-US" dirty="0"/>
              <a:t>Supervisor : Dr. </a:t>
            </a:r>
            <a:r>
              <a:rPr lang="en-US" dirty="0" err="1"/>
              <a:t>Qiang</a:t>
            </a:r>
            <a:r>
              <a:rPr lang="en-US" dirty="0"/>
              <a:t> Ye</a:t>
            </a:r>
          </a:p>
        </p:txBody>
      </p:sp>
      <p:sp>
        <p:nvSpPr>
          <p:cNvPr id="3" name="Subtitle 2"/>
          <p:cNvSpPr>
            <a:spLocks noGrp="1"/>
          </p:cNvSpPr>
          <p:nvPr>
            <p:ph type="subTitle" idx="1"/>
          </p:nvPr>
        </p:nvSpPr>
        <p:spPr/>
        <p:txBody>
          <a:bodyPr/>
          <a:lstStyle/>
          <a:p>
            <a:r>
              <a:rPr lang="en-US" altLang="zh-CN" dirty="0"/>
              <a:t>Plugging Machine Learning into RSSI-based Fingerprinting for Indoor Localization</a:t>
            </a:r>
            <a:endParaRPr lang="en-US" dirty="0"/>
          </a:p>
        </p:txBody>
      </p:sp>
      <p:sp>
        <p:nvSpPr>
          <p:cNvPr id="4" name="Title 3"/>
          <p:cNvSpPr>
            <a:spLocks noGrp="1"/>
          </p:cNvSpPr>
          <p:nvPr>
            <p:ph type="ctrTitle"/>
          </p:nvPr>
        </p:nvSpPr>
        <p:spPr/>
        <p:txBody>
          <a:bodyPr/>
          <a:lstStyle/>
          <a:p>
            <a:r>
              <a:rPr lang="en-US" dirty="0"/>
              <a:t>Honors Thesis Defense</a:t>
            </a:r>
          </a:p>
        </p:txBody>
      </p:sp>
      <p:sp>
        <p:nvSpPr>
          <p:cNvPr id="5" name="Slide Number Placeholder 4"/>
          <p:cNvSpPr>
            <a:spLocks noGrp="1"/>
          </p:cNvSpPr>
          <p:nvPr>
            <p:ph type="sldNum" sz="quarter" idx="12"/>
          </p:nvPr>
        </p:nvSpPr>
        <p:spPr/>
        <p:txBody>
          <a:bodyPr/>
          <a:lstStyle/>
          <a:p>
            <a:fld id="{A3F57748-2007-7E4E-BE6E-DA5E3EB58124}" type="slidenum">
              <a:rPr lang="en-US" smtClean="0"/>
              <a:t>1</a:t>
            </a:fld>
            <a:endParaRPr lang="en-US"/>
          </a:p>
        </p:txBody>
      </p:sp>
    </p:spTree>
    <p:extLst>
      <p:ext uri="{BB962C8B-B14F-4D97-AF65-F5344CB8AC3E}">
        <p14:creationId xmlns:p14="http://schemas.microsoft.com/office/powerpoint/2010/main" val="62360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Ensemble Learning?</a:t>
            </a:r>
            <a:endParaRPr lang="zh-CN" altLang="en-US" dirty="0"/>
          </a:p>
        </p:txBody>
      </p:sp>
      <p:sp>
        <p:nvSpPr>
          <p:cNvPr id="3" name="内容占位符 2"/>
          <p:cNvSpPr>
            <a:spLocks noGrp="1"/>
          </p:cNvSpPr>
          <p:nvPr>
            <p:ph idx="1"/>
          </p:nvPr>
        </p:nvSpPr>
        <p:spPr>
          <a:xfrm>
            <a:off x="914400" y="1207008"/>
            <a:ext cx="7600950" cy="2097024"/>
          </a:xfrm>
        </p:spPr>
        <p:txBody>
          <a:bodyPr/>
          <a:lstStyle/>
          <a:p>
            <a:pPr algn="just">
              <a:lnSpc>
                <a:spcPct val="150000"/>
              </a:lnSpc>
            </a:pPr>
            <a:r>
              <a:rPr lang="en-US" altLang="zh-CN" dirty="0"/>
              <a:t>Four widely known ensemble learning methods:</a:t>
            </a:r>
          </a:p>
          <a:p>
            <a:pPr lvl="1" algn="just">
              <a:lnSpc>
                <a:spcPct val="150000"/>
              </a:lnSpc>
            </a:pPr>
            <a:r>
              <a:rPr lang="en-US" altLang="zh-CN" dirty="0"/>
              <a:t>Majority voting</a:t>
            </a:r>
          </a:p>
          <a:p>
            <a:pPr lvl="1" algn="just">
              <a:lnSpc>
                <a:spcPct val="150000"/>
              </a:lnSpc>
            </a:pPr>
            <a:r>
              <a:rPr lang="en-US" altLang="zh-CN" dirty="0"/>
              <a:t>Bagging</a:t>
            </a:r>
          </a:p>
          <a:p>
            <a:pPr lvl="1" algn="just">
              <a:lnSpc>
                <a:spcPct val="150000"/>
              </a:lnSpc>
            </a:pPr>
            <a:r>
              <a:rPr lang="en-US" altLang="zh-CN" dirty="0"/>
              <a:t>Boosting</a:t>
            </a:r>
          </a:p>
          <a:p>
            <a:pPr lvl="1" algn="just">
              <a:lnSpc>
                <a:spcPct val="150000"/>
              </a:lnSpc>
            </a:pPr>
            <a:r>
              <a:rPr lang="en-US" altLang="zh-CN" dirty="0"/>
              <a:t>Stacking</a:t>
            </a:r>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10</a:t>
            </a:fld>
            <a:endParaRPr lang="en-US" dirty="0"/>
          </a:p>
        </p:txBody>
      </p:sp>
      <p:sp>
        <p:nvSpPr>
          <p:cNvPr id="7" name="内容占位符 2"/>
          <p:cNvSpPr txBox="1">
            <a:spLocks/>
          </p:cNvSpPr>
          <p:nvPr/>
        </p:nvSpPr>
        <p:spPr>
          <a:xfrm>
            <a:off x="914400" y="4240385"/>
            <a:ext cx="7600950" cy="1178341"/>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en-US" altLang="zh-CN" dirty="0"/>
              <a:t>There is no single winner among the last three methods, it is the concrete analysis of the concrete conditions (</a:t>
            </a:r>
            <a:r>
              <a:rPr lang="en-US" altLang="zh-CN" dirty="0" err="1"/>
              <a:t>Shaohua</a:t>
            </a:r>
            <a:r>
              <a:rPr lang="en-US" altLang="zh-CN" dirty="0"/>
              <a:t> &amp; Hua Yang, 2013)</a:t>
            </a:r>
          </a:p>
          <a:p>
            <a:pPr>
              <a:lnSpc>
                <a:spcPct val="150000"/>
              </a:lnSpc>
            </a:pPr>
            <a:endParaRPr lang="zh-CN" altLang="en-US" dirty="0"/>
          </a:p>
        </p:txBody>
      </p:sp>
    </p:spTree>
    <p:extLst>
      <p:ext uri="{BB962C8B-B14F-4D97-AF65-F5344CB8AC3E}">
        <p14:creationId xmlns:p14="http://schemas.microsoft.com/office/powerpoint/2010/main" val="320806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Majority Voting</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11</a:t>
            </a:fld>
            <a:endParaRPr 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501" y="1206500"/>
            <a:ext cx="6244747" cy="4800600"/>
          </a:xfrm>
          <a:prstGeom prst="rect">
            <a:avLst/>
          </a:prstGeom>
        </p:spPr>
      </p:pic>
    </p:spTree>
    <p:extLst>
      <p:ext uri="{BB962C8B-B14F-4D97-AF65-F5344CB8AC3E}">
        <p14:creationId xmlns:p14="http://schemas.microsoft.com/office/powerpoint/2010/main" val="44668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Bagging</a:t>
            </a:r>
            <a:endParaRPr lang="zh-CN" altLang="en-US" dirty="0"/>
          </a:p>
        </p:txBody>
      </p:sp>
      <p:sp>
        <p:nvSpPr>
          <p:cNvPr id="3" name="内容占位符 2"/>
          <p:cNvSpPr>
            <a:spLocks noGrp="1"/>
          </p:cNvSpPr>
          <p:nvPr>
            <p:ph idx="1"/>
          </p:nvPr>
        </p:nvSpPr>
        <p:spPr/>
        <p:txBody>
          <a:bodyPr/>
          <a:lstStyle/>
          <a:p>
            <a:pPr algn="just">
              <a:lnSpc>
                <a:spcPct val="150000"/>
              </a:lnSpc>
            </a:pPr>
            <a:r>
              <a:rPr lang="en-US" altLang="zh-CN" dirty="0"/>
              <a:t>Also known as Bootstrap Aggregating. It is based on the statistical method of bootstrapping</a:t>
            </a:r>
          </a:p>
          <a:p>
            <a:pPr algn="just">
              <a:lnSpc>
                <a:spcPct val="150000"/>
              </a:lnSpc>
            </a:pPr>
            <a:r>
              <a:rPr lang="en-US" altLang="zh-CN" dirty="0"/>
              <a:t>Composed of multiple homogeneous weak learners (decision tree, etc.)</a:t>
            </a:r>
          </a:p>
          <a:p>
            <a:pPr algn="just">
              <a:lnSpc>
                <a:spcPct val="150000"/>
              </a:lnSpc>
            </a:pPr>
            <a:r>
              <a:rPr lang="en-US" altLang="zh-CN" dirty="0"/>
              <a:t>The idea is to reduce the variance of an estimated prediction function by averaging or voting</a:t>
            </a:r>
          </a:p>
          <a:p>
            <a:pPr algn="just">
              <a:lnSpc>
                <a:spcPct val="150000"/>
              </a:lnSpc>
            </a:pPr>
            <a:r>
              <a:rPr lang="en-US" altLang="zh-CN" dirty="0"/>
              <a:t>High variance models, such as decision tree</a:t>
            </a:r>
          </a:p>
          <a:p>
            <a:pPr>
              <a:lnSpc>
                <a:spcPct val="150000"/>
              </a:lnSpc>
            </a:pP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12</a:t>
            </a:fld>
            <a:endParaRPr lang="en-US" dirty="0"/>
          </a:p>
        </p:txBody>
      </p:sp>
    </p:spTree>
    <p:extLst>
      <p:ext uri="{BB962C8B-B14F-4D97-AF65-F5344CB8AC3E}">
        <p14:creationId xmlns:p14="http://schemas.microsoft.com/office/powerpoint/2010/main" val="120664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Bagging</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223" y="1206500"/>
            <a:ext cx="6253304" cy="4800600"/>
          </a:xfrm>
        </p:spPr>
      </p:pic>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13</a:t>
            </a:fld>
            <a:endParaRPr lang="en-US" dirty="0"/>
          </a:p>
        </p:txBody>
      </p:sp>
    </p:spTree>
    <p:extLst>
      <p:ext uri="{BB962C8B-B14F-4D97-AF65-F5344CB8AC3E}">
        <p14:creationId xmlns:p14="http://schemas.microsoft.com/office/powerpoint/2010/main" val="123128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 Forest</a:t>
            </a:r>
            <a:endParaRPr lang="zh-CN" altLang="en-US" dirty="0"/>
          </a:p>
        </p:txBody>
      </p:sp>
      <p:sp>
        <p:nvSpPr>
          <p:cNvPr id="3" name="内容占位符 2"/>
          <p:cNvSpPr>
            <a:spLocks noGrp="1"/>
          </p:cNvSpPr>
          <p:nvPr>
            <p:ph idx="1"/>
          </p:nvPr>
        </p:nvSpPr>
        <p:spPr/>
        <p:txBody>
          <a:bodyPr/>
          <a:lstStyle/>
          <a:p>
            <a:r>
              <a:rPr lang="en-US" altLang="zh-CN" dirty="0"/>
              <a:t>It uses a bagging leaning strategy that builds a large ensemble of tree models</a:t>
            </a:r>
          </a:p>
          <a:p>
            <a:r>
              <a:rPr lang="en-US" altLang="zh-CN" dirty="0"/>
              <a:t>It is a special modification of bagging, random forest also samples attributes from datasets for each tree to obtain high diversity predictions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14</a:t>
            </a:fld>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440451"/>
            <a:ext cx="4077730" cy="2740892"/>
          </a:xfrm>
          <a:prstGeom prst="rect">
            <a:avLst/>
          </a:prstGeom>
        </p:spPr>
      </p:pic>
      <p:sp>
        <p:nvSpPr>
          <p:cNvPr id="7" name="文本框 6"/>
          <p:cNvSpPr txBox="1"/>
          <p:nvPr/>
        </p:nvSpPr>
        <p:spPr>
          <a:xfrm>
            <a:off x="6565781" y="5540478"/>
            <a:ext cx="1949569" cy="369332"/>
          </a:xfrm>
          <a:prstGeom prst="rect">
            <a:avLst/>
          </a:prstGeom>
          <a:noFill/>
        </p:spPr>
        <p:txBody>
          <a:bodyPr wrap="square" rtlCol="0">
            <a:spAutoFit/>
          </a:bodyPr>
          <a:lstStyle/>
          <a:p>
            <a:r>
              <a:rPr lang="en-US" altLang="zh-CN" dirty="0" err="1"/>
              <a:t>Breiman</a:t>
            </a:r>
            <a:r>
              <a:rPr lang="en-US" altLang="zh-CN" dirty="0"/>
              <a:t>, L. 2001</a:t>
            </a:r>
            <a:endParaRPr lang="zh-CN" altLang="en-US" dirty="0"/>
          </a:p>
        </p:txBody>
      </p:sp>
    </p:spTree>
    <p:extLst>
      <p:ext uri="{BB962C8B-B14F-4D97-AF65-F5344CB8AC3E}">
        <p14:creationId xmlns:p14="http://schemas.microsoft.com/office/powerpoint/2010/main" val="201845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Boosting</a:t>
            </a:r>
            <a:endParaRPr lang="zh-CN" altLang="en-US" dirty="0"/>
          </a:p>
        </p:txBody>
      </p:sp>
      <p:sp>
        <p:nvSpPr>
          <p:cNvPr id="3" name="内容占位符 2"/>
          <p:cNvSpPr>
            <a:spLocks noGrp="1"/>
          </p:cNvSpPr>
          <p:nvPr>
            <p:ph idx="1"/>
          </p:nvPr>
        </p:nvSpPr>
        <p:spPr/>
        <p:txBody>
          <a:bodyPr/>
          <a:lstStyle/>
          <a:p>
            <a:pPr algn="just">
              <a:lnSpc>
                <a:spcPct val="150000"/>
              </a:lnSpc>
            </a:pPr>
            <a:r>
              <a:rPr lang="en-US" altLang="zh-CN" dirty="0"/>
              <a:t>Can we boost the performance of the weak learners?</a:t>
            </a:r>
          </a:p>
          <a:p>
            <a:pPr algn="just">
              <a:lnSpc>
                <a:spcPct val="150000"/>
              </a:lnSpc>
            </a:pPr>
            <a:r>
              <a:rPr lang="en-US" altLang="zh-CN" dirty="0"/>
              <a:t>In contrast with bagging strategies that used copied of instances, the idea here is able to calculate weights </a:t>
            </a:r>
            <a:r>
              <a:rPr lang="en-US" altLang="zh-CN" b="1" dirty="0"/>
              <a:t>without explicitly making copies </a:t>
            </a:r>
            <a:r>
              <a:rPr lang="en-US" altLang="zh-CN" dirty="0"/>
              <a:t>of data points</a:t>
            </a:r>
          </a:p>
          <a:p>
            <a:pPr algn="just">
              <a:lnSpc>
                <a:spcPct val="150000"/>
              </a:lnSpc>
            </a:pPr>
            <a:r>
              <a:rPr lang="en-US" altLang="zh-CN" dirty="0"/>
              <a:t>Boosting is an iterative procedure </a:t>
            </a:r>
            <a:r>
              <a:rPr lang="en-US" altLang="zh-CN" b="1" dirty="0"/>
              <a:t>to adaptively change distribution of training data </a:t>
            </a:r>
            <a:r>
              <a:rPr lang="en-US" altLang="zh-CN" dirty="0"/>
              <a:t>by focusing more on previously misclassified records.</a:t>
            </a:r>
          </a:p>
        </p:txBody>
      </p:sp>
      <p:sp>
        <p:nvSpPr>
          <p:cNvPr id="4" name="页脚占位符 3"/>
          <p:cNvSpPr>
            <a:spLocks noGrp="1"/>
          </p:cNvSpPr>
          <p:nvPr>
            <p:ph type="ftr" sz="quarter" idx="11"/>
          </p:nvPr>
        </p:nvSpPr>
        <p:spPr/>
        <p:txBody>
          <a:bodyPr/>
          <a:lstStyle/>
          <a:p>
            <a:r>
              <a:rPr lang="en-US" dirty="0"/>
              <a:t>WINTER 2021, </a:t>
            </a:r>
            <a:r>
              <a:rPr lang="en-US" dirty="0" err="1"/>
              <a:t>Yuqiao</a:t>
            </a:r>
            <a:r>
              <a:rPr lang="en-US" dirty="0"/>
              <a:t> Du</a:t>
            </a:r>
          </a:p>
        </p:txBody>
      </p:sp>
      <p:sp>
        <p:nvSpPr>
          <p:cNvPr id="5" name="灯片编号占位符 4"/>
          <p:cNvSpPr>
            <a:spLocks noGrp="1"/>
          </p:cNvSpPr>
          <p:nvPr>
            <p:ph type="sldNum" sz="quarter" idx="12"/>
          </p:nvPr>
        </p:nvSpPr>
        <p:spPr/>
        <p:txBody>
          <a:bodyPr/>
          <a:lstStyle/>
          <a:p>
            <a:fld id="{EBBA2BBE-D6E6-4BE2-A029-E4C4FCB9ADED}" type="slidenum">
              <a:rPr lang="en-US" smtClean="0"/>
              <a:t>15</a:t>
            </a:fld>
            <a:endParaRPr lang="en-US" dirty="0"/>
          </a:p>
        </p:txBody>
      </p:sp>
    </p:spTree>
    <p:extLst>
      <p:ext uri="{BB962C8B-B14F-4D97-AF65-F5344CB8AC3E}">
        <p14:creationId xmlns:p14="http://schemas.microsoft.com/office/powerpoint/2010/main" val="341735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Adaboost</a:t>
            </a:r>
            <a:r>
              <a:rPr lang="en-US" altLang="zh-CN" dirty="0"/>
              <a:t> (Adaptive Boosting)</a:t>
            </a:r>
            <a:endParaRPr lang="zh-CN" altLang="en-US" dirty="0"/>
          </a:p>
        </p:txBody>
      </p:sp>
      <p:sp>
        <p:nvSpPr>
          <p:cNvPr id="3" name="内容占位符 2"/>
          <p:cNvSpPr>
            <a:spLocks noGrp="1"/>
          </p:cNvSpPr>
          <p:nvPr>
            <p:ph idx="1"/>
          </p:nvPr>
        </p:nvSpPr>
        <p:spPr>
          <a:xfrm>
            <a:off x="914400" y="1207008"/>
            <a:ext cx="7600950" cy="2640373"/>
          </a:xfrm>
        </p:spPr>
        <p:txBody>
          <a:bodyPr/>
          <a:lstStyle/>
          <a:p>
            <a:pPr algn="just"/>
            <a:r>
              <a:rPr lang="en-US" altLang="zh-CN" dirty="0"/>
              <a:t>Initialize all data points with equal weight</a:t>
            </a:r>
          </a:p>
          <a:p>
            <a:pPr algn="just"/>
            <a:r>
              <a:rPr lang="en-US" altLang="zh-CN" dirty="0"/>
              <a:t>Repeat :</a:t>
            </a:r>
          </a:p>
          <a:p>
            <a:pPr lvl="1"/>
            <a:r>
              <a:rPr lang="en-US" altLang="zh-CN" dirty="0"/>
              <a:t>Use weak learner to weighted training examples</a:t>
            </a:r>
            <a:endParaRPr lang="en-US" altLang="zh-CN" sz="2000" baseline="-25000" dirty="0"/>
          </a:p>
          <a:p>
            <a:pPr lvl="1"/>
            <a:r>
              <a:rPr lang="en-US" altLang="zh-CN" dirty="0"/>
              <a:t>Update the weights of training data according to weak learner’s predictions</a:t>
            </a:r>
          </a:p>
          <a:p>
            <a:pPr lvl="1"/>
            <a:endParaRPr lang="zh-CN" altLang="en-US" dirty="0"/>
          </a:p>
        </p:txBody>
      </p:sp>
      <p:sp>
        <p:nvSpPr>
          <p:cNvPr id="4" name="页脚占位符 3"/>
          <p:cNvSpPr>
            <a:spLocks noGrp="1"/>
          </p:cNvSpPr>
          <p:nvPr>
            <p:ph type="ftr" sz="quarter" idx="11"/>
          </p:nvPr>
        </p:nvSpPr>
        <p:spPr/>
        <p:txBody>
          <a:bodyPr/>
          <a:lstStyle/>
          <a:p>
            <a:r>
              <a:rPr lang="en-US" dirty="0"/>
              <a:t>WINTER 2021, </a:t>
            </a:r>
            <a:r>
              <a:rPr lang="en-US" dirty="0" err="1"/>
              <a:t>Yuqiao</a:t>
            </a:r>
            <a:r>
              <a:rPr lang="en-US" dirty="0"/>
              <a:t> Du</a:t>
            </a:r>
          </a:p>
        </p:txBody>
      </p:sp>
      <p:sp>
        <p:nvSpPr>
          <p:cNvPr id="5" name="灯片编号占位符 4"/>
          <p:cNvSpPr>
            <a:spLocks noGrp="1"/>
          </p:cNvSpPr>
          <p:nvPr>
            <p:ph type="sldNum" sz="quarter" idx="12"/>
          </p:nvPr>
        </p:nvSpPr>
        <p:spPr/>
        <p:txBody>
          <a:bodyPr/>
          <a:lstStyle/>
          <a:p>
            <a:fld id="{EBBA2BBE-D6E6-4BE2-A029-E4C4FCB9ADED}" type="slidenum">
              <a:rPr lang="en-US" smtClean="0"/>
              <a:t>16</a:t>
            </a:fld>
            <a:endParaRPr lang="en-US" dirty="0"/>
          </a:p>
        </p:txBody>
      </p:sp>
      <p:sp>
        <p:nvSpPr>
          <p:cNvPr id="6" name="内容占位符 2"/>
          <p:cNvSpPr txBox="1">
            <a:spLocks/>
          </p:cNvSpPr>
          <p:nvPr/>
        </p:nvSpPr>
        <p:spPr>
          <a:xfrm>
            <a:off x="914400" y="3365001"/>
            <a:ext cx="7600950" cy="2640373"/>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ltLang="zh-CN" dirty="0"/>
              <a:t>Combine all these weighted weak learners linearly to obtain final predictions</a:t>
            </a:r>
          </a:p>
          <a:p>
            <a:pPr algn="just"/>
            <a:endParaRPr lang="en-US" altLang="zh-CN" dirty="0"/>
          </a:p>
          <a:p>
            <a:pPr algn="just"/>
            <a:r>
              <a:rPr lang="en-US" altLang="zh-CN" dirty="0"/>
              <a:t>Each weak learner is fitted with the most informative training data</a:t>
            </a:r>
          </a:p>
        </p:txBody>
      </p:sp>
    </p:spTree>
    <p:extLst>
      <p:ext uri="{BB962C8B-B14F-4D97-AF65-F5344CB8AC3E}">
        <p14:creationId xmlns:p14="http://schemas.microsoft.com/office/powerpoint/2010/main" val="343283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Stacking</a:t>
            </a:r>
            <a:endParaRPr lang="zh-CN" altLang="en-US" dirty="0"/>
          </a:p>
        </p:txBody>
      </p:sp>
      <p:sp>
        <p:nvSpPr>
          <p:cNvPr id="3" name="内容占位符 2"/>
          <p:cNvSpPr>
            <a:spLocks noGrp="1"/>
          </p:cNvSpPr>
          <p:nvPr>
            <p:ph idx="1"/>
          </p:nvPr>
        </p:nvSpPr>
        <p:spPr>
          <a:xfrm>
            <a:off x="914400" y="1805938"/>
            <a:ext cx="7600950" cy="4800600"/>
          </a:xfrm>
        </p:spPr>
        <p:txBody>
          <a:bodyPr/>
          <a:lstStyle/>
          <a:p>
            <a:pPr algn="just">
              <a:lnSpc>
                <a:spcPct val="150000"/>
              </a:lnSpc>
            </a:pPr>
            <a:r>
              <a:rPr lang="en-US" altLang="zh-CN" dirty="0"/>
              <a:t>Unlike Bagging and Boosting, different types of learners are considered as the base learners, and the base learners are not from the same family.</a:t>
            </a:r>
          </a:p>
          <a:p>
            <a:pPr marL="0" indent="0" algn="just">
              <a:lnSpc>
                <a:spcPct val="150000"/>
              </a:lnSpc>
              <a:buNone/>
            </a:pPr>
            <a:endParaRPr lang="en-US" altLang="zh-CN" dirty="0"/>
          </a:p>
          <a:p>
            <a:pPr algn="just">
              <a:lnSpc>
                <a:spcPct val="150000"/>
              </a:lnSpc>
            </a:pPr>
            <a:r>
              <a:rPr lang="en-US" altLang="zh-CN" dirty="0"/>
              <a:t>An extra learner, called meta-learner, is used to combine the outputs of base learners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17</a:t>
            </a:fld>
            <a:endParaRPr lang="en-US" dirty="0"/>
          </a:p>
        </p:txBody>
      </p:sp>
    </p:spTree>
    <p:extLst>
      <p:ext uri="{BB962C8B-B14F-4D97-AF65-F5344CB8AC3E}">
        <p14:creationId xmlns:p14="http://schemas.microsoft.com/office/powerpoint/2010/main" val="423349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Stacking</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18</a:t>
            </a:fld>
            <a:endParaRPr 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007978"/>
            <a:ext cx="3047076" cy="5276645"/>
          </a:xfrm>
        </p:spPr>
      </p:pic>
      <p:sp>
        <p:nvSpPr>
          <p:cNvPr id="3" name="文本框 2"/>
          <p:cNvSpPr txBox="1"/>
          <p:nvPr/>
        </p:nvSpPr>
        <p:spPr>
          <a:xfrm>
            <a:off x="5101608" y="2496065"/>
            <a:ext cx="3535765" cy="1477328"/>
          </a:xfrm>
          <a:prstGeom prst="rect">
            <a:avLst/>
          </a:prstGeom>
          <a:noFill/>
        </p:spPr>
        <p:txBody>
          <a:bodyPr wrap="square" rtlCol="0">
            <a:spAutoFit/>
          </a:bodyPr>
          <a:lstStyle/>
          <a:p>
            <a:pPr algn="just"/>
            <a:r>
              <a:rPr lang="en-US" altLang="zh-CN" dirty="0"/>
              <a:t>If a base learner misclassified a record, then the meta learner may be able to correct that wrong behavior by learning other base learners’ behaviors</a:t>
            </a:r>
            <a:endParaRPr lang="zh-CN" altLang="en-US" dirty="0"/>
          </a:p>
        </p:txBody>
      </p:sp>
    </p:spTree>
    <p:extLst>
      <p:ext uri="{BB962C8B-B14F-4D97-AF65-F5344CB8AC3E}">
        <p14:creationId xmlns:p14="http://schemas.microsoft.com/office/powerpoint/2010/main" val="266419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363712" cy="1007978"/>
          </a:xfrm>
        </p:spPr>
        <p:txBody>
          <a:bodyPr/>
          <a:lstStyle/>
          <a:p>
            <a:r>
              <a:rPr lang="en-US" altLang="zh-CN" dirty="0"/>
              <a:t>Two Questions about RSSI-based Fingerprinting</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Do regression algorithms perform better than classification algorithms for RSSI-based fingerprinting?</a:t>
            </a:r>
          </a:p>
          <a:p>
            <a:pPr>
              <a:lnSpc>
                <a:spcPct val="150000"/>
              </a:lnSpc>
            </a:pPr>
            <a:r>
              <a:rPr lang="en-US" altLang="zh-CN" dirty="0"/>
              <a:t>Can we use ensemble learning to further improve the localization accuracy?</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19</a:t>
            </a:fld>
            <a:endParaRPr lang="en-US" dirty="0"/>
          </a:p>
        </p:txBody>
      </p:sp>
      <p:pic>
        <p:nvPicPr>
          <p:cNvPr id="6" name="图片 5" descr="Help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969" y="3436795"/>
            <a:ext cx="3024485" cy="2570813"/>
          </a:xfrm>
          <a:prstGeom prst="rect">
            <a:avLst/>
          </a:prstGeom>
        </p:spPr>
      </p:pic>
    </p:spTree>
    <p:extLst>
      <p:ext uri="{BB962C8B-B14F-4D97-AF65-F5344CB8AC3E}">
        <p14:creationId xmlns:p14="http://schemas.microsoft.com/office/powerpoint/2010/main" val="170059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lstStyle/>
          <a:p>
            <a:r>
              <a:rPr lang="en-US" altLang="zh-CN" dirty="0"/>
              <a:t>Introduction</a:t>
            </a:r>
          </a:p>
          <a:p>
            <a:endParaRPr lang="en-US" altLang="zh-CN" dirty="0"/>
          </a:p>
          <a:p>
            <a:r>
              <a:rPr lang="en-US" altLang="zh-CN" dirty="0"/>
              <a:t>Related Work</a:t>
            </a:r>
          </a:p>
          <a:p>
            <a:endParaRPr lang="en-US" altLang="zh-CN" dirty="0"/>
          </a:p>
          <a:p>
            <a:r>
              <a:rPr lang="en-US" altLang="zh-CN" dirty="0"/>
              <a:t>Implementation of RSSI-based Fingerprinting</a:t>
            </a:r>
          </a:p>
          <a:p>
            <a:endParaRPr lang="en-US" altLang="zh-CN" dirty="0"/>
          </a:p>
          <a:p>
            <a:r>
              <a:rPr lang="en-US" altLang="zh-CN" dirty="0"/>
              <a:t>Experimental Results</a:t>
            </a:r>
          </a:p>
          <a:p>
            <a:endParaRPr lang="en-US" altLang="zh-CN" dirty="0"/>
          </a:p>
          <a:p>
            <a:r>
              <a:rPr lang="en-US" altLang="zh-CN" dirty="0"/>
              <a:t>Conclusion and Future Work</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a:t>
            </a:fld>
            <a:endParaRPr lang="en-US" dirty="0"/>
          </a:p>
        </p:txBody>
      </p:sp>
    </p:spTree>
    <p:extLst>
      <p:ext uri="{BB962C8B-B14F-4D97-AF65-F5344CB8AC3E}">
        <p14:creationId xmlns:p14="http://schemas.microsoft.com/office/powerpoint/2010/main" val="101761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RSSI-based Fingerprinting</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20</a:t>
            </a:fld>
            <a:endParaRPr lang="en-US" dirty="0"/>
          </a:p>
        </p:txBody>
      </p:sp>
      <p:pic>
        <p:nvPicPr>
          <p:cNvPr id="10" name="图片 9" descr="C:\Users\DUYUQI~1\AppData\Local\Temp\1617754902(1).png"/>
          <p:cNvPicPr/>
          <p:nvPr/>
        </p:nvPicPr>
        <p:blipFill>
          <a:blip r:embed="rId2">
            <a:extLst>
              <a:ext uri="{28A0092B-C50C-407E-A947-70E740481C1C}">
                <a14:useLocalDpi xmlns:a14="http://schemas.microsoft.com/office/drawing/2010/main" val="0"/>
              </a:ext>
            </a:extLst>
          </a:blip>
          <a:srcRect/>
          <a:stretch>
            <a:fillRect/>
          </a:stretch>
        </p:blipFill>
        <p:spPr bwMode="auto">
          <a:xfrm>
            <a:off x="2695072" y="1197572"/>
            <a:ext cx="3947268" cy="5030700"/>
          </a:xfrm>
          <a:prstGeom prst="rect">
            <a:avLst/>
          </a:prstGeom>
          <a:noFill/>
          <a:ln>
            <a:noFill/>
          </a:ln>
        </p:spPr>
      </p:pic>
    </p:spTree>
    <p:extLst>
      <p:ext uri="{BB962C8B-B14F-4D97-AF65-F5344CB8AC3E}">
        <p14:creationId xmlns:p14="http://schemas.microsoft.com/office/powerpoint/2010/main" val="1939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Models for RSSI Datasets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Path-Loss Propagation Model </a:t>
                </a:r>
                <a:r>
                  <a:rPr lang="en-US" altLang="zh-CN" dirty="0"/>
                  <a:t>(P. Kumar, L. Reddy &amp; S. Varma, 2009)</a:t>
                </a:r>
              </a:p>
              <a:p>
                <a:r>
                  <a:rPr lang="en-US" altLang="zh-CN" dirty="0"/>
                  <a:t>Signal attenuation of an electromagnetic wave during space propagation</a:t>
                </a:r>
              </a:p>
              <a:p>
                <a:r>
                  <a:rPr lang="en-US" altLang="zh-CN" dirty="0"/>
                  <a:t>The relationship between distance D and RSSI value at the receiver can be represented as:</a:t>
                </a:r>
                <a:endParaRPr lang="zh-CN" altLang="zh-CN" dirty="0"/>
              </a:p>
              <a:p>
                <a:r>
                  <a:rPr lang="en-US" altLang="zh-CN" dirty="0"/>
                  <a:t>                  </a:t>
                </a:r>
                <a14:m>
                  <m:oMath xmlns:m="http://schemas.openxmlformats.org/officeDocument/2006/math">
                    <m:r>
                      <m:rPr>
                        <m:sty m:val="p"/>
                      </m:rPr>
                      <a:rPr lang="en-US" altLang="zh-CN">
                        <a:latin typeface="Cambria Math" panose="02040503050406030204" pitchFamily="18" charset="0"/>
                      </a:rPr>
                      <m:t>RSSI</m:t>
                    </m:r>
                    <m:r>
                      <a:rPr lang="en-US" altLang="zh-CN">
                        <a:latin typeface="Cambria Math" panose="02040503050406030204" pitchFamily="18" charset="0"/>
                      </a:rPr>
                      <m:t>= </m:t>
                    </m:r>
                    <m:r>
                      <a:rPr lang="en-US" altLang="zh-CN" i="1">
                        <a:latin typeface="Cambria Math" panose="02040503050406030204" pitchFamily="18" charset="0"/>
                      </a:rPr>
                      <m:t>−</m:t>
                    </m:r>
                    <m:r>
                      <a:rPr lang="en-US" altLang="zh-CN">
                        <a:latin typeface="Cambria Math" panose="02040503050406030204" pitchFamily="18" charset="0"/>
                      </a:rPr>
                      <m:t>10</m:t>
                    </m:r>
                    <m:r>
                      <m:rPr>
                        <m:sty m:val="p"/>
                      </m:rPr>
                      <a:rPr lang="en-US" altLang="zh-CN">
                        <a:latin typeface="Cambria Math" panose="02040503050406030204" pitchFamily="18" charset="0"/>
                      </a:rPr>
                      <m:t>nlog</m:t>
                    </m:r>
                    <m:r>
                      <a:rPr lang="en-US" altLang="zh-CN">
                        <a:latin typeface="Cambria Math" panose="02040503050406030204" pitchFamily="18" charset="0"/>
                      </a:rPr>
                      <m:t>(</m:t>
                    </m:r>
                    <m:r>
                      <m:rPr>
                        <m:sty m:val="p"/>
                      </m:rPr>
                      <a:rPr lang="en-US" altLang="zh-CN">
                        <a:latin typeface="Cambria Math" panose="02040503050406030204" pitchFamily="18" charset="0"/>
                      </a:rPr>
                      <m:t>D</m:t>
                    </m:r>
                    <m:r>
                      <a:rPr lang="en-US" altLang="zh-CN">
                        <a:latin typeface="Cambria Math" panose="02040503050406030204" pitchFamily="18" charset="0"/>
                      </a:rPr>
                      <m:t>) + </m:t>
                    </m:r>
                    <m:r>
                      <m:rPr>
                        <m:sty m:val="p"/>
                      </m:rPr>
                      <a:rPr lang="en-US" altLang="zh-CN">
                        <a:latin typeface="Cambria Math" panose="02040503050406030204" pitchFamily="18" charset="0"/>
                      </a:rPr>
                      <m:t>C</m:t>
                    </m:r>
                  </m:oMath>
                </a14:m>
                <a:r>
                  <a:rPr lang="en-US" altLang="zh-CN" dirty="0"/>
                  <a:t> </a:t>
                </a:r>
              </a:p>
              <a:p>
                <a:endParaRPr lang="en-US" altLang="zh-CN" dirty="0"/>
              </a:p>
              <a:p>
                <a:r>
                  <a:rPr lang="en-US" altLang="zh-CN" dirty="0"/>
                  <a:t>RSSI has a negative linear relationship with the logarithm of distance.</a:t>
                </a:r>
              </a:p>
              <a:p>
                <a:r>
                  <a:rPr lang="en-US" altLang="zh-CN" b="1" dirty="0"/>
                  <a:t>Suffers from multipath effect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45" t="-2030" r="-2727" b="-329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21</a:t>
            </a:fld>
            <a:endParaRPr lang="en-US" dirty="0"/>
          </a:p>
        </p:txBody>
      </p:sp>
    </p:spTree>
    <p:extLst>
      <p:ext uri="{BB962C8B-B14F-4D97-AF65-F5344CB8AC3E}">
        <p14:creationId xmlns:p14="http://schemas.microsoft.com/office/powerpoint/2010/main" val="376503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Models for RSSI Datasets</a:t>
            </a:r>
            <a:endParaRPr lang="zh-CN" altLang="en-US" dirty="0"/>
          </a:p>
        </p:txBody>
      </p:sp>
      <p:sp>
        <p:nvSpPr>
          <p:cNvPr id="3" name="内容占位符 2"/>
          <p:cNvSpPr>
            <a:spLocks noGrp="1"/>
          </p:cNvSpPr>
          <p:nvPr>
            <p:ph idx="1"/>
          </p:nvPr>
        </p:nvSpPr>
        <p:spPr/>
        <p:txBody>
          <a:bodyPr/>
          <a:lstStyle/>
          <a:p>
            <a:pPr algn="just"/>
            <a:r>
              <a:rPr lang="en-US" altLang="zh-CN" dirty="0"/>
              <a:t>The RSSI and location data were simulated using MATLAB by running the </a:t>
            </a:r>
            <a:r>
              <a:rPr lang="en-US" altLang="zh-CN" b="1" dirty="0"/>
              <a:t>ray-tracing</a:t>
            </a:r>
            <a:r>
              <a:rPr lang="en-US" altLang="zh-CN" dirty="0"/>
              <a:t> model (</a:t>
            </a:r>
            <a:r>
              <a:rPr lang="en-US" altLang="zh-CN" dirty="0" err="1"/>
              <a:t>Firdaus</a:t>
            </a:r>
            <a:r>
              <a:rPr lang="en-US" altLang="zh-CN" dirty="0"/>
              <a:t> F, 2019)</a:t>
            </a:r>
          </a:p>
          <a:p>
            <a:pPr algn="just"/>
            <a:r>
              <a:rPr lang="en-US" altLang="zh-CN" dirty="0"/>
              <a:t>Calculations take one direct path and other reflected waves from walls into consideration</a:t>
            </a:r>
          </a:p>
          <a:p>
            <a:pPr algn="just"/>
            <a:r>
              <a:rPr lang="en-US" altLang="zh-CN" dirty="0"/>
              <a:t>The propagation paths are analyzed separately.</a:t>
            </a:r>
          </a:p>
          <a:p>
            <a:pPr algn="just"/>
            <a:r>
              <a:rPr lang="en-US" altLang="zh-CN" dirty="0"/>
              <a:t>The process includes the calculation of signal strength and phase for multiple signal reflections or diffractions, and then the results are accumulated to get the estimated signal strength at the receiver.</a:t>
            </a:r>
          </a:p>
        </p:txBody>
      </p:sp>
      <p:sp>
        <p:nvSpPr>
          <p:cNvPr id="4" name="页脚占位符 3"/>
          <p:cNvSpPr>
            <a:spLocks noGrp="1"/>
          </p:cNvSpPr>
          <p:nvPr>
            <p:ph type="ftr" sz="quarter" idx="11"/>
          </p:nvPr>
        </p:nvSpPr>
        <p:spPr/>
        <p:txBody>
          <a:bodyPr/>
          <a:lstStyle/>
          <a:p>
            <a:r>
              <a:rPr lang="en-US" dirty="0"/>
              <a:t>WINTER 2021, </a:t>
            </a:r>
            <a:r>
              <a:rPr lang="en-US" dirty="0" err="1"/>
              <a:t>Yuqiao</a:t>
            </a:r>
            <a:r>
              <a:rPr lang="en-US" dirty="0"/>
              <a:t> Du</a:t>
            </a:r>
          </a:p>
        </p:txBody>
      </p:sp>
      <p:sp>
        <p:nvSpPr>
          <p:cNvPr id="5" name="灯片编号占位符 4"/>
          <p:cNvSpPr>
            <a:spLocks noGrp="1"/>
          </p:cNvSpPr>
          <p:nvPr>
            <p:ph type="sldNum" sz="quarter" idx="12"/>
          </p:nvPr>
        </p:nvSpPr>
        <p:spPr/>
        <p:txBody>
          <a:bodyPr/>
          <a:lstStyle/>
          <a:p>
            <a:fld id="{EBBA2BBE-D6E6-4BE2-A029-E4C4FCB9ADED}" type="slidenum">
              <a:rPr lang="en-US" smtClean="0"/>
              <a:t>22</a:t>
            </a:fld>
            <a:endParaRPr lang="en-US" dirty="0"/>
          </a:p>
        </p:txBody>
      </p:sp>
    </p:spTree>
    <p:extLst>
      <p:ext uri="{BB962C8B-B14F-4D97-AF65-F5344CB8AC3E}">
        <p14:creationId xmlns:p14="http://schemas.microsoft.com/office/powerpoint/2010/main" val="222590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Ray-Tracing Model</a:t>
            </a:r>
            <a:endParaRPr lang="zh-CN" altLang="en-US" dirty="0"/>
          </a:p>
        </p:txBody>
      </p:sp>
      <p:sp>
        <p:nvSpPr>
          <p:cNvPr id="3" name="内容占位符 2"/>
          <p:cNvSpPr>
            <a:spLocks noGrp="1"/>
          </p:cNvSpPr>
          <p:nvPr>
            <p:ph idx="1"/>
          </p:nvPr>
        </p:nvSpPr>
        <p:spPr/>
        <p:txBody>
          <a:bodyPr/>
          <a:lstStyle/>
          <a:p>
            <a:pPr algn="just"/>
            <a:r>
              <a:rPr lang="en-US" altLang="zh-CN" dirty="0"/>
              <a:t>The ray-tracing model with one reflection point</a:t>
            </a:r>
          </a:p>
          <a:p>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23</a:t>
            </a:fld>
            <a:endParaRPr lang="en-US" dirty="0"/>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914400" y="2056290"/>
            <a:ext cx="7349706" cy="3951318"/>
          </a:xfrm>
          <a:prstGeom prst="rect">
            <a:avLst/>
          </a:prstGeom>
        </p:spPr>
      </p:pic>
    </p:spTree>
    <p:extLst>
      <p:ext uri="{BB962C8B-B14F-4D97-AF65-F5344CB8AC3E}">
        <p14:creationId xmlns:p14="http://schemas.microsoft.com/office/powerpoint/2010/main" val="230108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Simulation</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642" y="1281228"/>
            <a:ext cx="6600824" cy="4800600"/>
          </a:xfrm>
        </p:spPr>
      </p:pic>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24</a:t>
            </a:fld>
            <a:endParaRPr lang="en-US" dirty="0"/>
          </a:p>
        </p:txBody>
      </p:sp>
      <p:sp>
        <p:nvSpPr>
          <p:cNvPr id="7" name="文本框 6"/>
          <p:cNvSpPr txBox="1"/>
          <p:nvPr/>
        </p:nvSpPr>
        <p:spPr>
          <a:xfrm>
            <a:off x="185717" y="1604036"/>
            <a:ext cx="2409201"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20*15*4 m</a:t>
            </a:r>
            <a:r>
              <a:rPr lang="en-US" altLang="zh-CN" sz="2400" baseline="30000" dirty="0"/>
              <a:t>3</a:t>
            </a:r>
            <a:endParaRPr lang="en-US" altLang="zh-CN" sz="2400" dirty="0"/>
          </a:p>
          <a:p>
            <a:pPr marL="285750" indent="-285750">
              <a:buFont typeface="Arial" panose="020B0604020202020204" pitchFamily="34" charset="0"/>
              <a:buChar char="•"/>
            </a:pPr>
            <a:r>
              <a:rPr lang="en-US" altLang="zh-CN" sz="2400" dirty="0"/>
              <a:t>No obstacles</a:t>
            </a:r>
          </a:p>
          <a:p>
            <a:pPr marL="285750" indent="-285750">
              <a:buFont typeface="Arial" panose="020B0604020202020204" pitchFamily="34" charset="0"/>
              <a:buChar char="•"/>
            </a:pPr>
            <a:r>
              <a:rPr lang="en-US" altLang="zh-CN" sz="2400" dirty="0"/>
              <a:t>6 AP</a:t>
            </a:r>
          </a:p>
          <a:p>
            <a:pPr marL="285750" indent="-285750">
              <a:buFont typeface="Arial" panose="020B0604020202020204" pitchFamily="34" charset="0"/>
              <a:buChar char="•"/>
            </a:pPr>
            <a:r>
              <a:rPr lang="en-US" altLang="zh-CN" sz="2400" dirty="0"/>
              <a:t>1m above the floor</a:t>
            </a:r>
          </a:p>
          <a:p>
            <a:pPr marL="285750" indent="-285750">
              <a:buFont typeface="Arial" panose="020B0604020202020204" pitchFamily="34" charset="0"/>
              <a:buChar char="•"/>
            </a:pPr>
            <a:r>
              <a:rPr lang="en-US" altLang="zh-CN" sz="2400" b="1" dirty="0"/>
              <a:t>Black point</a:t>
            </a:r>
            <a:r>
              <a:rPr lang="en-US" altLang="zh-CN" sz="2400" dirty="0"/>
              <a:t>: User location (0.5m)</a:t>
            </a:r>
          </a:p>
          <a:p>
            <a:pPr marL="285750" indent="-285750">
              <a:buFont typeface="Arial" panose="020B0604020202020204" pitchFamily="34" charset="0"/>
              <a:buChar char="•"/>
            </a:pPr>
            <a:r>
              <a:rPr lang="en-US" altLang="zh-CN" sz="2400" b="1" dirty="0">
                <a:solidFill>
                  <a:srgbClr val="FF0000"/>
                </a:solidFill>
              </a:rPr>
              <a:t>Red point</a:t>
            </a:r>
            <a:r>
              <a:rPr lang="en-US" altLang="zh-CN" sz="2400" dirty="0"/>
              <a:t>:</a:t>
            </a:r>
            <a:r>
              <a:rPr lang="zh-CN" altLang="en-US" sz="2400" dirty="0"/>
              <a:t> </a:t>
            </a:r>
            <a:r>
              <a:rPr lang="en-US" altLang="zh-CN" sz="2400" dirty="0"/>
              <a:t>wireless access point</a:t>
            </a:r>
          </a:p>
        </p:txBody>
      </p:sp>
      <p:sp>
        <p:nvSpPr>
          <p:cNvPr id="3" name="文本框 2"/>
          <p:cNvSpPr txBox="1"/>
          <p:nvPr/>
        </p:nvSpPr>
        <p:spPr>
          <a:xfrm>
            <a:off x="4714875" y="959936"/>
            <a:ext cx="2211859" cy="369332"/>
          </a:xfrm>
          <a:prstGeom prst="rect">
            <a:avLst/>
          </a:prstGeom>
          <a:noFill/>
        </p:spPr>
        <p:txBody>
          <a:bodyPr wrap="square" rtlCol="0">
            <a:spAutoFit/>
          </a:bodyPr>
          <a:lstStyle/>
          <a:p>
            <a:r>
              <a:rPr lang="en-US" altLang="zh-CN" dirty="0"/>
              <a:t>Offline Phase</a:t>
            </a:r>
            <a:endParaRPr lang="zh-CN" altLang="en-US" dirty="0"/>
          </a:p>
        </p:txBody>
      </p:sp>
    </p:spTree>
    <p:extLst>
      <p:ext uri="{BB962C8B-B14F-4D97-AF65-F5344CB8AC3E}">
        <p14:creationId xmlns:p14="http://schemas.microsoft.com/office/powerpoint/2010/main" val="210109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Attributes in the RM Database</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557398468"/>
              </p:ext>
            </p:extLst>
          </p:nvPr>
        </p:nvGraphicFramePr>
        <p:xfrm>
          <a:off x="861645" y="1375260"/>
          <a:ext cx="7600950" cy="4612536"/>
        </p:xfrm>
        <a:graphic>
          <a:graphicData uri="http://schemas.openxmlformats.org/drawingml/2006/table">
            <a:tbl>
              <a:tblPr firstRow="1" firstCol="1" bandRow="1">
                <a:tableStyleId>{5C22544A-7EE6-4342-B048-85BDC9FD1C3A}</a:tableStyleId>
              </a:tblPr>
              <a:tblGrid>
                <a:gridCol w="1024332">
                  <a:extLst>
                    <a:ext uri="{9D8B030D-6E8A-4147-A177-3AD203B41FA5}">
                      <a16:colId xmlns:a16="http://schemas.microsoft.com/office/drawing/2014/main" val="1550644151"/>
                    </a:ext>
                  </a:extLst>
                </a:gridCol>
                <a:gridCol w="2641459">
                  <a:extLst>
                    <a:ext uri="{9D8B030D-6E8A-4147-A177-3AD203B41FA5}">
                      <a16:colId xmlns:a16="http://schemas.microsoft.com/office/drawing/2014/main" val="3307926054"/>
                    </a:ext>
                  </a:extLst>
                </a:gridCol>
                <a:gridCol w="1150770">
                  <a:extLst>
                    <a:ext uri="{9D8B030D-6E8A-4147-A177-3AD203B41FA5}">
                      <a16:colId xmlns:a16="http://schemas.microsoft.com/office/drawing/2014/main" val="1134329202"/>
                    </a:ext>
                  </a:extLst>
                </a:gridCol>
                <a:gridCol w="2784389">
                  <a:extLst>
                    <a:ext uri="{9D8B030D-6E8A-4147-A177-3AD203B41FA5}">
                      <a16:colId xmlns:a16="http://schemas.microsoft.com/office/drawing/2014/main" val="4030199223"/>
                    </a:ext>
                  </a:extLst>
                </a:gridCol>
              </a:tblGrid>
              <a:tr h="646070">
                <a:tc>
                  <a:txBody>
                    <a:bodyPr/>
                    <a:lstStyle/>
                    <a:p>
                      <a:pPr algn="just">
                        <a:lnSpc>
                          <a:spcPct val="200000"/>
                        </a:lnSpc>
                        <a:spcAft>
                          <a:spcPts val="0"/>
                        </a:spcAft>
                      </a:pPr>
                      <a:r>
                        <a:rPr lang="en-US" sz="1600" kern="100" dirty="0">
                          <a:effectLst/>
                        </a:rPr>
                        <a:t>Column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a:effectLst/>
                        </a:rPr>
                        <a:t>Description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a:effectLst/>
                        </a:rPr>
                        <a:t>Units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Values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8379362"/>
                  </a:ext>
                </a:extLst>
              </a:tr>
              <a:tr h="1724426">
                <a:tc>
                  <a:txBody>
                    <a:bodyPr/>
                    <a:lstStyle/>
                    <a:p>
                      <a:pPr algn="just">
                        <a:lnSpc>
                          <a:spcPct val="200000"/>
                        </a:lnSpc>
                        <a:spcAft>
                          <a:spcPts val="0"/>
                        </a:spcAft>
                      </a:pPr>
                      <a:r>
                        <a:rPr lang="en-US" sz="1600" kern="100" dirty="0">
                          <a:effectLst/>
                        </a:rPr>
                        <a:t>rss1-rss6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RSS values received by user from six wireless access points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a:effectLst/>
                        </a:rPr>
                        <a:t>dBm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Floating point numbers from -83.468841 to -29.606275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567933"/>
                  </a:ext>
                </a:extLst>
              </a:tr>
              <a:tr h="1121020">
                <a:tc>
                  <a:txBody>
                    <a:bodyPr/>
                    <a:lstStyle/>
                    <a:p>
                      <a:pPr algn="just">
                        <a:lnSpc>
                          <a:spcPct val="200000"/>
                        </a:lnSpc>
                        <a:spcAft>
                          <a:spcPts val="0"/>
                        </a:spcAft>
                      </a:pPr>
                      <a:r>
                        <a:rPr lang="en-US" sz="1600" kern="100">
                          <a:effectLst/>
                        </a:rPr>
                        <a:t>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The horizontal axis in the coordinate plane.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decimeters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Integer values from 5 to 195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3343822"/>
                  </a:ext>
                </a:extLst>
              </a:tr>
              <a:tr h="1121020">
                <a:tc>
                  <a:txBody>
                    <a:bodyPr/>
                    <a:lstStyle/>
                    <a:p>
                      <a:pPr algn="just">
                        <a:lnSpc>
                          <a:spcPct val="200000"/>
                        </a:lnSpc>
                        <a:spcAft>
                          <a:spcPts val="0"/>
                        </a:spcAft>
                      </a:pPr>
                      <a:r>
                        <a:rPr lang="en-US" sz="1600" kern="100">
                          <a:effectLst/>
                        </a:rPr>
                        <a:t>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a:effectLst/>
                        </a:rPr>
                        <a:t>The vertical axis in the coordinate plane.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a:effectLst/>
                        </a:rPr>
                        <a:t>decimeters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600" kern="100" dirty="0">
                          <a:effectLst/>
                        </a:rPr>
                        <a:t>Integer values from 5 to 145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5189736"/>
                  </a:ext>
                </a:extLst>
              </a:tr>
            </a:tbl>
          </a:graphicData>
        </a:graphic>
      </p:graphicFrame>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25</a:t>
            </a:fld>
            <a:endParaRPr lang="en-US" dirty="0"/>
          </a:p>
        </p:txBody>
      </p:sp>
    </p:spTree>
    <p:extLst>
      <p:ext uri="{BB962C8B-B14F-4D97-AF65-F5344CB8AC3E}">
        <p14:creationId xmlns:p14="http://schemas.microsoft.com/office/powerpoint/2010/main" val="36710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Simulation</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26</a:t>
            </a:fld>
            <a:endParaRPr lang="en-US" dirty="0"/>
          </a:p>
        </p:txBody>
      </p:sp>
      <p:pic>
        <p:nvPicPr>
          <p:cNvPr id="6" name="内容占位符 5" descr="C:\Users\DUYUQI~1\AppData\Local\Temp\1613787951(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6160" y="1351280"/>
            <a:ext cx="6337837" cy="4732554"/>
          </a:xfrm>
          <a:prstGeom prst="rect">
            <a:avLst/>
          </a:prstGeom>
          <a:noFill/>
          <a:ln>
            <a:noFill/>
          </a:ln>
        </p:spPr>
      </p:pic>
      <p:sp>
        <p:nvSpPr>
          <p:cNvPr id="7" name="文本框 6"/>
          <p:cNvSpPr txBox="1"/>
          <p:nvPr/>
        </p:nvSpPr>
        <p:spPr>
          <a:xfrm>
            <a:off x="182880" y="1824731"/>
            <a:ext cx="2113280"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Online phase: Generate random traces</a:t>
            </a:r>
          </a:p>
          <a:p>
            <a:pPr marL="285750" indent="-285750">
              <a:buFont typeface="Arial" panose="020B0604020202020204" pitchFamily="34" charset="0"/>
              <a:buChar char="•"/>
            </a:pPr>
            <a:r>
              <a:rPr lang="en-US" altLang="zh-CN" sz="2400" dirty="0"/>
              <a:t>This dataset is used for model evaluation</a:t>
            </a:r>
          </a:p>
        </p:txBody>
      </p:sp>
    </p:spTree>
    <p:extLst>
      <p:ext uri="{BB962C8B-B14F-4D97-AF65-F5344CB8AC3E}">
        <p14:creationId xmlns:p14="http://schemas.microsoft.com/office/powerpoint/2010/main" val="36085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RSSI-fingerprinting</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27</a:t>
            </a:fld>
            <a:endParaRPr lang="en-US" dirty="0"/>
          </a:p>
        </p:txBody>
      </p:sp>
      <p:pic>
        <p:nvPicPr>
          <p:cNvPr id="7" name="图片 6" descr="C:\Users\DUYUQI~1\AppData\Local\Temp\1617754902(1).png"/>
          <p:cNvPicPr/>
          <p:nvPr/>
        </p:nvPicPr>
        <p:blipFill>
          <a:blip r:embed="rId2">
            <a:extLst>
              <a:ext uri="{28A0092B-C50C-407E-A947-70E740481C1C}">
                <a14:useLocalDpi xmlns:a14="http://schemas.microsoft.com/office/drawing/2010/main" val="0"/>
              </a:ext>
            </a:extLst>
          </a:blip>
          <a:srcRect/>
          <a:stretch>
            <a:fillRect/>
          </a:stretch>
        </p:blipFill>
        <p:spPr bwMode="auto">
          <a:xfrm>
            <a:off x="2695072" y="1197572"/>
            <a:ext cx="3947268" cy="5030700"/>
          </a:xfrm>
          <a:prstGeom prst="rect">
            <a:avLst/>
          </a:prstGeom>
          <a:noFill/>
          <a:ln>
            <a:noFill/>
          </a:ln>
        </p:spPr>
      </p:pic>
    </p:spTree>
    <p:extLst>
      <p:ext uri="{BB962C8B-B14F-4D97-AF65-F5344CB8AC3E}">
        <p14:creationId xmlns:p14="http://schemas.microsoft.com/office/powerpoint/2010/main" val="3317508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Visualization and Preprocessing</a:t>
            </a:r>
            <a:endParaRPr lang="zh-CN" altLang="en-US" dirty="0"/>
          </a:p>
        </p:txBody>
      </p:sp>
      <p:sp>
        <p:nvSpPr>
          <p:cNvPr id="3" name="内容占位符 2"/>
          <p:cNvSpPr>
            <a:spLocks noGrp="1"/>
          </p:cNvSpPr>
          <p:nvPr>
            <p:ph idx="1"/>
          </p:nvPr>
        </p:nvSpPr>
        <p:spPr/>
        <p:txBody>
          <a:bodyPr/>
          <a:lstStyle/>
          <a:p>
            <a:r>
              <a:rPr lang="en-US" altLang="zh-CN" dirty="0"/>
              <a:t>Since there were no missing values in the simulated dataset, we first explored the distribution of RSS values</a:t>
            </a:r>
          </a:p>
          <a:p>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28</a:t>
            </a:fld>
            <a:endParaRPr lang="en-US" dirty="0"/>
          </a:p>
        </p:txBody>
      </p:sp>
      <p:pic>
        <p:nvPicPr>
          <p:cNvPr id="6" name="图片 5" descr="C:\Users\DUYUQI~1\AppData\Local\Temp\1613851929(1).png"/>
          <p:cNvPicPr/>
          <p:nvPr/>
        </p:nvPicPr>
        <p:blipFill>
          <a:blip r:embed="rId2">
            <a:extLst>
              <a:ext uri="{28A0092B-C50C-407E-A947-70E740481C1C}">
                <a14:useLocalDpi xmlns:a14="http://schemas.microsoft.com/office/drawing/2010/main" val="0"/>
              </a:ext>
            </a:extLst>
          </a:blip>
          <a:srcRect/>
          <a:stretch>
            <a:fillRect/>
          </a:stretch>
        </p:blipFill>
        <p:spPr bwMode="auto">
          <a:xfrm>
            <a:off x="2148840" y="2211324"/>
            <a:ext cx="5274310" cy="3970020"/>
          </a:xfrm>
          <a:prstGeom prst="rect">
            <a:avLst/>
          </a:prstGeom>
          <a:noFill/>
          <a:ln>
            <a:noFill/>
          </a:ln>
        </p:spPr>
      </p:pic>
    </p:spTree>
    <p:extLst>
      <p:ext uri="{BB962C8B-B14F-4D97-AF65-F5344CB8AC3E}">
        <p14:creationId xmlns:p14="http://schemas.microsoft.com/office/powerpoint/2010/main" val="98174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Visualization and Preprocessing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Standardization was performed on the data. </a:t>
                </a:r>
              </a:p>
              <a:p>
                <a:r>
                  <a:rPr lang="en-US" altLang="zh-CN" dirty="0"/>
                  <a:t>The Standardization method used was a statistical based Standard Store (z-score)</a:t>
                </a:r>
              </a:p>
              <a:p>
                <a:r>
                  <a:rPr lang="zh-CN" altLang="zh-CN" dirty="0"/>
                  <a:t> </a:t>
                </a:r>
                <a:r>
                  <a:rPr lang="en-US" altLang="zh-CN" dirty="0"/>
                  <a:t>In this way, the dataset's RSS values were normalized to a mean (</a:t>
                </a:r>
                <a14:m>
                  <m:oMath xmlns:m="http://schemas.openxmlformats.org/officeDocument/2006/math">
                    <m:r>
                      <m:rPr>
                        <m:sty m:val="p"/>
                      </m:rPr>
                      <a:rPr lang="en-US" altLang="zh-CN">
                        <a:latin typeface="Cambria Math" panose="02040503050406030204" pitchFamily="18" charset="0"/>
                      </a:rPr>
                      <m:t>μ</m:t>
                    </m:r>
                  </m:oMath>
                </a14:m>
                <a:r>
                  <a:rPr lang="en-US" altLang="zh-CN" dirty="0"/>
                  <a:t>) of zero and a standard deviation (</a:t>
                </a:r>
                <a14:m>
                  <m:oMath xmlns:m="http://schemas.openxmlformats.org/officeDocument/2006/math">
                    <m:r>
                      <m:rPr>
                        <m:sty m:val="p"/>
                      </m:rPr>
                      <a:rPr lang="en-US" altLang="zh-CN">
                        <a:latin typeface="Cambria Math" panose="02040503050406030204" pitchFamily="18" charset="0"/>
                      </a:rPr>
                      <m:t>σ</m:t>
                    </m:r>
                  </m:oMath>
                </a14:m>
                <a:r>
                  <a:rPr lang="en-US" altLang="zh-CN" dirty="0"/>
                  <a:t>) of one. </a:t>
                </a:r>
              </a:p>
              <a:p>
                <a:r>
                  <a:rPr lang="en-US" altLang="zh-CN" dirty="0"/>
                  <a:t>The formula is:</a:t>
                </a:r>
              </a:p>
              <a:p>
                <a:endParaRPr lang="en-US" altLang="zh-CN" i="1" dirty="0"/>
              </a:p>
              <a:p>
                <a:pPr marL="0" indent="0">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𝜇</m:t>
                          </m:r>
                        </m:num>
                        <m:den>
                          <m:r>
                            <a:rPr lang="en-US" altLang="zh-CN" i="1">
                              <a:latin typeface="Cambria Math" panose="02040503050406030204" pitchFamily="18" charset="0"/>
                            </a:rPr>
                            <m:t>𝜎</m:t>
                          </m:r>
                        </m:den>
                      </m:f>
                    </m:oMath>
                  </m:oMathPara>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45" t="-2030" r="-296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29</a:t>
            </a:fld>
            <a:endParaRPr lang="en-US" dirty="0"/>
          </a:p>
        </p:txBody>
      </p:sp>
    </p:spTree>
    <p:extLst>
      <p:ext uri="{BB962C8B-B14F-4D97-AF65-F5344CB8AC3E}">
        <p14:creationId xmlns:p14="http://schemas.microsoft.com/office/powerpoint/2010/main" val="337427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RSSI and RSSI-based Fingerprinting</a:t>
            </a:r>
            <a:r>
              <a:rPr lang="zh-CN" altLang="en-US" dirty="0"/>
              <a:t>？</a:t>
            </a:r>
            <a:endParaRPr lang="en-US" dirty="0"/>
          </a:p>
        </p:txBody>
      </p:sp>
      <p:sp>
        <p:nvSpPr>
          <p:cNvPr id="3" name="Content Placeholder 2"/>
          <p:cNvSpPr>
            <a:spLocks noGrp="1"/>
          </p:cNvSpPr>
          <p:nvPr>
            <p:ph idx="1"/>
          </p:nvPr>
        </p:nvSpPr>
        <p:spPr/>
        <p:txBody>
          <a:bodyPr/>
          <a:lstStyle/>
          <a:p>
            <a:pPr>
              <a:lnSpc>
                <a:spcPct val="150000"/>
              </a:lnSpc>
            </a:pPr>
            <a:r>
              <a:rPr lang="en-US" dirty="0"/>
              <a:t>Received Signal Strength Indicator (RSSI)</a:t>
            </a:r>
          </a:p>
          <a:p>
            <a:pPr>
              <a:lnSpc>
                <a:spcPct val="150000"/>
              </a:lnSpc>
            </a:pPr>
            <a:r>
              <a:rPr lang="en-US" dirty="0"/>
              <a:t>RSS stands for the actual received signal strength in a wireless environment, </a:t>
            </a:r>
            <a:r>
              <a:rPr lang="en-US" altLang="zh-CN" dirty="0"/>
              <a:t>typically measured in decibel (</a:t>
            </a:r>
            <a:r>
              <a:rPr lang="en-US" altLang="zh-CN" dirty="0" err="1"/>
              <a:t>dBm</a:t>
            </a:r>
            <a:r>
              <a:rPr lang="en-US" altLang="zh-CN" dirty="0"/>
              <a:t>)</a:t>
            </a:r>
          </a:p>
          <a:p>
            <a:pPr>
              <a:lnSpc>
                <a:spcPct val="150000"/>
              </a:lnSpc>
            </a:pPr>
            <a:r>
              <a:rPr lang="en-US" altLang="zh-CN" dirty="0"/>
              <a:t>RSSI is a relative measurement of RSS </a:t>
            </a:r>
            <a:r>
              <a:rPr lang="en-CA" altLang="zh-CN" dirty="0"/>
              <a:t>that has arbitrary units</a:t>
            </a:r>
            <a:endParaRPr lang="en-US" dirty="0"/>
          </a:p>
          <a:p>
            <a:pPr>
              <a:lnSpc>
                <a:spcPct val="150000"/>
              </a:lnSpc>
            </a:pPr>
            <a:r>
              <a:rPr lang="en-US" altLang="zh-CN" dirty="0"/>
              <a:t>RSSI- based fingerprinting is a widely used technique for indoor localization. </a:t>
            </a:r>
            <a:r>
              <a:rPr lang="en-US" dirty="0"/>
              <a:t>Wi-Fi, Bluetooth, etc.</a:t>
            </a:r>
          </a:p>
          <a:p>
            <a:pPr>
              <a:lnSpc>
                <a:spcPct val="150000"/>
              </a:lnSpc>
            </a:pPr>
            <a:endParaRPr lang="en-US" dirty="0"/>
          </a:p>
        </p:txBody>
      </p:sp>
      <p:sp>
        <p:nvSpPr>
          <p:cNvPr id="4" name="Footer Placeholder 3"/>
          <p:cNvSpPr>
            <a:spLocks noGrp="1"/>
          </p:cNvSpPr>
          <p:nvPr>
            <p:ph type="ftr" sz="quarter" idx="11"/>
          </p:nvPr>
        </p:nvSpPr>
        <p:spPr/>
        <p:txBody>
          <a:bodyPr/>
          <a:lstStyle/>
          <a:p>
            <a:r>
              <a:rPr lang="en-US"/>
              <a:t>WINTER 2021, Yuqiao Du</a:t>
            </a:r>
          </a:p>
        </p:txBody>
      </p:sp>
      <p:sp>
        <p:nvSpPr>
          <p:cNvPr id="5" name="Slide Number Placeholder 4"/>
          <p:cNvSpPr>
            <a:spLocks noGrp="1"/>
          </p:cNvSpPr>
          <p:nvPr>
            <p:ph type="sldNum" sz="quarter" idx="12"/>
          </p:nvPr>
        </p:nvSpPr>
        <p:spPr/>
        <p:txBody>
          <a:bodyPr/>
          <a:lstStyle/>
          <a:p>
            <a:fld id="{EBBA2BBE-D6E6-4BE2-A029-E4C4FCB9ADED}" type="slidenum">
              <a:rPr lang="en-US" smtClean="0"/>
              <a:t>3</a:t>
            </a:fld>
            <a:endParaRPr lang="en-US" dirty="0"/>
          </a:p>
        </p:txBody>
      </p:sp>
    </p:spTree>
    <p:extLst>
      <p:ext uri="{BB962C8B-B14F-4D97-AF65-F5344CB8AC3E}">
        <p14:creationId xmlns:p14="http://schemas.microsoft.com/office/powerpoint/2010/main" val="79567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RSSI-fingerprinting</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30</a:t>
            </a:fld>
            <a:endParaRPr lang="en-US" dirty="0"/>
          </a:p>
        </p:txBody>
      </p:sp>
      <p:pic>
        <p:nvPicPr>
          <p:cNvPr id="7" name="图片 6" descr="C:\Users\DUYUQI~1\AppData\Local\Temp\1617754902(1).png"/>
          <p:cNvPicPr/>
          <p:nvPr/>
        </p:nvPicPr>
        <p:blipFill>
          <a:blip r:embed="rId2">
            <a:extLst>
              <a:ext uri="{28A0092B-C50C-407E-A947-70E740481C1C}">
                <a14:useLocalDpi xmlns:a14="http://schemas.microsoft.com/office/drawing/2010/main" val="0"/>
              </a:ext>
            </a:extLst>
          </a:blip>
          <a:srcRect/>
          <a:stretch>
            <a:fillRect/>
          </a:stretch>
        </p:blipFill>
        <p:spPr bwMode="auto">
          <a:xfrm>
            <a:off x="2695072" y="1197572"/>
            <a:ext cx="3947268" cy="5030700"/>
          </a:xfrm>
          <a:prstGeom prst="rect">
            <a:avLst/>
          </a:prstGeom>
          <a:noFill/>
          <a:ln>
            <a:noFill/>
          </a:ln>
        </p:spPr>
      </p:pic>
    </p:spTree>
    <p:extLst>
      <p:ext uri="{BB962C8B-B14F-4D97-AF65-F5344CB8AC3E}">
        <p14:creationId xmlns:p14="http://schemas.microsoft.com/office/powerpoint/2010/main" val="3074393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Metrics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4400" y="1207008"/>
                <a:ext cx="7600950" cy="2706086"/>
              </a:xfrm>
            </p:spPr>
            <p:txBody>
              <a:bodyPr/>
              <a:lstStyle/>
              <a:p>
                <a:pPr algn="just"/>
                <a:r>
                  <a:rPr lang="en-US" altLang="zh-CN" dirty="0"/>
                  <a:t>Mean error distance was used as the measurement in comparison of the machine learning algorithms.</a:t>
                </a:r>
              </a:p>
              <a:p>
                <a:pPr algn="just"/>
                <a:endParaRPr lang="zh-CN" altLang="zh-CN" dirty="0"/>
              </a:p>
              <a:p>
                <a:pPr marL="1371600" lvl="4" indent="0" algn="just">
                  <a:buNone/>
                </a:pPr>
                <a:r>
                  <a:rPr lang="en-US" altLang="zh-CN" dirty="0"/>
                  <a:t>	</a:t>
                </a:r>
                <a14:m>
                  <m:oMath xmlns:m="http://schemas.openxmlformats.org/officeDocument/2006/math">
                    <m:r>
                      <m:rPr>
                        <m:sty m:val="p"/>
                      </m:rPr>
                      <a:rPr lang="en-US" altLang="zh-CN">
                        <a:latin typeface="Cambria Math" panose="02040503050406030204" pitchFamily="18" charset="0"/>
                      </a:rPr>
                      <m:t>MED</m:t>
                    </m:r>
                    <m:r>
                      <a:rPr lang="en-US" altLang="zh-CN">
                        <a:latin typeface="Cambria Math" panose="02040503050406030204" pitchFamily="18" charset="0"/>
                      </a:rPr>
                      <m:t>= </m:t>
                    </m:r>
                    <m:rad>
                      <m:radPr>
                        <m:degHide m:val="on"/>
                        <m:ctrlPr>
                          <a:rPr lang="zh-CN" altLang="zh-CN" i="1">
                            <a:latin typeface="Cambria Math" panose="02040503050406030204" pitchFamily="18" charset="0"/>
                          </a:rPr>
                        </m:ctrlPr>
                      </m:radPr>
                      <m:deg/>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sup>
                            <m:r>
                              <a:rPr lang="en-US" altLang="zh-CN" i="1">
                                <a:latin typeface="Cambria Math" panose="02040503050406030204" pitchFamily="18" charset="0"/>
                              </a:rPr>
                              <m:t>2</m:t>
                            </m:r>
                          </m:sup>
                        </m:sSup>
                      </m:e>
                    </m:rad>
                  </m:oMath>
                </a14:m>
                <a:endParaRPr lang="en-US" altLang="zh-CN" dirty="0"/>
              </a:p>
              <a:p>
                <a:pPr marL="1371600" lvl="4" indent="0" algn="just">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4400" y="1207008"/>
                <a:ext cx="7600950" cy="2706086"/>
              </a:xfrm>
              <a:blipFill>
                <a:blip r:embed="rId2"/>
                <a:stretch>
                  <a:fillRect l="-2245" t="-3604" r="-240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dirty="0"/>
              <a:t>WINTER 2021, </a:t>
            </a:r>
            <a:r>
              <a:rPr lang="en-US" dirty="0" err="1"/>
              <a:t>Yuqiao</a:t>
            </a:r>
            <a:r>
              <a:rPr lang="en-US" dirty="0"/>
              <a:t> Du</a:t>
            </a:r>
          </a:p>
        </p:txBody>
      </p:sp>
      <p:sp>
        <p:nvSpPr>
          <p:cNvPr id="5" name="灯片编号占位符 4"/>
          <p:cNvSpPr>
            <a:spLocks noGrp="1"/>
          </p:cNvSpPr>
          <p:nvPr>
            <p:ph type="sldNum" sz="quarter" idx="12"/>
          </p:nvPr>
        </p:nvSpPr>
        <p:spPr/>
        <p:txBody>
          <a:bodyPr/>
          <a:lstStyle/>
          <a:p>
            <a:fld id="{EBBA2BBE-D6E6-4BE2-A029-E4C4FCB9ADED}" type="slidenum">
              <a:rPr lang="en-US" smtClean="0"/>
              <a:t>31</a:t>
            </a:fld>
            <a:endParaRPr lang="en-US" dirty="0"/>
          </a:p>
        </p:txBody>
      </p:sp>
      <p:sp>
        <p:nvSpPr>
          <p:cNvPr id="6" name="内容占位符 2"/>
          <p:cNvSpPr txBox="1">
            <a:spLocks/>
          </p:cNvSpPr>
          <p:nvPr/>
        </p:nvSpPr>
        <p:spPr>
          <a:xfrm>
            <a:off x="914400" y="3331593"/>
            <a:ext cx="7997588" cy="2706086"/>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where x, x’, y, y’ are actual horizontal axis, predicted horizontal axis, actual vertical axis and predicted vertical axis in the coordinate plane, respectively</a:t>
            </a:r>
          </a:p>
          <a:p>
            <a:r>
              <a:rPr lang="en-US" altLang="zh-CN" dirty="0"/>
              <a:t>It is the Euclidean distance between the actual location and the estimated location in Euclidean space</a:t>
            </a:r>
            <a:endParaRPr lang="zh-CN" altLang="zh-CN" dirty="0"/>
          </a:p>
          <a:p>
            <a:pPr marL="1371600" lvl="4" indent="0" algn="just">
              <a:buFont typeface="Arial" panose="020B0604020202020204" pitchFamily="34" charset="0"/>
              <a:buNone/>
            </a:pPr>
            <a:endParaRPr lang="en-US" altLang="zh-CN" dirty="0"/>
          </a:p>
        </p:txBody>
      </p:sp>
    </p:spTree>
    <p:extLst>
      <p:ext uri="{BB962C8B-B14F-4D97-AF65-F5344CB8AC3E}">
        <p14:creationId xmlns:p14="http://schemas.microsoft.com/office/powerpoint/2010/main" val="419278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Classification and Regression Algorithms for Fingerprinting</a:t>
            </a:r>
            <a:endParaRPr lang="zh-CN" altLang="en-US" dirty="0"/>
          </a:p>
        </p:txBody>
      </p:sp>
      <p:sp>
        <p:nvSpPr>
          <p:cNvPr id="3" name="内容占位符 2"/>
          <p:cNvSpPr>
            <a:spLocks noGrp="1"/>
          </p:cNvSpPr>
          <p:nvPr>
            <p:ph idx="1"/>
          </p:nvPr>
        </p:nvSpPr>
        <p:spPr>
          <a:xfrm>
            <a:off x="914400" y="1554478"/>
            <a:ext cx="7600950" cy="4800600"/>
          </a:xfrm>
        </p:spPr>
        <p:txBody>
          <a:bodyPr/>
          <a:lstStyle/>
          <a:p>
            <a:pPr>
              <a:lnSpc>
                <a:spcPct val="150000"/>
              </a:lnSpc>
            </a:pPr>
            <a:r>
              <a:rPr lang="en-US" altLang="zh-CN" dirty="0"/>
              <a:t>Different classification and regression algorithms were compared with each other</a:t>
            </a:r>
          </a:p>
          <a:p>
            <a:pPr>
              <a:lnSpc>
                <a:spcPct val="150000"/>
              </a:lnSpc>
            </a:pPr>
            <a:r>
              <a:rPr lang="en-US" altLang="zh-CN" dirty="0"/>
              <a:t>In order to tune the machine learning models, a grid search over the </a:t>
            </a:r>
            <a:r>
              <a:rPr lang="en-US" altLang="zh-CN" dirty="0" err="1"/>
              <a:t>hyperparameters</a:t>
            </a:r>
            <a:r>
              <a:rPr lang="en-US" altLang="zh-CN" dirty="0"/>
              <a:t> was used with 5-fold cross-validation</a:t>
            </a:r>
          </a:p>
          <a:p>
            <a:pPr>
              <a:lnSpc>
                <a:spcPct val="150000"/>
              </a:lnSpc>
            </a:pPr>
            <a:r>
              <a:rPr lang="en-US" altLang="zh-CN" dirty="0"/>
              <a:t>The model with the highest cross-validation accuracy was chosen as the best model</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32</a:t>
            </a:fld>
            <a:endParaRPr lang="en-US" dirty="0"/>
          </a:p>
        </p:txBody>
      </p:sp>
    </p:spTree>
    <p:extLst>
      <p:ext uri="{BB962C8B-B14F-4D97-AF65-F5344CB8AC3E}">
        <p14:creationId xmlns:p14="http://schemas.microsoft.com/office/powerpoint/2010/main" val="3995739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Classification Algorithms</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49790492"/>
              </p:ext>
            </p:extLst>
          </p:nvPr>
        </p:nvGraphicFramePr>
        <p:xfrm>
          <a:off x="914401" y="1146413"/>
          <a:ext cx="7600950" cy="4913193"/>
        </p:xfrm>
        <a:graphic>
          <a:graphicData uri="http://schemas.openxmlformats.org/drawingml/2006/table">
            <a:tbl>
              <a:tblPr firstRow="1" firstCol="1" bandRow="1">
                <a:tableStyleId>{5C22544A-7EE6-4342-B048-85BDC9FD1C3A}</a:tableStyleId>
              </a:tblPr>
              <a:tblGrid>
                <a:gridCol w="2983210">
                  <a:extLst>
                    <a:ext uri="{9D8B030D-6E8A-4147-A177-3AD203B41FA5}">
                      <a16:colId xmlns:a16="http://schemas.microsoft.com/office/drawing/2014/main" val="680601967"/>
                    </a:ext>
                  </a:extLst>
                </a:gridCol>
                <a:gridCol w="2083481">
                  <a:extLst>
                    <a:ext uri="{9D8B030D-6E8A-4147-A177-3AD203B41FA5}">
                      <a16:colId xmlns:a16="http://schemas.microsoft.com/office/drawing/2014/main" val="4240623665"/>
                    </a:ext>
                  </a:extLst>
                </a:gridCol>
                <a:gridCol w="2534259">
                  <a:extLst>
                    <a:ext uri="{9D8B030D-6E8A-4147-A177-3AD203B41FA5}">
                      <a16:colId xmlns:a16="http://schemas.microsoft.com/office/drawing/2014/main" val="1082885351"/>
                    </a:ext>
                  </a:extLst>
                </a:gridCol>
              </a:tblGrid>
              <a:tr h="1511560">
                <a:tc>
                  <a:txBody>
                    <a:bodyPr/>
                    <a:lstStyle/>
                    <a:p>
                      <a:pPr algn="just">
                        <a:lnSpc>
                          <a:spcPct val="200000"/>
                        </a:lnSpc>
                        <a:spcAft>
                          <a:spcPts val="0"/>
                        </a:spcAft>
                      </a:pPr>
                      <a:r>
                        <a:rPr lang="en-US" sz="1350" kern="100" dirty="0">
                          <a:effectLst/>
                        </a:rPr>
                        <a:t>                                        Results</a:t>
                      </a:r>
                    </a:p>
                    <a:p>
                      <a:pPr algn="just">
                        <a:lnSpc>
                          <a:spcPct val="200000"/>
                        </a:lnSpc>
                        <a:spcAft>
                          <a:spcPts val="0"/>
                        </a:spcAft>
                      </a:pPr>
                      <a:endParaRPr lang="zh-CN" sz="1350" kern="100" dirty="0">
                        <a:effectLst/>
                      </a:endParaRPr>
                    </a:p>
                    <a:p>
                      <a:pPr indent="152400" algn="just">
                        <a:lnSpc>
                          <a:spcPct val="200000"/>
                        </a:lnSpc>
                        <a:spcAft>
                          <a:spcPts val="0"/>
                        </a:spcAft>
                      </a:pPr>
                      <a:r>
                        <a:rPr lang="en-US" sz="1350" kern="100" dirty="0">
                          <a:effectLst/>
                        </a:rPr>
                        <a:t>Classification Models  </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Mean Distance Error</a:t>
                      </a:r>
                      <a:endParaRPr lang="zh-CN" sz="1350" kern="100">
                        <a:effectLst/>
                      </a:endParaRPr>
                    </a:p>
                    <a:p>
                      <a:pPr algn="ctr">
                        <a:lnSpc>
                          <a:spcPct val="200000"/>
                        </a:lnSpc>
                        <a:spcAft>
                          <a:spcPts val="0"/>
                        </a:spcAft>
                      </a:pPr>
                      <a:r>
                        <a:rPr lang="en-US" sz="1350" kern="100">
                          <a:effectLst/>
                        </a:rPr>
                        <a:t>(m)</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Hyperparameters</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279721"/>
                  </a:ext>
                </a:extLst>
              </a:tr>
              <a:tr h="453717">
                <a:tc>
                  <a:txBody>
                    <a:bodyPr/>
                    <a:lstStyle/>
                    <a:p>
                      <a:pPr algn="ctr">
                        <a:lnSpc>
                          <a:spcPct val="200000"/>
                        </a:lnSpc>
                        <a:spcAft>
                          <a:spcPts val="0"/>
                        </a:spcAft>
                      </a:pPr>
                      <a:r>
                        <a:rPr lang="en-US" altLang="zh-CN" sz="1350" b="1" kern="1200" dirty="0">
                          <a:solidFill>
                            <a:schemeClr val="lt1"/>
                          </a:solidFill>
                          <a:effectLst/>
                          <a:latin typeface="+mn-lt"/>
                          <a:ea typeface="+mn-ea"/>
                          <a:cs typeface="+mn-cs"/>
                        </a:rPr>
                        <a:t>Gaussian Naive Bayes Classifier</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3.397</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 </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2502865"/>
                  </a:ext>
                </a:extLst>
              </a:tr>
              <a:tr h="1511560">
                <a:tc>
                  <a:txBody>
                    <a:bodyPr/>
                    <a:lstStyle/>
                    <a:p>
                      <a:pPr algn="ctr">
                        <a:lnSpc>
                          <a:spcPct val="200000"/>
                        </a:lnSpc>
                        <a:spcAft>
                          <a:spcPts val="0"/>
                        </a:spcAft>
                      </a:pPr>
                      <a:r>
                        <a:rPr lang="en-US" sz="1350" kern="100" dirty="0">
                          <a:effectLst/>
                        </a:rPr>
                        <a:t>k-NN Classifier </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dirty="0">
                          <a:effectLst/>
                        </a:rPr>
                        <a:t>3.338</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n_neighbors = 9;</a:t>
                      </a:r>
                      <a:endParaRPr lang="zh-CN" sz="1350" kern="100">
                        <a:effectLst/>
                      </a:endParaRPr>
                    </a:p>
                    <a:p>
                      <a:pPr algn="just">
                        <a:lnSpc>
                          <a:spcPct val="200000"/>
                        </a:lnSpc>
                        <a:spcAft>
                          <a:spcPts val="0"/>
                        </a:spcAft>
                      </a:pPr>
                      <a:r>
                        <a:rPr lang="en-US" sz="1350" kern="100">
                          <a:effectLst/>
                        </a:rPr>
                        <a:t>weights = distance;</a:t>
                      </a:r>
                      <a:endParaRPr lang="zh-CN" sz="1350" kern="100">
                        <a:effectLst/>
                      </a:endParaRPr>
                    </a:p>
                    <a:p>
                      <a:pPr algn="just">
                        <a:lnSpc>
                          <a:spcPct val="200000"/>
                        </a:lnSpc>
                        <a:spcAft>
                          <a:spcPts val="0"/>
                        </a:spcAft>
                      </a:pPr>
                      <a:r>
                        <a:rPr lang="en-US" sz="1350" kern="100">
                          <a:effectLst/>
                        </a:rPr>
                        <a:t>metric=manhattan</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5148996"/>
                  </a:ext>
                </a:extLst>
              </a:tr>
              <a:tr h="982639">
                <a:tc>
                  <a:txBody>
                    <a:bodyPr/>
                    <a:lstStyle/>
                    <a:p>
                      <a:pPr algn="ctr">
                        <a:lnSpc>
                          <a:spcPct val="200000"/>
                        </a:lnSpc>
                        <a:spcAft>
                          <a:spcPts val="0"/>
                        </a:spcAft>
                      </a:pPr>
                      <a:r>
                        <a:rPr lang="en-US" sz="1350" kern="100" dirty="0">
                          <a:effectLst/>
                        </a:rPr>
                        <a:t>Support Vector</a:t>
                      </a:r>
                      <a:r>
                        <a:rPr lang="en-US" sz="1350" kern="100" baseline="0" dirty="0">
                          <a:effectLst/>
                        </a:rPr>
                        <a:t> Classifier</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3.036</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kernel = rbf;</a:t>
                      </a:r>
                      <a:endParaRPr lang="zh-CN" sz="1350" kern="100">
                        <a:effectLst/>
                      </a:endParaRPr>
                    </a:p>
                    <a:p>
                      <a:pPr algn="just">
                        <a:lnSpc>
                          <a:spcPct val="200000"/>
                        </a:lnSpc>
                        <a:spcAft>
                          <a:spcPts val="0"/>
                        </a:spcAft>
                      </a:pPr>
                      <a:r>
                        <a:rPr lang="en-US" sz="1350" kern="100">
                          <a:effectLst/>
                        </a:rPr>
                        <a:t>C = 2</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1591903"/>
                  </a:ext>
                </a:extLst>
              </a:tr>
              <a:tr h="453717">
                <a:tc>
                  <a:txBody>
                    <a:bodyPr/>
                    <a:lstStyle/>
                    <a:p>
                      <a:pPr algn="ctr">
                        <a:lnSpc>
                          <a:spcPct val="200000"/>
                        </a:lnSpc>
                        <a:spcAft>
                          <a:spcPts val="0"/>
                        </a:spcAft>
                      </a:pPr>
                      <a:r>
                        <a:rPr lang="en-US" sz="1350" kern="100" dirty="0">
                          <a:effectLst/>
                        </a:rPr>
                        <a:t>Decision</a:t>
                      </a:r>
                      <a:r>
                        <a:rPr lang="en-US" sz="1350" kern="100" baseline="0" dirty="0">
                          <a:effectLst/>
                        </a:rPr>
                        <a:t> Tree Classifier</a:t>
                      </a:r>
                      <a:r>
                        <a:rPr lang="en-US" sz="1350" kern="100" dirty="0">
                          <a:effectLst/>
                        </a:rPr>
                        <a:t> </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4.011</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dirty="0">
                          <a:effectLst/>
                        </a:rPr>
                        <a:t>criterion = </a:t>
                      </a:r>
                      <a:r>
                        <a:rPr lang="en-US" sz="1350" kern="100" dirty="0" err="1">
                          <a:effectLst/>
                        </a:rPr>
                        <a:t>gini</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1389059"/>
                  </a:ext>
                </a:extLst>
              </a:tr>
            </a:tbl>
          </a:graphicData>
        </a:graphic>
      </p:graphicFrame>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33</a:t>
            </a:fld>
            <a:endParaRPr lang="en-US" dirty="0"/>
          </a:p>
        </p:txBody>
      </p:sp>
      <p:cxnSp>
        <p:nvCxnSpPr>
          <p:cNvPr id="8" name="直接连接符 7"/>
          <p:cNvCxnSpPr/>
          <p:nvPr/>
        </p:nvCxnSpPr>
        <p:spPr>
          <a:xfrm>
            <a:off x="668740" y="1146413"/>
            <a:ext cx="3234520" cy="1473957"/>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7281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Regression Algorithms</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241312390"/>
              </p:ext>
            </p:extLst>
          </p:nvPr>
        </p:nvGraphicFramePr>
        <p:xfrm>
          <a:off x="914401" y="1173706"/>
          <a:ext cx="7600950" cy="4926841"/>
        </p:xfrm>
        <a:graphic>
          <a:graphicData uri="http://schemas.openxmlformats.org/drawingml/2006/table">
            <a:tbl>
              <a:tblPr firstRow="1" firstCol="1" bandRow="1">
                <a:tableStyleId>{5C22544A-7EE6-4342-B048-85BDC9FD1C3A}</a:tableStyleId>
              </a:tblPr>
              <a:tblGrid>
                <a:gridCol w="2983208">
                  <a:extLst>
                    <a:ext uri="{9D8B030D-6E8A-4147-A177-3AD203B41FA5}">
                      <a16:colId xmlns:a16="http://schemas.microsoft.com/office/drawing/2014/main" val="4287772759"/>
                    </a:ext>
                  </a:extLst>
                </a:gridCol>
                <a:gridCol w="2083482">
                  <a:extLst>
                    <a:ext uri="{9D8B030D-6E8A-4147-A177-3AD203B41FA5}">
                      <a16:colId xmlns:a16="http://schemas.microsoft.com/office/drawing/2014/main" val="3569795344"/>
                    </a:ext>
                  </a:extLst>
                </a:gridCol>
                <a:gridCol w="2534260">
                  <a:extLst>
                    <a:ext uri="{9D8B030D-6E8A-4147-A177-3AD203B41FA5}">
                      <a16:colId xmlns:a16="http://schemas.microsoft.com/office/drawing/2014/main" val="3297427411"/>
                    </a:ext>
                  </a:extLst>
                </a:gridCol>
              </a:tblGrid>
              <a:tr h="1515760">
                <a:tc>
                  <a:txBody>
                    <a:bodyPr/>
                    <a:lstStyle/>
                    <a:p>
                      <a:pPr algn="just">
                        <a:lnSpc>
                          <a:spcPct val="200000"/>
                        </a:lnSpc>
                        <a:spcAft>
                          <a:spcPts val="0"/>
                        </a:spcAft>
                      </a:pPr>
                      <a:r>
                        <a:rPr lang="en-US" sz="1350" kern="100" dirty="0">
                          <a:effectLst/>
                        </a:rPr>
                        <a:t>                                        Results</a:t>
                      </a:r>
                    </a:p>
                    <a:p>
                      <a:pPr algn="just">
                        <a:lnSpc>
                          <a:spcPct val="200000"/>
                        </a:lnSpc>
                        <a:spcAft>
                          <a:spcPts val="0"/>
                        </a:spcAft>
                      </a:pPr>
                      <a:endParaRPr lang="zh-CN" sz="1350" kern="100" dirty="0">
                        <a:effectLst/>
                      </a:endParaRPr>
                    </a:p>
                    <a:p>
                      <a:pPr indent="152400" algn="just">
                        <a:lnSpc>
                          <a:spcPct val="200000"/>
                        </a:lnSpc>
                        <a:spcAft>
                          <a:spcPts val="0"/>
                        </a:spcAft>
                      </a:pPr>
                      <a:r>
                        <a:rPr lang="en-US" sz="1350" kern="100" dirty="0">
                          <a:effectLst/>
                        </a:rPr>
                        <a:t>Regression Models  </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Mean Distance Error</a:t>
                      </a:r>
                      <a:endParaRPr lang="zh-CN" sz="1350" kern="100">
                        <a:effectLst/>
                      </a:endParaRPr>
                    </a:p>
                    <a:p>
                      <a:pPr algn="ctr">
                        <a:lnSpc>
                          <a:spcPct val="200000"/>
                        </a:lnSpc>
                        <a:spcAft>
                          <a:spcPts val="0"/>
                        </a:spcAft>
                      </a:pPr>
                      <a:r>
                        <a:rPr lang="en-US" sz="1350" kern="100">
                          <a:effectLst/>
                        </a:rPr>
                        <a:t>(m)</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dirty="0" err="1">
                          <a:effectLst/>
                        </a:rPr>
                        <a:t>Hyperparameters</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4532812"/>
                  </a:ext>
                </a:extLst>
              </a:tr>
              <a:tr h="454976">
                <a:tc>
                  <a:txBody>
                    <a:bodyPr/>
                    <a:lstStyle/>
                    <a:p>
                      <a:pPr algn="ctr">
                        <a:lnSpc>
                          <a:spcPct val="200000"/>
                        </a:lnSpc>
                        <a:spcAft>
                          <a:spcPts val="0"/>
                        </a:spcAft>
                      </a:pPr>
                      <a:r>
                        <a:rPr lang="en-US" sz="1350" kern="100" dirty="0">
                          <a:effectLst/>
                        </a:rPr>
                        <a:t>Ridge</a:t>
                      </a:r>
                      <a:r>
                        <a:rPr lang="en-US" sz="1350" kern="100" baseline="0" dirty="0">
                          <a:effectLst/>
                        </a:rPr>
                        <a:t> Regression</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4.011</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alpha = 1</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9646529"/>
                  </a:ext>
                </a:extLst>
              </a:tr>
              <a:tr h="1515760">
                <a:tc>
                  <a:txBody>
                    <a:bodyPr/>
                    <a:lstStyle/>
                    <a:p>
                      <a:pPr algn="ctr">
                        <a:lnSpc>
                          <a:spcPct val="200000"/>
                        </a:lnSpc>
                        <a:spcAft>
                          <a:spcPts val="0"/>
                        </a:spcAft>
                      </a:pPr>
                      <a:r>
                        <a:rPr lang="en-US" sz="1350" kern="100" dirty="0">
                          <a:effectLst/>
                        </a:rPr>
                        <a:t>k-NN </a:t>
                      </a:r>
                      <a:r>
                        <a:rPr lang="en-US" sz="1350" kern="100" dirty="0" err="1">
                          <a:effectLst/>
                        </a:rPr>
                        <a:t>Regressor</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2.571</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n_neighbors = 9;</a:t>
                      </a:r>
                      <a:endParaRPr lang="zh-CN" sz="1350" kern="100">
                        <a:effectLst/>
                      </a:endParaRPr>
                    </a:p>
                    <a:p>
                      <a:pPr algn="just">
                        <a:lnSpc>
                          <a:spcPct val="200000"/>
                        </a:lnSpc>
                        <a:spcAft>
                          <a:spcPts val="0"/>
                        </a:spcAft>
                      </a:pPr>
                      <a:r>
                        <a:rPr lang="en-US" sz="1350" kern="100">
                          <a:effectLst/>
                        </a:rPr>
                        <a:t>weights = distance;</a:t>
                      </a:r>
                      <a:endParaRPr lang="zh-CN" sz="1350" kern="100">
                        <a:effectLst/>
                      </a:endParaRPr>
                    </a:p>
                    <a:p>
                      <a:pPr algn="just">
                        <a:lnSpc>
                          <a:spcPct val="200000"/>
                        </a:lnSpc>
                        <a:spcAft>
                          <a:spcPts val="0"/>
                        </a:spcAft>
                      </a:pPr>
                      <a:r>
                        <a:rPr lang="en-US" sz="1350" kern="100">
                          <a:effectLst/>
                        </a:rPr>
                        <a:t>metric = euclidean</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9037216"/>
                  </a:ext>
                </a:extLst>
              </a:tr>
              <a:tr h="985369">
                <a:tc>
                  <a:txBody>
                    <a:bodyPr/>
                    <a:lstStyle/>
                    <a:p>
                      <a:pPr algn="ctr">
                        <a:lnSpc>
                          <a:spcPct val="200000"/>
                        </a:lnSpc>
                        <a:spcAft>
                          <a:spcPts val="0"/>
                        </a:spcAft>
                      </a:pPr>
                      <a:r>
                        <a:rPr lang="en-US" altLang="zh-CN" sz="1350" kern="100" dirty="0">
                          <a:effectLst/>
                          <a:latin typeface="+mn-lt"/>
                          <a:ea typeface="+mn-ea"/>
                          <a:cs typeface="+mn-cs"/>
                        </a:rPr>
                        <a:t>Support</a:t>
                      </a:r>
                      <a:r>
                        <a:rPr lang="en-US" altLang="zh-CN" sz="1350" kern="100" baseline="0" dirty="0">
                          <a:effectLst/>
                          <a:latin typeface="+mn-lt"/>
                          <a:ea typeface="+mn-ea"/>
                          <a:cs typeface="+mn-cs"/>
                        </a:rPr>
                        <a:t> Vector </a:t>
                      </a:r>
                      <a:r>
                        <a:rPr lang="en-US" altLang="zh-CN" sz="1350" kern="100" baseline="0" dirty="0" err="1">
                          <a:effectLst/>
                          <a:latin typeface="+mn-lt"/>
                          <a:ea typeface="+mn-ea"/>
                          <a:cs typeface="+mn-cs"/>
                        </a:rPr>
                        <a:t>Regressor</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2.706</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a:effectLst/>
                        </a:rPr>
                        <a:t>kernel = rbf;</a:t>
                      </a:r>
                      <a:endParaRPr lang="zh-CN" sz="1350" kern="100">
                        <a:effectLst/>
                      </a:endParaRPr>
                    </a:p>
                    <a:p>
                      <a:pPr algn="just">
                        <a:lnSpc>
                          <a:spcPct val="200000"/>
                        </a:lnSpc>
                        <a:spcAft>
                          <a:spcPts val="0"/>
                        </a:spcAft>
                      </a:pPr>
                      <a:r>
                        <a:rPr lang="en-US" sz="1350" kern="100">
                          <a:effectLst/>
                        </a:rPr>
                        <a:t>C = 9</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8286691"/>
                  </a:ext>
                </a:extLst>
              </a:tr>
              <a:tr h="454976">
                <a:tc>
                  <a:txBody>
                    <a:bodyPr/>
                    <a:lstStyle/>
                    <a:p>
                      <a:pPr algn="ctr">
                        <a:lnSpc>
                          <a:spcPct val="200000"/>
                        </a:lnSpc>
                        <a:spcAft>
                          <a:spcPts val="0"/>
                        </a:spcAft>
                      </a:pPr>
                      <a:r>
                        <a:rPr lang="en-US" sz="1350" kern="100" dirty="0">
                          <a:effectLst/>
                        </a:rPr>
                        <a:t>Decision</a:t>
                      </a:r>
                      <a:r>
                        <a:rPr lang="en-US" sz="1350" kern="100" baseline="0" dirty="0">
                          <a:effectLst/>
                        </a:rPr>
                        <a:t> Tree </a:t>
                      </a:r>
                      <a:r>
                        <a:rPr lang="en-US" sz="1350" kern="100" baseline="0" dirty="0" err="1">
                          <a:effectLst/>
                        </a:rPr>
                        <a:t>Regressor</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350" kern="100">
                          <a:effectLst/>
                        </a:rPr>
                        <a:t>3.420</a:t>
                      </a:r>
                      <a:endParaRPr lang="zh-CN" sz="13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350" kern="100" dirty="0">
                          <a:effectLst/>
                        </a:rPr>
                        <a:t>criterion = </a:t>
                      </a:r>
                      <a:r>
                        <a:rPr lang="en-US" sz="1350" kern="100" dirty="0" err="1">
                          <a:effectLst/>
                        </a:rPr>
                        <a:t>mse</a:t>
                      </a:r>
                      <a:endParaRPr lang="zh-CN" sz="13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3000747"/>
                  </a:ext>
                </a:extLst>
              </a:tr>
            </a:tbl>
          </a:graphicData>
        </a:graphic>
      </p:graphicFrame>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34</a:t>
            </a:fld>
            <a:endParaRPr lang="en-US" dirty="0"/>
          </a:p>
        </p:txBody>
      </p:sp>
      <p:cxnSp>
        <p:nvCxnSpPr>
          <p:cNvPr id="7" name="直接连接符 6"/>
          <p:cNvCxnSpPr/>
          <p:nvPr/>
        </p:nvCxnSpPr>
        <p:spPr>
          <a:xfrm>
            <a:off x="914400" y="1173706"/>
            <a:ext cx="2988860" cy="146031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7889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of Classification and Regression Methods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35</a:t>
            </a:fld>
            <a:endParaRPr lang="en-US" dirty="0"/>
          </a:p>
        </p:txBody>
      </p:sp>
      <p:pic>
        <p:nvPicPr>
          <p:cNvPr id="6" name="内容占位符 5" descr="C:\Users\Duyu Qiao\Desktop\honour these\test-_1_.emf"/>
          <p:cNvPicPr>
            <a:picLocks noGrp="1"/>
          </p:cNvPicPr>
          <p:nvPr>
            <p:ph idx="1"/>
          </p:nvPr>
        </p:nvPicPr>
        <p:blipFill rotWithShape="1">
          <a:blip r:embed="rId2" cstate="print">
            <a:extLst>
              <a:ext uri="{28A0092B-C50C-407E-A947-70E740481C1C}">
                <a14:useLocalDpi xmlns:a14="http://schemas.microsoft.com/office/drawing/2010/main" val="0"/>
              </a:ext>
            </a:extLst>
          </a:blip>
          <a:srcRect t="10904" b="6515"/>
          <a:stretch/>
        </p:blipFill>
        <p:spPr bwMode="auto">
          <a:xfrm>
            <a:off x="171115" y="1399342"/>
            <a:ext cx="5301637" cy="4728503"/>
          </a:xfrm>
          <a:prstGeom prst="rect">
            <a:avLst/>
          </a:prstGeom>
          <a:noFill/>
          <a:ln>
            <a:noFill/>
          </a:ln>
          <a:extLst>
            <a:ext uri="{53640926-AAD7-44D8-BBD7-CCE9431645EC}">
              <a14:shadowObscured xmlns:a14="http://schemas.microsoft.com/office/drawing/2010/main"/>
            </a:ext>
          </a:extLst>
        </p:spPr>
      </p:pic>
      <p:sp>
        <p:nvSpPr>
          <p:cNvPr id="7" name="内容占位符 2"/>
          <p:cNvSpPr txBox="1">
            <a:spLocks/>
          </p:cNvSpPr>
          <p:nvPr/>
        </p:nvSpPr>
        <p:spPr>
          <a:xfrm>
            <a:off x="5894979" y="1281228"/>
            <a:ext cx="2825939" cy="4800600"/>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Regression k-NN model yields the highest accuracy (2.571 m) among the classification methods and the regression methods</a:t>
            </a:r>
          </a:p>
          <a:p>
            <a:r>
              <a:rPr lang="en-US" altLang="zh-CN" dirty="0"/>
              <a:t>Regression is more suitable for RSSI-fingerprinting in this scenario</a:t>
            </a:r>
            <a:endParaRPr lang="zh-CN" altLang="en-US" dirty="0"/>
          </a:p>
        </p:txBody>
      </p:sp>
    </p:spTree>
    <p:extLst>
      <p:ext uri="{BB962C8B-B14F-4D97-AF65-F5344CB8AC3E}">
        <p14:creationId xmlns:p14="http://schemas.microsoft.com/office/powerpoint/2010/main" val="2651384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Ensemble Methods?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36</a:t>
            </a:fld>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2348359488"/>
              </p:ext>
            </p:extLst>
          </p:nvPr>
        </p:nvGraphicFramePr>
        <p:xfrm>
          <a:off x="914400" y="1293964"/>
          <a:ext cx="7600950" cy="4899803"/>
        </p:xfrm>
        <a:graphic>
          <a:graphicData uri="http://schemas.openxmlformats.org/drawingml/2006/table">
            <a:tbl>
              <a:tblPr firstRow="1" firstCol="1" bandRow="1">
                <a:tableStyleId>{5C22544A-7EE6-4342-B048-85BDC9FD1C3A}</a:tableStyleId>
              </a:tblPr>
              <a:tblGrid>
                <a:gridCol w="2983208">
                  <a:extLst>
                    <a:ext uri="{9D8B030D-6E8A-4147-A177-3AD203B41FA5}">
                      <a16:colId xmlns:a16="http://schemas.microsoft.com/office/drawing/2014/main" val="3908822495"/>
                    </a:ext>
                  </a:extLst>
                </a:gridCol>
                <a:gridCol w="2083482">
                  <a:extLst>
                    <a:ext uri="{9D8B030D-6E8A-4147-A177-3AD203B41FA5}">
                      <a16:colId xmlns:a16="http://schemas.microsoft.com/office/drawing/2014/main" val="448921880"/>
                    </a:ext>
                  </a:extLst>
                </a:gridCol>
                <a:gridCol w="2534260">
                  <a:extLst>
                    <a:ext uri="{9D8B030D-6E8A-4147-A177-3AD203B41FA5}">
                      <a16:colId xmlns:a16="http://schemas.microsoft.com/office/drawing/2014/main" val="2114473028"/>
                    </a:ext>
                  </a:extLst>
                </a:gridCol>
              </a:tblGrid>
              <a:tr h="1360933">
                <a:tc>
                  <a:txBody>
                    <a:bodyPr/>
                    <a:lstStyle/>
                    <a:p>
                      <a:pPr algn="just">
                        <a:lnSpc>
                          <a:spcPct val="200000"/>
                        </a:lnSpc>
                        <a:spcAft>
                          <a:spcPts val="0"/>
                        </a:spcAft>
                      </a:pPr>
                      <a:r>
                        <a:rPr lang="en-US" sz="1200" kern="100" dirty="0">
                          <a:effectLst/>
                        </a:rPr>
                        <a:t>             Results</a:t>
                      </a:r>
                      <a:endParaRPr lang="zh-CN" sz="1050" kern="100" dirty="0">
                        <a:effectLst/>
                      </a:endParaRPr>
                    </a:p>
                    <a:p>
                      <a:pPr indent="152400" algn="just">
                        <a:lnSpc>
                          <a:spcPct val="200000"/>
                        </a:lnSpc>
                        <a:spcAft>
                          <a:spcPts val="0"/>
                        </a:spcAft>
                      </a:pPr>
                      <a:r>
                        <a:rPr lang="en-US" sz="1200" kern="100" dirty="0">
                          <a:effectLst/>
                        </a:rPr>
                        <a:t>Ensemble Methods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Mean Distance Error</a:t>
                      </a:r>
                      <a:endParaRPr lang="zh-CN" sz="1050" kern="100">
                        <a:effectLst/>
                      </a:endParaRPr>
                    </a:p>
                    <a:p>
                      <a:pPr algn="ctr">
                        <a:lnSpc>
                          <a:spcPct val="200000"/>
                        </a:lnSpc>
                        <a:spcAft>
                          <a:spcPts val="0"/>
                        </a:spcAft>
                      </a:pPr>
                      <a:r>
                        <a:rPr lang="en-US" sz="1200" kern="100">
                          <a:effectLst/>
                        </a:rPr>
                        <a:t>(m)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Hyperparameters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3001836"/>
                  </a:ext>
                </a:extLst>
              </a:tr>
              <a:tr h="884717">
                <a:tc>
                  <a:txBody>
                    <a:bodyPr/>
                    <a:lstStyle/>
                    <a:p>
                      <a:pPr algn="ctr">
                        <a:lnSpc>
                          <a:spcPct val="200000"/>
                        </a:lnSpc>
                        <a:spcAft>
                          <a:spcPts val="0"/>
                        </a:spcAft>
                      </a:pPr>
                      <a:r>
                        <a:rPr lang="en-US" sz="1200" kern="100" dirty="0">
                          <a:effectLst/>
                        </a:rPr>
                        <a:t>Majority Voting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2.822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200" kern="100">
                          <a:effectLst/>
                        </a:rPr>
                        <a:t>estimators = k-NN, SVR, RR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7812445"/>
                  </a:ext>
                </a:extLst>
              </a:tr>
              <a:tr h="408503">
                <a:tc>
                  <a:txBody>
                    <a:bodyPr/>
                    <a:lstStyle/>
                    <a:p>
                      <a:pPr algn="ctr">
                        <a:lnSpc>
                          <a:spcPct val="200000"/>
                        </a:lnSpc>
                        <a:spcAft>
                          <a:spcPts val="0"/>
                        </a:spcAft>
                      </a:pPr>
                      <a:r>
                        <a:rPr lang="en-US" sz="1200" kern="100" dirty="0">
                          <a:effectLst/>
                        </a:rPr>
                        <a:t>Random Forest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2.381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200" kern="100">
                          <a:effectLst/>
                        </a:rPr>
                        <a:t>n_estimators = 150;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5780109"/>
                  </a:ext>
                </a:extLst>
              </a:tr>
              <a:tr h="408503">
                <a:tc>
                  <a:txBody>
                    <a:bodyPr/>
                    <a:lstStyle/>
                    <a:p>
                      <a:pPr algn="ctr">
                        <a:lnSpc>
                          <a:spcPct val="200000"/>
                        </a:lnSpc>
                        <a:spcAft>
                          <a:spcPts val="0"/>
                        </a:spcAft>
                      </a:pPr>
                      <a:r>
                        <a:rPr lang="en-US" sz="1200" kern="100">
                          <a:effectLst/>
                        </a:rPr>
                        <a:t>Adaboost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2.801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200" kern="100">
                          <a:effectLst/>
                        </a:rPr>
                        <a:t>n_estimators = 700;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6949255"/>
                  </a:ext>
                </a:extLst>
              </a:tr>
              <a:tr h="1837147">
                <a:tc>
                  <a:txBody>
                    <a:bodyPr/>
                    <a:lstStyle/>
                    <a:p>
                      <a:pPr algn="ctr">
                        <a:lnSpc>
                          <a:spcPct val="200000"/>
                        </a:lnSpc>
                        <a:spcAft>
                          <a:spcPts val="0"/>
                        </a:spcAft>
                      </a:pPr>
                      <a:r>
                        <a:rPr lang="en-US" sz="1200" kern="100" dirty="0">
                          <a:effectLst/>
                        </a:rPr>
                        <a:t>Stacking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kern="100">
                          <a:effectLst/>
                        </a:rPr>
                        <a:t>2.452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200000"/>
                        </a:lnSpc>
                        <a:spcAft>
                          <a:spcPts val="0"/>
                        </a:spcAft>
                      </a:pPr>
                      <a:r>
                        <a:rPr lang="en-US" sz="1200" kern="100" dirty="0">
                          <a:effectLst/>
                        </a:rPr>
                        <a:t>estimators = k-NN, SVR, RR, RF, </a:t>
                      </a:r>
                      <a:r>
                        <a:rPr lang="en-US" sz="1200" kern="100" dirty="0" err="1">
                          <a:effectLst/>
                        </a:rPr>
                        <a:t>Adaboost</a:t>
                      </a:r>
                      <a:r>
                        <a:rPr lang="en-US" sz="1200" kern="100" dirty="0">
                          <a:effectLst/>
                        </a:rPr>
                        <a:t>;</a:t>
                      </a:r>
                      <a:endParaRPr lang="zh-CN" sz="1050" kern="100" dirty="0">
                        <a:effectLst/>
                      </a:endParaRPr>
                    </a:p>
                    <a:p>
                      <a:pPr algn="just">
                        <a:lnSpc>
                          <a:spcPct val="200000"/>
                        </a:lnSpc>
                        <a:spcAft>
                          <a:spcPts val="0"/>
                        </a:spcAft>
                      </a:pPr>
                      <a:r>
                        <a:rPr lang="en-US" sz="1200" kern="100" dirty="0" err="1">
                          <a:effectLst/>
                        </a:rPr>
                        <a:t>final_estimator</a:t>
                      </a:r>
                      <a:r>
                        <a:rPr lang="en-US" sz="1200" kern="100" dirty="0">
                          <a:effectLst/>
                        </a:rPr>
                        <a:t> = RR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992655"/>
                  </a:ext>
                </a:extLst>
              </a:tr>
            </a:tbl>
          </a:graphicData>
        </a:graphic>
      </p:graphicFrame>
    </p:spTree>
    <p:extLst>
      <p:ext uri="{BB962C8B-B14F-4D97-AF65-F5344CB8AC3E}">
        <p14:creationId xmlns:p14="http://schemas.microsoft.com/office/powerpoint/2010/main" val="375936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Ensemble Methods?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37</a:t>
            </a:fld>
            <a:endParaRPr 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142" y="1007978"/>
            <a:ext cx="5417466" cy="5260152"/>
          </a:xfrm>
        </p:spPr>
      </p:pic>
    </p:spTree>
    <p:extLst>
      <p:ext uri="{BB962C8B-B14F-4D97-AF65-F5344CB8AC3E}">
        <p14:creationId xmlns:p14="http://schemas.microsoft.com/office/powerpoint/2010/main" val="1392015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363712" cy="1007978"/>
          </a:xfrm>
        </p:spPr>
        <p:txBody>
          <a:bodyPr/>
          <a:lstStyle/>
          <a:p>
            <a:r>
              <a:rPr lang="en-US" altLang="zh-CN" dirty="0"/>
              <a:t>Conclusion</a:t>
            </a:r>
            <a:endParaRPr lang="zh-CN" altLang="en-US" dirty="0"/>
          </a:p>
        </p:txBody>
      </p:sp>
      <p:sp>
        <p:nvSpPr>
          <p:cNvPr id="3" name="内容占位符 2"/>
          <p:cNvSpPr>
            <a:spLocks noGrp="1"/>
          </p:cNvSpPr>
          <p:nvPr>
            <p:ph idx="1"/>
          </p:nvPr>
        </p:nvSpPr>
        <p:spPr/>
        <p:txBody>
          <a:bodyPr/>
          <a:lstStyle/>
          <a:p>
            <a:r>
              <a:rPr lang="en-US" altLang="zh-CN" dirty="0"/>
              <a:t>The regression methods generally perform better than the classification methods for RSSI -based fingerprinting in this scenario.</a:t>
            </a:r>
          </a:p>
          <a:p>
            <a:r>
              <a:rPr lang="en-US" altLang="zh-CN" dirty="0"/>
              <a:t>Ensemble learning is able to improve the localization accuracy in some cases.</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38</a:t>
            </a:fld>
            <a:endParaRPr lang="en-US" dirty="0"/>
          </a:p>
        </p:txBody>
      </p:sp>
      <p:pic>
        <p:nvPicPr>
          <p:cNvPr id="6" name="图片 5" descr="Help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969" y="3436795"/>
            <a:ext cx="3024485" cy="2570813"/>
          </a:xfrm>
          <a:prstGeom prst="rect">
            <a:avLst/>
          </a:prstGeom>
        </p:spPr>
      </p:pic>
    </p:spTree>
    <p:extLst>
      <p:ext uri="{BB962C8B-B14F-4D97-AF65-F5344CB8AC3E}">
        <p14:creationId xmlns:p14="http://schemas.microsoft.com/office/powerpoint/2010/main" val="1495316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Work</a:t>
            </a:r>
            <a:endParaRPr lang="zh-CN" altLang="en-US" dirty="0"/>
          </a:p>
        </p:txBody>
      </p:sp>
      <p:sp>
        <p:nvSpPr>
          <p:cNvPr id="3" name="内容占位符 2"/>
          <p:cNvSpPr>
            <a:spLocks noGrp="1"/>
          </p:cNvSpPr>
          <p:nvPr>
            <p:ph idx="1"/>
          </p:nvPr>
        </p:nvSpPr>
        <p:spPr>
          <a:xfrm>
            <a:off x="914400" y="1207008"/>
            <a:ext cx="7785100" cy="4800600"/>
          </a:xfrm>
        </p:spPr>
        <p:txBody>
          <a:bodyPr/>
          <a:lstStyle/>
          <a:p>
            <a:pPr algn="just">
              <a:lnSpc>
                <a:spcPct val="200000"/>
              </a:lnSpc>
            </a:pPr>
            <a:r>
              <a:rPr lang="en-US" altLang="zh-CN" dirty="0"/>
              <a:t>Use a real-world dataset to test the machine learning algorithms.</a:t>
            </a:r>
          </a:p>
          <a:p>
            <a:pPr algn="just">
              <a:lnSpc>
                <a:spcPct val="200000"/>
              </a:lnSpc>
            </a:pPr>
            <a:r>
              <a:rPr lang="en-US" altLang="zh-CN" dirty="0"/>
              <a:t>More types of base learners should be used for evaluating the ensemble methods.</a:t>
            </a:r>
          </a:p>
          <a:p>
            <a:pPr algn="just">
              <a:lnSpc>
                <a:spcPct val="200000"/>
              </a:lnSpc>
            </a:pPr>
            <a:r>
              <a:rPr lang="en-US" altLang="zh-CN" dirty="0"/>
              <a:t>Use more advanced algorithms, such as deep learning. </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39</a:t>
            </a:fld>
            <a:endParaRPr lang="en-US" dirty="0"/>
          </a:p>
        </p:txBody>
      </p:sp>
    </p:spTree>
    <p:extLst>
      <p:ext uri="{BB962C8B-B14F-4D97-AF65-F5344CB8AC3E}">
        <p14:creationId xmlns:p14="http://schemas.microsoft.com/office/powerpoint/2010/main" val="387676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does RSSI-based Fingerprinting work?</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4</a:t>
            </a:fld>
            <a:endParaRPr 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456" y="1281228"/>
            <a:ext cx="5199894" cy="4800600"/>
          </a:xfrm>
          <a:prstGeom prst="rect">
            <a:avLst/>
          </a:prstGeom>
        </p:spPr>
      </p:pic>
      <p:sp>
        <p:nvSpPr>
          <p:cNvPr id="8" name="文本框 7"/>
          <p:cNvSpPr txBox="1"/>
          <p:nvPr/>
        </p:nvSpPr>
        <p:spPr>
          <a:xfrm>
            <a:off x="326900" y="3630349"/>
            <a:ext cx="2835400" cy="923330"/>
          </a:xfrm>
          <a:prstGeom prst="rect">
            <a:avLst/>
          </a:prstGeom>
          <a:noFill/>
        </p:spPr>
        <p:txBody>
          <a:bodyPr wrap="square" rtlCol="0">
            <a:spAutoFit/>
          </a:bodyPr>
          <a:lstStyle/>
          <a:p>
            <a:r>
              <a:rPr lang="en-US" altLang="zh-CN" dirty="0"/>
              <a:t>A radio map could link a physical location to a specific RSSI value</a:t>
            </a:r>
            <a:endParaRPr lang="zh-CN" altLang="en-US" sz="2400" dirty="0"/>
          </a:p>
        </p:txBody>
      </p:sp>
    </p:spTree>
    <p:extLst>
      <p:ext uri="{BB962C8B-B14F-4D97-AF65-F5344CB8AC3E}">
        <p14:creationId xmlns:p14="http://schemas.microsoft.com/office/powerpoint/2010/main" val="414435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999" y="2755900"/>
            <a:ext cx="7600950" cy="1007978"/>
          </a:xfrm>
        </p:spPr>
        <p:txBody>
          <a:bodyPr/>
          <a:lstStyle/>
          <a:p>
            <a:r>
              <a:rPr lang="en-US" altLang="zh-CN" dirty="0"/>
              <a:t>Thank You</a:t>
            </a:r>
            <a:br>
              <a:rPr lang="zh-CN" altLang="en-US" dirty="0"/>
            </a:b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40</a:t>
            </a:fld>
            <a:endParaRPr lang="en-US" dirty="0"/>
          </a:p>
        </p:txBody>
      </p:sp>
    </p:spTree>
    <p:extLst>
      <p:ext uri="{BB962C8B-B14F-4D97-AF65-F5344CB8AC3E}">
        <p14:creationId xmlns:p14="http://schemas.microsoft.com/office/powerpoint/2010/main" val="134030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does RSSI-based Fingerprinting work?</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5</a:t>
            </a:fld>
            <a:endParaRPr 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456" y="1160378"/>
            <a:ext cx="5199894" cy="4800600"/>
          </a:xfrm>
          <a:prstGeom prst="rect">
            <a:avLst/>
          </a:prstGeom>
        </p:spPr>
      </p:pic>
      <p:sp>
        <p:nvSpPr>
          <p:cNvPr id="3" name="五角星 2"/>
          <p:cNvSpPr/>
          <p:nvPr/>
        </p:nvSpPr>
        <p:spPr>
          <a:xfrm>
            <a:off x="5799579" y="5011076"/>
            <a:ext cx="231648" cy="231648"/>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50700" y="2017821"/>
            <a:ext cx="2962400"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Employ the most </a:t>
            </a:r>
            <a:r>
              <a:rPr lang="en-CA" altLang="zh-CN" dirty="0"/>
              <a:t>appropriate</a:t>
            </a:r>
            <a:r>
              <a:rPr lang="en-US" altLang="zh-CN" dirty="0"/>
              <a:t> match finding algorithm. </a:t>
            </a:r>
          </a:p>
          <a:p>
            <a:pPr marL="285750" indent="-285750">
              <a:buFont typeface="Arial" panose="020B0604020202020204" pitchFamily="34" charset="0"/>
              <a:buChar char="•"/>
            </a:pPr>
            <a:r>
              <a:rPr lang="en-US" altLang="zh-CN" dirty="0"/>
              <a:t>Explore the possibility of applying machine learning algorithms to RSSI-based fingerprinting, especially for the ensemble learning</a:t>
            </a:r>
            <a:endParaRPr lang="zh-CN" altLang="en-US" sz="2400" dirty="0"/>
          </a:p>
        </p:txBody>
      </p:sp>
    </p:spTree>
    <p:extLst>
      <p:ext uri="{BB962C8B-B14F-4D97-AF65-F5344CB8AC3E}">
        <p14:creationId xmlns:p14="http://schemas.microsoft.com/office/powerpoint/2010/main" val="279796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Related Work</a:t>
            </a:r>
            <a:endParaRPr lang="zh-CN" altLang="en-US" dirty="0"/>
          </a:p>
        </p:txBody>
      </p:sp>
      <p:sp>
        <p:nvSpPr>
          <p:cNvPr id="3" name="内容占位符 2"/>
          <p:cNvSpPr>
            <a:spLocks noGrp="1"/>
          </p:cNvSpPr>
          <p:nvPr>
            <p:ph idx="1"/>
          </p:nvPr>
        </p:nvSpPr>
        <p:spPr>
          <a:xfrm>
            <a:off x="914400" y="1207008"/>
            <a:ext cx="7600950" cy="3414419"/>
          </a:xfrm>
        </p:spPr>
        <p:txBody>
          <a:bodyPr/>
          <a:lstStyle/>
          <a:p>
            <a:pPr algn="just"/>
            <a:r>
              <a:rPr lang="en-US" altLang="zh-CN" dirty="0" err="1"/>
              <a:t>Abdurrahim</a:t>
            </a:r>
            <a:r>
              <a:rPr lang="en-US" altLang="zh-CN" dirty="0"/>
              <a:t> </a:t>
            </a:r>
            <a:r>
              <a:rPr lang="en-US" altLang="zh-CN" dirty="0" err="1"/>
              <a:t>Toktas</a:t>
            </a:r>
            <a:r>
              <a:rPr lang="en-US" altLang="zh-CN" dirty="0"/>
              <a:t> et al.(2018) conducted a comparative survey on machine learning algorithms for RSSI–based fingerprinting</a:t>
            </a:r>
          </a:p>
          <a:p>
            <a:pPr algn="just"/>
            <a:r>
              <a:rPr lang="en-US" altLang="zh-CN" dirty="0"/>
              <a:t>Different classification algorithms were tested:</a:t>
            </a:r>
          </a:p>
          <a:p>
            <a:pPr lvl="1" algn="just"/>
            <a:r>
              <a:rPr lang="en-US" altLang="zh-CN" dirty="0"/>
              <a:t>K-Nearest Neighbors</a:t>
            </a:r>
          </a:p>
          <a:p>
            <a:pPr lvl="1" algn="just"/>
            <a:r>
              <a:rPr lang="en-US" altLang="zh-CN" dirty="0"/>
              <a:t>Decision Tree</a:t>
            </a:r>
          </a:p>
          <a:p>
            <a:pPr lvl="1" algn="just"/>
            <a:r>
              <a:rPr lang="en-US" altLang="zh-CN" dirty="0"/>
              <a:t>Support Vector Machine</a:t>
            </a:r>
          </a:p>
          <a:p>
            <a:pPr lvl="1" algn="just"/>
            <a:r>
              <a:rPr lang="en-US" altLang="zh-CN" dirty="0"/>
              <a:t>Extreme Learning Machine</a:t>
            </a:r>
          </a:p>
          <a:p>
            <a:pPr lvl="1" algn="just"/>
            <a:endParaRPr lang="en-US" altLang="zh-CN" dirty="0"/>
          </a:p>
          <a:p>
            <a:pPr marL="342900" lvl="1" indent="0" algn="just">
              <a:buNone/>
            </a:pPr>
            <a:endParaRPr lang="en-US" altLang="zh-CN" dirty="0"/>
          </a:p>
          <a:p>
            <a:pPr marL="342900" lvl="1" indent="0" algn="just">
              <a:buNone/>
            </a:pPr>
            <a:endParaRPr lang="en-US" altLang="zh-CN" dirty="0"/>
          </a:p>
          <a:p>
            <a:pPr algn="just"/>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6</a:t>
            </a:fld>
            <a:endParaRPr lang="en-US" dirty="0"/>
          </a:p>
        </p:txBody>
      </p:sp>
      <p:sp>
        <p:nvSpPr>
          <p:cNvPr id="6" name="内容占位符 2"/>
          <p:cNvSpPr txBox="1">
            <a:spLocks/>
          </p:cNvSpPr>
          <p:nvPr/>
        </p:nvSpPr>
        <p:spPr>
          <a:xfrm>
            <a:off x="914400" y="4621427"/>
            <a:ext cx="7600950" cy="1099751"/>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ltLang="zh-CN" dirty="0"/>
              <a:t>K-Nearest Neighbors was the best algorithm for RSSI-based fingerprinting in his scenario</a:t>
            </a:r>
          </a:p>
          <a:p>
            <a:pPr marL="342900" lvl="1" indent="0" algn="just">
              <a:buFont typeface="Arial" panose="020B0604020202020204" pitchFamily="34" charset="0"/>
              <a:buNone/>
            </a:pPr>
            <a:endParaRPr lang="en-US" altLang="zh-CN" dirty="0"/>
          </a:p>
          <a:p>
            <a:pPr algn="just"/>
            <a:endParaRPr lang="zh-CN" altLang="en-US" dirty="0"/>
          </a:p>
        </p:txBody>
      </p:sp>
    </p:spTree>
    <p:extLst>
      <p:ext uri="{BB962C8B-B14F-4D97-AF65-F5344CB8AC3E}">
        <p14:creationId xmlns:p14="http://schemas.microsoft.com/office/powerpoint/2010/main" val="14726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Machine Learning Algorithms for RSSI Fingerprinting</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We can treat RSSI based fingerprinting not only a classification problem, but also a regression problem</a:t>
            </a:r>
          </a:p>
          <a:p>
            <a:pPr>
              <a:lnSpc>
                <a:spcPct val="150000"/>
              </a:lnSpc>
            </a:pPr>
            <a:r>
              <a:rPr lang="en-US" altLang="zh-CN" dirty="0"/>
              <a:t>Decision Tree (Classification/Regression)</a:t>
            </a:r>
          </a:p>
          <a:p>
            <a:pPr>
              <a:lnSpc>
                <a:spcPct val="150000"/>
              </a:lnSpc>
            </a:pPr>
            <a:r>
              <a:rPr lang="en-US" altLang="zh-CN" dirty="0"/>
              <a:t>K-Nearest Neighbors (Classification/Regression)</a:t>
            </a:r>
          </a:p>
          <a:p>
            <a:pPr>
              <a:lnSpc>
                <a:spcPct val="150000"/>
              </a:lnSpc>
            </a:pPr>
            <a:r>
              <a:rPr lang="en-US" altLang="zh-CN" dirty="0"/>
              <a:t>Support Vector Machine (Classification/Regression)</a:t>
            </a:r>
          </a:p>
          <a:p>
            <a:pPr>
              <a:lnSpc>
                <a:spcPct val="150000"/>
              </a:lnSpc>
            </a:pPr>
            <a:r>
              <a:rPr lang="en-US" altLang="zh-CN" dirty="0"/>
              <a:t>Ridge Regression (Regression)</a:t>
            </a:r>
          </a:p>
          <a:p>
            <a:pPr>
              <a:lnSpc>
                <a:spcPct val="150000"/>
              </a:lnSpc>
            </a:pPr>
            <a:r>
              <a:rPr lang="en-US" altLang="zh-CN" dirty="0"/>
              <a:t>Gaussian Naïve Bayes (Classification)</a:t>
            </a:r>
          </a:p>
          <a:p>
            <a:pPr>
              <a:lnSpc>
                <a:spcPct val="150000"/>
              </a:lnSpc>
            </a:pPr>
            <a:endParaRPr lang="en-US" altLang="zh-CN" b="1"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7</a:t>
            </a:fld>
            <a:endParaRPr lang="en-US" dirty="0"/>
          </a:p>
        </p:txBody>
      </p:sp>
    </p:spTree>
    <p:extLst>
      <p:ext uri="{BB962C8B-B14F-4D97-AF65-F5344CB8AC3E}">
        <p14:creationId xmlns:p14="http://schemas.microsoft.com/office/powerpoint/2010/main" val="305023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Ensemble Learning</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It is primarily used to improve the performance of classification and regression models</a:t>
            </a:r>
          </a:p>
          <a:p>
            <a:pPr>
              <a:lnSpc>
                <a:spcPct val="150000"/>
              </a:lnSpc>
            </a:pPr>
            <a:r>
              <a:rPr lang="en-US" altLang="zh-CN" dirty="0"/>
              <a:t>The related studies in recent years haven’t employ ensemble learning methods on RSSI-based fingerprinting</a:t>
            </a:r>
          </a:p>
          <a:p>
            <a:pPr>
              <a:lnSpc>
                <a:spcPct val="150000"/>
              </a:lnSpc>
            </a:pPr>
            <a:r>
              <a:rPr lang="en-US" altLang="zh-CN" dirty="0"/>
              <a:t>Using ensemble learning methods to further improve localization accuracy</a:t>
            </a: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8</a:t>
            </a:fld>
            <a:endParaRPr lang="en-US" dirty="0"/>
          </a:p>
        </p:txBody>
      </p:sp>
    </p:spTree>
    <p:extLst>
      <p:ext uri="{BB962C8B-B14F-4D97-AF65-F5344CB8AC3E}">
        <p14:creationId xmlns:p14="http://schemas.microsoft.com/office/powerpoint/2010/main" val="294117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Ensemble Learning?</a:t>
            </a:r>
            <a:endParaRPr lang="zh-CN" altLang="en-US" dirty="0"/>
          </a:p>
        </p:txBody>
      </p:sp>
      <p:sp>
        <p:nvSpPr>
          <p:cNvPr id="3" name="内容占位符 2"/>
          <p:cNvSpPr>
            <a:spLocks noGrp="1"/>
          </p:cNvSpPr>
          <p:nvPr>
            <p:ph idx="1"/>
          </p:nvPr>
        </p:nvSpPr>
        <p:spPr>
          <a:xfrm>
            <a:off x="914400" y="1207008"/>
            <a:ext cx="7600950" cy="3500916"/>
          </a:xfrm>
        </p:spPr>
        <p:txBody>
          <a:bodyPr/>
          <a:lstStyle/>
          <a:p>
            <a:pPr algn="just">
              <a:lnSpc>
                <a:spcPct val="200000"/>
              </a:lnSpc>
            </a:pPr>
            <a:r>
              <a:rPr lang="en-US" altLang="zh-CN" dirty="0"/>
              <a:t>Ensemble learning is a learning strategy that combines a set of models</a:t>
            </a:r>
          </a:p>
          <a:p>
            <a:pPr lvl="1" algn="just">
              <a:lnSpc>
                <a:spcPct val="200000"/>
              </a:lnSpc>
            </a:pPr>
            <a:r>
              <a:rPr lang="en-US" altLang="zh-CN" dirty="0"/>
              <a:t>Used for classification and regression</a:t>
            </a:r>
          </a:p>
          <a:p>
            <a:pPr algn="just">
              <a:lnSpc>
                <a:spcPct val="200000"/>
              </a:lnSpc>
            </a:pPr>
            <a:r>
              <a:rPr lang="en-US" altLang="zh-CN" b="1" dirty="0"/>
              <a:t>Goal</a:t>
            </a:r>
            <a:r>
              <a:rPr lang="en-US" altLang="zh-CN" dirty="0"/>
              <a:t>: achieve better performance than an individual model on average</a:t>
            </a:r>
          </a:p>
          <a:p>
            <a:pPr algn="just">
              <a:lnSpc>
                <a:spcPct val="200000"/>
              </a:lnSpc>
            </a:pPr>
            <a:r>
              <a:rPr lang="en-US" altLang="zh-CN" dirty="0"/>
              <a:t>It combines weak learners to be a powerful model</a:t>
            </a:r>
          </a:p>
          <a:p>
            <a:pPr>
              <a:lnSpc>
                <a:spcPct val="200000"/>
              </a:lnSpc>
            </a:pPr>
            <a:endParaRPr lang="zh-CN" altLang="en-US" dirty="0"/>
          </a:p>
        </p:txBody>
      </p:sp>
      <p:sp>
        <p:nvSpPr>
          <p:cNvPr id="4" name="页脚占位符 3"/>
          <p:cNvSpPr>
            <a:spLocks noGrp="1"/>
          </p:cNvSpPr>
          <p:nvPr>
            <p:ph type="ftr" sz="quarter" idx="11"/>
          </p:nvPr>
        </p:nvSpPr>
        <p:spPr/>
        <p:txBody>
          <a:bodyPr/>
          <a:lstStyle/>
          <a:p>
            <a:r>
              <a:rPr lang="en-US"/>
              <a:t>WINTER 2021, Yuqiao Du</a:t>
            </a:r>
          </a:p>
        </p:txBody>
      </p:sp>
      <p:sp>
        <p:nvSpPr>
          <p:cNvPr id="5" name="灯片编号占位符 4"/>
          <p:cNvSpPr>
            <a:spLocks noGrp="1"/>
          </p:cNvSpPr>
          <p:nvPr>
            <p:ph type="sldNum" sz="quarter" idx="12"/>
          </p:nvPr>
        </p:nvSpPr>
        <p:spPr/>
        <p:txBody>
          <a:bodyPr/>
          <a:lstStyle/>
          <a:p>
            <a:fld id="{EBBA2BBE-D6E6-4BE2-A029-E4C4FCB9ADED}" type="slidenum">
              <a:rPr lang="en-US" smtClean="0"/>
              <a:t>9</a:t>
            </a:fld>
            <a:endParaRPr lang="en-US" dirty="0"/>
          </a:p>
        </p:txBody>
      </p:sp>
      <p:sp>
        <p:nvSpPr>
          <p:cNvPr id="6" name="内容占位符 2"/>
          <p:cNvSpPr txBox="1">
            <a:spLocks/>
          </p:cNvSpPr>
          <p:nvPr/>
        </p:nvSpPr>
        <p:spPr>
          <a:xfrm>
            <a:off x="914400" y="4604621"/>
            <a:ext cx="7600950" cy="1178341"/>
          </a:xfrm>
          <a:prstGeom prst="rect">
            <a:avLst/>
          </a:prstGeom>
        </p:spPr>
        <p:txBody>
          <a:bodyPr vert="horz" lIns="0" tIns="0" rIns="0" bIns="0" rtlCol="0">
            <a:noAutofit/>
          </a:bodyPr>
          <a:lstStyle>
            <a:lvl1pPr marL="171450" indent="-171450" algn="l" defTabSz="685800" rtl="0" eaLnBrk="1" latinLnBrk="0" hangingPunct="1">
              <a:lnSpc>
                <a:spcPts val="3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ts val="30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261046827"/>
      </p:ext>
    </p:extLst>
  </p:cSld>
  <p:clrMapOvr>
    <a:masterClrMapping/>
  </p:clrMapOvr>
</p:sld>
</file>

<file path=ppt/theme/theme1.xml><?xml version="1.0" encoding="utf-8"?>
<a:theme xmlns:a="http://schemas.openxmlformats.org/drawingml/2006/main" name="Dal Black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7098FDB4-18A9-0F4B-A379-5252DF8CC20B}"/>
    </a:ext>
  </a:extLst>
</a:theme>
</file>

<file path=ppt/theme/theme2.xml><?xml version="1.0" encoding="utf-8"?>
<a:theme xmlns:a="http://schemas.openxmlformats.org/drawingml/2006/main" name="Dal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F093BCF5-2825-C946-84D3-1F2AB9B08D1F}"/>
    </a:ext>
  </a:extLst>
</a:theme>
</file>

<file path=ppt/theme/theme3.xml><?xml version="1.0" encoding="utf-8"?>
<a:theme xmlns:a="http://schemas.openxmlformats.org/drawingml/2006/main" name="Dal Purpl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D9B7EB6C-401C-274A-A7CA-D30ADA2940B2}"/>
    </a:ext>
  </a:extLst>
</a:theme>
</file>

<file path=ppt/theme/theme4.xml><?xml version="1.0" encoding="utf-8"?>
<a:theme xmlns:a="http://schemas.openxmlformats.org/drawingml/2006/main" name="Dal Blu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791EAA7B-A92C-CD4D-8AB0-A82C7C4C3108}"/>
    </a:ext>
  </a:extLst>
</a:theme>
</file>

<file path=ppt/theme/theme5.xml><?xml version="1.0" encoding="utf-8"?>
<a:theme xmlns:a="http://schemas.openxmlformats.org/drawingml/2006/main" name="Dal Re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556275DC-2C63-9840-BE00-F6BA78A18205}"/>
    </a:ext>
  </a:extLst>
</a:theme>
</file>

<file path=ppt/theme/theme6.xml><?xml version="1.0" encoding="utf-8"?>
<a:theme xmlns:a="http://schemas.openxmlformats.org/drawingml/2006/main" name="Dal Green">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FFBFD856-7E1E-7143-84E5-325A112118B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BE8702A6576644ABA37097A1290309" ma:contentTypeVersion="5" ma:contentTypeDescription="Create a new document." ma:contentTypeScope="" ma:versionID="c56583ea7a36565c29bf7e7b070fce8c">
  <xsd:schema xmlns:xsd="http://www.w3.org/2001/XMLSchema" xmlns:xs="http://www.w3.org/2001/XMLSchema" xmlns:p="http://schemas.microsoft.com/office/2006/metadata/properties" xmlns:ns2="6a6a9153-db81-41aa-b483-54a7d12e9aff" xmlns:ns3="670f86c8-77aa-47ae-97ec-6a9858dc117e" targetNamespace="http://schemas.microsoft.com/office/2006/metadata/properties" ma:root="true" ma:fieldsID="6390eff171b5bbfed1d86c2df6ccbc20" ns2:_="" ns3:_="">
    <xsd:import namespace="6a6a9153-db81-41aa-b483-54a7d12e9aff"/>
    <xsd:import namespace="670f86c8-77aa-47ae-97ec-6a9858dc117e"/>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a9153-db81-41aa-b483-54a7d12e9aff" elementFormDefault="qualified">
    <xsd:import namespace="http://schemas.microsoft.com/office/2006/documentManagement/types"/>
    <xsd:import namespace="http://schemas.microsoft.com/office/infopath/2007/PartnerControls"/>
    <xsd:element name="Category" ma:index="8" nillable="true" ma:displayName="Category" ma:default="Downloads" ma:format="Dropdown" ma:internalName="Category">
      <xsd:simpleType>
        <xsd:restriction base="dms:Choice">
          <xsd:enumeration value="Downloads"/>
          <xsd:enumeration value="Project planning"/>
          <xsd:enumeration value="Guidelines"/>
          <xsd:enumeration value="Event planning"/>
          <xsd:enumeration value="Media relations"/>
          <xsd:enumeration value="Crisis communications"/>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0f86c8-77aa-47ae-97ec-6a9858dc117e"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6a6a9153-db81-41aa-b483-54a7d12e9aff">Downloads</Category>
    <SharedWithUsers xmlns="670f86c8-77aa-47ae-97ec-6a9858dc117e">
      <UserInfo>
        <DisplayName>Wendy Gauthier</DisplayName>
        <AccountId>53602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6CE6B3-AB69-47DD-BC32-23B00471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a9153-db81-41aa-b483-54a7d12e9aff"/>
    <ds:schemaRef ds:uri="670f86c8-77aa-47ae-97ec-6a9858dc1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0F983B-D84B-4BB2-851F-08FE85B6504C}">
  <ds:schemaRefs>
    <ds:schemaRef ds:uri="http://schemas.openxmlformats.org/package/2006/metadata/core-properties"/>
    <ds:schemaRef ds:uri="http://schemas.microsoft.com/office/2006/metadata/properties"/>
    <ds:schemaRef ds:uri="http://schemas.microsoft.com/office/infopath/2007/PartnerControls"/>
    <ds:schemaRef ds:uri="http://purl.org/dc/terms/"/>
    <ds:schemaRef ds:uri="http://www.w3.org/XML/1998/namespace"/>
    <ds:schemaRef ds:uri="6a6a9153-db81-41aa-b483-54a7d12e9aff"/>
    <ds:schemaRef ds:uri="http://purl.org/dc/elements/1.1/"/>
    <ds:schemaRef ds:uri="http://schemas.microsoft.com/office/2006/documentManagement/types"/>
    <ds:schemaRef ds:uri="670f86c8-77aa-47ae-97ec-6a9858dc117e"/>
    <ds:schemaRef ds:uri="http://purl.org/dc/dcmitype/"/>
  </ds:schemaRefs>
</ds:datastoreItem>
</file>

<file path=customXml/itemProps3.xml><?xml version="1.0" encoding="utf-8"?>
<ds:datastoreItem xmlns:ds="http://schemas.openxmlformats.org/officeDocument/2006/customXml" ds:itemID="{602A16F9-AA55-4006-98C2-2A2BCAA6D0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Dal PP (4-3 ratio)</Template>
  <TotalTime>31515</TotalTime>
  <Words>1682</Words>
  <Application>Microsoft Macintosh PowerPoint</Application>
  <PresentationFormat>全屏显示(4:3)</PresentationFormat>
  <Paragraphs>308</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6</vt:i4>
      </vt:variant>
      <vt:variant>
        <vt:lpstr>幻灯片标题</vt:lpstr>
      </vt:variant>
      <vt:variant>
        <vt:i4>40</vt:i4>
      </vt:variant>
    </vt:vector>
  </HeadingPairs>
  <TitlesOfParts>
    <vt:vector size="51" baseType="lpstr">
      <vt:lpstr>等线</vt:lpstr>
      <vt:lpstr>Arial</vt:lpstr>
      <vt:lpstr>Calibri</vt:lpstr>
      <vt:lpstr>Cambria Math</vt:lpstr>
      <vt:lpstr>Courier New</vt:lpstr>
      <vt:lpstr>Dal Black Gold</vt:lpstr>
      <vt:lpstr>Dal Gold</vt:lpstr>
      <vt:lpstr>Dal Purple</vt:lpstr>
      <vt:lpstr>Dal Blue</vt:lpstr>
      <vt:lpstr>Dal Red</vt:lpstr>
      <vt:lpstr>Dal Green</vt:lpstr>
      <vt:lpstr>Honors Thesis Defense</vt:lpstr>
      <vt:lpstr>Outline</vt:lpstr>
      <vt:lpstr>What is RSSI and RSSI-based Fingerprinting？</vt:lpstr>
      <vt:lpstr>How does RSSI-based Fingerprinting work?</vt:lpstr>
      <vt:lpstr>How does RSSI-based Fingerprinting work?</vt:lpstr>
      <vt:lpstr>Related Work</vt:lpstr>
      <vt:lpstr>Machine Learning Algorithms for RSSI Fingerprinting</vt:lpstr>
      <vt:lpstr>Ensemble Learning</vt:lpstr>
      <vt:lpstr>What is Ensemble Learning?</vt:lpstr>
      <vt:lpstr>What is Ensemble Learning?</vt:lpstr>
      <vt:lpstr>Majority Voting</vt:lpstr>
      <vt:lpstr>Bagging</vt:lpstr>
      <vt:lpstr>Bagging</vt:lpstr>
      <vt:lpstr>Random Forest</vt:lpstr>
      <vt:lpstr>Boosting</vt:lpstr>
      <vt:lpstr>Adaboost (Adaptive Boosting)</vt:lpstr>
      <vt:lpstr>Stacking</vt:lpstr>
      <vt:lpstr>Stacking</vt:lpstr>
      <vt:lpstr>Two Questions about RSSI-based Fingerprinting</vt:lpstr>
      <vt:lpstr>Implementation of RSSI-based Fingerprinting</vt:lpstr>
      <vt:lpstr>Simulation Models for RSSI Datasets</vt:lpstr>
      <vt:lpstr>Simulation Models for RSSI Datasets</vt:lpstr>
      <vt:lpstr>Ray-Tracing Model</vt:lpstr>
      <vt:lpstr>Data Simulation</vt:lpstr>
      <vt:lpstr>Attributes in the RM Database</vt:lpstr>
      <vt:lpstr>Data Simulation</vt:lpstr>
      <vt:lpstr>Implementation of RSSI-fingerprinting</vt:lpstr>
      <vt:lpstr>Data Visualization and Preprocessing</vt:lpstr>
      <vt:lpstr>Data Visualization and Preprocessing</vt:lpstr>
      <vt:lpstr>Implementation of RSSI-fingerprinting</vt:lpstr>
      <vt:lpstr>Performance Metrics</vt:lpstr>
      <vt:lpstr>Classification and Regression Algorithms for Fingerprinting</vt:lpstr>
      <vt:lpstr>Classification Algorithms</vt:lpstr>
      <vt:lpstr>Regression Algorithms</vt:lpstr>
      <vt:lpstr>Comparison of Classification and Regression Methods</vt:lpstr>
      <vt:lpstr>How about Ensemble Methods?</vt:lpstr>
      <vt:lpstr>How about Ensemble Methods?</vt:lpstr>
      <vt:lpstr>Conclusion</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Duyu Qiao</dc:creator>
  <cp:lastModifiedBy>Yuqiao Du</cp:lastModifiedBy>
  <cp:revision>104</cp:revision>
  <dcterms:created xsi:type="dcterms:W3CDTF">2021-03-20T17:27:54Z</dcterms:created>
  <dcterms:modified xsi:type="dcterms:W3CDTF">2021-04-23T13:59:26Z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0x010100F4BE8702A6576644ABA37097A1290309</vt:lpwstr>
  </property>
</Properties>
</file>