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6" roundtripDataSignature="AMtx7mi9wixVjINFxloEfxY17+WkAx2N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053b3334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053b333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2"/>
          <p:cNvSpPr txBox="1"/>
          <p:nvPr>
            <p:ph type="title"/>
          </p:nvPr>
        </p:nvSpPr>
        <p:spPr>
          <a:xfrm>
            <a:off x="1618012" y="42280"/>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2"/>
          <p:cNvSpPr txBox="1"/>
          <p:nvPr>
            <p:ph idx="1" type="body"/>
          </p:nvPr>
        </p:nvSpPr>
        <p:spPr>
          <a:xfrm>
            <a:off x="1618012" y="1502780"/>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42"/>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22" name="Google Shape;22;p42"/>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42"/>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3"/>
          <p:cNvSpPr txBox="1"/>
          <p:nvPr>
            <p:ph type="title"/>
          </p:nvPr>
        </p:nvSpPr>
        <p:spPr>
          <a:xfrm>
            <a:off x="1456706" y="1685987"/>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3"/>
          <p:cNvSpPr txBox="1"/>
          <p:nvPr>
            <p:ph idx="1" type="body"/>
          </p:nvPr>
        </p:nvSpPr>
        <p:spPr>
          <a:xfrm>
            <a:off x="1456706" y="4565712"/>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0" name="Google Shape;30;p43"/>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31" name="Google Shape;31;p43"/>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 name="Google Shape;32;p43"/>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1566553" y="0"/>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4"/>
          <p:cNvSpPr txBox="1"/>
          <p:nvPr>
            <p:ph idx="1" type="body"/>
          </p:nvPr>
        </p:nvSpPr>
        <p:spPr>
          <a:xfrm>
            <a:off x="1566553" y="1789999"/>
            <a:ext cx="4453247"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4"/>
          <p:cNvSpPr txBox="1"/>
          <p:nvPr>
            <p:ph idx="2" type="body"/>
          </p:nvPr>
        </p:nvSpPr>
        <p:spPr>
          <a:xfrm>
            <a:off x="6875813" y="1789999"/>
            <a:ext cx="4477987"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0" name="Google Shape;40;p44"/>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41" name="Google Shape;41;p44"/>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 name="Google Shape;42;p44"/>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45"/>
          <p:cNvSpPr txBox="1"/>
          <p:nvPr>
            <p:ph type="title"/>
          </p:nvPr>
        </p:nvSpPr>
        <p:spPr>
          <a:xfrm>
            <a:off x="1618012" y="45719"/>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5"/>
          <p:cNvSpPr txBox="1"/>
          <p:nvPr>
            <p:ph idx="1" type="body"/>
          </p:nvPr>
        </p:nvSpPr>
        <p:spPr>
          <a:xfrm>
            <a:off x="1618012" y="1681163"/>
            <a:ext cx="437956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45"/>
          <p:cNvSpPr txBox="1"/>
          <p:nvPr>
            <p:ph idx="2" type="body"/>
          </p:nvPr>
        </p:nvSpPr>
        <p:spPr>
          <a:xfrm>
            <a:off x="1618012" y="2505075"/>
            <a:ext cx="4379563"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5"/>
          <p:cNvSpPr txBox="1"/>
          <p:nvPr>
            <p:ph idx="3" type="body"/>
          </p:nvPr>
        </p:nvSpPr>
        <p:spPr>
          <a:xfrm>
            <a:off x="6172200" y="1681163"/>
            <a:ext cx="442059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45"/>
          <p:cNvSpPr txBox="1"/>
          <p:nvPr>
            <p:ph idx="4" type="body"/>
          </p:nvPr>
        </p:nvSpPr>
        <p:spPr>
          <a:xfrm>
            <a:off x="6172200" y="2505075"/>
            <a:ext cx="442059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2" name="Google Shape;52;p45"/>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53" name="Google Shape;53;p45"/>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 name="Google Shape;54;p45"/>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46"/>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7"/>
          <p:cNvSpPr txBox="1"/>
          <p:nvPr>
            <p:ph type="title"/>
          </p:nvPr>
        </p:nvSpPr>
        <p:spPr>
          <a:xfrm>
            <a:off x="1456706" y="0"/>
            <a:ext cx="3932237" cy="10838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47"/>
          <p:cNvSpPr txBox="1"/>
          <p:nvPr>
            <p:ph idx="2" type="body"/>
          </p:nvPr>
        </p:nvSpPr>
        <p:spPr>
          <a:xfrm>
            <a:off x="1456706" y="108382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8" name="Google Shape;68;p47"/>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69" name="Google Shape;69;p47"/>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47"/>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48"/>
          <p:cNvSpPr txBox="1"/>
          <p:nvPr>
            <p:ph type="title"/>
          </p:nvPr>
        </p:nvSpPr>
        <p:spPr>
          <a:xfrm>
            <a:off x="1615281" y="49514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4" name="Google Shape;74;p48"/>
          <p:cNvSpPr txBox="1"/>
          <p:nvPr>
            <p:ph idx="1" type="body"/>
          </p:nvPr>
        </p:nvSpPr>
        <p:spPr>
          <a:xfrm>
            <a:off x="1615281" y="209534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8" name="Google Shape;78;p48"/>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79" name="Google Shape;79;p48"/>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p48"/>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b="0" l="0" r="0" t="0"/>
          <a:stretch/>
        </p:blipFill>
        <p:spPr>
          <a:xfrm>
            <a:off x="-132297" y="-1"/>
            <a:ext cx="12382991" cy="5630779"/>
          </a:xfrm>
          <a:prstGeom prst="rect">
            <a:avLst/>
          </a:prstGeom>
          <a:noFill/>
          <a:ln>
            <a:noFill/>
          </a:ln>
        </p:spPr>
      </p:pic>
      <p:sp>
        <p:nvSpPr>
          <p:cNvPr id="98" name="Google Shape;98;p2"/>
          <p:cNvSpPr txBox="1"/>
          <p:nvPr/>
        </p:nvSpPr>
        <p:spPr>
          <a:xfrm>
            <a:off x="5776" y="5811253"/>
            <a:ext cx="12192000"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2000" u="none" cap="none" strike="noStrike">
                <a:solidFill>
                  <a:schemeClr val="dk1"/>
                </a:solidFill>
                <a:latin typeface="Times New Roman"/>
                <a:ea typeface="Times New Roman"/>
                <a:cs typeface="Times New Roman"/>
                <a:sym typeface="Times New Roman"/>
              </a:rPr>
              <a:t>295 Nguyễn Tất Thành, Quận Hải Châu</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2000" u="none" cap="none" strike="noStrike">
                <a:solidFill>
                  <a:schemeClr val="dk1"/>
                </a:solidFill>
                <a:latin typeface="Times New Roman"/>
                <a:ea typeface="Times New Roman"/>
                <a:cs typeface="Times New Roman"/>
                <a:sym typeface="Times New Roman"/>
              </a:rPr>
              <a:t>Điện thoại: </a:t>
            </a:r>
            <a:r>
              <a:rPr b="1" i="0" lang="en-US" sz="2000" u="none" cap="none" strike="noStrike">
                <a:solidFill>
                  <a:srgbClr val="000000"/>
                </a:solidFill>
                <a:latin typeface="Times New Roman"/>
                <a:ea typeface="Times New Roman"/>
                <a:cs typeface="Times New Roman"/>
                <a:sym typeface="Times New Roman"/>
              </a:rPr>
              <a:t>02366517021 hoặc 02366517031</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2215662" y="625367"/>
            <a:ext cx="8258868" cy="90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b="1" lang="en-US" sz="3500">
                <a:solidFill>
                  <a:srgbClr val="23227E"/>
                </a:solidFill>
                <a:latin typeface="Times New Roman"/>
                <a:ea typeface="Times New Roman"/>
                <a:cs typeface="Times New Roman"/>
                <a:sym typeface="Times New Roman"/>
              </a:rPr>
              <a:t>Một số tương tác mẫu với nhà tuyển dụng</a:t>
            </a:r>
            <a:endParaRPr b="1" sz="3500">
              <a:solidFill>
                <a:srgbClr val="23227E"/>
              </a:solidFill>
              <a:latin typeface="Times New Roman"/>
              <a:ea typeface="Times New Roman"/>
              <a:cs typeface="Times New Roman"/>
              <a:sym typeface="Times New Roman"/>
            </a:endParaRPr>
          </a:p>
        </p:txBody>
      </p:sp>
      <p:sp>
        <p:nvSpPr>
          <p:cNvPr id="152" name="Google Shape;152;p17"/>
          <p:cNvSpPr txBox="1"/>
          <p:nvPr>
            <p:ph idx="1" type="body"/>
          </p:nvPr>
        </p:nvSpPr>
        <p:spPr>
          <a:xfrm>
            <a:off x="1301262" y="1389184"/>
            <a:ext cx="9560025" cy="5231423"/>
          </a:xfrm>
          <a:prstGeom prst="rect">
            <a:avLst/>
          </a:prstGeom>
          <a:noFill/>
          <a:ln>
            <a:noFill/>
          </a:ln>
        </p:spPr>
        <p:txBody>
          <a:bodyPr anchorCtr="0" anchor="t" bIns="45700" lIns="91425" spcFirstLastPara="1" rIns="91425" wrap="square" tIns="45700">
            <a:noAutofit/>
          </a:bodyPr>
          <a:lstStyle/>
          <a:p>
            <a:pPr indent="-77470" lvl="0" marL="228600" rtl="0" algn="l">
              <a:lnSpc>
                <a:spcPct val="150000"/>
              </a:lnSpc>
              <a:spcBef>
                <a:spcPts val="1000"/>
              </a:spcBef>
              <a:spcAft>
                <a:spcPts val="0"/>
              </a:spcAft>
              <a:buClr>
                <a:schemeClr val="dk1"/>
              </a:buClr>
              <a:buSzPts val="2380"/>
              <a:buNone/>
            </a:pPr>
            <a:r>
              <a:rPr b="1" i="1" lang="en-US" sz="2500">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TH3 : Xác nhận nhận offer</a:t>
            </a:r>
            <a:endParaRPr/>
          </a:p>
          <a:p>
            <a:pPr indent="-77470" lvl="0" marL="228600" rtl="0" algn="l">
              <a:lnSpc>
                <a:spcPct val="150000"/>
              </a:lnSpc>
              <a:spcBef>
                <a:spcPts val="1000"/>
              </a:spcBef>
              <a:spcAft>
                <a:spcPts val="0"/>
              </a:spcAft>
              <a:buClr>
                <a:schemeClr val="dk1"/>
              </a:buClr>
              <a:buSzPts val="2380"/>
              <a:buNone/>
            </a:pPr>
            <a:r>
              <a:rPr lang="en-US" sz="2500" u="sng">
                <a:latin typeface="Times New Roman"/>
                <a:ea typeface="Times New Roman"/>
                <a:cs typeface="Times New Roman"/>
                <a:sym typeface="Times New Roman"/>
              </a:rPr>
              <a:t>Vd1</a:t>
            </a:r>
            <a:r>
              <a:rPr lang="en-US" sz="2500">
                <a:latin typeface="Times New Roman"/>
                <a:ea typeface="Times New Roman"/>
                <a:cs typeface="Times New Roman"/>
                <a:sym typeface="Times New Roman"/>
              </a:rPr>
              <a:t> : </a:t>
            </a:r>
            <a:r>
              <a:rPr lang="en-US" sz="2000">
                <a:latin typeface="Times New Roman"/>
                <a:ea typeface="Times New Roman"/>
                <a:cs typeface="Times New Roman"/>
                <a:sym typeface="Times New Roman"/>
              </a:rPr>
              <a:t>Từ chối  offer</a:t>
            </a:r>
            <a:endParaRPr/>
          </a:p>
          <a:p>
            <a:pPr indent="-77470" lvl="0" marL="228600" rtl="0" algn="l">
              <a:lnSpc>
                <a:spcPct val="150000"/>
              </a:lnSpc>
              <a:spcBef>
                <a:spcPts val="1000"/>
              </a:spcBef>
              <a:spcAft>
                <a:spcPts val="0"/>
              </a:spcAft>
              <a:buClr>
                <a:schemeClr val="dk1"/>
              </a:buClr>
              <a:buSzPts val="2380"/>
              <a:buNone/>
            </a:pPr>
            <a:r>
              <a:rPr lang="en-US" sz="2000">
                <a:latin typeface="Times New Roman"/>
                <a:ea typeface="Times New Roman"/>
                <a:cs typeface="Times New Roman"/>
                <a:sym typeface="Times New Roman"/>
              </a:rPr>
              <a:t>Dear Anh/Chị (nhà tuyển dụng)</a:t>
            </a:r>
            <a:endParaRPr/>
          </a:p>
          <a:p>
            <a:pPr indent="-77470" lvl="0" marL="228600" rtl="0" algn="l">
              <a:lnSpc>
                <a:spcPct val="150000"/>
              </a:lnSpc>
              <a:spcBef>
                <a:spcPts val="1000"/>
              </a:spcBef>
              <a:spcAft>
                <a:spcPts val="0"/>
              </a:spcAft>
              <a:buClr>
                <a:schemeClr val="dk1"/>
              </a:buClr>
              <a:buSzPts val="2380"/>
              <a:buNone/>
            </a:pPr>
            <a:r>
              <a:rPr lang="en-US" sz="2000">
                <a:latin typeface="Times New Roman"/>
                <a:ea typeface="Times New Roman"/>
                <a:cs typeface="Times New Roman"/>
                <a:sym typeface="Times New Roman"/>
              </a:rPr>
              <a:t>Đầu tiên Em xin gửi lời cảm ơn đến Anh/Chị đã hỗ trợ CV em thời gian qua, cảm ơn Doanh Nghiệp đã cho Em một cơ hội tốt ở vị trí này. Tuy nhiên,……………</a:t>
            </a:r>
            <a:endParaRPr/>
          </a:p>
          <a:p>
            <a:pPr indent="-77470" lvl="0" marL="228600" rtl="0" algn="l">
              <a:lnSpc>
                <a:spcPct val="150000"/>
              </a:lnSpc>
              <a:spcBef>
                <a:spcPts val="1000"/>
              </a:spcBef>
              <a:spcAft>
                <a:spcPts val="0"/>
              </a:spcAft>
              <a:buClr>
                <a:schemeClr val="dk1"/>
              </a:buClr>
              <a:buSzPts val="2380"/>
              <a:buNone/>
            </a:pPr>
            <a:r>
              <a:rPr lang="en-US" sz="2000">
                <a:latin typeface="Times New Roman"/>
                <a:ea typeface="Times New Roman"/>
                <a:cs typeface="Times New Roman"/>
                <a:sym typeface="Times New Roman"/>
              </a:rPr>
              <a:t>(nêu lý do). Vì vậy, em rất tiếc khi phải từ chối không thể tác cùng với Doanh Nghiệp trong thời gian tới.</a:t>
            </a:r>
            <a:endParaRPr/>
          </a:p>
          <a:p>
            <a:pPr indent="-77470" lvl="0" marL="228600" rtl="0" algn="l">
              <a:lnSpc>
                <a:spcPct val="150000"/>
              </a:lnSpc>
              <a:spcBef>
                <a:spcPts val="1000"/>
              </a:spcBef>
              <a:spcAft>
                <a:spcPts val="0"/>
              </a:spcAft>
              <a:buClr>
                <a:schemeClr val="dk1"/>
              </a:buClr>
              <a:buSzPts val="2380"/>
              <a:buNone/>
            </a:pPr>
            <a:r>
              <a:rPr lang="en-US" sz="2000">
                <a:latin typeface="Times New Roman"/>
                <a:ea typeface="Times New Roman"/>
                <a:cs typeface="Times New Roman"/>
                <a:sym typeface="Times New Roman"/>
              </a:rPr>
              <a:t>Một lần nữa em xin chân thành cảm ơn và xin lỗi vì đã làm ảnh hưởng đến kế hoạch của Anh/Chị. Hy vọng sẽ có cơ hội làm việc cùng Doanh Nghiệp trong tương lai</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2794130" y="625367"/>
            <a:ext cx="7680400" cy="90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3500">
                <a:solidFill>
                  <a:srgbClr val="23227E"/>
                </a:solidFill>
                <a:latin typeface="Times New Roman"/>
                <a:ea typeface="Times New Roman"/>
                <a:cs typeface="Times New Roman"/>
                <a:sym typeface="Times New Roman"/>
              </a:rPr>
              <a:t>Những lưu ý khi xin việc</a:t>
            </a:r>
            <a:endParaRPr b="1" sz="3500">
              <a:solidFill>
                <a:srgbClr val="23227E"/>
              </a:solidFill>
              <a:latin typeface="Times New Roman"/>
              <a:ea typeface="Times New Roman"/>
              <a:cs typeface="Times New Roman"/>
              <a:sym typeface="Times New Roman"/>
            </a:endParaRPr>
          </a:p>
        </p:txBody>
      </p:sp>
      <p:sp>
        <p:nvSpPr>
          <p:cNvPr id="104" name="Google Shape;104;p4"/>
          <p:cNvSpPr txBox="1"/>
          <p:nvPr>
            <p:ph idx="1" type="body"/>
          </p:nvPr>
        </p:nvSpPr>
        <p:spPr>
          <a:xfrm>
            <a:off x="1301248" y="1547450"/>
            <a:ext cx="10890900" cy="4782900"/>
          </a:xfrm>
          <a:prstGeom prst="rect">
            <a:avLst/>
          </a:prstGeom>
          <a:noFill/>
          <a:ln>
            <a:noFill/>
          </a:ln>
        </p:spPr>
        <p:txBody>
          <a:bodyPr anchorCtr="0" anchor="t" bIns="45700" lIns="91425" spcFirstLastPara="1" rIns="91425" wrap="square" tIns="45700">
            <a:noAutofit/>
          </a:bodyPr>
          <a:lstStyle/>
          <a:p>
            <a:pPr indent="-77470" lvl="0" marL="228600" rtl="0" algn="l">
              <a:lnSpc>
                <a:spcPct val="150000"/>
              </a:lnSpc>
              <a:spcBef>
                <a:spcPts val="1000"/>
              </a:spcBef>
              <a:spcAft>
                <a:spcPts val="0"/>
              </a:spcAft>
              <a:buClr>
                <a:schemeClr val="dk1"/>
              </a:buClr>
              <a:buSzPts val="2380"/>
              <a:buNone/>
            </a:pPr>
            <a:r>
              <a:rPr b="1" i="1" lang="en-US" sz="2500">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1. NÊN</a:t>
            </a:r>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Nên chủ động apply những job phù hợp</a:t>
            </a:r>
            <a:endParaRPr sz="2500">
              <a:latin typeface="Times New Roman"/>
              <a:ea typeface="Times New Roman"/>
              <a:cs typeface="Times New Roman"/>
              <a:sym typeface="Times New Roman"/>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Nên có thái độ chủ động khi tương tác với nhà tuyển dụng</a:t>
            </a:r>
            <a:endParaRPr sz="2500">
              <a:latin typeface="Times New Roman"/>
              <a:ea typeface="Times New Roman"/>
              <a:cs typeface="Times New Roman"/>
              <a:sym typeface="Times New Roman"/>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Nên tìm hiểu về JD và Doanh Nghiệp trước khi phỏng vấn</a:t>
            </a:r>
            <a:endParaRPr sz="2500">
              <a:latin typeface="Times New Roman"/>
              <a:ea typeface="Times New Roman"/>
              <a:cs typeface="Times New Roman"/>
              <a:sym typeface="Times New Roman"/>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Nên có sự chuẩn bị ( một bài giới thiệu bản thân và các kiến thức chuyên môn và các câu hỏi cho nhà tuyển dụng..) trước khi phỏng vấn.</a:t>
            </a:r>
            <a:endParaRPr sz="2500">
              <a:latin typeface="Times New Roman"/>
              <a:ea typeface="Times New Roman"/>
              <a:cs typeface="Times New Roman"/>
              <a:sym typeface="Times New Roman"/>
            </a:endParaRPr>
          </a:p>
          <a:p>
            <a:pPr indent="-350520" lvl="0" marL="494030" rtl="0" algn="l">
              <a:lnSpc>
                <a:spcPct val="150000"/>
              </a:lnSpc>
              <a:spcBef>
                <a:spcPts val="1000"/>
              </a:spcBef>
              <a:spcAft>
                <a:spcPts val="0"/>
              </a:spcAft>
              <a:buSzPts val="2500"/>
              <a:buFont typeface="Times New Roman"/>
              <a:buChar char="-"/>
            </a:pPr>
            <a:r>
              <a:rPr lang="en-US" sz="2500">
                <a:latin typeface="Times New Roman"/>
                <a:ea typeface="Times New Roman"/>
                <a:cs typeface="Times New Roman"/>
                <a:sym typeface="Times New Roman"/>
              </a:rPr>
              <a:t>Nên biết bản thân ở mức như thế nào để join vào DN tạo nền tảng lấy kinh nghiệm rồi mới đòi hỏi</a:t>
            </a:r>
            <a:endParaRPr sz="2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2794130" y="625367"/>
            <a:ext cx="7680400" cy="90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b="1" lang="en-US" sz="3500">
                <a:solidFill>
                  <a:srgbClr val="23227E"/>
                </a:solidFill>
                <a:latin typeface="Times New Roman"/>
                <a:ea typeface="Times New Roman"/>
                <a:cs typeface="Times New Roman"/>
                <a:sym typeface="Times New Roman"/>
              </a:rPr>
              <a:t>Những lưu ý khi xin việc</a:t>
            </a:r>
            <a:endParaRPr b="1" sz="3500">
              <a:solidFill>
                <a:srgbClr val="23227E"/>
              </a:solidFill>
              <a:latin typeface="Times New Roman"/>
              <a:ea typeface="Times New Roman"/>
              <a:cs typeface="Times New Roman"/>
              <a:sym typeface="Times New Roman"/>
            </a:endParaRPr>
          </a:p>
        </p:txBody>
      </p:sp>
      <p:sp>
        <p:nvSpPr>
          <p:cNvPr id="110" name="Google Shape;110;p10"/>
          <p:cNvSpPr txBox="1"/>
          <p:nvPr>
            <p:ph idx="1" type="body"/>
          </p:nvPr>
        </p:nvSpPr>
        <p:spPr>
          <a:xfrm>
            <a:off x="1301262" y="1881554"/>
            <a:ext cx="9560025" cy="4448908"/>
          </a:xfrm>
          <a:prstGeom prst="rect">
            <a:avLst/>
          </a:prstGeom>
          <a:noFill/>
          <a:ln>
            <a:noFill/>
          </a:ln>
        </p:spPr>
        <p:txBody>
          <a:bodyPr anchorCtr="0" anchor="t" bIns="45700" lIns="91425" spcFirstLastPara="1" rIns="91425" wrap="square" tIns="45700">
            <a:noAutofit/>
          </a:bodyPr>
          <a:lstStyle/>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Nên đến trước giờ phỏng vấn 5-10 phút</a:t>
            </a:r>
            <a:endParaRPr sz="2500">
              <a:latin typeface="Times New Roman"/>
              <a:ea typeface="Times New Roman"/>
              <a:cs typeface="Times New Roman"/>
              <a:sym typeface="Times New Roman"/>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Nên chào hỏi nhà tuyển dụng trước khi bắt đầu cuộc phỏng vấn</a:t>
            </a:r>
            <a:endParaRPr sz="2500">
              <a:latin typeface="Times New Roman"/>
              <a:ea typeface="Times New Roman"/>
              <a:cs typeface="Times New Roman"/>
              <a:sym typeface="Times New Roman"/>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Nên bám vào JD để trả lời phỏng vấn.</a:t>
            </a:r>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Nên có thái độ chuyên nghiệp, tự tin, ham học hỏi.</a:t>
            </a:r>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Nên chủ động tương tác cùng nhà tuyển dụng.</a:t>
            </a:r>
            <a:endParaRPr/>
          </a:p>
          <a:p>
            <a:pPr indent="-191770" lvl="0" marL="494030" rtl="0" algn="l">
              <a:lnSpc>
                <a:spcPct val="150000"/>
              </a:lnSpc>
              <a:spcBef>
                <a:spcPts val="1000"/>
              </a:spcBef>
              <a:spcAft>
                <a:spcPts val="0"/>
              </a:spcAft>
              <a:buClr>
                <a:schemeClr val="dk1"/>
              </a:buClr>
              <a:buSzPts val="2380"/>
              <a:buFont typeface="Calibri"/>
              <a:buNone/>
            </a:pPr>
            <a:r>
              <a:t/>
            </a:r>
            <a:endParaRPr sz="2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2"/>
          <p:cNvSpPr txBox="1"/>
          <p:nvPr>
            <p:ph type="title"/>
          </p:nvPr>
        </p:nvSpPr>
        <p:spPr>
          <a:xfrm>
            <a:off x="2794130" y="625367"/>
            <a:ext cx="7680400" cy="90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b="1" lang="en-US" sz="3500">
                <a:solidFill>
                  <a:srgbClr val="23227E"/>
                </a:solidFill>
                <a:latin typeface="Times New Roman"/>
                <a:ea typeface="Times New Roman"/>
                <a:cs typeface="Times New Roman"/>
                <a:sym typeface="Times New Roman"/>
              </a:rPr>
              <a:t>Những lưu ý khi xin việc</a:t>
            </a:r>
            <a:endParaRPr b="1" sz="3500">
              <a:solidFill>
                <a:srgbClr val="23227E"/>
              </a:solidFill>
              <a:latin typeface="Times New Roman"/>
              <a:ea typeface="Times New Roman"/>
              <a:cs typeface="Times New Roman"/>
              <a:sym typeface="Times New Roman"/>
            </a:endParaRPr>
          </a:p>
        </p:txBody>
      </p:sp>
      <p:sp>
        <p:nvSpPr>
          <p:cNvPr id="116" name="Google Shape;116;p12"/>
          <p:cNvSpPr txBox="1"/>
          <p:nvPr>
            <p:ph idx="1" type="body"/>
          </p:nvPr>
        </p:nvSpPr>
        <p:spPr>
          <a:xfrm>
            <a:off x="1301262" y="1881554"/>
            <a:ext cx="9560025" cy="4448908"/>
          </a:xfrm>
          <a:prstGeom prst="rect">
            <a:avLst/>
          </a:prstGeom>
          <a:noFill/>
          <a:ln>
            <a:noFill/>
          </a:ln>
        </p:spPr>
        <p:txBody>
          <a:bodyPr anchorCtr="0" anchor="t" bIns="45700" lIns="91425" spcFirstLastPara="1" rIns="91425" wrap="square" tIns="45700">
            <a:noAutofit/>
          </a:bodyPr>
          <a:lstStyle/>
          <a:p>
            <a:pPr indent="-77470" lvl="0" marL="228600" rtl="0" algn="l">
              <a:lnSpc>
                <a:spcPct val="150000"/>
              </a:lnSpc>
              <a:spcBef>
                <a:spcPts val="1000"/>
              </a:spcBef>
              <a:spcAft>
                <a:spcPts val="0"/>
              </a:spcAft>
              <a:buClr>
                <a:schemeClr val="dk1"/>
              </a:buClr>
              <a:buSzPts val="2380"/>
              <a:buNone/>
            </a:pPr>
            <a:r>
              <a:rPr b="1" i="1" lang="en-US" sz="2500">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	2. KHÔNG NÊN</a:t>
            </a:r>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Thiếu sự chuẩn bị</a:t>
            </a:r>
            <a:endParaRPr sz="2500">
              <a:latin typeface="Times New Roman"/>
              <a:ea typeface="Times New Roman"/>
              <a:cs typeface="Times New Roman"/>
              <a:sym typeface="Times New Roman"/>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Để miss phỏng vấn hoặc để nhà tuyển dụng đợi.</a:t>
            </a:r>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Thiếu tự tin hoặc quá tự cao khi trả lời phỏng vấn</a:t>
            </a:r>
            <a:endParaRPr sz="2500">
              <a:latin typeface="Times New Roman"/>
              <a:ea typeface="Times New Roman"/>
              <a:cs typeface="Times New Roman"/>
              <a:sym typeface="Times New Roman"/>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Xem quá nhiều review về Doanh Nghiệp trên mạng để kén chọn nhà tuyển dụng rồi mất cơ hội</a:t>
            </a:r>
            <a:endParaRPr sz="2500">
              <a:latin typeface="Times New Roman"/>
              <a:ea typeface="Times New Roman"/>
              <a:cs typeface="Times New Roman"/>
              <a:sym typeface="Times New Roman"/>
            </a:endParaRPr>
          </a:p>
          <a:p>
            <a:pPr indent="-342900" lvl="0" marL="494030" rtl="0" algn="l">
              <a:lnSpc>
                <a:spcPct val="150000"/>
              </a:lnSpc>
              <a:spcBef>
                <a:spcPts val="1000"/>
              </a:spcBef>
              <a:spcAft>
                <a:spcPts val="0"/>
              </a:spcAft>
              <a:buClr>
                <a:schemeClr val="dk1"/>
              </a:buClr>
              <a:buSzPts val="2380"/>
              <a:buFont typeface="Times New Roman"/>
              <a:buChar char="-"/>
            </a:pPr>
            <a:r>
              <a:rPr lang="en-US" sz="2500">
                <a:latin typeface="Times New Roman"/>
                <a:ea typeface="Times New Roman"/>
                <a:cs typeface="Times New Roman"/>
                <a:sym typeface="Times New Roman"/>
              </a:rPr>
              <a:t>Đánh giá quy mô DN qua bề ngoài</a:t>
            </a:r>
            <a:endParaRPr sz="2500">
              <a:latin typeface="Times New Roman"/>
              <a:ea typeface="Times New Roman"/>
              <a:cs typeface="Times New Roman"/>
              <a:sym typeface="Times New Roman"/>
            </a:endParaRPr>
          </a:p>
          <a:p>
            <a:pPr indent="-191770" lvl="0" marL="494030" rtl="0" algn="l">
              <a:lnSpc>
                <a:spcPct val="150000"/>
              </a:lnSpc>
              <a:spcBef>
                <a:spcPts val="1000"/>
              </a:spcBef>
              <a:spcAft>
                <a:spcPts val="0"/>
              </a:spcAft>
              <a:buClr>
                <a:schemeClr val="dk1"/>
              </a:buClr>
              <a:buSzPts val="2380"/>
              <a:buFont typeface="Calibri"/>
              <a:buNone/>
            </a:pPr>
            <a:r>
              <a:t/>
            </a:r>
            <a:endParaRPr sz="2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e053b33349_0_0"/>
          <p:cNvSpPr txBox="1"/>
          <p:nvPr>
            <p:ph type="title"/>
          </p:nvPr>
        </p:nvSpPr>
        <p:spPr>
          <a:xfrm>
            <a:off x="1618012" y="4228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Hậu quả</a:t>
            </a:r>
            <a:endParaRPr/>
          </a:p>
        </p:txBody>
      </p:sp>
      <p:sp>
        <p:nvSpPr>
          <p:cNvPr id="122" name="Google Shape;122;ge053b33349_0_0"/>
          <p:cNvSpPr txBox="1"/>
          <p:nvPr>
            <p:ph idx="1" type="body"/>
          </p:nvPr>
        </p:nvSpPr>
        <p:spPr>
          <a:xfrm>
            <a:off x="1618012" y="1502780"/>
            <a:ext cx="10515600" cy="43512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US"/>
              <a:t>Thái độ không tốt (Thiếu trung thực, bất cần, quá chủ quan và tự tin) làm ảnh hưởng đến những bạn học viên CG sau, gây mất ấn tượng với DN, mang tiếng với các DN khác</a:t>
            </a:r>
            <a:endParaRPr/>
          </a:p>
          <a:p>
            <a:pPr indent="-342900" lvl="0" marL="457200" rtl="0" algn="l">
              <a:lnSpc>
                <a:spcPct val="150000"/>
              </a:lnSpc>
              <a:spcBef>
                <a:spcPts val="0"/>
              </a:spcBef>
              <a:spcAft>
                <a:spcPts val="0"/>
              </a:spcAft>
              <a:buSzPts val="1800"/>
              <a:buChar char="-"/>
            </a:pPr>
            <a:r>
              <a:rPr lang="en-US"/>
              <a:t>Kiến thức không tốt ảnh hưởng đến việc đánh giá năng lực HV CG và mất đi cơ hội tương tác với nhà tuyển dụng.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3"/>
          <p:cNvSpPr txBox="1"/>
          <p:nvPr>
            <p:ph type="title"/>
          </p:nvPr>
        </p:nvSpPr>
        <p:spPr>
          <a:xfrm>
            <a:off x="2215662" y="625367"/>
            <a:ext cx="8258868" cy="90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b="1" lang="en-US" sz="3500">
                <a:solidFill>
                  <a:srgbClr val="23227E"/>
                </a:solidFill>
                <a:latin typeface="Times New Roman"/>
                <a:ea typeface="Times New Roman"/>
                <a:cs typeface="Times New Roman"/>
                <a:sym typeface="Times New Roman"/>
              </a:rPr>
              <a:t>Một số tương tác mẫu với nhà tuyển dụng</a:t>
            </a:r>
            <a:endParaRPr b="1" sz="3500">
              <a:solidFill>
                <a:srgbClr val="23227E"/>
              </a:solidFill>
              <a:latin typeface="Times New Roman"/>
              <a:ea typeface="Times New Roman"/>
              <a:cs typeface="Times New Roman"/>
              <a:sym typeface="Times New Roman"/>
            </a:endParaRPr>
          </a:p>
        </p:txBody>
      </p:sp>
      <p:sp>
        <p:nvSpPr>
          <p:cNvPr id="128" name="Google Shape;128;p13"/>
          <p:cNvSpPr txBox="1"/>
          <p:nvPr>
            <p:ph idx="1" type="body"/>
          </p:nvPr>
        </p:nvSpPr>
        <p:spPr>
          <a:xfrm>
            <a:off x="1301262" y="1389185"/>
            <a:ext cx="9560025" cy="5046784"/>
          </a:xfrm>
          <a:prstGeom prst="rect">
            <a:avLst/>
          </a:prstGeom>
          <a:noFill/>
          <a:ln>
            <a:noFill/>
          </a:ln>
        </p:spPr>
        <p:txBody>
          <a:bodyPr anchorCtr="0" anchor="t" bIns="45700" lIns="91425" spcFirstLastPara="1" rIns="91425" wrap="square" tIns="45700">
            <a:noAutofit/>
          </a:bodyPr>
          <a:lstStyle/>
          <a:p>
            <a:pPr indent="-77470" lvl="0" marL="228600" rtl="0" algn="l">
              <a:lnSpc>
                <a:spcPct val="150000"/>
              </a:lnSpc>
              <a:spcBef>
                <a:spcPts val="1000"/>
              </a:spcBef>
              <a:spcAft>
                <a:spcPts val="0"/>
              </a:spcAft>
              <a:buClr>
                <a:schemeClr val="dk1"/>
              </a:buClr>
              <a:buSzPts val="2380"/>
              <a:buNone/>
            </a:pPr>
            <a:r>
              <a:rPr b="1" i="1" lang="en-US" sz="2500">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TH1 : Gửi Cv</a:t>
            </a:r>
            <a:endParaRPr b="1" sz="2500">
              <a:latin typeface="Times New Roman"/>
              <a:ea typeface="Times New Roman"/>
              <a:cs typeface="Times New Roman"/>
              <a:sym typeface="Times New Roman"/>
            </a:endParaRPr>
          </a:p>
          <a:p>
            <a:pPr indent="-77470" lvl="0" marL="228600" rtl="0" algn="l">
              <a:lnSpc>
                <a:spcPct val="150000"/>
              </a:lnSpc>
              <a:spcBef>
                <a:spcPts val="1000"/>
              </a:spcBef>
              <a:spcAft>
                <a:spcPts val="0"/>
              </a:spcAft>
              <a:buClr>
                <a:schemeClr val="dk1"/>
              </a:buClr>
              <a:buSzPts val="2380"/>
              <a:buNone/>
            </a:pPr>
            <a:r>
              <a:rPr lang="en-US" sz="2500" u="sng">
                <a:latin typeface="Times New Roman"/>
                <a:ea typeface="Times New Roman"/>
                <a:cs typeface="Times New Roman"/>
                <a:sym typeface="Times New Roman"/>
              </a:rPr>
              <a:t>Vd1</a:t>
            </a:r>
            <a:r>
              <a:rPr lang="en-US" sz="2500">
                <a:latin typeface="Times New Roman"/>
                <a:ea typeface="Times New Roman"/>
                <a:cs typeface="Times New Roman"/>
                <a:sym typeface="Times New Roman"/>
              </a:rPr>
              <a:t> : </a:t>
            </a:r>
            <a:r>
              <a:rPr lang="en-US" sz="2200">
                <a:latin typeface="Times New Roman"/>
                <a:ea typeface="Times New Roman"/>
                <a:cs typeface="Times New Roman"/>
                <a:sym typeface="Times New Roman"/>
              </a:rPr>
              <a:t>Dear Anh/Chị ( nhà tuyển dụng)</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Em tên là Nguyễn Văn A , hiện vừa tốt nghiệp khóa Bootcamp Java tại CodeGym Đà Nẵng và đang muốn tìm kiếm một môi trường để học tập, rèn luyện và gắn bó.</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 Em có thấy thông tin tuyển dụng của Doanh Nghiệp ở…., Em xin phép được ứng tuyển vào vị trí….Cv Em để bên dưới, Anh/Chị xem qua. </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Rất mong được Anh/Chị hỗ trợ.</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2215662" y="625367"/>
            <a:ext cx="8258868" cy="90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b="1" lang="en-US" sz="3500">
                <a:solidFill>
                  <a:srgbClr val="23227E"/>
                </a:solidFill>
                <a:latin typeface="Times New Roman"/>
                <a:ea typeface="Times New Roman"/>
                <a:cs typeface="Times New Roman"/>
                <a:sym typeface="Times New Roman"/>
              </a:rPr>
              <a:t>Một số tương tác mẫu với nhà tuyển dụng</a:t>
            </a:r>
            <a:endParaRPr b="1" sz="3500">
              <a:solidFill>
                <a:srgbClr val="23227E"/>
              </a:solidFill>
              <a:latin typeface="Times New Roman"/>
              <a:ea typeface="Times New Roman"/>
              <a:cs typeface="Times New Roman"/>
              <a:sym typeface="Times New Roman"/>
            </a:endParaRPr>
          </a:p>
        </p:txBody>
      </p:sp>
      <p:sp>
        <p:nvSpPr>
          <p:cNvPr id="134" name="Google Shape;134;p14"/>
          <p:cNvSpPr txBox="1"/>
          <p:nvPr>
            <p:ph idx="1" type="body"/>
          </p:nvPr>
        </p:nvSpPr>
        <p:spPr>
          <a:xfrm>
            <a:off x="1301262" y="1389185"/>
            <a:ext cx="9560025" cy="5046784"/>
          </a:xfrm>
          <a:prstGeom prst="rect">
            <a:avLst/>
          </a:prstGeom>
          <a:noFill/>
          <a:ln>
            <a:noFill/>
          </a:ln>
        </p:spPr>
        <p:txBody>
          <a:bodyPr anchorCtr="0" anchor="t" bIns="45700" lIns="91425" spcFirstLastPara="1" rIns="91425" wrap="square" tIns="45700">
            <a:noAutofit/>
          </a:bodyPr>
          <a:lstStyle/>
          <a:p>
            <a:pPr indent="-77470" lvl="0" marL="228600" rtl="0" algn="l">
              <a:lnSpc>
                <a:spcPct val="150000"/>
              </a:lnSpc>
              <a:spcBef>
                <a:spcPts val="1000"/>
              </a:spcBef>
              <a:spcAft>
                <a:spcPts val="0"/>
              </a:spcAft>
              <a:buClr>
                <a:schemeClr val="dk1"/>
              </a:buClr>
              <a:buSzPts val="2380"/>
              <a:buNone/>
            </a:pPr>
            <a:r>
              <a:rPr b="1" i="1" lang="en-US" sz="2500">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TH1 : Gửi Cv</a:t>
            </a:r>
            <a:endParaRPr b="1" sz="2500">
              <a:latin typeface="Times New Roman"/>
              <a:ea typeface="Times New Roman"/>
              <a:cs typeface="Times New Roman"/>
              <a:sym typeface="Times New Roman"/>
            </a:endParaRPr>
          </a:p>
          <a:p>
            <a:pPr indent="-77470" lvl="0" marL="228600" rtl="0" algn="l">
              <a:lnSpc>
                <a:spcPct val="150000"/>
              </a:lnSpc>
              <a:spcBef>
                <a:spcPts val="1000"/>
              </a:spcBef>
              <a:spcAft>
                <a:spcPts val="0"/>
              </a:spcAft>
              <a:buClr>
                <a:schemeClr val="dk1"/>
              </a:buClr>
              <a:buSzPts val="2380"/>
              <a:buNone/>
            </a:pPr>
            <a:r>
              <a:rPr lang="en-US" sz="2500" u="sng">
                <a:latin typeface="Times New Roman"/>
                <a:ea typeface="Times New Roman"/>
                <a:cs typeface="Times New Roman"/>
                <a:sym typeface="Times New Roman"/>
              </a:rPr>
              <a:t>Vd2</a:t>
            </a:r>
            <a:r>
              <a:rPr lang="en-US" sz="2500">
                <a:latin typeface="Times New Roman"/>
                <a:ea typeface="Times New Roman"/>
                <a:cs typeface="Times New Roman"/>
                <a:sym typeface="Times New Roman"/>
              </a:rPr>
              <a:t> : </a:t>
            </a:r>
            <a:r>
              <a:rPr lang="en-US" sz="2200">
                <a:latin typeface="Times New Roman"/>
                <a:ea typeface="Times New Roman"/>
                <a:cs typeface="Times New Roman"/>
                <a:sym typeface="Times New Roman"/>
              </a:rPr>
              <a:t>Dear Anh/Chị ( nhà tuyển dụng)</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Em tên là Nguyễn Văn A – sinh năm 19xx. Em có tìm thấy thông tin Doanh Nghiệp ABC đang tuyển vị trí …Em vừa tốt nghiệp khóa Bootcampt Java tại CodeGym Đà Nẵng và có các kiến thức về javascript, HTML, SQL,… khá phù hợp với vị trí này. Em đính Cv bên dưới cũng link project Em đã làm qua, Anh/Chị tham khảo ạ.</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Rất mong có cơ hội được làm việc Doanh Nghiệp</a:t>
            </a:r>
            <a:endParaRPr sz="2200">
              <a:latin typeface="Times New Roman"/>
              <a:ea typeface="Times New Roman"/>
              <a:cs typeface="Times New Roman"/>
              <a:sym typeface="Times New Roman"/>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Em cảm ơn.</a:t>
            </a:r>
            <a:endParaRPr/>
          </a:p>
          <a:p>
            <a:pPr indent="-77470" lvl="0" marL="228600" rtl="0" algn="l">
              <a:lnSpc>
                <a:spcPct val="150000"/>
              </a:lnSpc>
              <a:spcBef>
                <a:spcPts val="1000"/>
              </a:spcBef>
              <a:spcAft>
                <a:spcPts val="0"/>
              </a:spcAft>
              <a:buClr>
                <a:schemeClr val="dk1"/>
              </a:buClr>
              <a:buSzPts val="2380"/>
              <a:buNone/>
            </a:pPr>
            <a:r>
              <a:t/>
            </a:r>
            <a:endParaRPr sz="2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215662" y="625367"/>
            <a:ext cx="8258868" cy="90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b="1" lang="en-US" sz="3500">
                <a:solidFill>
                  <a:srgbClr val="23227E"/>
                </a:solidFill>
                <a:latin typeface="Times New Roman"/>
                <a:ea typeface="Times New Roman"/>
                <a:cs typeface="Times New Roman"/>
                <a:sym typeface="Times New Roman"/>
              </a:rPr>
              <a:t>Một số tương tác mẫu với nhà tuyển dụng</a:t>
            </a:r>
            <a:endParaRPr b="1" sz="3500">
              <a:solidFill>
                <a:srgbClr val="23227E"/>
              </a:solidFill>
              <a:latin typeface="Times New Roman"/>
              <a:ea typeface="Times New Roman"/>
              <a:cs typeface="Times New Roman"/>
              <a:sym typeface="Times New Roman"/>
            </a:endParaRPr>
          </a:p>
        </p:txBody>
      </p:sp>
      <p:sp>
        <p:nvSpPr>
          <p:cNvPr id="140" name="Google Shape;140;p15"/>
          <p:cNvSpPr txBox="1"/>
          <p:nvPr>
            <p:ph idx="1" type="body"/>
          </p:nvPr>
        </p:nvSpPr>
        <p:spPr>
          <a:xfrm>
            <a:off x="1301262" y="1389185"/>
            <a:ext cx="9560025" cy="5046784"/>
          </a:xfrm>
          <a:prstGeom prst="rect">
            <a:avLst/>
          </a:prstGeom>
          <a:noFill/>
          <a:ln>
            <a:noFill/>
          </a:ln>
        </p:spPr>
        <p:txBody>
          <a:bodyPr anchorCtr="0" anchor="t" bIns="45700" lIns="91425" spcFirstLastPara="1" rIns="91425" wrap="square" tIns="45700">
            <a:noAutofit/>
          </a:bodyPr>
          <a:lstStyle/>
          <a:p>
            <a:pPr indent="-77470" lvl="0" marL="228600" rtl="0" algn="l">
              <a:lnSpc>
                <a:spcPct val="150000"/>
              </a:lnSpc>
              <a:spcBef>
                <a:spcPts val="1000"/>
              </a:spcBef>
              <a:spcAft>
                <a:spcPts val="0"/>
              </a:spcAft>
              <a:buClr>
                <a:schemeClr val="dk1"/>
              </a:buClr>
              <a:buSzPts val="2380"/>
              <a:buNone/>
            </a:pPr>
            <a:r>
              <a:rPr b="1" lang="en-US" sz="2500">
                <a:latin typeface="Times New Roman"/>
                <a:ea typeface="Times New Roman"/>
                <a:cs typeface="Times New Roman"/>
                <a:sym typeface="Times New Roman"/>
              </a:rPr>
              <a:t>	TH2 : Trả lời xác nhận phỏng vấn</a:t>
            </a:r>
            <a:endParaRPr b="1" sz="2500">
              <a:latin typeface="Times New Roman"/>
              <a:ea typeface="Times New Roman"/>
              <a:cs typeface="Times New Roman"/>
              <a:sym typeface="Times New Roman"/>
            </a:endParaRPr>
          </a:p>
          <a:p>
            <a:pPr indent="-77470" lvl="0" marL="228600" rtl="0" algn="l">
              <a:lnSpc>
                <a:spcPct val="150000"/>
              </a:lnSpc>
              <a:spcBef>
                <a:spcPts val="1000"/>
              </a:spcBef>
              <a:spcAft>
                <a:spcPts val="0"/>
              </a:spcAft>
              <a:buClr>
                <a:schemeClr val="dk1"/>
              </a:buClr>
              <a:buSzPts val="2380"/>
              <a:buNone/>
            </a:pPr>
            <a:r>
              <a:rPr lang="en-US" sz="2500" u="sng">
                <a:latin typeface="Times New Roman"/>
                <a:ea typeface="Times New Roman"/>
                <a:cs typeface="Times New Roman"/>
                <a:sym typeface="Times New Roman"/>
              </a:rPr>
              <a:t>Vd1</a:t>
            </a:r>
            <a:r>
              <a:rPr lang="en-US" sz="2500">
                <a:latin typeface="Times New Roman"/>
                <a:ea typeface="Times New Roman"/>
                <a:cs typeface="Times New Roman"/>
                <a:sym typeface="Times New Roman"/>
              </a:rPr>
              <a:t> : </a:t>
            </a:r>
            <a:r>
              <a:rPr lang="en-US" sz="2200">
                <a:latin typeface="Times New Roman"/>
                <a:ea typeface="Times New Roman"/>
                <a:cs typeface="Times New Roman"/>
                <a:sym typeface="Times New Roman"/>
              </a:rPr>
              <a:t>Dear Anh/Chị (nhà tuyển dụng)</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Em cảm ơn Anh/Chị đã thông tin.</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Em xác nhận sẽ tham gia phỏng vấn tại Doanh Nghiệp vào đúng thời gian trên ạ.</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Chúc Anh/Chị một ngày làm việc hiệu quả.</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Vd2 : Dear Anh/Chị (nhà tuyển dụng)</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Em đã tiếp nhận thông tin và sẽ ôn tập kiên thức thật tốt để phỏng vấn ạ.</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Cảm ơn Doanh Nghiệp đã cho Em cơ hội.</a:t>
            </a:r>
            <a:endParaRPr/>
          </a:p>
          <a:p>
            <a:pPr indent="-77470" lvl="0" marL="228600" rtl="0" algn="l">
              <a:lnSpc>
                <a:spcPct val="150000"/>
              </a:lnSpc>
              <a:spcBef>
                <a:spcPts val="1000"/>
              </a:spcBef>
              <a:spcAft>
                <a:spcPts val="0"/>
              </a:spcAft>
              <a:buClr>
                <a:schemeClr val="dk1"/>
              </a:buClr>
              <a:buSzPts val="2380"/>
              <a:buNone/>
            </a:pPr>
            <a:r>
              <a:t/>
            </a:r>
            <a:endParaRPr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2215662" y="625367"/>
            <a:ext cx="8258868" cy="90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b="1" lang="en-US" sz="3500">
                <a:solidFill>
                  <a:srgbClr val="23227E"/>
                </a:solidFill>
                <a:latin typeface="Times New Roman"/>
                <a:ea typeface="Times New Roman"/>
                <a:cs typeface="Times New Roman"/>
                <a:sym typeface="Times New Roman"/>
              </a:rPr>
              <a:t>Một số tương tác mẫu với nhà tuyển dụng</a:t>
            </a:r>
            <a:endParaRPr b="1" sz="3500">
              <a:solidFill>
                <a:srgbClr val="23227E"/>
              </a:solidFill>
              <a:latin typeface="Times New Roman"/>
              <a:ea typeface="Times New Roman"/>
              <a:cs typeface="Times New Roman"/>
              <a:sym typeface="Times New Roman"/>
            </a:endParaRPr>
          </a:p>
        </p:txBody>
      </p:sp>
      <p:sp>
        <p:nvSpPr>
          <p:cNvPr id="146" name="Google Shape;146;p16"/>
          <p:cNvSpPr txBox="1"/>
          <p:nvPr>
            <p:ph idx="1" type="body"/>
          </p:nvPr>
        </p:nvSpPr>
        <p:spPr>
          <a:xfrm>
            <a:off x="1301262" y="1389185"/>
            <a:ext cx="9560025" cy="5046784"/>
          </a:xfrm>
          <a:prstGeom prst="rect">
            <a:avLst/>
          </a:prstGeom>
          <a:noFill/>
          <a:ln>
            <a:noFill/>
          </a:ln>
        </p:spPr>
        <p:txBody>
          <a:bodyPr anchorCtr="0" anchor="t" bIns="45700" lIns="91425" spcFirstLastPara="1" rIns="91425" wrap="square" tIns="45700">
            <a:noAutofit/>
          </a:bodyPr>
          <a:lstStyle/>
          <a:p>
            <a:pPr indent="-77470" lvl="0" marL="228600" rtl="0" algn="l">
              <a:lnSpc>
                <a:spcPct val="150000"/>
              </a:lnSpc>
              <a:spcBef>
                <a:spcPts val="1000"/>
              </a:spcBef>
              <a:spcAft>
                <a:spcPts val="0"/>
              </a:spcAft>
              <a:buClr>
                <a:schemeClr val="dk1"/>
              </a:buClr>
              <a:buSzPts val="2380"/>
              <a:buNone/>
            </a:pPr>
            <a:r>
              <a:rPr b="1" lang="en-US" sz="2500">
                <a:latin typeface="Times New Roman"/>
                <a:ea typeface="Times New Roman"/>
                <a:cs typeface="Times New Roman"/>
                <a:sym typeface="Times New Roman"/>
              </a:rPr>
              <a:t>	TH3 : Xác nhận nhận offer</a:t>
            </a:r>
            <a:endParaRPr/>
          </a:p>
          <a:p>
            <a:pPr indent="-77470" lvl="0" marL="228600" rtl="0" algn="l">
              <a:lnSpc>
                <a:spcPct val="150000"/>
              </a:lnSpc>
              <a:spcBef>
                <a:spcPts val="1000"/>
              </a:spcBef>
              <a:spcAft>
                <a:spcPts val="0"/>
              </a:spcAft>
              <a:buClr>
                <a:schemeClr val="dk1"/>
              </a:buClr>
              <a:buSzPts val="2380"/>
              <a:buNone/>
            </a:pPr>
            <a:r>
              <a:rPr lang="en-US" sz="2500" u="sng">
                <a:latin typeface="Times New Roman"/>
                <a:ea typeface="Times New Roman"/>
                <a:cs typeface="Times New Roman"/>
                <a:sym typeface="Times New Roman"/>
              </a:rPr>
              <a:t>Vd1</a:t>
            </a:r>
            <a:r>
              <a:rPr lang="en-US" sz="2500">
                <a:latin typeface="Times New Roman"/>
                <a:ea typeface="Times New Roman"/>
                <a:cs typeface="Times New Roman"/>
                <a:sym typeface="Times New Roman"/>
              </a:rPr>
              <a:t> : Nhận offer</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Dear Anh/Chị (nhà tuyển dụng)</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Em rất vui mừng khi nhận được thư mời nhận việc từ Anh/Chị. Em xác nhận sẽ nhận offer ở vị trí …. Tại Doanh Nghiệp.</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Em sẽ cố gắng học hỏi và gắn bó lâu dài tại Doanh Nghiệp.</a:t>
            </a:r>
            <a:endParaRPr/>
          </a:p>
          <a:p>
            <a:pPr indent="-77470" lvl="0" marL="228600" rtl="0" algn="l">
              <a:lnSpc>
                <a:spcPct val="150000"/>
              </a:lnSpc>
              <a:spcBef>
                <a:spcPts val="1000"/>
              </a:spcBef>
              <a:spcAft>
                <a:spcPts val="0"/>
              </a:spcAft>
              <a:buClr>
                <a:schemeClr val="dk1"/>
              </a:buClr>
              <a:buSzPts val="2380"/>
              <a:buNone/>
            </a:pPr>
            <a:r>
              <a:rPr lang="en-US" sz="2200">
                <a:latin typeface="Times New Roman"/>
                <a:ea typeface="Times New Roman"/>
                <a:cs typeface="Times New Roman"/>
                <a:sym typeface="Times New Roman"/>
              </a:rPr>
              <a:t>Hẹn gặp lại Anh/Chị vào Thứ….</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