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Roboto" panose="020B060402020202020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3b1fadb5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3b1fadb5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3b1fadb5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3b1fadb5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3b1fadb5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3b1fadb5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781ad5e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781ad5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ae68ee3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2ae68ee3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b1fadb5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b1fadb5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2ae68ee3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2ae68ee3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b1fadb5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b1fadb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2ae68ee3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2ae68ee3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2ae68ee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2ae68ee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3b1fadb5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3b1fadb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2ae68ee3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2ae68ee3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2ae68ee3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2ae68ee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39375417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39375417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b1fadb5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b1fadb5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3b1fadb5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3b1fadb5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6075" y="97200"/>
            <a:ext cx="8520600" cy="67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Collection</a:t>
            </a:r>
            <a:endParaRPr/>
          </a:p>
        </p:txBody>
      </p:sp>
      <p:pic>
        <p:nvPicPr>
          <p:cNvPr id="55" name="Google Shape;55;p13"/>
          <p:cNvPicPr preferRelativeResize="0"/>
          <p:nvPr/>
        </p:nvPicPr>
        <p:blipFill>
          <a:blip r:embed="rId3">
            <a:alphaModFix/>
          </a:blip>
          <a:stretch>
            <a:fillRect/>
          </a:stretch>
        </p:blipFill>
        <p:spPr>
          <a:xfrm>
            <a:off x="1745750" y="772500"/>
            <a:ext cx="5241024" cy="4012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8850" y="1132900"/>
            <a:ext cx="3117956" cy="2219550"/>
          </a:xfrm>
          <a:prstGeom prst="rect">
            <a:avLst/>
          </a:prstGeom>
          <a:noFill/>
          <a:ln>
            <a:noFill/>
          </a:ln>
        </p:spPr>
      </p:pic>
      <p:pic>
        <p:nvPicPr>
          <p:cNvPr id="126" name="Google Shape;126;p23"/>
          <p:cNvPicPr preferRelativeResize="0"/>
          <p:nvPr/>
        </p:nvPicPr>
        <p:blipFill>
          <a:blip r:embed="rId4">
            <a:alphaModFix/>
          </a:blip>
          <a:stretch>
            <a:fillRect/>
          </a:stretch>
        </p:blipFill>
        <p:spPr>
          <a:xfrm>
            <a:off x="3197950" y="351025"/>
            <a:ext cx="5909276" cy="443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58850" y="875400"/>
            <a:ext cx="3582577" cy="3273599"/>
          </a:xfrm>
          <a:prstGeom prst="rect">
            <a:avLst/>
          </a:prstGeom>
          <a:noFill/>
          <a:ln>
            <a:noFill/>
          </a:ln>
        </p:spPr>
      </p:pic>
      <p:pic>
        <p:nvPicPr>
          <p:cNvPr id="132" name="Google Shape;132;p24"/>
          <p:cNvPicPr preferRelativeResize="0"/>
          <p:nvPr/>
        </p:nvPicPr>
        <p:blipFill>
          <a:blip r:embed="rId4">
            <a:alphaModFix/>
          </a:blip>
          <a:stretch>
            <a:fillRect/>
          </a:stretch>
        </p:blipFill>
        <p:spPr>
          <a:xfrm>
            <a:off x="3567850" y="152400"/>
            <a:ext cx="5423749" cy="437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58850" y="375175"/>
            <a:ext cx="3994524" cy="4150251"/>
          </a:xfrm>
          <a:prstGeom prst="rect">
            <a:avLst/>
          </a:prstGeom>
          <a:noFill/>
          <a:ln>
            <a:noFill/>
          </a:ln>
        </p:spPr>
      </p:pic>
      <p:pic>
        <p:nvPicPr>
          <p:cNvPr id="138" name="Google Shape;138;p25"/>
          <p:cNvPicPr preferRelativeResize="0"/>
          <p:nvPr/>
        </p:nvPicPr>
        <p:blipFill>
          <a:blip r:embed="rId4">
            <a:alphaModFix/>
          </a:blip>
          <a:stretch>
            <a:fillRect/>
          </a:stretch>
        </p:blipFill>
        <p:spPr>
          <a:xfrm>
            <a:off x="4345550" y="21025"/>
            <a:ext cx="4798451" cy="510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588900" y="178700"/>
            <a:ext cx="7812150" cy="465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81775" y="7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highlight>
                  <a:srgbClr val="FFFFFF"/>
                </a:highlight>
                <a:latin typeface="Roboto"/>
                <a:ea typeface="Roboto"/>
                <a:cs typeface="Roboto"/>
                <a:sym typeface="Roboto"/>
              </a:rPr>
              <a:t>List Interface</a:t>
            </a:r>
            <a:endParaRPr sz="1500" b="1">
              <a:highlight>
                <a:srgbClr val="FFFFFF"/>
              </a:highlight>
              <a:latin typeface="Roboto"/>
              <a:ea typeface="Roboto"/>
              <a:cs typeface="Roboto"/>
              <a:sym typeface="Roboto"/>
            </a:endParaRPr>
          </a:p>
          <a:p>
            <a:pPr marL="0" lvl="0" indent="0" algn="l" rtl="0">
              <a:spcBef>
                <a:spcPts val="0"/>
              </a:spcBef>
              <a:spcAft>
                <a:spcPts val="0"/>
              </a:spcAft>
              <a:buNone/>
            </a:pPr>
            <a:endParaRPr sz="1500" b="1">
              <a:highlight>
                <a:srgbClr val="FFFFFF"/>
              </a:highlight>
              <a:latin typeface="Roboto"/>
              <a:ea typeface="Roboto"/>
              <a:cs typeface="Roboto"/>
              <a:sym typeface="Roboto"/>
            </a:endParaRPr>
          </a:p>
        </p:txBody>
      </p:sp>
      <p:sp>
        <p:nvSpPr>
          <p:cNvPr id="149" name="Google Shape;149;p27"/>
          <p:cNvSpPr txBox="1">
            <a:spLocks noGrp="1"/>
          </p:cNvSpPr>
          <p:nvPr>
            <p:ph type="body" idx="1"/>
          </p:nvPr>
        </p:nvSpPr>
        <p:spPr>
          <a:xfrm>
            <a:off x="113900" y="592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List (danh sách) là cấu trúc dữ liệu tuyến tính trong đó các phần tử được sắp xếp theo một thứ tự xác định. List Interface định nghĩa các phương thức để tương tác với list cũng như các phần tử bên trong list. Tương tự như Set Interface, List Interface cũng được kế thừa và có đầy đủ các phương thức của Collection Interface.</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220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ArrayList</a:t>
            </a:r>
            <a:r>
              <a:rPr lang="en" sz="1300">
                <a:solidFill>
                  <a:schemeClr val="dk1"/>
                </a:solidFill>
                <a:highlight>
                  <a:srgbClr val="FFFFFF"/>
                </a:highlight>
                <a:latin typeface="Times New Roman"/>
                <a:ea typeface="Times New Roman"/>
                <a:cs typeface="Times New Roman"/>
                <a:sym typeface="Times New Roman"/>
              </a:rPr>
              <a:t>: là 1 class dạng list được implement dựa trên mảng có kích thước thay đổi được.</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LinkedList</a:t>
            </a:r>
            <a:r>
              <a:rPr lang="en" sz="1300">
                <a:solidFill>
                  <a:schemeClr val="dk1"/>
                </a:solidFill>
                <a:highlight>
                  <a:srgbClr val="FFFFFF"/>
                </a:highlight>
                <a:latin typeface="Times New Roman"/>
                <a:ea typeface="Times New Roman"/>
                <a:cs typeface="Times New Roman"/>
                <a:sym typeface="Times New Roman"/>
              </a:rPr>
              <a:t>: là một class dạng list hoạt động trên cơ sở của cấu trúc dữ liệu danh sách liên kết đôi (double-linked list)</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Vector</a:t>
            </a:r>
            <a:r>
              <a:rPr lang="en" sz="1300">
                <a:solidFill>
                  <a:schemeClr val="dk1"/>
                </a:solidFill>
                <a:highlight>
                  <a:srgbClr val="FFFFFF"/>
                </a:highlight>
                <a:latin typeface="Times New Roman"/>
                <a:ea typeface="Times New Roman"/>
                <a:cs typeface="Times New Roman"/>
                <a:sym typeface="Times New Roman"/>
              </a:rPr>
              <a:t>: là 1 class thực thi giao diện List Interface, có cách thực lưu trữ như mảng tuy nhiên có kích thước thay đổi được, khá là tương tự với ArrayList, tuy nhiên điểm khác biệt là Vector là synchronized, hay là đồng bộ, có thể hoạt động đa luồng mà không cần gọi synchronize một cách tường minh</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Stack:</a:t>
            </a:r>
            <a:r>
              <a:rPr lang="en" sz="1300">
                <a:solidFill>
                  <a:schemeClr val="dk1"/>
                </a:solidFill>
                <a:highlight>
                  <a:srgbClr val="FFFFFF"/>
                </a:highlight>
                <a:latin typeface="Times New Roman"/>
                <a:ea typeface="Times New Roman"/>
                <a:cs typeface="Times New Roman"/>
                <a:sym typeface="Times New Roman"/>
              </a:rPr>
              <a:t> cũng là 1 class dạng list, Stack có cách hoạt động dựa trên cơ sở của cấu trúc dữ liệu ngăn xếp (stack) với kiểu vào ra LIFO (last-in-first-out hay vào sau ra trước) nổi tiếng.</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81775" y="70325"/>
            <a:ext cx="85206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highlight>
                  <a:srgbClr val="FFFFFF"/>
                </a:highlight>
                <a:latin typeface="Roboto"/>
                <a:ea typeface="Roboto"/>
                <a:cs typeface="Roboto"/>
                <a:sym typeface="Roboto"/>
              </a:rPr>
              <a:t>Queue Interface</a:t>
            </a:r>
            <a:endParaRPr sz="1500" b="1">
              <a:highlight>
                <a:srgbClr val="FFFFFF"/>
              </a:highlight>
              <a:latin typeface="Roboto"/>
              <a:ea typeface="Roboto"/>
              <a:cs typeface="Roboto"/>
              <a:sym typeface="Roboto"/>
            </a:endParaRPr>
          </a:p>
          <a:p>
            <a:pPr marL="0" lvl="0" indent="0" algn="l" rtl="0">
              <a:spcBef>
                <a:spcPts val="0"/>
              </a:spcBef>
              <a:spcAft>
                <a:spcPts val="0"/>
              </a:spcAft>
              <a:buNone/>
            </a:pPr>
            <a:endParaRPr sz="1500" b="1">
              <a:highlight>
                <a:srgbClr val="FFFFFF"/>
              </a:highlight>
              <a:latin typeface="Roboto"/>
              <a:ea typeface="Roboto"/>
              <a:cs typeface="Roboto"/>
              <a:sym typeface="Roboto"/>
            </a:endParaRPr>
          </a:p>
        </p:txBody>
      </p:sp>
      <p:sp>
        <p:nvSpPr>
          <p:cNvPr id="155" name="Google Shape;155;p28"/>
          <p:cNvSpPr txBox="1">
            <a:spLocks noGrp="1"/>
          </p:cNvSpPr>
          <p:nvPr>
            <p:ph type="body" idx="1"/>
          </p:nvPr>
        </p:nvSpPr>
        <p:spPr>
          <a:xfrm>
            <a:off x="81775" y="470050"/>
            <a:ext cx="8520600" cy="26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Queue (hàng đợi) là kiểu dữ liệu nổi tiếng với kiểu vào ra FIFO (</a:t>
            </a:r>
            <a:r>
              <a:rPr lang="en-US" sz="1300">
                <a:solidFill>
                  <a:schemeClr val="dk1"/>
                </a:solidFill>
                <a:highlight>
                  <a:srgbClr val="FFFFFF"/>
                </a:highlight>
                <a:latin typeface="Times New Roman"/>
                <a:ea typeface="Times New Roman"/>
                <a:cs typeface="Times New Roman"/>
                <a:sym typeface="Times New Roman"/>
              </a:rPr>
              <a:t>First-In-First-Out</a:t>
            </a:r>
            <a:r>
              <a:rPr lang="en" sz="1300">
                <a:solidFill>
                  <a:schemeClr val="dk1"/>
                </a:solidFill>
                <a:highlight>
                  <a:srgbClr val="FFFFFF"/>
                </a:highlight>
                <a:latin typeface="Times New Roman"/>
                <a:ea typeface="Times New Roman"/>
                <a:cs typeface="Times New Roman"/>
                <a:sym typeface="Times New Roman"/>
              </a:rPr>
              <a:t> hay vào trước ra trước), tuy nhiên với Queue Interface thì queue không chỉ còn dừng lại ở mức đơn giản như vậy mà nó cũng cấp cho bạn các phương thức để xây dựng các queue phức tạp hơn nhiều như priority queue (queue có ưu tiên), deque (queue 2 chiều), … Và cũng giống như 2 interface trước, Queue Interface cũng kế thừa và mang đầy đủ phương thức từ Collection Interface.</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Một số class về Queue thường sử dụng:</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220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LinkedList</a:t>
            </a:r>
            <a:r>
              <a:rPr lang="en" sz="1300">
                <a:solidFill>
                  <a:schemeClr val="dk1"/>
                </a:solidFill>
                <a:highlight>
                  <a:srgbClr val="FFFFFF"/>
                </a:highlight>
                <a:latin typeface="Times New Roman"/>
                <a:ea typeface="Times New Roman"/>
                <a:cs typeface="Times New Roman"/>
                <a:sym typeface="Times New Roman"/>
              </a:rPr>
              <a:t>: chính là LinkedList mình đã nói ở phần List</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PriorityQueue</a:t>
            </a:r>
            <a:r>
              <a:rPr lang="en" sz="1300">
                <a:solidFill>
                  <a:schemeClr val="dk1"/>
                </a:solidFill>
                <a:highlight>
                  <a:srgbClr val="FFFFFF"/>
                </a:highlight>
                <a:latin typeface="Times New Roman"/>
                <a:ea typeface="Times New Roman"/>
                <a:cs typeface="Times New Roman"/>
                <a:sym typeface="Times New Roman"/>
              </a:rPr>
              <a:t>: là 1 dạng queue mà trong đó các phần tử trong queue sẽ được sắp xếp.</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ArrayDeque</a:t>
            </a:r>
            <a:r>
              <a:rPr lang="en" sz="1300">
                <a:solidFill>
                  <a:schemeClr val="dk1"/>
                </a:solidFill>
                <a:highlight>
                  <a:srgbClr val="FFFFFF"/>
                </a:highlight>
                <a:latin typeface="Times New Roman"/>
                <a:ea typeface="Times New Roman"/>
                <a:cs typeface="Times New Roman"/>
                <a:sym typeface="Times New Roman"/>
              </a:rPr>
              <a:t>: là 1 dạng deque (queue 2 chiều) được implement dựa trên mảng</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sz="1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0" y="36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TreeSet</a:t>
            </a:r>
            <a:endParaRPr/>
          </a:p>
        </p:txBody>
      </p:sp>
      <p:sp>
        <p:nvSpPr>
          <p:cNvPr id="161" name="Google Shape;161;p29"/>
          <p:cNvSpPr txBox="1"/>
          <p:nvPr/>
        </p:nvSpPr>
        <p:spPr>
          <a:xfrm>
            <a:off x="137700" y="608900"/>
            <a:ext cx="7983600" cy="407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highlight>
                  <a:schemeClr val="lt1"/>
                </a:highlight>
                <a:latin typeface="Times New Roman"/>
                <a:ea typeface="Times New Roman"/>
                <a:cs typeface="Times New Roman"/>
                <a:sym typeface="Times New Roman"/>
              </a:rPr>
              <a:t>Một số class thực thi Set Interface thường gặp:</a:t>
            </a:r>
            <a:endParaRPr sz="1300">
              <a:solidFill>
                <a:schemeClr val="dk1"/>
              </a:solidFill>
              <a:highlight>
                <a:schemeClr val="lt1"/>
              </a:highlight>
              <a:latin typeface="Times New Roman"/>
              <a:ea typeface="Times New Roman"/>
              <a:cs typeface="Times New Roman"/>
              <a:sym typeface="Times New Roman"/>
            </a:endParaRPr>
          </a:p>
          <a:p>
            <a:pPr marL="939800" lvl="0" indent="-311150" algn="l" rtl="0">
              <a:lnSpc>
                <a:spcPct val="115000"/>
              </a:lnSpc>
              <a:spcBef>
                <a:spcPts val="2200"/>
              </a:spcBef>
              <a:spcAft>
                <a:spcPts val="0"/>
              </a:spcAft>
              <a:buClr>
                <a:schemeClr val="dk1"/>
              </a:buClr>
              <a:buSzPts val="1300"/>
              <a:buFont typeface="Times New Roman"/>
              <a:buChar char="●"/>
            </a:pPr>
            <a:r>
              <a:rPr lang="en" sz="1300">
                <a:solidFill>
                  <a:schemeClr val="dk1"/>
                </a:solidFill>
                <a:highlight>
                  <a:schemeClr val="lt1"/>
                </a:highlight>
                <a:latin typeface="Times New Roman"/>
                <a:ea typeface="Times New Roman"/>
                <a:cs typeface="Times New Roman"/>
                <a:sym typeface="Times New Roman"/>
              </a:rPr>
              <a:t>TreeSet : </a:t>
            </a:r>
            <a:r>
              <a:rPr lang="en" sz="1200">
                <a:solidFill>
                  <a:schemeClr val="dk1"/>
                </a:solidFill>
                <a:highlight>
                  <a:srgbClr val="FFFFFF"/>
                </a:highlight>
              </a:rPr>
              <a:t>Sử dụng một tree cho lưu giữ. Các đối tượng được lưu giữ được xếp thứ tự tăng dần.</a:t>
            </a:r>
            <a:endParaRPr sz="1300">
              <a:solidFill>
                <a:schemeClr val="dk1"/>
              </a:solidFill>
              <a:highlight>
                <a:schemeClr val="lt1"/>
              </a:highlight>
              <a:latin typeface="Times New Roman"/>
              <a:ea typeface="Times New Roman"/>
              <a:cs typeface="Times New Roman"/>
              <a:sym typeface="Times New Roman"/>
            </a:endParaRPr>
          </a:p>
          <a:p>
            <a:pPr marL="939800" lvl="0" indent="-311150" algn="l" rtl="0">
              <a:lnSpc>
                <a:spcPct val="115000"/>
              </a:lnSpc>
              <a:spcBef>
                <a:spcPts val="0"/>
              </a:spcBef>
              <a:spcAft>
                <a:spcPts val="0"/>
              </a:spcAft>
              <a:buClr>
                <a:schemeClr val="dk1"/>
              </a:buClr>
              <a:buSzPts val="1300"/>
              <a:buFont typeface="Times New Roman"/>
              <a:buChar char="●"/>
            </a:pPr>
            <a:r>
              <a:rPr lang="en" sz="1300">
                <a:solidFill>
                  <a:schemeClr val="dk1"/>
                </a:solidFill>
                <a:highlight>
                  <a:schemeClr val="lt1"/>
                </a:highlight>
                <a:latin typeface="Roboto"/>
                <a:ea typeface="Roboto"/>
                <a:cs typeface="Roboto"/>
                <a:sym typeface="Roboto"/>
              </a:rPr>
              <a:t>HashSet</a:t>
            </a:r>
            <a:r>
              <a:rPr lang="en" sz="1300">
                <a:solidFill>
                  <a:schemeClr val="dk1"/>
                </a:solidFill>
                <a:highlight>
                  <a:schemeClr val="lt1"/>
                </a:highlight>
                <a:latin typeface="Times New Roman"/>
                <a:ea typeface="Times New Roman"/>
                <a:cs typeface="Times New Roman"/>
                <a:sym typeface="Times New Roman"/>
              </a:rPr>
              <a:t>: là 1 class implement Set Interface, mà các phần tử được lưu trữ dưới dạng bảng băm (</a:t>
            </a:r>
            <a:r>
              <a:rPr lang="en" sz="1150">
                <a:solidFill>
                  <a:srgbClr val="222222"/>
                </a:solidFill>
                <a:highlight>
                  <a:srgbClr val="FFFFFF"/>
                </a:highlight>
                <a:latin typeface="Verdana"/>
                <a:ea typeface="Verdana"/>
                <a:cs typeface="Verdana"/>
                <a:sym typeface="Verdana"/>
              </a:rPr>
              <a:t>các mã số duy nhất(không trùng lặp)</a:t>
            </a:r>
            <a:r>
              <a:rPr lang="en" sz="1300">
                <a:solidFill>
                  <a:schemeClr val="dk1"/>
                </a:solidFill>
                <a:highlight>
                  <a:schemeClr val="lt1"/>
                </a:highlight>
                <a:latin typeface="Times New Roman"/>
                <a:ea typeface="Times New Roman"/>
                <a:cs typeface="Times New Roman"/>
                <a:sym typeface="Times New Roman"/>
              </a:rPr>
              <a:t>).</a:t>
            </a:r>
            <a:endParaRPr sz="1300">
              <a:solidFill>
                <a:schemeClr val="dk1"/>
              </a:solidFill>
              <a:highlight>
                <a:schemeClr val="lt1"/>
              </a:highlight>
              <a:latin typeface="Times New Roman"/>
              <a:ea typeface="Times New Roman"/>
              <a:cs typeface="Times New Roman"/>
              <a:sym typeface="Times New Roman"/>
            </a:endParaRPr>
          </a:p>
          <a:p>
            <a:pPr marL="939800" lvl="0" indent="-311150" algn="l" rtl="0">
              <a:lnSpc>
                <a:spcPct val="115000"/>
              </a:lnSpc>
              <a:spcBef>
                <a:spcPts val="0"/>
              </a:spcBef>
              <a:spcAft>
                <a:spcPts val="0"/>
              </a:spcAft>
              <a:buClr>
                <a:schemeClr val="dk1"/>
              </a:buClr>
              <a:buSzPts val="1300"/>
              <a:buFont typeface="Times New Roman"/>
              <a:buChar char="●"/>
            </a:pPr>
            <a:r>
              <a:rPr lang="en" sz="1300">
                <a:solidFill>
                  <a:schemeClr val="dk1"/>
                </a:solidFill>
                <a:highlight>
                  <a:schemeClr val="lt1"/>
                </a:highlight>
                <a:latin typeface="Roboto"/>
                <a:ea typeface="Roboto"/>
                <a:cs typeface="Roboto"/>
                <a:sym typeface="Roboto"/>
              </a:rPr>
              <a:t>EnumSet</a:t>
            </a:r>
            <a:r>
              <a:rPr lang="en" sz="1300">
                <a:solidFill>
                  <a:schemeClr val="dk1"/>
                </a:solidFill>
                <a:highlight>
                  <a:schemeClr val="lt1"/>
                </a:highlight>
                <a:latin typeface="Times New Roman"/>
                <a:ea typeface="Times New Roman"/>
                <a:cs typeface="Times New Roman"/>
                <a:sym typeface="Times New Roman"/>
              </a:rPr>
              <a:t>: là 1 class dạng set như 2 class ở trên, tuy nhiên khác với 2 class trên là các phần tử trong set là các enum chứ không phải object.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81775" y="70325"/>
            <a:ext cx="85206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highlight>
                  <a:srgbClr val="FFFFFF"/>
                </a:highlight>
                <a:latin typeface="Roboto"/>
                <a:ea typeface="Roboto"/>
                <a:cs typeface="Roboto"/>
                <a:sym typeface="Roboto"/>
              </a:rPr>
              <a:t>Map Interface</a:t>
            </a:r>
            <a:endParaRPr sz="1500" b="1">
              <a:highlight>
                <a:srgbClr val="FFFFFF"/>
              </a:highlight>
              <a:latin typeface="Roboto"/>
              <a:ea typeface="Roboto"/>
              <a:cs typeface="Roboto"/>
              <a:sym typeface="Roboto"/>
            </a:endParaRPr>
          </a:p>
          <a:p>
            <a:pPr marL="0" lvl="0" indent="0" algn="l" rtl="0">
              <a:spcBef>
                <a:spcPts val="0"/>
              </a:spcBef>
              <a:spcAft>
                <a:spcPts val="0"/>
              </a:spcAft>
              <a:buNone/>
            </a:pPr>
            <a:endParaRPr sz="1500" b="1">
              <a:highlight>
                <a:srgbClr val="FFFFFF"/>
              </a:highlight>
              <a:latin typeface="Roboto"/>
              <a:ea typeface="Roboto"/>
              <a:cs typeface="Roboto"/>
              <a:sym typeface="Roboto"/>
            </a:endParaRPr>
          </a:p>
        </p:txBody>
      </p:sp>
      <p:sp>
        <p:nvSpPr>
          <p:cNvPr id="167" name="Google Shape;167;p30"/>
          <p:cNvSpPr txBox="1">
            <a:spLocks noGrp="1"/>
          </p:cNvSpPr>
          <p:nvPr>
            <p:ph type="body" idx="1"/>
          </p:nvPr>
        </p:nvSpPr>
        <p:spPr>
          <a:xfrm>
            <a:off x="149925" y="462675"/>
            <a:ext cx="8520600" cy="41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Map (đồ thị/ánh xạ) là kiểu dữ liệu cho phép ta quản lý dữ liệu theo dạng cặp key-value, trong đó key là duy nhất và tương ứng với 1 key là một giá trị value. Map Interface cung cấp cho ta các phương thức để tương tác với kiểu dữ liệu như vậy. Không giống như các interface ở trên, Map Interface không kế thừa từ Collection Interface mà đây là 1 interface độc lập với các phương thức của riêng mình.</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Dưới đây là một số class về Map cần chú ý:</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220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TreeMap</a:t>
            </a:r>
            <a:r>
              <a:rPr lang="en" sz="1300">
                <a:solidFill>
                  <a:schemeClr val="dk1"/>
                </a:solidFill>
                <a:highlight>
                  <a:srgbClr val="FFFFFF"/>
                </a:highlight>
                <a:latin typeface="Times New Roman"/>
                <a:ea typeface="Times New Roman"/>
                <a:cs typeface="Times New Roman"/>
                <a:sym typeface="Times New Roman"/>
              </a:rPr>
              <a:t>: là class thực thi giao diện Map Interface với dạng cây đỏ đen (Red-Black tree) trong đó các key đã được sắp xếp. Class này cho phép thời gian thêm, sửa, xóa và tìm kiếm 1 phần tử trong Map là tương đương nhau và đều là O(log(n))</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HashMap</a:t>
            </a:r>
            <a:r>
              <a:rPr lang="en" sz="1300">
                <a:solidFill>
                  <a:schemeClr val="dk1"/>
                </a:solidFill>
                <a:highlight>
                  <a:srgbClr val="FFFFFF"/>
                </a:highlight>
                <a:latin typeface="Times New Roman"/>
                <a:ea typeface="Times New Roman"/>
                <a:cs typeface="Times New Roman"/>
                <a:sym typeface="Times New Roman"/>
              </a:rPr>
              <a:t>: là class thực thi giao diện Map Interface với các key được lưu trữ dưới dạng bảng băm, cho phép tìm kiếm nhanh O(1).</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EnumMap</a:t>
            </a:r>
            <a:r>
              <a:rPr lang="en" sz="1300">
                <a:solidFill>
                  <a:schemeClr val="dk1"/>
                </a:solidFill>
                <a:highlight>
                  <a:srgbClr val="FFFFFF"/>
                </a:highlight>
                <a:latin typeface="Times New Roman"/>
                <a:ea typeface="Times New Roman"/>
                <a:cs typeface="Times New Roman"/>
                <a:sym typeface="Times New Roman"/>
              </a:rPr>
              <a:t>: cũng là 1 Map class nữa, tuy nhiên các key trong Map lại là các enum chứ không phải object như các dạng Map class ở trên.</a:t>
            </a:r>
            <a:endParaRPr sz="1300">
              <a:solidFill>
                <a:schemeClr val="dk1"/>
              </a:solidFill>
              <a:highlight>
                <a:srgbClr val="FFFFFF"/>
              </a:highlight>
              <a:latin typeface="Times New Roman"/>
              <a:ea typeface="Times New Roman"/>
              <a:cs typeface="Times New Roman"/>
              <a:sym typeface="Times New Roman"/>
            </a:endParaRPr>
          </a:p>
          <a:p>
            <a:pPr marL="939800" lvl="0" indent="-311150" algn="l" rtl="0">
              <a:spcBef>
                <a:spcPts val="0"/>
              </a:spcBef>
              <a:spcAft>
                <a:spcPts val="0"/>
              </a:spcAft>
              <a:buClr>
                <a:schemeClr val="dk1"/>
              </a:buClr>
              <a:buSzPts val="1300"/>
              <a:buFont typeface="Times New Roman"/>
              <a:buChar char="●"/>
            </a:pPr>
            <a:r>
              <a:rPr lang="en" sz="1300">
                <a:solidFill>
                  <a:schemeClr val="dk1"/>
                </a:solidFill>
                <a:highlight>
                  <a:srgbClr val="FFFFFF"/>
                </a:highlight>
                <a:latin typeface="Roboto"/>
                <a:ea typeface="Roboto"/>
                <a:cs typeface="Roboto"/>
                <a:sym typeface="Roboto"/>
              </a:rPr>
              <a:t>WeakHashMap</a:t>
            </a:r>
            <a:r>
              <a:rPr lang="en" sz="1300">
                <a:solidFill>
                  <a:schemeClr val="dk1"/>
                </a:solidFill>
                <a:highlight>
                  <a:srgbClr val="FFFFFF"/>
                </a:highlight>
                <a:latin typeface="Times New Roman"/>
                <a:ea typeface="Times New Roman"/>
                <a:cs typeface="Times New Roman"/>
                <a:sym typeface="Times New Roman"/>
              </a:rPr>
              <a:t>: tương tự như HashMap tuy nhiên có 1 điểm khác biệt đáng chú ý là các key trong Map chỉ là các Weak reference (hay Weak key), có nghĩa là khi phần tử sẽ bị xóa khi key được giải phóng hay không còn một biến nào tham chiếu đến key nữa.</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sz="1500" b="1">
              <a:solidFill>
                <a:schemeClr val="dk1"/>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0"/>
            <a:ext cx="8520600" cy="52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3000" b="1">
                <a:solidFill>
                  <a:srgbClr val="333333"/>
                </a:solidFill>
                <a:highlight>
                  <a:schemeClr val="lt1"/>
                </a:highlight>
              </a:rPr>
              <a:t>Collections</a:t>
            </a:r>
            <a:endParaRPr sz="3000"/>
          </a:p>
        </p:txBody>
      </p:sp>
      <p:sp>
        <p:nvSpPr>
          <p:cNvPr id="61" name="Google Shape;61;p14"/>
          <p:cNvSpPr txBox="1">
            <a:spLocks noGrp="1"/>
          </p:cNvSpPr>
          <p:nvPr>
            <p:ph type="body" idx="1"/>
          </p:nvPr>
        </p:nvSpPr>
        <p:spPr>
          <a:xfrm>
            <a:off x="62800" y="564663"/>
            <a:ext cx="8520600" cy="66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a:solidFill>
                  <a:srgbClr val="333333"/>
                </a:solidFill>
                <a:highlight>
                  <a:srgbClr val="FFFFFF"/>
                </a:highlight>
              </a:rPr>
              <a:t>Collections trong java</a:t>
            </a:r>
            <a:r>
              <a:rPr lang="en" sz="1200">
                <a:solidFill>
                  <a:srgbClr val="333333"/>
                </a:solidFill>
                <a:highlight>
                  <a:srgbClr val="FFFFFF"/>
                </a:highlight>
              </a:rPr>
              <a:t> là một khuôn khổ cung cấp một kiến trúc để lưu trữ và thao tác tới nhóm các đối tượng. Tất cả các hoạt động mà bạn thực hiện trên một dữ liệu như tìm kiếm, phân loại, chèn, xóa,… có thể được thực hiện bởi Java Collections.</a:t>
            </a:r>
            <a:endParaRPr/>
          </a:p>
        </p:txBody>
      </p:sp>
      <p:pic>
        <p:nvPicPr>
          <p:cNvPr id="62" name="Google Shape;62;p14"/>
          <p:cNvPicPr preferRelativeResize="0"/>
          <p:nvPr/>
        </p:nvPicPr>
        <p:blipFill>
          <a:blip r:embed="rId3">
            <a:alphaModFix/>
          </a:blip>
          <a:stretch>
            <a:fillRect/>
          </a:stretch>
        </p:blipFill>
        <p:spPr>
          <a:xfrm>
            <a:off x="1578500" y="1272725"/>
            <a:ext cx="5987000" cy="3839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81775" y="7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highlight>
                  <a:srgbClr val="FFFFFF"/>
                </a:highlight>
                <a:latin typeface="Roboto"/>
                <a:ea typeface="Roboto"/>
                <a:cs typeface="Roboto"/>
                <a:sym typeface="Roboto"/>
              </a:rPr>
              <a:t>Set Interface</a:t>
            </a:r>
            <a:endParaRPr/>
          </a:p>
        </p:txBody>
      </p:sp>
      <p:sp>
        <p:nvSpPr>
          <p:cNvPr id="68" name="Google Shape;68;p15"/>
          <p:cNvSpPr txBox="1">
            <a:spLocks noGrp="1"/>
          </p:cNvSpPr>
          <p:nvPr>
            <p:ph type="body" idx="1"/>
          </p:nvPr>
        </p:nvSpPr>
        <p:spPr>
          <a:xfrm>
            <a:off x="180100" y="489750"/>
            <a:ext cx="85206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Set (tập hợp) là kiểu dữ liệu mà bên trong nó mỗi phần tử chỉ xuất hiện duy nhất một lần (tương tự như tập hợp trong toán học vậy)  và tập hợp chưa được sắp xếp</a:t>
            </a:r>
            <a:endParaRPr sz="1300">
              <a:solidFill>
                <a:schemeClr val="dk1"/>
              </a:solidFill>
              <a:highlight>
                <a:srgbClr val="FFFFFF"/>
              </a:highlight>
              <a:latin typeface="Times New Roman"/>
              <a:ea typeface="Times New Roman"/>
              <a:cs typeface="Times New Roman"/>
              <a:sym typeface="Times New Roman"/>
            </a:endParaRPr>
          </a:p>
          <a:p>
            <a:pPr marL="457200" lvl="0" indent="0" algn="l" rtl="0">
              <a:spcBef>
                <a:spcPts val="2200"/>
              </a:spcBef>
              <a:spcAft>
                <a:spcPts val="0"/>
              </a:spcAft>
              <a:buNone/>
            </a:pP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69" name="Google Shape;69;p15"/>
          <p:cNvPicPr preferRelativeResize="0"/>
          <p:nvPr/>
        </p:nvPicPr>
        <p:blipFill>
          <a:blip r:embed="rId3">
            <a:alphaModFix/>
          </a:blip>
          <a:stretch>
            <a:fillRect/>
          </a:stretch>
        </p:blipFill>
        <p:spPr>
          <a:xfrm>
            <a:off x="579050" y="1110750"/>
            <a:ext cx="6093202" cy="3891599"/>
          </a:xfrm>
          <a:prstGeom prst="rect">
            <a:avLst/>
          </a:prstGeom>
          <a:noFill/>
          <a:ln>
            <a:noFill/>
          </a:ln>
        </p:spPr>
      </p:pic>
      <p:sp>
        <p:nvSpPr>
          <p:cNvPr id="70" name="Google Shape;70;p15"/>
          <p:cNvSpPr txBox="1"/>
          <p:nvPr/>
        </p:nvSpPr>
        <p:spPr>
          <a:xfrm>
            <a:off x="6856150" y="2071500"/>
            <a:ext cx="2170200" cy="6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Các điện thoại không được trùng nhau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1775" y="7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highlight>
                  <a:srgbClr val="FFFFFF"/>
                </a:highlight>
                <a:latin typeface="Roboto"/>
                <a:ea typeface="Roboto"/>
                <a:cs typeface="Roboto"/>
                <a:sym typeface="Roboto"/>
              </a:rPr>
              <a:t>List Interface</a:t>
            </a:r>
            <a:endParaRPr sz="1500" b="1">
              <a:highlight>
                <a:srgbClr val="FFFFFF"/>
              </a:highlight>
              <a:latin typeface="Roboto"/>
              <a:ea typeface="Roboto"/>
              <a:cs typeface="Roboto"/>
              <a:sym typeface="Roboto"/>
            </a:endParaRPr>
          </a:p>
          <a:p>
            <a:pPr marL="0" lvl="0" indent="0" algn="l" rtl="0">
              <a:spcBef>
                <a:spcPts val="0"/>
              </a:spcBef>
              <a:spcAft>
                <a:spcPts val="0"/>
              </a:spcAft>
              <a:buNone/>
            </a:pPr>
            <a:endParaRPr sz="1500" b="1">
              <a:highlight>
                <a:srgbClr val="FFFFFF"/>
              </a:highlight>
              <a:latin typeface="Roboto"/>
              <a:ea typeface="Roboto"/>
              <a:cs typeface="Roboto"/>
              <a:sym typeface="Roboto"/>
            </a:endParaRPr>
          </a:p>
        </p:txBody>
      </p:sp>
      <p:sp>
        <p:nvSpPr>
          <p:cNvPr id="76" name="Google Shape;76;p16"/>
          <p:cNvSpPr txBox="1">
            <a:spLocks noGrp="1"/>
          </p:cNvSpPr>
          <p:nvPr>
            <p:ph type="body" idx="1"/>
          </p:nvPr>
        </p:nvSpPr>
        <p:spPr>
          <a:xfrm>
            <a:off x="81775" y="519175"/>
            <a:ext cx="8520600" cy="7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List (danh sách) là cấu trúc dữ liệu tuyến tính trong đó các phần tử đ</a:t>
            </a:r>
            <a:r>
              <a:rPr lang="en" sz="1300">
                <a:solidFill>
                  <a:srgbClr val="FF0000"/>
                </a:solidFill>
                <a:highlight>
                  <a:srgbClr val="FFFFFF"/>
                </a:highlight>
                <a:latin typeface="Times New Roman"/>
                <a:ea typeface="Times New Roman"/>
                <a:cs typeface="Times New Roman"/>
                <a:sym typeface="Times New Roman"/>
              </a:rPr>
              <a:t>ược sắp xếp theo một thứ tự xác định</a:t>
            </a:r>
            <a:r>
              <a:rPr lang="en" sz="1300">
                <a:solidFill>
                  <a:schemeClr val="dk1"/>
                </a:solidFill>
                <a:highlight>
                  <a:srgbClr val="FFFFFF"/>
                </a:highlight>
                <a:latin typeface="Times New Roman"/>
                <a:ea typeface="Times New Roman"/>
                <a:cs typeface="Times New Roman"/>
                <a:sym typeface="Times New Roman"/>
              </a:rPr>
              <a:t>. Cho phép các phần tử được trùng lặp nhau</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endParaRPr sz="1300">
              <a:solidFill>
                <a:schemeClr val="dk1"/>
              </a:solidFill>
              <a:highlight>
                <a:srgbClr val="FFFFFF"/>
              </a:highlight>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888025" y="1265275"/>
            <a:ext cx="5982818" cy="3573425"/>
          </a:xfrm>
          <a:prstGeom prst="rect">
            <a:avLst/>
          </a:prstGeom>
          <a:noFill/>
          <a:ln>
            <a:noFill/>
          </a:ln>
        </p:spPr>
      </p:pic>
      <p:sp>
        <p:nvSpPr>
          <p:cNvPr id="78" name="Google Shape;78;p16"/>
          <p:cNvSpPr txBox="1"/>
          <p:nvPr/>
        </p:nvSpPr>
        <p:spPr>
          <a:xfrm>
            <a:off x="6959150" y="2640950"/>
            <a:ext cx="19053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Ví dụ như Veronica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81775" y="70325"/>
            <a:ext cx="85206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highlight>
                  <a:srgbClr val="FFFFFF"/>
                </a:highlight>
                <a:latin typeface="Roboto"/>
                <a:ea typeface="Roboto"/>
                <a:cs typeface="Roboto"/>
                <a:sym typeface="Roboto"/>
              </a:rPr>
              <a:t>Map Interface</a:t>
            </a:r>
            <a:endParaRPr sz="1500" b="1">
              <a:highlight>
                <a:srgbClr val="FFFFFF"/>
              </a:highlight>
              <a:latin typeface="Roboto"/>
              <a:ea typeface="Roboto"/>
              <a:cs typeface="Roboto"/>
              <a:sym typeface="Roboto"/>
            </a:endParaRPr>
          </a:p>
          <a:p>
            <a:pPr marL="0" lvl="0" indent="0" algn="l" rtl="0">
              <a:spcBef>
                <a:spcPts val="0"/>
              </a:spcBef>
              <a:spcAft>
                <a:spcPts val="0"/>
              </a:spcAft>
              <a:buNone/>
            </a:pPr>
            <a:endParaRPr sz="1500" b="1">
              <a:highlight>
                <a:srgbClr val="FFFFFF"/>
              </a:highlight>
              <a:latin typeface="Roboto"/>
              <a:ea typeface="Roboto"/>
              <a:cs typeface="Roboto"/>
              <a:sym typeface="Roboto"/>
            </a:endParaRPr>
          </a:p>
        </p:txBody>
      </p:sp>
      <p:sp>
        <p:nvSpPr>
          <p:cNvPr id="84" name="Google Shape;84;p17"/>
          <p:cNvSpPr txBox="1">
            <a:spLocks noGrp="1"/>
          </p:cNvSpPr>
          <p:nvPr>
            <p:ph type="body" idx="1"/>
          </p:nvPr>
        </p:nvSpPr>
        <p:spPr>
          <a:xfrm>
            <a:off x="149925" y="502325"/>
            <a:ext cx="85206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Map (đồ thị/ánh xạ) là kiểu dữ liệu cho phép ta quản lý dữ liệu theo dạng </a:t>
            </a:r>
            <a:r>
              <a:rPr lang="en" sz="1300">
                <a:solidFill>
                  <a:srgbClr val="FF0000"/>
                </a:solidFill>
                <a:highlight>
                  <a:srgbClr val="FFFFFF"/>
                </a:highlight>
                <a:latin typeface="Times New Roman"/>
                <a:ea typeface="Times New Roman"/>
                <a:cs typeface="Times New Roman"/>
                <a:sym typeface="Times New Roman"/>
              </a:rPr>
              <a:t>cặp key-value, trong đó key là duy nhất và tương ứng với 1 key là một giá trị value</a:t>
            </a:r>
            <a:r>
              <a:rPr lang="en" sz="1300">
                <a:solidFill>
                  <a:schemeClr val="dk1"/>
                </a:solidFill>
                <a:highlight>
                  <a:srgbClr val="FFFFFF"/>
                </a:highlight>
                <a:latin typeface="Times New Roman"/>
                <a:ea typeface="Times New Roman"/>
                <a:cs typeface="Times New Roman"/>
                <a:sym typeface="Times New Roman"/>
              </a:rPr>
              <a:t>. Map Interface không kế thừa từ Collection Interface mà đây là 1 interface độc lập với các phương thức của riêng mình.</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sz="1500" b="1">
              <a:solidFill>
                <a:schemeClr val="dk1"/>
              </a:solidFill>
              <a:highlight>
                <a:srgbClr val="FFFFFF"/>
              </a:highlight>
              <a:latin typeface="Roboto"/>
              <a:ea typeface="Roboto"/>
              <a:cs typeface="Roboto"/>
              <a:sym typeface="Roboto"/>
            </a:endParaRPr>
          </a:p>
        </p:txBody>
      </p:sp>
      <p:pic>
        <p:nvPicPr>
          <p:cNvPr id="85" name="Google Shape;85;p17"/>
          <p:cNvPicPr preferRelativeResize="0"/>
          <p:nvPr/>
        </p:nvPicPr>
        <p:blipFill>
          <a:blip r:embed="rId3">
            <a:alphaModFix/>
          </a:blip>
          <a:stretch>
            <a:fillRect/>
          </a:stretch>
        </p:blipFill>
        <p:spPr>
          <a:xfrm>
            <a:off x="5301525" y="1861150"/>
            <a:ext cx="3369000" cy="2229000"/>
          </a:xfrm>
          <a:prstGeom prst="rect">
            <a:avLst/>
          </a:prstGeom>
          <a:noFill/>
          <a:ln>
            <a:noFill/>
          </a:ln>
        </p:spPr>
      </p:pic>
      <p:pic>
        <p:nvPicPr>
          <p:cNvPr id="86" name="Google Shape;86;p17"/>
          <p:cNvPicPr preferRelativeResize="0"/>
          <p:nvPr/>
        </p:nvPicPr>
        <p:blipFill>
          <a:blip r:embed="rId4">
            <a:alphaModFix/>
          </a:blip>
          <a:stretch>
            <a:fillRect/>
          </a:stretch>
        </p:blipFill>
        <p:spPr>
          <a:xfrm>
            <a:off x="540635" y="1653274"/>
            <a:ext cx="3770191" cy="264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81775" y="70325"/>
            <a:ext cx="85206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highlight>
                  <a:srgbClr val="FFFFFF"/>
                </a:highlight>
                <a:latin typeface="Roboto"/>
                <a:ea typeface="Roboto"/>
                <a:cs typeface="Roboto"/>
                <a:sym typeface="Roboto"/>
              </a:rPr>
              <a:t>Queue Interface</a:t>
            </a:r>
            <a:endParaRPr sz="1500" b="1">
              <a:highlight>
                <a:srgbClr val="FFFFFF"/>
              </a:highlight>
              <a:latin typeface="Roboto"/>
              <a:ea typeface="Roboto"/>
              <a:cs typeface="Roboto"/>
              <a:sym typeface="Roboto"/>
            </a:endParaRPr>
          </a:p>
          <a:p>
            <a:pPr marL="0" lvl="0" indent="0" algn="l" rtl="0">
              <a:spcBef>
                <a:spcPts val="0"/>
              </a:spcBef>
              <a:spcAft>
                <a:spcPts val="0"/>
              </a:spcAft>
              <a:buNone/>
            </a:pPr>
            <a:endParaRPr sz="1500" b="1">
              <a:highlight>
                <a:srgbClr val="FFFFFF"/>
              </a:highlight>
              <a:latin typeface="Roboto"/>
              <a:ea typeface="Roboto"/>
              <a:cs typeface="Roboto"/>
              <a:sym typeface="Roboto"/>
            </a:endParaRPr>
          </a:p>
        </p:txBody>
      </p:sp>
      <p:sp>
        <p:nvSpPr>
          <p:cNvPr id="92" name="Google Shape;92;p18"/>
          <p:cNvSpPr txBox="1">
            <a:spLocks noGrp="1"/>
          </p:cNvSpPr>
          <p:nvPr>
            <p:ph type="body" idx="1"/>
          </p:nvPr>
        </p:nvSpPr>
        <p:spPr>
          <a:xfrm>
            <a:off x="137100" y="502325"/>
            <a:ext cx="8881800" cy="3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Queue (hàng đợi) là kiểu dữ liệu nổi tiếng với kiểu vào ra FIFO (first-in-first-out hay vào trước ra trước)</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sz="1300">
              <a:solidFill>
                <a:schemeClr val="dk1"/>
              </a:solidFill>
              <a:highlight>
                <a:srgbClr val="FFFFFF"/>
              </a:highlight>
              <a:latin typeface="Times New Roman"/>
              <a:ea typeface="Times New Roman"/>
              <a:cs typeface="Times New Roman"/>
              <a:sym typeface="Times New Roman"/>
            </a:endParaRPr>
          </a:p>
        </p:txBody>
      </p:sp>
      <p:pic>
        <p:nvPicPr>
          <p:cNvPr id="93" name="Google Shape;93;p18"/>
          <p:cNvPicPr preferRelativeResize="0"/>
          <p:nvPr/>
        </p:nvPicPr>
        <p:blipFill>
          <a:blip r:embed="rId3">
            <a:alphaModFix/>
          </a:blip>
          <a:stretch>
            <a:fillRect/>
          </a:stretch>
        </p:blipFill>
        <p:spPr>
          <a:xfrm>
            <a:off x="629175" y="1056525"/>
            <a:ext cx="7705599" cy="354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1775" y="70325"/>
            <a:ext cx="85206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highlight>
                  <a:srgbClr val="FFFFFF"/>
                </a:highlight>
                <a:latin typeface="Roboto"/>
                <a:ea typeface="Roboto"/>
                <a:cs typeface="Roboto"/>
                <a:sym typeface="Roboto"/>
              </a:rPr>
              <a:t>Stack</a:t>
            </a:r>
            <a:endParaRPr sz="1500" b="1">
              <a:highlight>
                <a:srgbClr val="FFFFFF"/>
              </a:highlight>
              <a:latin typeface="Roboto"/>
              <a:ea typeface="Roboto"/>
              <a:cs typeface="Roboto"/>
              <a:sym typeface="Roboto"/>
            </a:endParaRPr>
          </a:p>
        </p:txBody>
      </p:sp>
      <p:sp>
        <p:nvSpPr>
          <p:cNvPr id="106" name="Google Shape;106;p20"/>
          <p:cNvSpPr txBox="1">
            <a:spLocks noGrp="1"/>
          </p:cNvSpPr>
          <p:nvPr>
            <p:ph type="body" idx="1"/>
          </p:nvPr>
        </p:nvSpPr>
        <p:spPr>
          <a:xfrm>
            <a:off x="137100" y="502325"/>
            <a:ext cx="8881800" cy="3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Stack (Ngăn xếp) là kiểu dữ liệu nổi tiếng với kiểu vào ra LIFO (last in first out hay vào sau ra trước)</a:t>
            </a:r>
            <a:endParaRPr sz="1300">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sz="1300">
              <a:solidFill>
                <a:schemeClr val="dk1"/>
              </a:solidFill>
              <a:highlight>
                <a:srgbClr val="FFFFFF"/>
              </a:highlight>
              <a:latin typeface="Times New Roman"/>
              <a:ea typeface="Times New Roman"/>
              <a:cs typeface="Times New Roman"/>
              <a:sym typeface="Times New Roman"/>
            </a:endParaRPr>
          </a:p>
        </p:txBody>
      </p:sp>
      <p:pic>
        <p:nvPicPr>
          <p:cNvPr id="107" name="Google Shape;107;p20"/>
          <p:cNvPicPr preferRelativeResize="0"/>
          <p:nvPr/>
        </p:nvPicPr>
        <p:blipFill>
          <a:blip r:embed="rId3">
            <a:alphaModFix/>
          </a:blip>
          <a:stretch>
            <a:fillRect/>
          </a:stretch>
        </p:blipFill>
        <p:spPr>
          <a:xfrm>
            <a:off x="2114788" y="1802800"/>
            <a:ext cx="4454575" cy="20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27775" y="77200"/>
            <a:ext cx="8520600" cy="4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Big O</a:t>
            </a:r>
            <a:endParaRPr/>
          </a:p>
        </p:txBody>
      </p:sp>
      <p:sp>
        <p:nvSpPr>
          <p:cNvPr id="113" name="Google Shape;113;p21"/>
          <p:cNvSpPr txBox="1">
            <a:spLocks noGrp="1"/>
          </p:cNvSpPr>
          <p:nvPr>
            <p:ph type="body" idx="1"/>
          </p:nvPr>
        </p:nvSpPr>
        <p:spPr>
          <a:xfrm>
            <a:off x="186650" y="747875"/>
            <a:ext cx="8520600" cy="86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464646"/>
                </a:solidFill>
                <a:highlight>
                  <a:srgbClr val="FFFFFF"/>
                </a:highlight>
              </a:rPr>
              <a:t>Khái niệm Big O hoạc với tên gọi khác trong tiếng Việt là “độ phức tạp của thuật toán” là thuật ngữ thường dùng để chỉ khoảng thời gian tiêu hao để chạy một thuật toán. Các lập trình viên thường sử dụng Big O như một phương tiện để so sánh mức độ hiệu quả của nhiều cách xử lý khác nhau cho cùng một vấn đề.</a:t>
            </a:r>
            <a:endParaRPr/>
          </a:p>
        </p:txBody>
      </p:sp>
      <p:sp>
        <p:nvSpPr>
          <p:cNvPr id="114" name="Google Shape;114;p21"/>
          <p:cNvSpPr txBox="1"/>
          <p:nvPr/>
        </p:nvSpPr>
        <p:spPr>
          <a:xfrm>
            <a:off x="264850" y="1997850"/>
            <a:ext cx="79302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64646"/>
                </a:solidFill>
                <a:highlight>
                  <a:srgbClr val="FFFFFF"/>
                </a:highlight>
              </a:rPr>
              <a:t>Khái niệm Big O có thể đúc kết thành một câu ngắn gọn như sau: Thời gian chạy nhanh như thế nào, còn tùy thuộc vào giá trị đầu vào -input, vì giá trị input sẽ lớn dần lên khi chương trình chạy.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127775" y="77200"/>
            <a:ext cx="8520600" cy="4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Big O</a:t>
            </a:r>
            <a:endParaRPr/>
          </a:p>
        </p:txBody>
      </p:sp>
      <p:sp>
        <p:nvSpPr>
          <p:cNvPr id="120" name="Google Shape;120;p22"/>
          <p:cNvSpPr txBox="1">
            <a:spLocks noGrp="1"/>
          </p:cNvSpPr>
          <p:nvPr>
            <p:ph type="body" idx="1"/>
          </p:nvPr>
        </p:nvSpPr>
        <p:spPr>
          <a:xfrm>
            <a:off x="186650" y="747875"/>
            <a:ext cx="8520600" cy="309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464646"/>
                </a:solidFill>
                <a:highlight>
                  <a:srgbClr val="FFFFFF"/>
                </a:highlight>
              </a:rPr>
              <a:t>Giá trị bất biến: Rõ ràng là Big O chỉ giải quyết vấn đề dựa trên tối ưu hóa phương thức code, bỏ qua các giá trị bất biến như đơn vị thời gian, size tiêu hao thực của bộ nhớ. Điều này rất bất lợi trong thời đại công nghệ phần cứng đang phát triển nhanh như vũ bão, tôi đang sử dụng một chiếc máy tính đời cổ để chạy một chương trình tốn đến 5 giờ, tôi miệt mài tốn công sức nghiên cứu tối ưu cách viết code để cải thiện chương trình chạy nhanh hơn 30 phút, thì cũng không bằng tôi ra tiệm sửa máy và nâng cấp phần cứng chiếc máy lên, khi đó máy tôi chạy chương trình nhanh hơn tận 4 tiếng.</a:t>
            </a:r>
            <a:endParaRPr sz="1200">
              <a:solidFill>
                <a:srgbClr val="464646"/>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464646"/>
                </a:solidFill>
                <a:highlight>
                  <a:srgbClr val="FFFFFF"/>
                </a:highlight>
              </a:rPr>
              <a:t>Phương án tối ưu hóa code nóng vội: Đôi khi sử dụng phương thức Big O để tối ưu hóa code có thể tiết kiệm được thời gian chạy chương trình và giảm tiêu hao bộ nhớ, nhưng đồng thời sẽ khiến code khó đọc hoạc rất tốn thời gian suy nghĩ để viết. Đối với những lập trình viên trẻ, họ nên học cách viết code một cách tường minh, rõ ràng, dễ đọc, dễ hiểu và dễ bảo dưỡng dù chương trình họ viết ra có thể không được tiết kiệm tài nguyên như các lập trình viên lành nghề khác.</a:t>
            </a:r>
            <a:endParaRPr sz="1200">
              <a:solidFill>
                <a:srgbClr val="464646"/>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464646"/>
                </a:solidFill>
                <a:highlight>
                  <a:srgbClr val="FFFFFF"/>
                </a:highlight>
              </a:rPr>
              <a:t>Nói như vậy không có nghĩa là các lập trình viên trẻ chả cần phải quan tâm gì đến Big O, vì bất kỳ một lập trình viên nào (dù trẻ, lành nghề, chuyên gia hay mới bước vào nghề) cũng luôn phải chú  ý cân bằng các yếu tố thời gian chạy chương trình, thời gian chạy thuật toán, bộ nhớ tiêu hao, khả năng bảo dưỡng, tính tường minh của những dòng code.</a:t>
            </a:r>
            <a:endParaRPr sz="1200">
              <a:solidFill>
                <a:srgbClr val="464646"/>
              </a:solidFill>
              <a:highlight>
                <a:srgbClr val="FFFFFF"/>
              </a:highlight>
            </a:endParaRPr>
          </a:p>
          <a:p>
            <a:pPr marL="0" lvl="0" indent="0" algn="l" rtl="0">
              <a:spcBef>
                <a:spcPts val="1200"/>
              </a:spcBef>
              <a:spcAft>
                <a:spcPts val="1600"/>
              </a:spcAft>
              <a:buNone/>
            </a:pPr>
            <a:endParaRPr sz="1200">
              <a:solidFill>
                <a:srgbClr val="464646"/>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1500</Words>
  <Application>Microsoft Office PowerPoint</Application>
  <PresentationFormat>On-screen Show (16:9)</PresentationFormat>
  <Paragraphs>46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Arial</vt:lpstr>
      <vt:lpstr>Verdana</vt:lpstr>
      <vt:lpstr>Roboto</vt:lpstr>
      <vt:lpstr>Simple Light</vt:lpstr>
      <vt:lpstr>Collection</vt:lpstr>
      <vt:lpstr>Collections</vt:lpstr>
      <vt:lpstr>Set Interface</vt:lpstr>
      <vt:lpstr>List Interface </vt:lpstr>
      <vt:lpstr>Map Interface </vt:lpstr>
      <vt:lpstr>Queue Interface </vt:lpstr>
      <vt:lpstr>Stack</vt:lpstr>
      <vt:lpstr>Performance Big O</vt:lpstr>
      <vt:lpstr>Performance Big O</vt:lpstr>
      <vt:lpstr>PowerPoint Presentation</vt:lpstr>
      <vt:lpstr>PowerPoint Presentation</vt:lpstr>
      <vt:lpstr>PowerPoint Presentation</vt:lpstr>
      <vt:lpstr>PowerPoint Presentation</vt:lpstr>
      <vt:lpstr>List Interface </vt:lpstr>
      <vt:lpstr>Queue Interface </vt:lpstr>
      <vt:lpstr>TreeSet</vt:lpstr>
      <vt:lpstr>Map Interface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dc:title>
  <cp:lastModifiedBy>ALO XINH</cp:lastModifiedBy>
  <cp:revision>4</cp:revision>
  <dcterms:modified xsi:type="dcterms:W3CDTF">2020-09-22T08:15:43Z</dcterms:modified>
</cp:coreProperties>
</file>