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jg+7FLViZxpWlt8eJciE/TxMTy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bold.fntdata"/><Relationship Id="rId14" Type="http://schemas.openxmlformats.org/officeDocument/2006/relationships/slide" Target="slides/slide9.xml"/><Relationship Id="rId36"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65" name="Google Shape;16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40" name="Google Shape;240;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54" name="Google Shape;25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260" name="Google Shape;26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285" name="Google Shape;285;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8" name="Google Shape;10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4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0"/>
          <p:cNvSpPr/>
          <p:nvPr>
            <p:ph idx="2" type="pic"/>
          </p:nvPr>
        </p:nvSpPr>
        <p:spPr>
          <a:xfrm>
            <a:off x="1792288" y="612775"/>
            <a:ext cx="5486400" cy="4114800"/>
          </a:xfrm>
          <a:prstGeom prst="rect">
            <a:avLst/>
          </a:prstGeom>
          <a:noFill/>
          <a:ln>
            <a:noFill/>
          </a:ln>
        </p:spPr>
      </p:sp>
      <p:sp>
        <p:nvSpPr>
          <p:cNvPr id="68" name="Google Shape;68;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10</a:t>
            </a:r>
            <a:endParaRPr b="1" sz="4000"/>
          </a:p>
        </p:txBody>
      </p:sp>
      <p:sp>
        <p:nvSpPr>
          <p:cNvPr id="90" name="Google Shape;90;p1"/>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How to use Grid Layout for page layout and RWD</a:t>
            </a:r>
            <a:endParaRPr b="1" sz="40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How to align grid items and grid tracks</a:t>
            </a:r>
            <a:endParaRPr sz="3600"/>
          </a:p>
        </p:txBody>
      </p:sp>
      <p:sp>
        <p:nvSpPr>
          <p:cNvPr id="153" name="Google Shape;153;p10"/>
          <p:cNvSpPr txBox="1"/>
          <p:nvPr>
            <p:ph idx="1" type="body"/>
          </p:nvPr>
        </p:nvSpPr>
        <p:spPr>
          <a:xfrm>
            <a:off x="304800" y="1242218"/>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Use the properties for horizontal alignment</a:t>
            </a:r>
            <a:endParaRPr/>
          </a:p>
          <a:p>
            <a:pPr indent="-285750" lvl="1" marL="742950" rtl="0" algn="l">
              <a:spcBef>
                <a:spcPts val="480"/>
              </a:spcBef>
              <a:spcAft>
                <a:spcPts val="0"/>
              </a:spcAft>
              <a:buClr>
                <a:srgbClr val="FF0000"/>
              </a:buClr>
              <a:buSzPts val="2400"/>
              <a:buFont typeface="Arial"/>
              <a:buChar char="–"/>
            </a:pPr>
            <a:r>
              <a:rPr lang="en-US" sz="2400">
                <a:solidFill>
                  <a:srgbClr val="FF0000"/>
                </a:solidFill>
              </a:rPr>
              <a:t> Justify-content, Justify-items, Justify-self</a:t>
            </a:r>
            <a:endParaRPr/>
          </a:p>
          <a:p>
            <a:pPr indent="-342900" lvl="0" marL="342900" rtl="0" algn="l">
              <a:spcBef>
                <a:spcPts val="560"/>
              </a:spcBef>
              <a:spcAft>
                <a:spcPts val="0"/>
              </a:spcAft>
              <a:buClr>
                <a:schemeClr val="dk1"/>
              </a:buClr>
              <a:buSzPts val="2800"/>
              <a:buFont typeface="Arial"/>
              <a:buChar char="•"/>
            </a:pPr>
            <a:r>
              <a:rPr lang="en-US" sz="2800"/>
              <a:t>Use the properties for vertical alignment</a:t>
            </a:r>
            <a:endParaRPr/>
          </a:p>
          <a:p>
            <a:pPr indent="-285750" lvl="1" marL="742950" rtl="0" algn="l">
              <a:spcBef>
                <a:spcPts val="480"/>
              </a:spcBef>
              <a:spcAft>
                <a:spcPts val="0"/>
              </a:spcAft>
              <a:buClr>
                <a:srgbClr val="FF0000"/>
              </a:buClr>
              <a:buSzPts val="2400"/>
              <a:buFont typeface="Arial"/>
              <a:buChar char="–"/>
            </a:pPr>
            <a:r>
              <a:rPr lang="en-US" sz="2400">
                <a:solidFill>
                  <a:srgbClr val="FF0000"/>
                </a:solidFill>
              </a:rPr>
              <a:t> align-content, align-items, align-self</a:t>
            </a:r>
            <a:endParaRPr sz="2400">
              <a:solidFill>
                <a:srgbClr val="FF0000"/>
              </a:solidFill>
            </a:endParaRPr>
          </a:p>
          <a:p>
            <a:pPr indent="-107950" lvl="1" marL="742950" rtl="0" algn="l">
              <a:spcBef>
                <a:spcPts val="560"/>
              </a:spcBef>
              <a:spcAft>
                <a:spcPts val="0"/>
              </a:spcAft>
              <a:buClr>
                <a:schemeClr val="dk1"/>
              </a:buClr>
              <a:buSzPts val="2800"/>
              <a:buFont typeface="Arial"/>
              <a:buNone/>
            </a:pPr>
            <a:r>
              <a:t/>
            </a:r>
            <a:endParaRPr/>
          </a:p>
        </p:txBody>
      </p:sp>
      <p:pic>
        <p:nvPicPr>
          <p:cNvPr id="154" name="Google Shape;154;p10"/>
          <p:cNvPicPr preferRelativeResize="0"/>
          <p:nvPr/>
        </p:nvPicPr>
        <p:blipFill rotWithShape="1">
          <a:blip r:embed="rId3">
            <a:alphaModFix/>
          </a:blip>
          <a:srcRect b="0" l="0" r="0" t="0"/>
          <a:stretch/>
        </p:blipFill>
        <p:spPr>
          <a:xfrm>
            <a:off x="2590800" y="3166534"/>
            <a:ext cx="4332745" cy="320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align grid items and grid tracks</a:t>
            </a:r>
            <a:endParaRPr/>
          </a:p>
        </p:txBody>
      </p:sp>
      <p:sp>
        <p:nvSpPr>
          <p:cNvPr id="160" name="Google Shape;16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61" name="Google Shape;161;p11"/>
          <p:cNvPicPr preferRelativeResize="0"/>
          <p:nvPr/>
        </p:nvPicPr>
        <p:blipFill rotWithShape="1">
          <a:blip r:embed="rId3">
            <a:alphaModFix/>
          </a:blip>
          <a:srcRect b="0" l="0" r="0" t="0"/>
          <a:stretch/>
        </p:blipFill>
        <p:spPr>
          <a:xfrm>
            <a:off x="1481667" y="2201024"/>
            <a:ext cx="5991225" cy="41061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b="1" lang="en-US" sz="4400"/>
              <a:t>How to define the grid areas for elements</a:t>
            </a:r>
            <a:endParaRPr b="1" sz="4400"/>
          </a:p>
          <a:p>
            <a:pPr indent="0" lvl="0" marL="0" rtl="0" algn="ctr">
              <a:spcBef>
                <a:spcPts val="880"/>
              </a:spcBef>
              <a:spcAft>
                <a:spcPts val="0"/>
              </a:spcAft>
              <a:buClr>
                <a:schemeClr val="dk1"/>
              </a:buClr>
              <a:buSzPts val="4400"/>
              <a:buFont typeface="Arial"/>
              <a:buNone/>
            </a:pPr>
            <a:r>
              <a:t/>
            </a:r>
            <a:endParaRPr b="1" sz="4400">
              <a:latin typeface="Impact"/>
              <a:ea typeface="Impact"/>
              <a:cs typeface="Impact"/>
              <a:sym typeface="Impac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457200" y="4270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numbered lines</a:t>
            </a:r>
            <a:endParaRPr/>
          </a:p>
        </p:txBody>
      </p:sp>
      <p:sp>
        <p:nvSpPr>
          <p:cNvPr id="173" name="Google Shape;17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position grid items using the numbered lines, you use </a:t>
            </a:r>
            <a:r>
              <a:rPr i="1" lang="en-US">
                <a:solidFill>
                  <a:srgbClr val="FF0000"/>
                </a:solidFill>
              </a:rPr>
              <a:t>grid-row, grid-column </a:t>
            </a:r>
            <a:r>
              <a:rPr lang="en-US"/>
              <a:t>properties.</a:t>
            </a:r>
            <a:endParaRPr/>
          </a:p>
        </p:txBody>
      </p:sp>
      <p:pic>
        <p:nvPicPr>
          <p:cNvPr id="174" name="Google Shape;174;p13"/>
          <p:cNvPicPr preferRelativeResize="0"/>
          <p:nvPr/>
        </p:nvPicPr>
        <p:blipFill rotWithShape="1">
          <a:blip r:embed="rId3">
            <a:alphaModFix/>
          </a:blip>
          <a:srcRect b="0" l="0" r="0" t="0"/>
          <a:stretch/>
        </p:blipFill>
        <p:spPr>
          <a:xfrm>
            <a:off x="3048000" y="2760133"/>
            <a:ext cx="4929188" cy="35329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numbered lines</a:t>
            </a:r>
            <a:endParaRPr/>
          </a:p>
        </p:txBody>
      </p:sp>
      <p:sp>
        <p:nvSpPr>
          <p:cNvPr id="180" name="Google Shape;180;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81" name="Google Shape;181;p14"/>
          <p:cNvPicPr preferRelativeResize="0"/>
          <p:nvPr/>
        </p:nvPicPr>
        <p:blipFill rotWithShape="1">
          <a:blip r:embed="rId3">
            <a:alphaModFix/>
          </a:blip>
          <a:srcRect b="0" l="0" r="0" t="0"/>
          <a:stretch/>
        </p:blipFill>
        <p:spPr>
          <a:xfrm>
            <a:off x="1143000" y="1676400"/>
            <a:ext cx="6553200" cy="4594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187" name="Google Shape;18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name a grid line, you code the name within brackets on the </a:t>
            </a:r>
            <a:r>
              <a:rPr i="1" lang="en-US">
                <a:solidFill>
                  <a:srgbClr val="FF0000"/>
                </a:solidFill>
              </a:rPr>
              <a:t>grid-template-columns</a:t>
            </a:r>
            <a:r>
              <a:rPr lang="en-US"/>
              <a:t>, </a:t>
            </a:r>
            <a:r>
              <a:rPr i="1" lang="en-US">
                <a:solidFill>
                  <a:srgbClr val="FF0000"/>
                </a:solidFill>
              </a:rPr>
              <a:t>grid-template-rows</a:t>
            </a:r>
            <a:r>
              <a:rPr lang="en-US"/>
              <a:t>, and </a:t>
            </a:r>
            <a:r>
              <a:rPr i="1" lang="en-US">
                <a:solidFill>
                  <a:srgbClr val="FF0000"/>
                </a:solidFill>
              </a:rPr>
              <a:t>grid-template</a:t>
            </a:r>
            <a:r>
              <a:rPr lang="en-US"/>
              <a:t> properties.</a:t>
            </a:r>
            <a:endParaRPr/>
          </a:p>
          <a:p>
            <a:pPr indent="-342900" lvl="0" marL="342900" rtl="0" algn="l">
              <a:spcBef>
                <a:spcPts val="640"/>
              </a:spcBef>
              <a:spcAft>
                <a:spcPts val="0"/>
              </a:spcAft>
              <a:buClr>
                <a:schemeClr val="dk1"/>
              </a:buClr>
              <a:buSzPts val="3200"/>
              <a:buFont typeface="Arial"/>
              <a:buChar char="•"/>
            </a:pPr>
            <a:r>
              <a:rPr lang="en-US"/>
              <a:t>You code these names in the position in which they occur in the gird, and you separate two or more names for the same line with spaces.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193" name="Google Shape;19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Example : </a:t>
            </a:r>
            <a:r>
              <a:rPr i="1" lang="en-US"/>
              <a:t>06_named_lines.html </a:t>
            </a:r>
            <a:endParaRPr i="1"/>
          </a:p>
        </p:txBody>
      </p:sp>
      <p:pic>
        <p:nvPicPr>
          <p:cNvPr id="194" name="Google Shape;194;p16"/>
          <p:cNvPicPr preferRelativeResize="0"/>
          <p:nvPr/>
        </p:nvPicPr>
        <p:blipFill rotWithShape="1">
          <a:blip r:embed="rId3">
            <a:alphaModFix/>
          </a:blip>
          <a:srcRect b="0" l="0" r="0" t="0"/>
          <a:stretch/>
        </p:blipFill>
        <p:spPr>
          <a:xfrm>
            <a:off x="431800" y="2133600"/>
            <a:ext cx="7874000" cy="3965324"/>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4267200" y="2438400"/>
            <a:ext cx="4632325" cy="20537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named lines</a:t>
            </a:r>
            <a:endParaRPr/>
          </a:p>
        </p:txBody>
      </p:sp>
      <p:sp>
        <p:nvSpPr>
          <p:cNvPr id="201" name="Google Shape;20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02" name="Google Shape;202;p17"/>
          <p:cNvPicPr preferRelativeResize="0"/>
          <p:nvPr/>
        </p:nvPicPr>
        <p:blipFill rotWithShape="1">
          <a:blip r:embed="rId3">
            <a:alphaModFix/>
          </a:blip>
          <a:srcRect b="0" l="0" r="0" t="0"/>
          <a:stretch/>
        </p:blipFill>
        <p:spPr>
          <a:xfrm>
            <a:off x="1404408" y="1676400"/>
            <a:ext cx="6267450" cy="458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template areas</a:t>
            </a:r>
            <a:endParaRPr/>
          </a:p>
        </p:txBody>
      </p:sp>
      <p:sp>
        <p:nvSpPr>
          <p:cNvPr id="208" name="Google Shape;20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assign names to the cells in a grid, you code the </a:t>
            </a:r>
            <a:r>
              <a:rPr i="1" lang="en-US">
                <a:solidFill>
                  <a:srgbClr val="FF0000"/>
                </a:solidFill>
              </a:rPr>
              <a:t>grid-template-areas</a:t>
            </a:r>
            <a:r>
              <a:rPr lang="en-US"/>
              <a:t> for container element.</a:t>
            </a:r>
            <a:endParaRPr/>
          </a:p>
          <a:p>
            <a:pPr indent="-342900" lvl="0" marL="342900" rtl="0" algn="l">
              <a:spcBef>
                <a:spcPts val="640"/>
              </a:spcBef>
              <a:spcAft>
                <a:spcPts val="0"/>
              </a:spcAft>
              <a:buClr>
                <a:schemeClr val="dk1"/>
              </a:buClr>
              <a:buSzPts val="3200"/>
              <a:buFont typeface="Arial"/>
              <a:buChar char="•"/>
            </a:pPr>
            <a:r>
              <a:rPr lang="en-US"/>
              <a:t>To place an element within a grid area, you use the </a:t>
            </a:r>
            <a:r>
              <a:rPr i="1" lang="en-US">
                <a:solidFill>
                  <a:srgbClr val="FF0000"/>
                </a:solidFill>
              </a:rPr>
              <a:t>grid-area</a:t>
            </a:r>
            <a:r>
              <a:rPr lang="en-US"/>
              <a:t> property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template areas</a:t>
            </a:r>
            <a:endParaRPr/>
          </a:p>
        </p:txBody>
      </p:sp>
      <p:sp>
        <p:nvSpPr>
          <p:cNvPr id="214" name="Google Shape;21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15" name="Google Shape;215;p19"/>
          <p:cNvPicPr preferRelativeResize="0"/>
          <p:nvPr/>
        </p:nvPicPr>
        <p:blipFill rotWithShape="1">
          <a:blip r:embed="rId3">
            <a:alphaModFix/>
          </a:blip>
          <a:srcRect b="0" l="0" r="0" t="0"/>
          <a:stretch/>
        </p:blipFill>
        <p:spPr>
          <a:xfrm>
            <a:off x="533400" y="1600200"/>
            <a:ext cx="5257800" cy="4483735"/>
          </a:xfrm>
          <a:prstGeom prst="rect">
            <a:avLst/>
          </a:prstGeom>
          <a:noFill/>
          <a:ln>
            <a:noFill/>
          </a:ln>
        </p:spPr>
      </p:pic>
      <p:pic>
        <p:nvPicPr>
          <p:cNvPr id="216" name="Google Shape;216;p19"/>
          <p:cNvPicPr preferRelativeResize="0"/>
          <p:nvPr/>
        </p:nvPicPr>
        <p:blipFill rotWithShape="1">
          <a:blip r:embed="rId4">
            <a:alphaModFix/>
          </a:blip>
          <a:srcRect b="0" l="0" r="0" t="0"/>
          <a:stretch/>
        </p:blipFill>
        <p:spPr>
          <a:xfrm>
            <a:off x="5274733" y="4010025"/>
            <a:ext cx="3257550" cy="116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457200" y="1295400"/>
            <a:ext cx="8229600" cy="556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Font typeface="Arial"/>
              <a:buChar char="•"/>
            </a:pPr>
            <a:r>
              <a:rPr lang="en-US" sz="3600"/>
              <a:t>Getting started with Grid Layout</a:t>
            </a:r>
            <a:endParaRPr/>
          </a:p>
          <a:p>
            <a:pPr indent="-342900" lvl="0" marL="342900" rtl="0" algn="l">
              <a:spcBef>
                <a:spcPts val="720"/>
              </a:spcBef>
              <a:spcAft>
                <a:spcPts val="0"/>
              </a:spcAft>
              <a:buClr>
                <a:schemeClr val="dk1"/>
              </a:buClr>
              <a:buSzPts val="3600"/>
              <a:buFont typeface="Arial"/>
              <a:buChar char="•"/>
            </a:pPr>
            <a:r>
              <a:rPr lang="en-US" sz="3600"/>
              <a:t>How to define the grid areas for elements</a:t>
            </a:r>
            <a:endParaRPr/>
          </a:p>
          <a:p>
            <a:pPr indent="-342900" lvl="0" marL="342900" rtl="0" algn="l">
              <a:spcBef>
                <a:spcPts val="720"/>
              </a:spcBef>
              <a:spcAft>
                <a:spcPts val="0"/>
              </a:spcAft>
              <a:buClr>
                <a:schemeClr val="dk1"/>
              </a:buClr>
              <a:buSzPts val="3600"/>
              <a:buFont typeface="Arial"/>
              <a:buChar char="•"/>
            </a:pPr>
            <a:r>
              <a:rPr lang="en-US" sz="3600"/>
              <a:t>A responsive web page that uses grid</a:t>
            </a:r>
            <a:endParaRPr/>
          </a:p>
          <a:p>
            <a:pPr indent="-342900" lvl="0" marL="342900" rtl="0" algn="l">
              <a:spcBef>
                <a:spcPts val="720"/>
              </a:spcBef>
              <a:spcAft>
                <a:spcPts val="0"/>
              </a:spcAft>
              <a:buClr>
                <a:schemeClr val="dk1"/>
              </a:buClr>
              <a:buSzPts val="3600"/>
              <a:buFont typeface="Arial"/>
              <a:buChar char="•"/>
            </a:pPr>
            <a:r>
              <a:rPr lang="en-US" sz="3600"/>
              <a:t>Common page layouts that use grid</a:t>
            </a:r>
            <a:endParaRPr sz="3600"/>
          </a:p>
          <a:p>
            <a:pPr indent="-114300" lvl="0" marL="342900" rtl="0" algn="l">
              <a:spcBef>
                <a:spcPts val="720"/>
              </a:spcBef>
              <a:spcAft>
                <a:spcPts val="0"/>
              </a:spcAft>
              <a:buClr>
                <a:schemeClr val="dk1"/>
              </a:buClr>
              <a:buSzPts val="3600"/>
              <a:buFont typeface="Arial"/>
              <a:buNone/>
            </a:pPr>
            <a:r>
              <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sp>
        <p:nvSpPr>
          <p:cNvPr id="222" name="Google Shape;22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12-column grid concept is a popular layout concept that you can apply in </a:t>
            </a:r>
            <a:r>
              <a:rPr i="1" lang="en-US">
                <a:solidFill>
                  <a:srgbClr val="FF0000"/>
                </a:solidFill>
              </a:rPr>
              <a:t>grid layout </a:t>
            </a:r>
            <a:r>
              <a:rPr lang="en-US"/>
              <a:t>using numbered lines.</a:t>
            </a:r>
            <a:endParaRPr/>
          </a:p>
          <a:p>
            <a:pPr indent="-342900" lvl="0" marL="342900" rtl="0" algn="l">
              <a:spcBef>
                <a:spcPts val="640"/>
              </a:spcBef>
              <a:spcAft>
                <a:spcPts val="0"/>
              </a:spcAft>
              <a:buClr>
                <a:schemeClr val="dk1"/>
              </a:buClr>
              <a:buSzPts val="3200"/>
              <a:buFont typeface="Arial"/>
              <a:buChar char="•"/>
            </a:pPr>
            <a:r>
              <a:rPr lang="en-US"/>
              <a:t>To create a 12 column grid, you can the </a:t>
            </a:r>
            <a:r>
              <a:rPr i="1" lang="en-US">
                <a:solidFill>
                  <a:srgbClr val="FF0000"/>
                </a:solidFill>
              </a:rPr>
              <a:t>repeat() </a:t>
            </a:r>
            <a:r>
              <a:rPr lang="en-US"/>
              <a:t>function to define 12 proportional columns.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pic>
        <p:nvPicPr>
          <p:cNvPr id="228" name="Google Shape;228;p21"/>
          <p:cNvPicPr preferRelativeResize="0"/>
          <p:nvPr/>
        </p:nvPicPr>
        <p:blipFill rotWithShape="1">
          <a:blip r:embed="rId3">
            <a:alphaModFix/>
          </a:blip>
          <a:srcRect b="0" l="0" r="0" t="0"/>
          <a:stretch/>
        </p:blipFill>
        <p:spPr>
          <a:xfrm>
            <a:off x="914400" y="1676400"/>
            <a:ext cx="6019800" cy="3579930"/>
          </a:xfrm>
          <a:prstGeom prst="rect">
            <a:avLst/>
          </a:prstGeom>
          <a:noFill/>
          <a:ln>
            <a:noFill/>
          </a:ln>
        </p:spPr>
      </p:pic>
      <p:pic>
        <p:nvPicPr>
          <p:cNvPr id="229" name="Google Shape;229;p21"/>
          <p:cNvPicPr preferRelativeResize="0"/>
          <p:nvPr>
            <p:ph idx="1" type="body"/>
          </p:nvPr>
        </p:nvPicPr>
        <p:blipFill rotWithShape="1">
          <a:blip r:embed="rId4">
            <a:alphaModFix/>
          </a:blip>
          <a:srcRect b="0" l="0" r="0" t="0"/>
          <a:stretch/>
        </p:blipFill>
        <p:spPr>
          <a:xfrm>
            <a:off x="3581400" y="5256330"/>
            <a:ext cx="3209925" cy="1171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use the 12 columns grid concept</a:t>
            </a:r>
            <a:endParaRPr/>
          </a:p>
        </p:txBody>
      </p:sp>
      <p:sp>
        <p:nvSpPr>
          <p:cNvPr id="235" name="Google Shape;23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36" name="Google Shape;236;p22"/>
          <p:cNvPicPr preferRelativeResize="0"/>
          <p:nvPr/>
        </p:nvPicPr>
        <p:blipFill rotWithShape="1">
          <a:blip r:embed="rId3">
            <a:alphaModFix/>
          </a:blip>
          <a:srcRect b="0" l="0" r="0" t="0"/>
          <a:stretch/>
        </p:blipFill>
        <p:spPr>
          <a:xfrm>
            <a:off x="914400" y="1676400"/>
            <a:ext cx="6934200" cy="46753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A responsive web page that uses grid</a:t>
            </a:r>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design of web page</a:t>
            </a:r>
            <a:endParaRPr/>
          </a:p>
        </p:txBody>
      </p:sp>
      <p:sp>
        <p:nvSpPr>
          <p:cNvPr id="248" name="Google Shape;24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 speaker page in desktop and tablet layout. (</a:t>
            </a:r>
            <a:r>
              <a:rPr i="1" lang="en-US"/>
              <a:t>pages 372- 375</a:t>
            </a:r>
            <a:r>
              <a:rPr lang="en-US"/>
              <a:t>)</a:t>
            </a:r>
            <a:endParaRPr/>
          </a:p>
        </p:txBody>
      </p:sp>
      <p:pic>
        <p:nvPicPr>
          <p:cNvPr id="249" name="Google Shape;249;p24"/>
          <p:cNvPicPr preferRelativeResize="0"/>
          <p:nvPr/>
        </p:nvPicPr>
        <p:blipFill rotWithShape="1">
          <a:blip r:embed="rId3">
            <a:alphaModFix/>
          </a:blip>
          <a:srcRect b="0" l="0" r="0" t="0"/>
          <a:stretch/>
        </p:blipFill>
        <p:spPr>
          <a:xfrm>
            <a:off x="1066800" y="2743200"/>
            <a:ext cx="3859626" cy="3605213"/>
          </a:xfrm>
          <a:prstGeom prst="rect">
            <a:avLst/>
          </a:prstGeom>
          <a:noFill/>
          <a:ln>
            <a:noFill/>
          </a:ln>
        </p:spPr>
      </p:pic>
      <p:pic>
        <p:nvPicPr>
          <p:cNvPr id="250" name="Google Shape;250;p24"/>
          <p:cNvPicPr preferRelativeResize="0"/>
          <p:nvPr/>
        </p:nvPicPr>
        <p:blipFill rotWithShape="1">
          <a:blip r:embed="rId4">
            <a:alphaModFix/>
          </a:blip>
          <a:srcRect b="0" l="0" r="0" t="0"/>
          <a:stretch/>
        </p:blipFill>
        <p:spPr>
          <a:xfrm>
            <a:off x="6068751" y="2311364"/>
            <a:ext cx="2008449" cy="4037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The HTML for the structural elements</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Common page layouts that use grid</a:t>
            </a:r>
            <a:endParaRPr sz="4000">
              <a:latin typeface="Impact"/>
              <a:ea typeface="Impact"/>
              <a:cs typeface="Impact"/>
              <a:sym typeface="Impac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Common page layouts that use grid</a:t>
            </a:r>
            <a:br>
              <a:rPr lang="en-US">
                <a:latin typeface="Impact"/>
                <a:ea typeface="Impact"/>
                <a:cs typeface="Impact"/>
                <a:sym typeface="Impact"/>
              </a:rPr>
            </a:br>
            <a:endParaRPr/>
          </a:p>
        </p:txBody>
      </p:sp>
      <p:sp>
        <p:nvSpPr>
          <p:cNvPr id="268" name="Google Shape;26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 will see three more common page layout that you can implement using grid.</a:t>
            </a:r>
            <a:endParaRPr/>
          </a:p>
          <a:p>
            <a:pPr indent="-285750" lvl="1" marL="742950" rtl="0" algn="l">
              <a:spcBef>
                <a:spcPts val="560"/>
              </a:spcBef>
              <a:spcAft>
                <a:spcPts val="0"/>
              </a:spcAft>
              <a:buClr>
                <a:schemeClr val="dk1"/>
              </a:buClr>
              <a:buSzPts val="2800"/>
              <a:buFont typeface="Arial"/>
              <a:buChar char="–"/>
            </a:pPr>
            <a:r>
              <a:rPr lang="en-US"/>
              <a:t>The headline and gallery layout</a:t>
            </a:r>
            <a:endParaRPr/>
          </a:p>
          <a:p>
            <a:pPr indent="-285750" lvl="1" marL="742950" rtl="0" algn="l">
              <a:spcBef>
                <a:spcPts val="560"/>
              </a:spcBef>
              <a:spcAft>
                <a:spcPts val="0"/>
              </a:spcAft>
              <a:buClr>
                <a:schemeClr val="dk1"/>
              </a:buClr>
              <a:buSzPts val="2800"/>
              <a:buFont typeface="Arial"/>
              <a:buChar char="–"/>
            </a:pPr>
            <a:r>
              <a:rPr lang="en-US"/>
              <a:t>The fixed sidebar layout</a:t>
            </a:r>
            <a:endParaRPr/>
          </a:p>
          <a:p>
            <a:pPr indent="-285750" lvl="1" marL="742950" rtl="0" algn="l">
              <a:spcBef>
                <a:spcPts val="560"/>
              </a:spcBef>
              <a:spcAft>
                <a:spcPts val="0"/>
              </a:spcAft>
              <a:buClr>
                <a:schemeClr val="dk1"/>
              </a:buClr>
              <a:buSzPts val="2800"/>
              <a:buFont typeface="Arial"/>
              <a:buChar char="–"/>
            </a:pPr>
            <a:r>
              <a:rPr lang="en-US"/>
              <a:t>	The advanced grid layout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The advanced grid layout</a:t>
            </a:r>
            <a:endParaRPr/>
          </a:p>
        </p:txBody>
      </p:sp>
      <p:sp>
        <p:nvSpPr>
          <p:cNvPr id="274" name="Google Shape;27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headline and gallery layout is frequently used to display a series of images.</a:t>
            </a:r>
            <a:endParaRPr/>
          </a:p>
          <a:p>
            <a:pPr indent="-342900" lvl="0" marL="342900" rtl="0" algn="l">
              <a:spcBef>
                <a:spcPts val="640"/>
              </a:spcBef>
              <a:spcAft>
                <a:spcPts val="0"/>
              </a:spcAft>
              <a:buClr>
                <a:schemeClr val="dk1"/>
              </a:buClr>
              <a:buSzPts val="3200"/>
              <a:buFont typeface="Arial"/>
              <a:buChar char="•"/>
            </a:pPr>
            <a:r>
              <a:rPr lang="en-US"/>
              <a:t>The sidebar in the fixed sidebar layout is displayed vertically and is fixed to the side of the window.</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advanced grid layout</a:t>
            </a:r>
            <a:endParaRPr/>
          </a:p>
        </p:txBody>
      </p:sp>
      <p:sp>
        <p:nvSpPr>
          <p:cNvPr id="280" name="Google Shape;28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81" name="Google Shape;281;p29"/>
          <p:cNvPicPr preferRelativeResize="0"/>
          <p:nvPr/>
        </p:nvPicPr>
        <p:blipFill rotWithShape="1">
          <a:blip r:embed="rId3">
            <a:alphaModFix/>
          </a:blip>
          <a:srcRect b="0" l="0" r="0" t="0"/>
          <a:stretch/>
        </p:blipFill>
        <p:spPr>
          <a:xfrm>
            <a:off x="2286000" y="1600199"/>
            <a:ext cx="4419600" cy="47886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967772" y="13716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Getting started with Grid Layout</a:t>
            </a:r>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
        <p:nvSpPr>
          <p:cNvPr id="104" name="Google Shape;104;p3"/>
          <p:cNvSpPr txBox="1"/>
          <p:nvPr/>
        </p:nvSpPr>
        <p:spPr>
          <a:xfrm>
            <a:off x="685800" y="3124200"/>
            <a:ext cx="8229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In this chapter, you’ll learn how to use Grid Layout, or Grid to layout content In both rows and columns. This makes it easier to develop web pages with  more complex layouts.</a:t>
            </a:r>
            <a:endParaRPr sz="2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288" name="Google Shape;28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In this chapter, you learned how to use Grid Layout to layout the structural elements of a page in rows and columns.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Although you can use Grid Layout for almost any page, it is most useful when you’re developing more complex page layout.</a:t>
            </a:r>
            <a:endParaRPr sz="2800">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An introduction to Grid Layout</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 introduction to Grid Layout</a:t>
            </a:r>
            <a:endParaRPr/>
          </a:p>
        </p:txBody>
      </p:sp>
      <p:sp>
        <p:nvSpPr>
          <p:cNvPr id="116" name="Google Shape;11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 </a:t>
            </a:r>
            <a:r>
              <a:rPr i="1" lang="en-US" sz="2800"/>
              <a:t>grid </a:t>
            </a:r>
            <a:r>
              <a:rPr lang="en-US" sz="2800"/>
              <a:t>consists of a grid container with one or more columns and rows.</a:t>
            </a:r>
            <a:endParaRPr/>
          </a:p>
          <a:p>
            <a:pPr indent="-342900" lvl="0" marL="342900" rtl="0" algn="l">
              <a:spcBef>
                <a:spcPts val="560"/>
              </a:spcBef>
              <a:spcAft>
                <a:spcPts val="0"/>
              </a:spcAft>
              <a:buClr>
                <a:schemeClr val="dk1"/>
              </a:buClr>
              <a:buSzPts val="2800"/>
              <a:buFont typeface="Arial"/>
              <a:buChar char="•"/>
            </a:pPr>
            <a:r>
              <a:rPr lang="en-US" sz="2800"/>
              <a:t>A </a:t>
            </a:r>
            <a:r>
              <a:rPr i="1" lang="en-US" sz="2800"/>
              <a:t>grid track</a:t>
            </a:r>
            <a:r>
              <a:rPr lang="en-US" sz="2800"/>
              <a:t>s, a </a:t>
            </a:r>
            <a:r>
              <a:rPr i="1" lang="en-US" sz="2800"/>
              <a:t>grid cell</a:t>
            </a:r>
            <a:r>
              <a:rPr lang="en-US" sz="2800"/>
              <a:t>, a </a:t>
            </a:r>
            <a:r>
              <a:rPr i="1" lang="en-US" sz="2800"/>
              <a:t>grid area</a:t>
            </a:r>
            <a:r>
              <a:rPr lang="en-US" sz="2800"/>
              <a:t>.</a:t>
            </a:r>
            <a:endParaRPr sz="2800"/>
          </a:p>
        </p:txBody>
      </p:sp>
      <p:pic>
        <p:nvPicPr>
          <p:cNvPr id="117" name="Google Shape;117;p5"/>
          <p:cNvPicPr preferRelativeResize="0"/>
          <p:nvPr/>
        </p:nvPicPr>
        <p:blipFill rotWithShape="1">
          <a:blip r:embed="rId3">
            <a:alphaModFix/>
          </a:blip>
          <a:srcRect b="0" l="0" r="0" t="0"/>
          <a:stretch/>
        </p:blipFill>
        <p:spPr>
          <a:xfrm>
            <a:off x="1676400" y="3276600"/>
            <a:ext cx="5562600" cy="331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basic grid</a:t>
            </a:r>
            <a:endParaRPr/>
          </a:p>
        </p:txBody>
      </p:sp>
      <p:sp>
        <p:nvSpPr>
          <p:cNvPr id="123" name="Google Shape;123;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You create a grid container by setting the </a:t>
            </a:r>
            <a:r>
              <a:rPr b="1" lang="en-US">
                <a:solidFill>
                  <a:srgbClr val="FF0000"/>
                </a:solidFill>
              </a:rPr>
              <a:t>display</a:t>
            </a:r>
            <a:r>
              <a:rPr lang="en-US"/>
              <a:t> property of a block element to either </a:t>
            </a:r>
            <a:r>
              <a:rPr i="1" lang="en-US">
                <a:solidFill>
                  <a:srgbClr val="FF0000"/>
                </a:solidFill>
              </a:rPr>
              <a:t>grid</a:t>
            </a:r>
            <a:r>
              <a:rPr lang="en-US"/>
              <a:t> or </a:t>
            </a:r>
            <a:r>
              <a:rPr i="1" lang="en-US">
                <a:solidFill>
                  <a:srgbClr val="FF0000"/>
                </a:solidFill>
              </a:rPr>
              <a:t>inline-grid</a:t>
            </a:r>
            <a:r>
              <a:rPr lang="en-US"/>
              <a:t>.</a:t>
            </a:r>
            <a:endParaRPr/>
          </a:p>
          <a:p>
            <a:pPr indent="-342900" lvl="0" marL="342900" rtl="0" algn="l">
              <a:spcBef>
                <a:spcPts val="640"/>
              </a:spcBef>
              <a:spcAft>
                <a:spcPts val="0"/>
              </a:spcAft>
              <a:buClr>
                <a:schemeClr val="dk1"/>
              </a:buClr>
              <a:buSzPts val="3200"/>
              <a:buFont typeface="Arial"/>
              <a:buChar char="•"/>
            </a:pPr>
            <a:r>
              <a:rPr lang="en-US"/>
              <a:t>Then, use the </a:t>
            </a:r>
            <a:r>
              <a:rPr b="1" lang="en-US">
                <a:solidFill>
                  <a:srgbClr val="FF0000"/>
                </a:solidFill>
              </a:rPr>
              <a:t>grid-template-rows</a:t>
            </a:r>
            <a:r>
              <a:rPr lang="en-US"/>
              <a:t>, </a:t>
            </a:r>
            <a:r>
              <a:rPr b="1" lang="en-US">
                <a:solidFill>
                  <a:srgbClr val="FF0000"/>
                </a:solidFill>
              </a:rPr>
              <a:t>grid-template-columns</a:t>
            </a:r>
            <a:r>
              <a:rPr lang="en-US"/>
              <a:t> properties to specify the size of row and column tracks in grid.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basic grid</a:t>
            </a:r>
            <a:endParaRPr/>
          </a:p>
        </p:txBody>
      </p:sp>
      <p:sp>
        <p:nvSpPr>
          <p:cNvPr id="129" name="Google Shape;12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30" name="Google Shape;130;p7"/>
          <p:cNvPicPr preferRelativeResize="0"/>
          <p:nvPr/>
        </p:nvPicPr>
        <p:blipFill rotWithShape="1">
          <a:blip r:embed="rId3">
            <a:alphaModFix/>
          </a:blip>
          <a:srcRect b="0" l="0" r="0" t="0"/>
          <a:stretch/>
        </p:blipFill>
        <p:spPr>
          <a:xfrm>
            <a:off x="609600" y="1671639"/>
            <a:ext cx="6553200" cy="1044098"/>
          </a:xfrm>
          <a:prstGeom prst="rect">
            <a:avLst/>
          </a:prstGeom>
          <a:noFill/>
          <a:ln>
            <a:noFill/>
          </a:ln>
        </p:spPr>
      </p:pic>
      <p:pic>
        <p:nvPicPr>
          <p:cNvPr id="131" name="Google Shape;131;p7"/>
          <p:cNvPicPr preferRelativeResize="0"/>
          <p:nvPr/>
        </p:nvPicPr>
        <p:blipFill rotWithShape="1">
          <a:blip r:embed="rId4">
            <a:alphaModFix/>
          </a:blip>
          <a:srcRect b="0" l="0" r="0" t="0"/>
          <a:stretch/>
        </p:blipFill>
        <p:spPr>
          <a:xfrm>
            <a:off x="673099" y="2895600"/>
            <a:ext cx="5275262" cy="1308779"/>
          </a:xfrm>
          <a:prstGeom prst="rect">
            <a:avLst/>
          </a:prstGeom>
          <a:noFill/>
          <a:ln>
            <a:noFill/>
          </a:ln>
        </p:spPr>
      </p:pic>
      <p:pic>
        <p:nvPicPr>
          <p:cNvPr id="132" name="Google Shape;132;p7"/>
          <p:cNvPicPr preferRelativeResize="0"/>
          <p:nvPr/>
        </p:nvPicPr>
        <p:blipFill rotWithShape="1">
          <a:blip r:embed="rId5">
            <a:alphaModFix/>
          </a:blip>
          <a:srcRect b="0" l="0" r="0" t="0"/>
          <a:stretch/>
        </p:blipFill>
        <p:spPr>
          <a:xfrm>
            <a:off x="3124200" y="4390469"/>
            <a:ext cx="3598333" cy="197373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set the size of grid track</a:t>
            </a:r>
            <a:endParaRPr/>
          </a:p>
        </p:txBody>
      </p:sp>
      <p:sp>
        <p:nvSpPr>
          <p:cNvPr id="138" name="Google Shape;13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Define the size of a grid track using any of measure, including the </a:t>
            </a:r>
            <a:r>
              <a:rPr b="1" lang="en-US">
                <a:solidFill>
                  <a:srgbClr val="FF0000"/>
                </a:solidFill>
              </a:rPr>
              <a:t>fr</a:t>
            </a:r>
            <a:r>
              <a:rPr lang="en-US"/>
              <a:t> unit.</a:t>
            </a:r>
            <a:endParaRPr/>
          </a:p>
          <a:p>
            <a:pPr indent="-342900" lvl="0" marL="342900" rtl="0" algn="l">
              <a:spcBef>
                <a:spcPts val="640"/>
              </a:spcBef>
              <a:spcAft>
                <a:spcPts val="0"/>
              </a:spcAft>
              <a:buClr>
                <a:schemeClr val="dk1"/>
              </a:buClr>
              <a:buSzPts val="3200"/>
              <a:buFont typeface="Arial"/>
              <a:buChar char="•"/>
            </a:pPr>
            <a:r>
              <a:rPr lang="en-US"/>
              <a:t>Use </a:t>
            </a:r>
            <a:r>
              <a:rPr i="1" lang="en-US">
                <a:solidFill>
                  <a:srgbClr val="FF0000"/>
                </a:solidFill>
              </a:rPr>
              <a:t>repeat(repeat, track-list), minmax(min, max) </a:t>
            </a:r>
            <a:r>
              <a:rPr lang="en-US"/>
              <a:t>functions.</a:t>
            </a:r>
            <a:endParaRPr/>
          </a:p>
          <a:p>
            <a:pPr indent="-139700" lvl="0" marL="342900" rtl="0" algn="l">
              <a:spcBef>
                <a:spcPts val="640"/>
              </a:spcBef>
              <a:spcAft>
                <a:spcPts val="0"/>
              </a:spcAft>
              <a:buClr>
                <a:schemeClr val="dk1"/>
              </a:buClr>
              <a:buSzPts val="3200"/>
              <a:buFont typeface="Arial"/>
              <a:buNone/>
            </a:pPr>
            <a:r>
              <a:t/>
            </a:r>
            <a:endParaRPr/>
          </a:p>
        </p:txBody>
      </p:sp>
      <p:pic>
        <p:nvPicPr>
          <p:cNvPr id="139" name="Google Shape;139;p8"/>
          <p:cNvPicPr preferRelativeResize="0"/>
          <p:nvPr/>
        </p:nvPicPr>
        <p:blipFill rotWithShape="1">
          <a:blip r:embed="rId3">
            <a:alphaModFix/>
          </a:blip>
          <a:srcRect b="0" l="0" r="0" t="0"/>
          <a:stretch/>
        </p:blipFill>
        <p:spPr>
          <a:xfrm>
            <a:off x="1828800" y="3657600"/>
            <a:ext cx="5905500" cy="25549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set the size of grid track</a:t>
            </a:r>
            <a:endParaRPr/>
          </a:p>
        </p:txBody>
      </p:sp>
      <p:sp>
        <p:nvSpPr>
          <p:cNvPr id="145" name="Google Shape;14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46" name="Google Shape;146;p9"/>
          <p:cNvPicPr preferRelativeResize="0"/>
          <p:nvPr/>
        </p:nvPicPr>
        <p:blipFill rotWithShape="1">
          <a:blip r:embed="rId3">
            <a:alphaModFix/>
          </a:blip>
          <a:srcRect b="0" l="0" r="0" t="0"/>
          <a:stretch/>
        </p:blipFill>
        <p:spPr>
          <a:xfrm>
            <a:off x="4800600" y="1752600"/>
            <a:ext cx="3982988" cy="3657600"/>
          </a:xfrm>
          <a:prstGeom prst="rect">
            <a:avLst/>
          </a:prstGeom>
          <a:noFill/>
          <a:ln>
            <a:noFill/>
          </a:ln>
        </p:spPr>
      </p:pic>
      <p:pic>
        <p:nvPicPr>
          <p:cNvPr id="147" name="Google Shape;147;p9"/>
          <p:cNvPicPr preferRelativeResize="0"/>
          <p:nvPr/>
        </p:nvPicPr>
        <p:blipFill rotWithShape="1">
          <a:blip r:embed="rId4">
            <a:alphaModFix/>
          </a:blip>
          <a:srcRect b="0" l="0" r="0" t="0"/>
          <a:stretch/>
        </p:blipFill>
        <p:spPr>
          <a:xfrm>
            <a:off x="351364" y="1981200"/>
            <a:ext cx="4191001" cy="25574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