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</p:sldIdLst>
  <p:sldSz cy="6858000" cx="9144000"/>
  <p:notesSz cx="6858000" cy="9144000"/>
  <p:embeddedFontLst>
    <p:embeddedFont>
      <p:font typeface="Tahoma"/>
      <p:regular r:id="rId68"/>
      <p:bold r:id="rId6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70" roundtripDataSignature="AMtx7mh/ye/4bAFxpaONiTaTbblVwdXg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0" Type="http://customschemas.google.com/relationships/presentationmetadata" Target="meta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font" Target="fonts/Tahoma-regular.fntdata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Tahoma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" name="Google Shape;208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Mô tả nội dung mà học viên phải đạt được khi kết thúc môn học này</a:t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2" name="Google Shape;222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8" name="Google Shape;228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3" name="Google Shape;243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0" name="Google Shape;250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7" name="Google Shape;257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4" name="Google Shape;264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1" name="Google Shape;271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8" name="Google Shape;278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6" name="Google Shape;286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Mô tả nội dung chi  tiết từng chuyên đề</a:t>
            </a:r>
            <a:endParaRPr/>
          </a:p>
        </p:txBody>
      </p:sp>
      <p:sp>
        <p:nvSpPr>
          <p:cNvPr id="292" name="Google Shape;292;p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9" name="Google Shape;299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6" name="Google Shape;306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2" name="Google Shape;312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9" name="Google Shape;319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7" name="Google Shape;327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2" name="Google Shape;332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0" name="Google Shape;340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8" name="Google Shape;348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5" name="Google Shape;355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4" name="Google Shape;364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1" name="Google Shape;371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8" name="Google Shape;378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4" name="Google Shape;384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9" name="Google Shape;389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6" name="Google Shape;396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3" name="Google Shape;403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0" name="Google Shape;410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7" name="Google Shape;417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4" name="Google Shape;424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1" name="Google Shape;431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9" name="Google Shape;439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7" name="Google Shape;447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4" name="Google Shape;454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1" name="Google Shape;461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8" name="Google Shape;468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4" name="Google Shape;474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0" name="Google Shape;480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5" name="Google Shape;485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2" name="Google Shape;492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Tóm tắt lại nội dung đã học</a:t>
            </a:r>
            <a:endParaRPr/>
          </a:p>
        </p:txBody>
      </p:sp>
      <p:sp>
        <p:nvSpPr>
          <p:cNvPr id="493" name="Google Shape;493;p6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9" name="Google Shape;499;p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5" name="Google Shape;505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Trả lời câu hỏi WHY?</a:t>
            </a:r>
            <a:endParaRPr/>
          </a:p>
        </p:txBody>
      </p:sp>
      <p:sp>
        <p:nvSpPr>
          <p:cNvPr id="506" name="Google Shape;506;p6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6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76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7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7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7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7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77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7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7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7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6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0" name="Google Shape;30;p6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6" name="Google Shape;36;p7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7" name="Google Shape;37;p7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3" name="Google Shape;43;p7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4" name="Google Shape;44;p7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5" name="Google Shape;45;p7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6" name="Google Shape;46;p7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7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7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7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7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7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7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6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6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6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6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Relationship Id="rId4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png"/><Relationship Id="rId4" Type="http://schemas.openxmlformats.org/officeDocument/2006/relationships/image" Target="../media/image4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9.png"/><Relationship Id="rId4" Type="http://schemas.openxmlformats.org/officeDocument/2006/relationships/image" Target="../media/image3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7.png"/><Relationship Id="rId4" Type="http://schemas.openxmlformats.org/officeDocument/2006/relationships/image" Target="../media/image3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8.png"/><Relationship Id="rId4" Type="http://schemas.openxmlformats.org/officeDocument/2006/relationships/image" Target="../media/image6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2.png"/><Relationship Id="rId4" Type="http://schemas.openxmlformats.org/officeDocument/2006/relationships/image" Target="../media/image48.png"/><Relationship Id="rId5" Type="http://schemas.openxmlformats.org/officeDocument/2006/relationships/image" Target="../media/image4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9.png"/><Relationship Id="rId4" Type="http://schemas.openxmlformats.org/officeDocument/2006/relationships/image" Target="../media/image5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6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53.png"/><Relationship Id="rId4" Type="http://schemas.openxmlformats.org/officeDocument/2006/relationships/image" Target="../media/image50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5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56.png"/><Relationship Id="rId4" Type="http://schemas.openxmlformats.org/officeDocument/2006/relationships/image" Target="../media/image63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67.png"/><Relationship Id="rId4" Type="http://schemas.openxmlformats.org/officeDocument/2006/relationships/image" Target="../media/image55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54.png"/><Relationship Id="rId4" Type="http://schemas.openxmlformats.org/officeDocument/2006/relationships/image" Target="../media/image57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65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61.png"/><Relationship Id="rId4" Type="http://schemas.openxmlformats.org/officeDocument/2006/relationships/image" Target="../media/image58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62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60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66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6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457200" y="11430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Chapter 13</a:t>
            </a:r>
            <a:endParaRPr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219200" y="33528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work with forms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use text fields</a:t>
            </a:r>
            <a:endParaRPr/>
          </a:p>
        </p:txBody>
      </p:sp>
      <p:sp>
        <p:nvSpPr>
          <p:cNvPr id="151" name="Google Shape;151;p10"/>
          <p:cNvSpPr txBox="1"/>
          <p:nvPr>
            <p:ph idx="1" type="body"/>
          </p:nvPr>
        </p:nvSpPr>
        <p:spPr>
          <a:xfrm>
            <a:off x="457200" y="14478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There are several types of text field. The three most common are text, password, and hidden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Attributes of the input element for text fields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9.08.19 PM.png" id="152" name="Google Shape;15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3124200"/>
            <a:ext cx="7304066" cy="32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use text fields (cont.)</a:t>
            </a:r>
            <a:endParaRPr/>
          </a:p>
        </p:txBody>
      </p:sp>
      <p:sp>
        <p:nvSpPr>
          <p:cNvPr id="158" name="Google Shape;158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text fields in a web browser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9.08.26 PM.png" id="159" name="Google Shape;15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2362200"/>
            <a:ext cx="6019800" cy="3106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HTML code</a:t>
            </a:r>
            <a:endParaRPr/>
          </a:p>
        </p:txBody>
      </p:sp>
      <p:pic>
        <p:nvPicPr>
          <p:cNvPr id="165" name="Google Shape;16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12" y="2257425"/>
            <a:ext cx="9082088" cy="2282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use radio buttons and checkboxes</a:t>
            </a:r>
            <a:endParaRPr/>
          </a:p>
        </p:txBody>
      </p:sp>
      <p:sp>
        <p:nvSpPr>
          <p:cNvPr id="171" name="Google Shape;171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Only one radio button in a group can be selected at on time. The radio button in a group must have the same name attribute, but different values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Check boxes are unrelated, more than one checkbox can be checked at the same.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use radio buttons and checkboxes (cont.)</a:t>
            </a:r>
            <a:endParaRPr/>
          </a:p>
        </p:txBody>
      </p:sp>
      <p:sp>
        <p:nvSpPr>
          <p:cNvPr id="177" name="Google Shape;177;p14"/>
          <p:cNvSpPr txBox="1"/>
          <p:nvPr>
            <p:ph idx="1" type="body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Attribute of the input element for radio buttons and checkboxes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radio buttons and checkboxes in a web browser</a:t>
            </a:r>
            <a:endParaRPr/>
          </a:p>
        </p:txBody>
      </p:sp>
      <p:pic>
        <p:nvPicPr>
          <p:cNvPr descr="Screen Shot 2014-04-19 at 9.11.49 PM.png" id="178" name="Google Shape;17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286000"/>
            <a:ext cx="7848600" cy="16064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4-19 at 9.11.55 PM.png" id="179" name="Google Shape;17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67000" y="4495800"/>
            <a:ext cx="2859177" cy="193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HTML - Code</a:t>
            </a:r>
            <a:endParaRPr/>
          </a:p>
        </p:txBody>
      </p:sp>
      <p:pic>
        <p:nvPicPr>
          <p:cNvPr id="185" name="Google Shape;18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570" y="1600200"/>
            <a:ext cx="88392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use drop-down lists</a:t>
            </a:r>
            <a:endParaRPr/>
          </a:p>
        </p:txBody>
      </p:sp>
      <p:sp>
        <p:nvSpPr>
          <p:cNvPr id="191" name="Google Shape;191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To create a drop-down list, code a select element that contains option elements.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Attribute of the optgroup and option elements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9.15.06 PM.png" id="192" name="Google Shape;19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3124200"/>
            <a:ext cx="8077200" cy="226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use drop-down lists (cont.)</a:t>
            </a:r>
            <a:endParaRPr/>
          </a:p>
        </p:txBody>
      </p:sp>
      <p:sp>
        <p:nvSpPr>
          <p:cNvPr id="198" name="Google Shape;198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drop-down list in a web browser when the use clicks on the arrow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9.15.11 PM.png" id="199" name="Google Shape;19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2590800"/>
            <a:ext cx="2921000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use drop-down lists (cont.)</a:t>
            </a:r>
            <a:endParaRPr/>
          </a:p>
        </p:txBody>
      </p:sp>
      <p:pic>
        <p:nvPicPr>
          <p:cNvPr id="205" name="Google Shape;20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1828800"/>
            <a:ext cx="8058150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use list boxes</a:t>
            </a:r>
            <a:endParaRPr/>
          </a:p>
        </p:txBody>
      </p:sp>
      <p:sp>
        <p:nvSpPr>
          <p:cNvPr id="211" name="Google Shape;211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list box display the number of options you specify on the size attribute.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Attribute of the select element for list boxes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9.17.59 PM.png" id="212" name="Google Shape;21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3276600"/>
            <a:ext cx="8448472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457200" y="1600200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to use forms and controls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Other skills for working with forms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to use the HTML5 features for data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validation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How to use the HTML5 controls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A web page that uses HTML5 data validation 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use list boxes (cont.)</a:t>
            </a:r>
            <a:endParaRPr/>
          </a:p>
        </p:txBody>
      </p:sp>
      <p:sp>
        <p:nvSpPr>
          <p:cNvPr id="218" name="Google Shape;218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list box in a web browser with a scroll bar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9.18.04 PM.png" id="219" name="Google Shape;21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2285999"/>
            <a:ext cx="4800600" cy="2661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use list boxes (cont.)</a:t>
            </a:r>
            <a:endParaRPr/>
          </a:p>
        </p:txBody>
      </p:sp>
      <p:pic>
        <p:nvPicPr>
          <p:cNvPr id="225" name="Google Shape;22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905000"/>
            <a:ext cx="7474085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use text areas</a:t>
            </a:r>
            <a:endParaRPr/>
          </a:p>
        </p:txBody>
      </p:sp>
      <p:sp>
        <p:nvSpPr>
          <p:cNvPr id="231" name="Google Shape;231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textarea field (or just text area) can be used to get multi-line text entries.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Attributes of the textarea element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9.49.37 PM.png" id="232" name="Google Shape;23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3200400"/>
            <a:ext cx="819150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use text areas (cont.)</a:t>
            </a:r>
            <a:endParaRPr/>
          </a:p>
        </p:txBody>
      </p:sp>
      <p:sp>
        <p:nvSpPr>
          <p:cNvPr id="238" name="Google Shape;238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text area in a web browser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text area after text has been entered into it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9.50.24 PM.png" id="239" name="Google Shape;23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2057400"/>
            <a:ext cx="5651500" cy="17894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4-19 at 9.50.31 PM.png" id="240" name="Google Shape;240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9200" y="4343400"/>
            <a:ext cx="6426200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use labels</a:t>
            </a:r>
            <a:endParaRPr/>
          </a:p>
        </p:txBody>
      </p:sp>
      <p:sp>
        <p:nvSpPr>
          <p:cNvPr id="246" name="Google Shape;246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label is commonly used to identify a related field.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Labels also make it easier to align the controls on a web page.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Attribute of the label element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9.53.56 PM.png" id="247" name="Google Shape;24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3962400"/>
            <a:ext cx="8013700" cy="162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use labels (cont.)</a:t>
            </a:r>
            <a:endParaRPr/>
          </a:p>
        </p:txBody>
      </p:sp>
      <p:sp>
        <p:nvSpPr>
          <p:cNvPr id="253" name="Google Shape;253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HTML in a browser as the user clicks on a label to check it box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9.54.01 PM.png" id="254" name="Google Shape;25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2590800"/>
            <a:ext cx="5664200" cy="367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group controls with fieldset and legend elements</a:t>
            </a:r>
            <a:endParaRPr/>
          </a:p>
        </p:txBody>
      </p:sp>
      <p:sp>
        <p:nvSpPr>
          <p:cNvPr id="260" name="Google Shape;260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fieldset element is used to group controls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legend element can be coded within a fieldset element.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HTML that uses fieldset and legend element: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9.59.52 PM.png" id="261" name="Google Shape;26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3810000"/>
            <a:ext cx="8077200" cy="179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267" name="Google Shape;267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elements in a web browser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9.59.57 PM.png" id="268" name="Google Shape;26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2209800"/>
            <a:ext cx="7543800" cy="3854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use a file upload control</a:t>
            </a:r>
            <a:endParaRPr/>
          </a:p>
        </p:txBody>
      </p:sp>
      <p:sp>
        <p:nvSpPr>
          <p:cNvPr id="274" name="Google Shape;274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To create a file upload control, code the input element with “file” as the type attribute.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Attributes of the input element for a file upload control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10.02.20 PM.png" id="275" name="Google Shape;27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583" y="3581400"/>
            <a:ext cx="8674100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use a file upload control (cont.)</a:t>
            </a:r>
            <a:endParaRPr/>
          </a:p>
        </p:txBody>
      </p:sp>
      <p:sp>
        <p:nvSpPr>
          <p:cNvPr id="281" name="Google Shape;281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file upload control in the Firefox browser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HTML for a file upload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10.02.25 PM.png" id="282" name="Google Shape;28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2209799"/>
            <a:ext cx="7010400" cy="15428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4-19 at 10.03.53 PM.png" id="283" name="Google Shape;283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000" y="4343400"/>
            <a:ext cx="8534400" cy="1269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>
            <a:off x="457200" y="2895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use forms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0"/>
          <p:cNvSpPr txBox="1"/>
          <p:nvPr>
            <p:ph type="title"/>
          </p:nvPr>
        </p:nvSpPr>
        <p:spPr>
          <a:xfrm>
            <a:off x="533400" y="2895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Other skills for working with forms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align controls</a:t>
            </a:r>
            <a:endParaRPr/>
          </a:p>
        </p:txBody>
      </p:sp>
      <p:sp>
        <p:nvSpPr>
          <p:cNvPr id="295" name="Google Shape;295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Label, textbox, and button controls aligned on a form</a:t>
            </a:r>
            <a:endParaRPr/>
          </a:p>
        </p:txBody>
      </p:sp>
      <p:pic>
        <p:nvPicPr>
          <p:cNvPr descr="Screen Shot 2014-04-19 at 10.05.54 PM.png" id="296" name="Google Shape;29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2590800"/>
            <a:ext cx="5676900" cy="386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format controls</a:t>
            </a:r>
            <a:endParaRPr/>
          </a:p>
        </p:txBody>
      </p:sp>
      <p:sp>
        <p:nvSpPr>
          <p:cNvPr id="302" name="Google Shape;302;p3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form with some additional formatting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10.07.03 PM.png" id="303" name="Google Shape;30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2362200"/>
            <a:ext cx="6680200" cy="341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format controls</a:t>
            </a:r>
            <a:endParaRPr/>
          </a:p>
        </p:txBody>
      </p:sp>
      <p:pic>
        <p:nvPicPr>
          <p:cNvPr id="309" name="Google Shape;30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1353413"/>
            <a:ext cx="6124575" cy="5428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set the tab order and assign access keys</a:t>
            </a:r>
            <a:endParaRPr/>
          </a:p>
        </p:txBody>
      </p:sp>
      <p:sp>
        <p:nvSpPr>
          <p:cNvPr id="315" name="Google Shape;315;p3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tab order for a form is the sequence in which the controls receive the focus when the Tab key is pressed.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attribute for setting the tab order and access keys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10.08.23 PM.png" id="316" name="Google Shape;31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962400"/>
            <a:ext cx="7810774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322" name="Google Shape;322;p3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Three labels with access keys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HTML for the controls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10.08.27 PM.png" id="323" name="Google Shape;32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133599"/>
            <a:ext cx="6629400" cy="19169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4-19 at 10.10.02 PM.png" id="324" name="Google Shape;324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4724400"/>
            <a:ext cx="8128000" cy="149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7"/>
          <p:cNvSpPr txBox="1"/>
          <p:nvPr>
            <p:ph type="title"/>
          </p:nvPr>
        </p:nvSpPr>
        <p:spPr>
          <a:xfrm>
            <a:off x="457200" y="2971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use the HTML5 features for data validation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8"/>
          <p:cNvSpPr txBox="1"/>
          <p:nvPr>
            <p:ph type="title"/>
          </p:nvPr>
        </p:nvSpPr>
        <p:spPr>
          <a:xfrm>
            <a:off x="1447800" y="274638"/>
            <a:ext cx="624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HTML5 attributes for data validation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8"/>
          <p:cNvSpPr txBox="1"/>
          <p:nvPr>
            <p:ph idx="1" type="body"/>
          </p:nvPr>
        </p:nvSpPr>
        <p:spPr>
          <a:xfrm>
            <a:off x="457200" y="16764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HTML5 attributes for data validation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error message and highlighting used by Firefox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10.12.06 PM.png" id="336" name="Google Shape;33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133600"/>
            <a:ext cx="74549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4-19 at 10.12.11 PM.png" id="337" name="Google Shape;337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14600" y="4724400"/>
            <a:ext cx="4000500" cy="172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9"/>
          <p:cNvSpPr txBox="1"/>
          <p:nvPr>
            <p:ph type="title"/>
          </p:nvPr>
        </p:nvSpPr>
        <p:spPr>
          <a:xfrm>
            <a:off x="228600" y="274638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CSS3 selectors for data validation</a:t>
            </a:r>
            <a:endParaRPr/>
          </a:p>
        </p:txBody>
      </p:sp>
      <p:sp>
        <p:nvSpPr>
          <p:cNvPr id="343" name="Google Shape;343;p3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CSS3 pseudo-classes for required, valid, and invalid fields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CSS attribute selector for all controls with the required attribute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10.12.29 PM.png" id="344" name="Google Shape;34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2667000"/>
            <a:ext cx="3505200" cy="9764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4-19 at 10.12.33 PM.png" id="345" name="Google Shape;345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6400" y="5105400"/>
            <a:ext cx="3505200" cy="888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use regular expressions for data validation</a:t>
            </a:r>
            <a:endParaRPr/>
          </a:p>
        </p:txBody>
      </p:sp>
      <p:sp>
        <p:nvSpPr>
          <p:cNvPr id="351" name="Google Shape;351;p40"/>
          <p:cNvSpPr txBox="1"/>
          <p:nvPr>
            <p:ph idx="1" type="body"/>
          </p:nvPr>
        </p:nvSpPr>
        <p:spPr>
          <a:xfrm>
            <a:off x="457200" y="1600200"/>
            <a:ext cx="8534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A regular expression is a standard language that provides a way to make a user entry against a pattern of characters.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Attribute for using regular expressions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10.16.41 PM.png" id="352" name="Google Shape;35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247" y="3505200"/>
            <a:ext cx="77343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An introduction to a form</a:t>
            </a:r>
            <a:endParaRPr/>
          </a:p>
        </p:txBody>
      </p:sp>
      <p:sp>
        <p:nvSpPr>
          <p:cNvPr id="108" name="Google Shape;108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form contains one or more </a:t>
            </a:r>
            <a:r>
              <a:rPr i="1" lang="en-US" sz="2800">
                <a:latin typeface="Tahoma"/>
                <a:ea typeface="Tahoma"/>
                <a:cs typeface="Tahoma"/>
                <a:sym typeface="Tahoma"/>
              </a:rPr>
              <a:t>controls</a:t>
            </a: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 like text boxes, radio buttons, lists, or check boxes. That is permit user enter the data and submit to server.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Attributes of the form element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8.59.37 PM.png" id="109" name="Google Shape;10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5964" y="4191000"/>
            <a:ext cx="8458200" cy="226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Pattern</a:t>
            </a:r>
            <a:endParaRPr/>
          </a:p>
        </p:txBody>
      </p:sp>
      <p:sp>
        <p:nvSpPr>
          <p:cNvPr id="358" name="Google Shape;358;p4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Patterns for common entries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Code for pattern</a:t>
            </a:r>
            <a:endParaRPr/>
          </a:p>
        </p:txBody>
      </p:sp>
      <p:pic>
        <p:nvPicPr>
          <p:cNvPr descr="Screen Shot 2014-04-19 at 10.16.50 PM.png" id="359" name="Google Shape;359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0352" y="4803985"/>
            <a:ext cx="3413648" cy="14536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4-19 at 10.16.45 PM.png" id="360" name="Google Shape;360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3195" y="2133600"/>
            <a:ext cx="5257800" cy="1923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3875" y="4832457"/>
            <a:ext cx="5038725" cy="1187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use a datalist to present entry options</a:t>
            </a:r>
            <a:endParaRPr/>
          </a:p>
        </p:txBody>
      </p:sp>
      <p:sp>
        <p:nvSpPr>
          <p:cNvPr id="367" name="Google Shape;367;p4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Use the new HTML5 datalist element to provide a datalist of entry options for a fields.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Attributes for the options elements within a datalist element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10.20.22 PM.png" id="368" name="Google Shape;36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799" y="3657600"/>
            <a:ext cx="8024509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Datalist example</a:t>
            </a:r>
            <a:endParaRPr/>
          </a:p>
        </p:txBody>
      </p:sp>
      <p:sp>
        <p:nvSpPr>
          <p:cNvPr id="374" name="Google Shape;374;p4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form on the browser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10.20.26 PM.png" id="375" name="Google Shape;37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599" y="2209800"/>
            <a:ext cx="8073987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Datalist - Code</a:t>
            </a:r>
            <a:endParaRPr/>
          </a:p>
        </p:txBody>
      </p:sp>
      <p:pic>
        <p:nvPicPr>
          <p:cNvPr id="381" name="Google Shape;381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6567" y="1752600"/>
            <a:ext cx="7807833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5"/>
          <p:cNvSpPr txBox="1"/>
          <p:nvPr>
            <p:ph type="title"/>
          </p:nvPr>
        </p:nvSpPr>
        <p:spPr>
          <a:xfrm>
            <a:off x="457200" y="2895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use the HTML5 controls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use the email, url, and tel controls</a:t>
            </a:r>
            <a:endParaRPr/>
          </a:p>
        </p:txBody>
      </p:sp>
      <p:sp>
        <p:nvSpPr>
          <p:cNvPr id="392" name="Google Shape;392;p4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HTML5 email, url, and tel control are designed for email address, URL and telephone number entries</a:t>
            </a:r>
            <a:endParaRPr/>
          </a:p>
        </p:txBody>
      </p:sp>
      <p:pic>
        <p:nvPicPr>
          <p:cNvPr descr="Screen Shot 2014-04-19 at 10.25.27 PM.png" id="393" name="Google Shape;393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3352800"/>
            <a:ext cx="7797800" cy="237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</a:t>
            </a:r>
            <a:endParaRPr/>
          </a:p>
        </p:txBody>
      </p:sp>
      <p:pic>
        <p:nvPicPr>
          <p:cNvPr descr="Screen Shot 2014-04-19 at 10.25.32 PM.png" id="399" name="Google Shape;399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1295400"/>
            <a:ext cx="6337300" cy="294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" y="4267200"/>
            <a:ext cx="8201025" cy="22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use the number and range controls</a:t>
            </a:r>
            <a:endParaRPr/>
          </a:p>
        </p:txBody>
      </p:sp>
      <p:sp>
        <p:nvSpPr>
          <p:cNvPr id="406" name="Google Shape;406;p4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HTML number and range controls are designed for numeric entries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Attribute for the number and range controls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10.28.39 PM.png" id="407" name="Google Shape;407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3352800"/>
            <a:ext cx="829310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</a:t>
            </a:r>
            <a:endParaRPr/>
          </a:p>
        </p:txBody>
      </p:sp>
      <p:pic>
        <p:nvPicPr>
          <p:cNvPr descr="Screen Shot 2014-04-19 at 10.28.44 PM.png" id="413" name="Google Shape;413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1219200"/>
            <a:ext cx="6862032" cy="28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1975" y="4114800"/>
            <a:ext cx="7972425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How to use the date and time controls</a:t>
            </a:r>
            <a:endParaRPr/>
          </a:p>
        </p:txBody>
      </p:sp>
      <p:sp>
        <p:nvSpPr>
          <p:cNvPr id="420" name="Google Shape;420;p5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HTML5 date, datetime, datetime-local, month, week, and time control are designed for date and time entries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Attribute for the date and time controls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10.30.41 PM.png" id="421" name="Google Shape;421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3505200"/>
            <a:ext cx="7708900" cy="135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create a form (cont.)</a:t>
            </a:r>
            <a:endParaRPr/>
          </a:p>
        </p:txBody>
      </p:sp>
      <p:sp>
        <p:nvSpPr>
          <p:cNvPr id="115" name="Google Shape;115;p5"/>
          <p:cNvSpPr txBox="1"/>
          <p:nvPr>
            <p:ph idx="1" type="body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Attributes common to most input elements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8.59.44 PM.png" id="116" name="Google Shape;11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905000"/>
            <a:ext cx="7772400" cy="20417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</a:t>
            </a:r>
            <a:endParaRPr/>
          </a:p>
        </p:txBody>
      </p:sp>
      <p:pic>
        <p:nvPicPr>
          <p:cNvPr descr="Screen Shot 2014-04-19 at 10.30.48 PM.png" id="427" name="Google Shape;427;p51"/>
          <p:cNvPicPr preferRelativeResize="0"/>
          <p:nvPr/>
        </p:nvPicPr>
        <p:blipFill rotWithShape="1">
          <a:blip r:embed="rId3">
            <a:alphaModFix/>
          </a:blip>
          <a:srcRect b="0" l="0" r="40401" t="0"/>
          <a:stretch/>
        </p:blipFill>
        <p:spPr>
          <a:xfrm>
            <a:off x="228600" y="1417638"/>
            <a:ext cx="3048000" cy="436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92893" y="1450182"/>
            <a:ext cx="5674907" cy="2588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use the search control for a search function</a:t>
            </a:r>
            <a:endParaRPr/>
          </a:p>
        </p:txBody>
      </p:sp>
      <p:sp>
        <p:nvSpPr>
          <p:cNvPr id="434" name="Google Shape;434;p52"/>
          <p:cNvSpPr txBox="1"/>
          <p:nvPr>
            <p:ph idx="1" type="body"/>
          </p:nvPr>
        </p:nvSpPr>
        <p:spPr>
          <a:xfrm>
            <a:off x="152400" y="1600200"/>
            <a:ext cx="8991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search function that uses a search control in browser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HTML for using the Google search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10.33.15 PM.png" id="435" name="Google Shape;435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2181723"/>
            <a:ext cx="5943600" cy="11346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4-19 at 10.33.19 PM.png" id="436" name="Google Shape;436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9100" y="4648200"/>
            <a:ext cx="8724900" cy="138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use the color control</a:t>
            </a:r>
            <a:endParaRPr/>
          </a:p>
        </p:txBody>
      </p:sp>
      <p:sp>
        <p:nvSpPr>
          <p:cNvPr id="442" name="Google Shape;442;p5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HTML for a color control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color control in browser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10.34.05 PM.png" id="443" name="Google Shape;443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133600"/>
            <a:ext cx="80772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4-19 at 10.34.09 PM.png" id="444" name="Google Shape;444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0" y="3809999"/>
            <a:ext cx="5562600" cy="2268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use the output element to display output data</a:t>
            </a:r>
            <a:endParaRPr/>
          </a:p>
        </p:txBody>
      </p:sp>
      <p:sp>
        <p:nvSpPr>
          <p:cNvPr id="450" name="Google Shape;450;p5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This control is designed to display data that is calculated by client side or server side scripting language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An attribute for the output element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10.37.15 PM.png" id="451" name="Google Shape;451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3886200"/>
            <a:ext cx="8229600" cy="132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</a:t>
            </a:r>
            <a:endParaRPr/>
          </a:p>
        </p:txBody>
      </p:sp>
      <p:pic>
        <p:nvPicPr>
          <p:cNvPr descr="Screen Shot 2014-04-19 at 10.37.20 PM.png" id="457" name="Google Shape;457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1143000"/>
            <a:ext cx="5943600" cy="2858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4515" y="4038600"/>
            <a:ext cx="9153525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6"/>
          <p:cNvSpPr txBox="1"/>
          <p:nvPr>
            <p:ph type="title"/>
          </p:nvPr>
        </p:nvSpPr>
        <p:spPr>
          <a:xfrm>
            <a:off x="457200" y="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progress and meter element to display output data  </a:t>
            </a:r>
            <a:endParaRPr/>
          </a:p>
        </p:txBody>
      </p:sp>
      <p:sp>
        <p:nvSpPr>
          <p:cNvPr id="464" name="Google Shape;464;p56"/>
          <p:cNvSpPr txBox="1"/>
          <p:nvPr>
            <p:ph idx="1" type="body"/>
          </p:nvPr>
        </p:nvSpPr>
        <p:spPr>
          <a:xfrm>
            <a:off x="457200" y="16764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These controls are designed to displayed data in progress bar or meter form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Attribute for the progress and meter elements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10.39.40 PM.png" id="465" name="Google Shape;465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3276600"/>
            <a:ext cx="7620000" cy="245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</a:t>
            </a:r>
            <a:endParaRPr/>
          </a:p>
        </p:txBody>
      </p:sp>
      <p:pic>
        <p:nvPicPr>
          <p:cNvPr descr="Screen Shot 2014-04-19 at 10.39.44 PM.png" id="471" name="Google Shape;471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676400"/>
            <a:ext cx="7506801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HTML - Code</a:t>
            </a:r>
            <a:endParaRPr/>
          </a:p>
        </p:txBody>
      </p:sp>
      <p:pic>
        <p:nvPicPr>
          <p:cNvPr id="477" name="Google Shape;477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725" y="1295400"/>
            <a:ext cx="9134475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/>
          <p:nvPr>
            <p:ph type="title"/>
          </p:nvPr>
        </p:nvSpPr>
        <p:spPr>
          <a:xfrm>
            <a:off x="381000" y="2895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A web page that uses HTML5 data validation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page layout</a:t>
            </a:r>
            <a:endParaRPr/>
          </a:p>
        </p:txBody>
      </p:sp>
      <p:sp>
        <p:nvSpPr>
          <p:cNvPr id="488" name="Google Shape;488;p6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web page in Browser with a form that uses HTML5 validation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10.42.25 PM.png" id="489" name="Google Shape;489;p60"/>
          <p:cNvPicPr preferRelativeResize="0"/>
          <p:nvPr/>
        </p:nvPicPr>
        <p:blipFill rotWithShape="1">
          <a:blip r:embed="rId3">
            <a:alphaModFix/>
          </a:blip>
          <a:srcRect b="-3839" l="-1880" r="1880" t="3840"/>
          <a:stretch/>
        </p:blipFill>
        <p:spPr>
          <a:xfrm>
            <a:off x="3880650" y="2644075"/>
            <a:ext cx="4276435" cy="3860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create a form (cont.)</a:t>
            </a:r>
            <a:endParaRPr/>
          </a:p>
        </p:txBody>
      </p:sp>
      <p:pic>
        <p:nvPicPr>
          <p:cNvPr id="122" name="Google Shape;12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6446" y="4800600"/>
            <a:ext cx="8329574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4-19 at 8.59.50 PM.png" id="123" name="Google Shape;12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4426" y="2150269"/>
            <a:ext cx="5740400" cy="161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6"/>
          <p:cNvSpPr/>
          <p:nvPr/>
        </p:nvSpPr>
        <p:spPr>
          <a:xfrm>
            <a:off x="782344" y="1447800"/>
            <a:ext cx="44754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form in a web browser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6"/>
          <p:cNvSpPr/>
          <p:nvPr/>
        </p:nvSpPr>
        <p:spPr>
          <a:xfrm>
            <a:off x="844406" y="4034240"/>
            <a:ext cx="200407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HTML Code</a:t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6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496" name="Google Shape;496;p63"/>
          <p:cNvSpPr txBox="1"/>
          <p:nvPr>
            <p:ph idx="1" type="body"/>
          </p:nvPr>
        </p:nvSpPr>
        <p:spPr>
          <a:xfrm>
            <a:off x="4572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form contains one or more controls like text boxes, radio button, or check boxes that can receive data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submit button submits the form data to the server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controls label, text field, radio, button, check box, drop-down, list boxes and text area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Use file upload control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Use CSS align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tab order of a form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502" name="Google Shape;502;p6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Access key are shortcut keys that the user can press to move the focus on control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HTML5 provide data validation and CSS3 pseudo-classes for formatting required, valid, and invalid fields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HTML5 provide regular expressions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HTML5 provide the email, url, tel, number, range, date, time, search, and color controls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6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Discussion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/>
          <p:nvPr>
            <p:ph type="title"/>
          </p:nvPr>
        </p:nvSpPr>
        <p:spPr>
          <a:xfrm>
            <a:off x="457200" y="2895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use controls 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use buttons</a:t>
            </a:r>
            <a:endParaRPr/>
          </a:p>
        </p:txBody>
      </p:sp>
      <p:sp>
        <p:nvSpPr>
          <p:cNvPr id="136" name="Google Shape;136;p8"/>
          <p:cNvSpPr txBox="1"/>
          <p:nvPr>
            <p:ph idx="1" type="body"/>
          </p:nvPr>
        </p:nvSpPr>
        <p:spPr>
          <a:xfrm>
            <a:off x="457200" y="14478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Use the input element to create four different types of buttons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Attribute of the input element for button and for the buttons and for the button element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9.05.16 PM.png" id="137" name="Google Shape;13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3505200"/>
            <a:ext cx="6223000" cy="27991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use buttons (cont.)</a:t>
            </a:r>
            <a:endParaRPr/>
          </a:p>
        </p:txBody>
      </p:sp>
      <p:sp>
        <p:nvSpPr>
          <p:cNvPr id="143" name="Google Shape;143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The buttons in a web browser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19 at 9.05.21 PM.png" id="144" name="Google Shape;14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2286000"/>
            <a:ext cx="6598920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3810000"/>
            <a:ext cx="8209402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2014-02-09T07:44:29Z</dcterms:created>
  <dc:creator>Thanh An</dc:creator>
</cp:coreProperties>
</file>