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9144000"/>
  <p:notesSz cx="6858000" cy="9144000"/>
  <p:embeddedFontLst>
    <p:embeddedFont>
      <p:font typeface="Tahoma"/>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2" roundtripDataSignature="AMtx7mgA8KmrGODN9XZwISJ9trRpKx25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6079D48-26E9-42B3-9F3A-69402BDFD832}">
  <a:tblStyle styleId="{46079D48-26E9-42B3-9F3A-69402BDFD832}"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Arial"/>
          <a:ea typeface="Arial"/>
          <a:cs typeface="Arial"/>
        </a:font>
        <a:schemeClr val="dk1"/>
      </a:tcTxStyle>
    </a:seCell>
    <a:swCell>
      <a:tcTxStyle b="on" i="off">
        <a:font>
          <a:latin typeface="Arial"/>
          <a:ea typeface="Arial"/>
          <a:cs typeface="Arial"/>
        </a:font>
        <a:schemeClr val="dk1"/>
      </a:tcTxStyle>
    </a:swCell>
    <a:firstRow>
      <a:tcTxStyle b="on" i="off">
        <a:font>
          <a:latin typeface="Arial"/>
          <a:ea typeface="Arial"/>
          <a:cs typeface="Arial"/>
        </a:font>
        <a:schemeClr val="lt1"/>
      </a:tcTxStyle>
      <a:tcStyle>
        <a:tcBdr>
          <a:bottom>
            <a:ln cap="flat" cmpd="sng" w="25400">
              <a:solidFill>
                <a:schemeClr val="dk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Tahoma-bold.fntdata"/><Relationship Id="rId50" Type="http://schemas.openxmlformats.org/officeDocument/2006/relationships/font" Target="fonts/Tahoma-regular.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mà học viên phải đạt được khi kết thúc môn học này</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chi  tiết từng chuyên đề</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chi  tiết từng chuyên đề</a:t>
            </a:r>
            <a:endParaRPr/>
          </a:p>
        </p:txBody>
      </p:sp>
      <p:sp>
        <p:nvSpPr>
          <p:cNvPr id="107" name="Google Shape;10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Tóm tắt lại nội dung đã học</a:t>
            </a:r>
            <a:endParaRPr/>
          </a:p>
        </p:txBody>
      </p:sp>
      <p:sp>
        <p:nvSpPr>
          <p:cNvPr id="357" name="Google Shape;357;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4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4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54"/>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5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4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4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4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4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4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4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5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5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5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5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5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5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17</a:t>
            </a:r>
            <a:endParaRPr/>
          </a:p>
        </p:txBody>
      </p:sp>
      <p:sp>
        <p:nvSpPr>
          <p:cNvPr id="90" name="Google Shape;90;p1"/>
          <p:cNvSpPr txBox="1"/>
          <p:nvPr>
            <p:ph idx="1" type="subTitle"/>
          </p:nvPr>
        </p:nvSpPr>
        <p:spPr>
          <a:xfrm>
            <a:off x="1219200" y="28194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How to design a web site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533400" y="2895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Design guidelines</a:t>
            </a:r>
            <a:endParaRPr sz="4000">
              <a:latin typeface="Impact"/>
              <a:ea typeface="Impact"/>
              <a:cs typeface="Impact"/>
              <a:sym typeface="Impac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Use the home page to sell the site</a:t>
            </a:r>
            <a:endParaRPr/>
          </a:p>
        </p:txBody>
      </p:sp>
      <p:sp>
        <p:nvSpPr>
          <p:cNvPr id="155" name="Google Shape;15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Homepage Usability by Jakob Nielsen and Marie present 113 guidelines for home pages, plus an analysis of the home pages for 50 web site.</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10 guidelines for developing an effective home page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10 guidelines for developing an effective home page</a:t>
            </a:r>
            <a:endParaRPr/>
          </a:p>
        </p:txBody>
      </p:sp>
      <p:sp>
        <p:nvSpPr>
          <p:cNvPr id="161" name="Google Shape;16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2400"/>
              <a:buFont typeface="Arial"/>
              <a:buAutoNum type="arabicPeriod"/>
            </a:pPr>
            <a:r>
              <a:rPr lang="en-US" sz="2400">
                <a:latin typeface="Tahoma"/>
                <a:ea typeface="Tahoma"/>
                <a:cs typeface="Tahoma"/>
                <a:sym typeface="Tahoma"/>
              </a:rPr>
              <a:t>Emphasize what your site offers that’s valuable and how your site different from competing sites.</a:t>
            </a:r>
            <a:endParaRPr/>
          </a:p>
          <a:p>
            <a:pPr indent="-514350" lvl="0" marL="514350" rtl="0" algn="l">
              <a:spcBef>
                <a:spcPts val="480"/>
              </a:spcBef>
              <a:spcAft>
                <a:spcPts val="0"/>
              </a:spcAft>
              <a:buClr>
                <a:schemeClr val="dk1"/>
              </a:buClr>
              <a:buSzPts val="2400"/>
              <a:buFont typeface="Arial"/>
              <a:buAutoNum type="arabicPeriod"/>
            </a:pPr>
            <a:r>
              <a:rPr lang="en-US" sz="2400">
                <a:latin typeface="Tahoma"/>
                <a:ea typeface="Tahoma"/>
                <a:cs typeface="Tahoma"/>
                <a:sym typeface="Tahoma"/>
              </a:rPr>
              <a:t>Emphasize the highest priority tasks of your site so users have a clear idea of what they can do.</a:t>
            </a:r>
            <a:endParaRPr/>
          </a:p>
          <a:p>
            <a:pPr indent="-514350" lvl="0" marL="514350" rtl="0" algn="l">
              <a:spcBef>
                <a:spcPts val="480"/>
              </a:spcBef>
              <a:spcAft>
                <a:spcPts val="0"/>
              </a:spcAft>
              <a:buClr>
                <a:schemeClr val="dk1"/>
              </a:buClr>
              <a:buSzPts val="2400"/>
              <a:buFont typeface="Arial"/>
              <a:buAutoNum type="arabicPeriod"/>
            </a:pPr>
            <a:r>
              <a:rPr lang="en-US" sz="2400">
                <a:latin typeface="Tahoma"/>
                <a:ea typeface="Tahoma"/>
                <a:cs typeface="Tahoma"/>
                <a:sym typeface="Tahoma"/>
              </a:rPr>
              <a:t>Don’t welcome users to your site because that’s a waste of space.</a:t>
            </a:r>
            <a:endParaRPr/>
          </a:p>
          <a:p>
            <a:pPr indent="-514350" lvl="0" marL="514350" rtl="0" algn="l">
              <a:spcBef>
                <a:spcPts val="480"/>
              </a:spcBef>
              <a:spcAft>
                <a:spcPts val="0"/>
              </a:spcAft>
              <a:buClr>
                <a:schemeClr val="dk1"/>
              </a:buClr>
              <a:buSzPts val="2400"/>
              <a:buFont typeface="Arial"/>
              <a:buAutoNum type="arabicPeriod"/>
            </a:pPr>
            <a:r>
              <a:rPr lang="en-US" sz="2400">
                <a:latin typeface="Tahoma"/>
                <a:ea typeface="Tahoma"/>
                <a:cs typeface="Tahoma"/>
                <a:sym typeface="Tahoma"/>
              </a:rPr>
              <a:t>Group items in the navigation area so similar items are next to each other, and don’t provide multiple navigation areas for the same type of the links.</a:t>
            </a:r>
            <a:endParaRPr/>
          </a:p>
          <a:p>
            <a:pPr indent="-514350" lvl="0" marL="514350" rtl="0" algn="l">
              <a:spcBef>
                <a:spcPts val="480"/>
              </a:spcBef>
              <a:spcAft>
                <a:spcPts val="0"/>
              </a:spcAft>
              <a:buClr>
                <a:schemeClr val="dk1"/>
              </a:buClr>
              <a:buSzPts val="2400"/>
              <a:buFont typeface="Arial"/>
              <a:buAutoNum type="arabicPeriod"/>
            </a:pPr>
            <a:r>
              <a:rPr lang="en-US" sz="2400">
                <a:latin typeface="Tahoma"/>
                <a:ea typeface="Tahoma"/>
                <a:cs typeface="Tahoma"/>
                <a:sym typeface="Tahoma"/>
              </a:rPr>
              <a:t>Only use icons for navigation if the users will readily recognize them.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10 guidelines for developing an effective home page (2)</a:t>
            </a:r>
            <a:endParaRPr>
              <a:latin typeface="Tahoma"/>
              <a:ea typeface="Tahoma"/>
              <a:cs typeface="Tahoma"/>
              <a:sym typeface="Tahoma"/>
            </a:endParaRPr>
          </a:p>
        </p:txBody>
      </p:sp>
      <p:sp>
        <p:nvSpPr>
          <p:cNvPr id="167" name="Google Shape;16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2400"/>
              <a:buFont typeface="Arial"/>
              <a:buAutoNum type="arabicPeriod" startAt="6"/>
            </a:pPr>
            <a:r>
              <a:rPr lang="en-US" sz="2400">
                <a:latin typeface="Tahoma"/>
                <a:ea typeface="Tahoma"/>
                <a:cs typeface="Tahoma"/>
                <a:sym typeface="Tahoma"/>
              </a:rPr>
              <a:t>Using drop-down menu sparingly, especially if the items aren’t self-explanatory.</a:t>
            </a:r>
            <a:endParaRPr/>
          </a:p>
          <a:p>
            <a:pPr indent="-514350" lvl="0" marL="514350" rtl="0" algn="l">
              <a:spcBef>
                <a:spcPts val="480"/>
              </a:spcBef>
              <a:spcAft>
                <a:spcPts val="0"/>
              </a:spcAft>
              <a:buClr>
                <a:schemeClr val="dk1"/>
              </a:buClr>
              <a:buSzPts val="2400"/>
              <a:buFont typeface="Arial"/>
              <a:buAutoNum type="arabicPeriod" startAt="6"/>
            </a:pPr>
            <a:r>
              <a:rPr lang="en-US" sz="2400">
                <a:latin typeface="Tahoma"/>
                <a:ea typeface="Tahoma"/>
                <a:cs typeface="Tahoma"/>
                <a:sym typeface="Tahoma"/>
              </a:rPr>
              <a:t>Design the home page so it is different from other page of this site.</a:t>
            </a:r>
            <a:endParaRPr/>
          </a:p>
          <a:p>
            <a:pPr indent="-514350" lvl="0" marL="514350" rtl="0" algn="l">
              <a:spcBef>
                <a:spcPts val="480"/>
              </a:spcBef>
              <a:spcAft>
                <a:spcPts val="0"/>
              </a:spcAft>
              <a:buClr>
                <a:schemeClr val="dk1"/>
              </a:buClr>
              <a:buSzPts val="2400"/>
              <a:buFont typeface="Arial"/>
              <a:buAutoNum type="arabicPeriod" startAt="6"/>
            </a:pPr>
            <a:r>
              <a:rPr lang="en-US" sz="2400">
                <a:latin typeface="Tahoma"/>
                <a:ea typeface="Tahoma"/>
                <a:cs typeface="Tahoma"/>
                <a:sym typeface="Tahoma"/>
              </a:rPr>
              <a:t>Don’t include an active link to the home page on the home page</a:t>
            </a:r>
            <a:endParaRPr/>
          </a:p>
          <a:p>
            <a:pPr indent="-514350" lvl="0" marL="514350" rtl="0" algn="l">
              <a:spcBef>
                <a:spcPts val="480"/>
              </a:spcBef>
              <a:spcAft>
                <a:spcPts val="0"/>
              </a:spcAft>
              <a:buClr>
                <a:schemeClr val="dk1"/>
              </a:buClr>
              <a:buSzPts val="2400"/>
              <a:buFont typeface="Arial"/>
              <a:buAutoNum type="arabicPeriod" startAt="6"/>
            </a:pPr>
            <a:r>
              <a:rPr lang="en-US" sz="2400">
                <a:latin typeface="Tahoma"/>
                <a:ea typeface="Tahoma"/>
                <a:cs typeface="Tahoma"/>
                <a:sym typeface="Tahoma"/>
              </a:rPr>
              <a:t>Code the title for the home page as the organization name, followed it by a short description, and limit the title to 8 or fewer and 64 or fewer characters.</a:t>
            </a:r>
            <a:endParaRPr/>
          </a:p>
          <a:p>
            <a:pPr indent="-514350" lvl="0" marL="514350" rtl="0" algn="l">
              <a:spcBef>
                <a:spcPts val="480"/>
              </a:spcBef>
              <a:spcAft>
                <a:spcPts val="0"/>
              </a:spcAft>
              <a:buClr>
                <a:schemeClr val="dk1"/>
              </a:buClr>
              <a:buSzPts val="2400"/>
              <a:buFont typeface="Arial"/>
              <a:buAutoNum type="arabicPeriod" startAt="6"/>
            </a:pPr>
            <a:r>
              <a:rPr lang="en-US" sz="2400">
                <a:latin typeface="Tahoma"/>
                <a:ea typeface="Tahoma"/>
                <a:cs typeface="Tahoma"/>
                <a:sym typeface="Tahoma"/>
              </a:rPr>
              <a:t>If your site provides shopping, include a link to the shopping cart on your home page.</a:t>
            </a:r>
            <a:endParaRPr/>
          </a:p>
          <a:p>
            <a:pPr indent="-361950" lvl="0" marL="514350" rtl="0" algn="l">
              <a:spcBef>
                <a:spcPts val="480"/>
              </a:spcBef>
              <a:spcAft>
                <a:spcPts val="0"/>
              </a:spcAft>
              <a:buClr>
                <a:schemeClr val="dk1"/>
              </a:buClr>
              <a:buSzPts val="2400"/>
              <a:buFont typeface="Arial"/>
              <a:buNone/>
            </a:pPr>
            <a:r>
              <a:t/>
            </a:r>
            <a:endParaRPr sz="2400">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4"/>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ahoma"/>
                <a:ea typeface="Tahoma"/>
                <a:cs typeface="Tahoma"/>
                <a:sym typeface="Tahoma"/>
              </a:rPr>
              <a:t>A home page that tries to sell the site</a:t>
            </a:r>
            <a:endParaRPr/>
          </a:p>
        </p:txBody>
      </p:sp>
      <p:pic>
        <p:nvPicPr>
          <p:cNvPr descr="Screen Shot 2014-04-20 at 8.40.09 PM.png" id="173" name="Google Shape;173;p14"/>
          <p:cNvPicPr preferRelativeResize="0"/>
          <p:nvPr/>
        </p:nvPicPr>
        <p:blipFill rotWithShape="1">
          <a:blip r:embed="rId3">
            <a:alphaModFix/>
          </a:blip>
          <a:srcRect b="0" l="0" r="0" t="0"/>
          <a:stretch/>
        </p:blipFill>
        <p:spPr>
          <a:xfrm>
            <a:off x="1143000" y="2057400"/>
            <a:ext cx="6057900" cy="4038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5"/>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Let the users know where they are</a:t>
            </a:r>
            <a:endParaRPr/>
          </a:p>
        </p:txBody>
      </p:sp>
      <p:sp>
        <p:nvSpPr>
          <p:cNvPr id="179" name="Google Shape;17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As your site gets more complex, the users are likely to lose track of where they are in the site. </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How to let the users know where they are</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Highlight the active links</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The heading for the page should be the same as the links that led to the page</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Provide breadcrumbs in this format: Homepage -&gt; Men -&gt; Shoes &amp; Sandals</a:t>
            </a:r>
            <a:endParaRPr sz="2400">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Let the users know where they are</a:t>
            </a:r>
            <a:endParaRPr/>
          </a:p>
        </p:txBody>
      </p:sp>
      <p:sp>
        <p:nvSpPr>
          <p:cNvPr id="185" name="Google Shape;18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 product page with the active links highlighted</a:t>
            </a:r>
            <a:endParaRPr sz="2800">
              <a:latin typeface="Tahoma"/>
              <a:ea typeface="Tahoma"/>
              <a:cs typeface="Tahoma"/>
              <a:sym typeface="Tahoma"/>
            </a:endParaRPr>
          </a:p>
        </p:txBody>
      </p:sp>
      <p:pic>
        <p:nvPicPr>
          <p:cNvPr descr="Screen Shot 2014-04-20 at 8.43.09 PM.png" id="186" name="Google Shape;186;p16"/>
          <p:cNvPicPr preferRelativeResize="0"/>
          <p:nvPr/>
        </p:nvPicPr>
        <p:blipFill rotWithShape="1">
          <a:blip r:embed="rId3">
            <a:alphaModFix/>
          </a:blip>
          <a:srcRect b="0" l="0" r="0" t="0"/>
          <a:stretch/>
        </p:blipFill>
        <p:spPr>
          <a:xfrm>
            <a:off x="1066800" y="2286000"/>
            <a:ext cx="6464300" cy="326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Let the users know where they are</a:t>
            </a:r>
            <a:endParaRPr/>
          </a:p>
        </p:txBody>
      </p:sp>
      <p:sp>
        <p:nvSpPr>
          <p:cNvPr id="192" name="Google Shape;192;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 product page that provides breadcrumbs</a:t>
            </a:r>
            <a:endParaRPr sz="2800">
              <a:latin typeface="Tahoma"/>
              <a:ea typeface="Tahoma"/>
              <a:cs typeface="Tahoma"/>
              <a:sym typeface="Tahoma"/>
            </a:endParaRPr>
          </a:p>
        </p:txBody>
      </p:sp>
      <p:pic>
        <p:nvPicPr>
          <p:cNvPr descr="Screen Shot 2014-04-20 at 8.43.15 PM.png" id="193" name="Google Shape;193;p17"/>
          <p:cNvPicPr preferRelativeResize="0"/>
          <p:nvPr/>
        </p:nvPicPr>
        <p:blipFill rotWithShape="1">
          <a:blip r:embed="rId3">
            <a:alphaModFix/>
          </a:blip>
          <a:srcRect b="0" l="0" r="0" t="0"/>
          <a:stretch/>
        </p:blipFill>
        <p:spPr>
          <a:xfrm>
            <a:off x="1066800" y="2362200"/>
            <a:ext cx="6489700" cy="266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Make the best use of web page space</a:t>
            </a:r>
            <a:endParaRPr/>
          </a:p>
        </p:txBody>
      </p:sp>
      <p:sp>
        <p:nvSpPr>
          <p:cNvPr id="199" name="Google Shape;19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most valuable space on each web page is the space above the fold. To get the most from it, you need to prioritize the components on each page and give the best location to the highest-priority components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Guidelines for the effective use of space</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Keep the header relatively small</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Prioritize the components for each page</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Give the most important components</a:t>
            </a:r>
            <a:endParaRPr sz="2400">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Make the best use of web page space</a:t>
            </a:r>
            <a:endParaRPr/>
          </a:p>
        </p:txBody>
      </p:sp>
      <p:sp>
        <p:nvSpPr>
          <p:cNvPr id="205" name="Google Shape;205;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Wasted space on a primary page</a:t>
            </a:r>
            <a:endParaRPr sz="2800">
              <a:latin typeface="Tahoma"/>
              <a:ea typeface="Tahoma"/>
              <a:cs typeface="Tahoma"/>
              <a:sym typeface="Tahoma"/>
            </a:endParaRPr>
          </a:p>
        </p:txBody>
      </p:sp>
      <p:pic>
        <p:nvPicPr>
          <p:cNvPr descr="Screen Shot 2014-04-20 at 8.46.41 PM.png" id="206" name="Google Shape;206;p19"/>
          <p:cNvPicPr preferRelativeResize="0"/>
          <p:nvPr/>
        </p:nvPicPr>
        <p:blipFill rotWithShape="1">
          <a:blip r:embed="rId3">
            <a:alphaModFix/>
          </a:blip>
          <a:srcRect b="0" l="0" r="0" t="0"/>
          <a:stretch/>
        </p:blipFill>
        <p:spPr>
          <a:xfrm>
            <a:off x="2590800" y="2057400"/>
            <a:ext cx="4064000" cy="44081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Objectives</a:t>
            </a:r>
            <a:endParaRPr/>
          </a:p>
        </p:txBody>
      </p:sp>
      <p:sp>
        <p:nvSpPr>
          <p:cNvPr id="97" name="Google Shape;97;p2"/>
          <p:cNvSpPr txBox="1"/>
          <p:nvPr>
            <p:ph idx="1" type="body"/>
          </p:nvPr>
        </p:nvSpPr>
        <p:spPr>
          <a:xfrm>
            <a:off x="457200" y="1600200"/>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How to design a website</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Users and usability </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Design guidelines </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Other design considerations</a:t>
            </a:r>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Write for the web</a:t>
            </a:r>
            <a:endParaRPr/>
          </a:p>
        </p:txBody>
      </p:sp>
      <p:sp>
        <p:nvSpPr>
          <p:cNvPr id="212" name="Google Shape;21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Writing that isn’t for the web</a:t>
            </a:r>
            <a:endParaRPr sz="2800">
              <a:latin typeface="Tahoma"/>
              <a:ea typeface="Tahoma"/>
              <a:cs typeface="Tahoma"/>
              <a:sym typeface="Tahoma"/>
            </a:endParaRPr>
          </a:p>
        </p:txBody>
      </p:sp>
      <p:pic>
        <p:nvPicPr>
          <p:cNvPr descr="Screen Shot 2014-04-20 at 8.48.34 PM.png" id="213" name="Google Shape;213;p20"/>
          <p:cNvPicPr preferRelativeResize="0"/>
          <p:nvPr/>
        </p:nvPicPr>
        <p:blipFill rotWithShape="1">
          <a:blip r:embed="rId3">
            <a:alphaModFix/>
          </a:blip>
          <a:srcRect b="0" l="0" r="0" t="0"/>
          <a:stretch/>
        </p:blipFill>
        <p:spPr>
          <a:xfrm>
            <a:off x="533400" y="2286000"/>
            <a:ext cx="7518400" cy="3581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ahoma"/>
                <a:ea typeface="Tahoma"/>
                <a:cs typeface="Tahoma"/>
                <a:sym typeface="Tahoma"/>
              </a:rPr>
              <a:t>Web writing guidelines</a:t>
            </a:r>
            <a:endParaRPr/>
          </a:p>
        </p:txBody>
      </p:sp>
      <p:pic>
        <p:nvPicPr>
          <p:cNvPr descr="Screen Shot 2014-04-20 at 8.48.46 PM.png" id="219" name="Google Shape;219;p21"/>
          <p:cNvPicPr preferRelativeResize="0"/>
          <p:nvPr/>
        </p:nvPicPr>
        <p:blipFill rotWithShape="1">
          <a:blip r:embed="rId3">
            <a:alphaModFix/>
          </a:blip>
          <a:srcRect b="0" l="0" r="0" t="0"/>
          <a:stretch/>
        </p:blipFill>
        <p:spPr>
          <a:xfrm>
            <a:off x="762000" y="1676400"/>
            <a:ext cx="8287327" cy="2819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Chunk long page into shorter pages</a:t>
            </a:r>
            <a:endParaRPr/>
          </a:p>
        </p:txBody>
      </p:sp>
      <p:sp>
        <p:nvSpPr>
          <p:cNvPr id="225" name="Google Shape;225;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Chunking refer to the grouping of content into chunk that can be presented on separate web pages. This lets user select the chunks of information that they’re interested in.</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Two pages with chunks of information about a book</a:t>
            </a:r>
            <a:endParaRPr sz="2800">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Chunk long page into shorter pages</a:t>
            </a:r>
            <a:endParaRPr/>
          </a:p>
        </p:txBody>
      </p:sp>
      <p:sp>
        <p:nvSpPr>
          <p:cNvPr id="231" name="Google Shape;23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What this book does</a:t>
            </a:r>
            <a:endParaRPr sz="2800">
              <a:latin typeface="Tahoma"/>
              <a:ea typeface="Tahoma"/>
              <a:cs typeface="Tahoma"/>
              <a:sym typeface="Tahoma"/>
            </a:endParaRPr>
          </a:p>
        </p:txBody>
      </p:sp>
      <p:pic>
        <p:nvPicPr>
          <p:cNvPr descr="Screen Shot 2014-04-20 at 8.52.12 PM.png" id="232" name="Google Shape;232;p23"/>
          <p:cNvPicPr preferRelativeResize="0"/>
          <p:nvPr/>
        </p:nvPicPr>
        <p:blipFill rotWithShape="1">
          <a:blip r:embed="rId3">
            <a:alphaModFix/>
          </a:blip>
          <a:srcRect b="0" l="0" r="0" t="0"/>
          <a:stretch/>
        </p:blipFill>
        <p:spPr>
          <a:xfrm>
            <a:off x="609600" y="2133600"/>
            <a:ext cx="6411855" cy="4064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Chunk long page into shorter pages</a:t>
            </a:r>
            <a:endParaRPr/>
          </a:p>
        </p:txBody>
      </p:sp>
      <p:sp>
        <p:nvSpPr>
          <p:cNvPr id="238" name="Google Shape;238;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Meet the author</a:t>
            </a:r>
            <a:endParaRPr sz="2800">
              <a:latin typeface="Tahoma"/>
              <a:ea typeface="Tahoma"/>
              <a:cs typeface="Tahoma"/>
              <a:sym typeface="Tahoma"/>
            </a:endParaRPr>
          </a:p>
        </p:txBody>
      </p:sp>
      <p:pic>
        <p:nvPicPr>
          <p:cNvPr descr="Screen Shot 2014-04-20 at 8.52.19 PM.png" id="239" name="Google Shape;239;p24"/>
          <p:cNvPicPr preferRelativeResize="0"/>
          <p:nvPr/>
        </p:nvPicPr>
        <p:blipFill rotWithShape="1">
          <a:blip r:embed="rId3">
            <a:alphaModFix/>
          </a:blip>
          <a:srcRect b="0" l="0" r="0" t="0"/>
          <a:stretch/>
        </p:blipFill>
        <p:spPr>
          <a:xfrm>
            <a:off x="1219200" y="2133600"/>
            <a:ext cx="6540500" cy="404633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 the basic principles of graphics design</a:t>
            </a:r>
            <a:endParaRPr/>
          </a:p>
        </p:txBody>
      </p:sp>
      <p:sp>
        <p:nvSpPr>
          <p:cNvPr id="245" name="Google Shape;245;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 home page that doesn’t obey the graphics design principles</a:t>
            </a:r>
            <a:endParaRPr sz="2800">
              <a:latin typeface="Tahoma"/>
              <a:ea typeface="Tahoma"/>
              <a:cs typeface="Tahoma"/>
              <a:sym typeface="Tahoma"/>
            </a:endParaRPr>
          </a:p>
        </p:txBody>
      </p:sp>
      <p:pic>
        <p:nvPicPr>
          <p:cNvPr descr="Screen Shot 2014-04-20 at 8.54.15 PM.png" id="246" name="Google Shape;246;p25"/>
          <p:cNvPicPr preferRelativeResize="0"/>
          <p:nvPr/>
        </p:nvPicPr>
        <p:blipFill rotWithShape="1">
          <a:blip r:embed="rId3">
            <a:alphaModFix/>
          </a:blip>
          <a:srcRect b="0" l="0" r="0" t="0"/>
          <a:stretch/>
        </p:blipFill>
        <p:spPr>
          <a:xfrm>
            <a:off x="1752600" y="2590800"/>
            <a:ext cx="5740400" cy="367512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 the basic principles of graphics design</a:t>
            </a:r>
            <a:endParaRPr/>
          </a:p>
        </p:txBody>
      </p:sp>
      <p:sp>
        <p:nvSpPr>
          <p:cNvPr id="252" name="Google Shape;252;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Four principles of graphics design</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Alignment</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Proximity</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Repetition</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Contrast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 the basic principles of graphics design</a:t>
            </a:r>
            <a:endParaRPr/>
          </a:p>
        </p:txBody>
      </p:sp>
      <p:sp>
        <p:nvSpPr>
          <p:cNvPr id="258" name="Google Shape;258;p27"/>
          <p:cNvSpPr txBox="1"/>
          <p:nvPr>
            <p:ph idx="1" type="body"/>
          </p:nvPr>
        </p:nvSpPr>
        <p:spPr>
          <a:xfrm>
            <a:off x="457200" y="1447800"/>
            <a:ext cx="8229600" cy="507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Typographical guidelines</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Limit the line length of paragraphs to 65 characters</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Use a sans serif font in a size that’s enough for easy reading</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Show the relationships between heading </a:t>
            </a:r>
            <a:r>
              <a:rPr lang="en-US" sz="2400">
                <a:latin typeface="Tahoma"/>
                <a:ea typeface="Tahoma"/>
                <a:cs typeface="Tahoma"/>
                <a:sym typeface="Tahoma"/>
              </a:rPr>
              <a:t>and</a:t>
            </a:r>
            <a:r>
              <a:rPr lang="en-US" sz="2400">
                <a:latin typeface="Tahoma"/>
                <a:ea typeface="Tahoma"/>
                <a:cs typeface="Tahoma"/>
                <a:sym typeface="Tahoma"/>
              </a:rPr>
              <a:t> the text that follows by keeping them close</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Use dark text on the light background and don’t use an image for the background</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Don’t center text and don’t justify text</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If you indent the first lines of paragraph, you don’t need space between the paragraphs</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Don’t use reverse type for text </a:t>
            </a:r>
            <a:endParaRPr/>
          </a:p>
          <a:p>
            <a:pPr indent="-133350" lvl="1" marL="742950" rtl="0" algn="l">
              <a:spcBef>
                <a:spcPts val="480"/>
              </a:spcBef>
              <a:spcAft>
                <a:spcPts val="0"/>
              </a:spcAft>
              <a:buClr>
                <a:schemeClr val="dk1"/>
              </a:buClr>
              <a:buSzPts val="2400"/>
              <a:buFont typeface="Arial"/>
              <a:buNone/>
            </a:pPr>
            <a:r>
              <a:t/>
            </a:r>
            <a:endParaRPr sz="2400">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457200" y="2895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How to design a webpage</a:t>
            </a:r>
            <a:endParaRPr sz="4000">
              <a:latin typeface="Impact"/>
              <a:ea typeface="Impact"/>
              <a:cs typeface="Impact"/>
              <a:sym typeface="Impac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lifecycle of a web site</a:t>
            </a:r>
            <a:endParaRPr/>
          </a:p>
        </p:txBody>
      </p:sp>
      <p:sp>
        <p:nvSpPr>
          <p:cNvPr id="269" name="Google Shape;269;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lifecycle of all systems is design, implement, and maintain. </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The lifecycle of a web site</a:t>
            </a:r>
            <a:endParaRPr sz="2800">
              <a:latin typeface="Tahoma"/>
              <a:ea typeface="Tahoma"/>
              <a:cs typeface="Tahoma"/>
              <a:sym typeface="Tahoma"/>
            </a:endParaRPr>
          </a:p>
        </p:txBody>
      </p:sp>
      <p:pic>
        <p:nvPicPr>
          <p:cNvPr descr="Screen Shot 2014-04-20 at 9.29.44 PM.png" id="270" name="Google Shape;270;p29"/>
          <p:cNvPicPr preferRelativeResize="0"/>
          <p:nvPr/>
        </p:nvPicPr>
        <p:blipFill rotWithShape="1">
          <a:blip r:embed="rId3">
            <a:alphaModFix/>
          </a:blip>
          <a:srcRect b="0" l="0" r="0" t="0"/>
          <a:stretch/>
        </p:blipFill>
        <p:spPr>
          <a:xfrm>
            <a:off x="1371600" y="3429000"/>
            <a:ext cx="7368458" cy="175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2895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Users and usability</a:t>
            </a:r>
            <a:endParaRPr sz="4000">
              <a:latin typeface="Impact"/>
              <a:ea typeface="Impact"/>
              <a:cs typeface="Impact"/>
              <a:sym typeface="Impac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Steps to design a webpage</a:t>
            </a:r>
            <a:endParaRPr/>
          </a:p>
        </p:txBody>
      </p:sp>
      <p:sp>
        <p:nvSpPr>
          <p:cNvPr id="276" name="Google Shape;276;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3200"/>
              <a:buFont typeface="Arial"/>
              <a:buAutoNum type="arabicPeriod"/>
            </a:pPr>
            <a:r>
              <a:rPr lang="en-US"/>
              <a:t>Define the audience and set the goals</a:t>
            </a:r>
            <a:endParaRPr/>
          </a:p>
          <a:p>
            <a:pPr indent="-514350" lvl="0" marL="514350" rtl="0" algn="l">
              <a:spcBef>
                <a:spcPts val="640"/>
              </a:spcBef>
              <a:spcAft>
                <a:spcPts val="0"/>
              </a:spcAft>
              <a:buClr>
                <a:schemeClr val="dk1"/>
              </a:buClr>
              <a:buSzPts val="3200"/>
              <a:buFont typeface="Arial"/>
              <a:buAutoNum type="arabicPeriod"/>
            </a:pPr>
            <a:r>
              <a:rPr lang="en-US"/>
              <a:t>Develop the site map</a:t>
            </a:r>
            <a:endParaRPr/>
          </a:p>
          <a:p>
            <a:pPr indent="-514350" lvl="0" marL="514350" rtl="0" algn="l">
              <a:spcBef>
                <a:spcPts val="640"/>
              </a:spcBef>
              <a:spcAft>
                <a:spcPts val="0"/>
              </a:spcAft>
              <a:buClr>
                <a:schemeClr val="dk1"/>
              </a:buClr>
              <a:buSzPts val="3200"/>
              <a:buFont typeface="Arial"/>
              <a:buAutoNum type="arabicPeriod"/>
            </a:pPr>
            <a:r>
              <a:rPr lang="en-US"/>
              <a:t>Wireframe the critical pages</a:t>
            </a:r>
            <a:endParaRPr/>
          </a:p>
          <a:p>
            <a:pPr indent="-514350" lvl="0" marL="514350" rtl="0" algn="l">
              <a:spcBef>
                <a:spcPts val="640"/>
              </a:spcBef>
              <a:spcAft>
                <a:spcPts val="0"/>
              </a:spcAft>
              <a:buClr>
                <a:schemeClr val="dk1"/>
              </a:buClr>
              <a:buSzPts val="3200"/>
              <a:buFont typeface="Arial"/>
              <a:buAutoNum type="arabicPeriod"/>
            </a:pPr>
            <a:r>
              <a:rPr lang="en-US"/>
              <a:t>Illustrate the critical pages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1"/>
          <p:cNvSpPr txBox="1"/>
          <p:nvPr>
            <p:ph type="title"/>
          </p:nvPr>
        </p:nvSpPr>
        <p:spPr>
          <a:xfrm>
            <a:off x="457200" y="2819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The design procedure applied to a small web site</a:t>
            </a:r>
            <a:endParaRPr sz="4000">
              <a:latin typeface="Impact"/>
              <a:ea typeface="Impact"/>
              <a:cs typeface="Impact"/>
              <a:sym typeface="Impac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Define the audience and set the goals</a:t>
            </a:r>
            <a:endParaRPr/>
          </a:p>
        </p:txBody>
      </p:sp>
      <p:sp>
        <p:nvSpPr>
          <p:cNvPr id="287" name="Google Shape;28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About Town Hall</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The target audience</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The goals of the website</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Design the home page</a:t>
            </a:r>
            <a:endParaRPr sz="2800">
              <a:latin typeface="Tahoma"/>
              <a:ea typeface="Tahoma"/>
              <a:cs typeface="Tahoma"/>
              <a:sym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Design the primary content pages</a:t>
            </a:r>
            <a:endParaRPr/>
          </a:p>
        </p:txBody>
      </p:sp>
      <p:sp>
        <p:nvSpPr>
          <p:cNvPr id="293" name="Google Shape;293;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To get the design started, sketch or prototype the home page. After you agree on the design of the home page, sketch or prototype one of the primary contents pages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Use stepwise refinement to get these pages working the way </a:t>
            </a:r>
            <a:endParaRPr sz="2800">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Design the primary content pages</a:t>
            </a:r>
            <a:endParaRPr/>
          </a:p>
        </p:txBody>
      </p:sp>
      <p:sp>
        <p:nvSpPr>
          <p:cNvPr id="299" name="Google Shape;299;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 prototype for the home page</a:t>
            </a:r>
            <a:endParaRPr sz="2800">
              <a:latin typeface="Tahoma"/>
              <a:ea typeface="Tahoma"/>
              <a:cs typeface="Tahoma"/>
              <a:sym typeface="Tahoma"/>
            </a:endParaRPr>
          </a:p>
        </p:txBody>
      </p:sp>
      <p:pic>
        <p:nvPicPr>
          <p:cNvPr descr="Screen Shot 2014-04-20 at 9.35.15 PM.png" id="300" name="Google Shape;300;p34"/>
          <p:cNvPicPr preferRelativeResize="0"/>
          <p:nvPr/>
        </p:nvPicPr>
        <p:blipFill rotWithShape="1">
          <a:blip r:embed="rId3">
            <a:alphaModFix/>
          </a:blip>
          <a:srcRect b="0" l="0" r="0" t="0"/>
          <a:stretch/>
        </p:blipFill>
        <p:spPr>
          <a:xfrm>
            <a:off x="1143000" y="2133600"/>
            <a:ext cx="6337300" cy="4013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3048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Design the primary content pages</a:t>
            </a:r>
            <a:endParaRPr/>
          </a:p>
        </p:txBody>
      </p:sp>
      <p:sp>
        <p:nvSpPr>
          <p:cNvPr id="306" name="Google Shape;306;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 prototype for a primary content page</a:t>
            </a:r>
            <a:endParaRPr sz="2800">
              <a:latin typeface="Tahoma"/>
              <a:ea typeface="Tahoma"/>
              <a:cs typeface="Tahoma"/>
              <a:sym typeface="Tahoma"/>
            </a:endParaRPr>
          </a:p>
        </p:txBody>
      </p:sp>
      <p:pic>
        <p:nvPicPr>
          <p:cNvPr descr="Screen Shot 2014-04-20 at 9.35.21 PM.png" id="307" name="Google Shape;307;p35"/>
          <p:cNvPicPr preferRelativeResize="0"/>
          <p:nvPr/>
        </p:nvPicPr>
        <p:blipFill rotWithShape="1">
          <a:blip r:embed="rId3">
            <a:alphaModFix/>
          </a:blip>
          <a:srcRect b="0" l="0" r="0" t="0"/>
          <a:stretch/>
        </p:blipFill>
        <p:spPr>
          <a:xfrm>
            <a:off x="1371600" y="2209800"/>
            <a:ext cx="6362700" cy="3924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Design the other pages</a:t>
            </a:r>
            <a:endParaRPr/>
          </a:p>
        </p:txBody>
      </p:sp>
      <p:sp>
        <p:nvSpPr>
          <p:cNvPr id="313" name="Google Shape;313;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other pages that are needed</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Post-lecture luncheon</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Pre-lecture discussions</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Saroyan Theater</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Special donors</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About us</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Contact us</a:t>
            </a:r>
            <a:endParaRPr sz="2400">
              <a:latin typeface="Tahoma"/>
              <a:ea typeface="Tahoma"/>
              <a:cs typeface="Tahoma"/>
              <a:sym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Design the other pages</a:t>
            </a:r>
            <a:endParaRPr/>
          </a:p>
        </p:txBody>
      </p:sp>
      <p:sp>
        <p:nvSpPr>
          <p:cNvPr id="319" name="Google Shape;319;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ticket information page</a:t>
            </a:r>
            <a:endParaRPr sz="2800">
              <a:latin typeface="Tahoma"/>
              <a:ea typeface="Tahoma"/>
              <a:cs typeface="Tahoma"/>
              <a:sym typeface="Tahoma"/>
            </a:endParaRPr>
          </a:p>
        </p:txBody>
      </p:sp>
      <p:pic>
        <p:nvPicPr>
          <p:cNvPr descr="Screen Shot 2014-04-20 at 9.37.38 PM.png" id="320" name="Google Shape;320;p37"/>
          <p:cNvPicPr preferRelativeResize="0"/>
          <p:nvPr/>
        </p:nvPicPr>
        <p:blipFill rotWithShape="1">
          <a:blip r:embed="rId3">
            <a:alphaModFix/>
          </a:blip>
          <a:srcRect b="0" l="0" r="0" t="0"/>
          <a:stretch/>
        </p:blipFill>
        <p:spPr>
          <a:xfrm>
            <a:off x="2514600" y="2057400"/>
            <a:ext cx="4546600" cy="438845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Plan the folders for the site</a:t>
            </a:r>
            <a:endParaRPr/>
          </a:p>
        </p:txBody>
      </p:sp>
      <p:sp>
        <p:nvSpPr>
          <p:cNvPr id="326" name="Google Shape;326;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To document the navigation for the web site, you can develop a site plan that shows all of the pages that the web site requires. The site plan should also the number of levels in the navigation structure</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The folder for the web site</a:t>
            </a:r>
            <a:endParaRPr sz="2800">
              <a:latin typeface="Tahoma"/>
              <a:ea typeface="Tahoma"/>
              <a:cs typeface="Tahoma"/>
              <a:sym typeface="Tahoma"/>
            </a:endParaRPr>
          </a:p>
        </p:txBody>
      </p:sp>
      <p:sp>
        <p:nvSpPr>
          <p:cNvPr id="327" name="Google Shape;327;p38"/>
          <p:cNvSpPr txBox="1"/>
          <p:nvPr/>
        </p:nvSpPr>
        <p:spPr>
          <a:xfrm>
            <a:off x="6000750" y="6365875"/>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Screen Shot 2014-04-20 at 9.39.58 PM.png" id="328" name="Google Shape;328;p38"/>
          <p:cNvPicPr preferRelativeResize="0"/>
          <p:nvPr/>
        </p:nvPicPr>
        <p:blipFill rotWithShape="1">
          <a:blip r:embed="rId3">
            <a:alphaModFix/>
          </a:blip>
          <a:srcRect b="0" l="0" r="0" t="0"/>
          <a:stretch/>
        </p:blipFill>
        <p:spPr>
          <a:xfrm>
            <a:off x="2133600" y="4495800"/>
            <a:ext cx="4762500" cy="1600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ahoma"/>
                <a:ea typeface="Tahoma"/>
                <a:cs typeface="Tahoma"/>
                <a:sym typeface="Tahoma"/>
              </a:rPr>
              <a:t>The site plan for the web site</a:t>
            </a:r>
            <a:endParaRPr/>
          </a:p>
        </p:txBody>
      </p:sp>
      <p:sp>
        <p:nvSpPr>
          <p:cNvPr id="334" name="Google Shape;334;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65100" lvl="0" marL="342900" rtl="0" algn="l">
              <a:spcBef>
                <a:spcPts val="0"/>
              </a:spcBef>
              <a:spcAft>
                <a:spcPts val="0"/>
              </a:spcAft>
              <a:buClr>
                <a:schemeClr val="dk1"/>
              </a:buClr>
              <a:buSzPts val="2800"/>
              <a:buFont typeface="Arial"/>
              <a:buNone/>
            </a:pPr>
            <a:r>
              <a:t/>
            </a:r>
            <a:endParaRPr sz="2800">
              <a:latin typeface="Tahoma"/>
              <a:ea typeface="Tahoma"/>
              <a:cs typeface="Tahoma"/>
              <a:sym typeface="Tahoma"/>
            </a:endParaRPr>
          </a:p>
        </p:txBody>
      </p:sp>
      <p:pic>
        <p:nvPicPr>
          <p:cNvPr descr="Screen Shot 2014-04-20 at 9.40.36 PM.png" id="335" name="Google Shape;335;p39"/>
          <p:cNvPicPr preferRelativeResize="0"/>
          <p:nvPr/>
        </p:nvPicPr>
        <p:blipFill rotWithShape="1">
          <a:blip r:embed="rId3">
            <a:alphaModFix/>
          </a:blip>
          <a:srcRect b="0" l="0" r="0" t="0"/>
          <a:stretch/>
        </p:blipFill>
        <p:spPr>
          <a:xfrm>
            <a:off x="838200" y="2286000"/>
            <a:ext cx="7391400" cy="36462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What web user want is usability</a:t>
            </a:r>
            <a:endParaRPr/>
          </a:p>
        </p:txBody>
      </p:sp>
      <p:sp>
        <p:nvSpPr>
          <p:cNvPr id="110" name="Google Shape;110;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Usability refers to how easy it is to use a web site, and usability is a critical requirement for an effective web site</a:t>
            </a:r>
            <a:endParaRPr/>
          </a:p>
          <a:p>
            <a:pPr indent="-342900" lvl="0" marL="342900" rtl="0" algn="l">
              <a:spcBef>
                <a:spcPts val="640"/>
              </a:spcBef>
              <a:spcAft>
                <a:spcPts val="0"/>
              </a:spcAft>
              <a:buClr>
                <a:schemeClr val="dk1"/>
              </a:buClr>
              <a:buSzPts val="3200"/>
              <a:buFont typeface="Arial"/>
              <a:buChar char="•"/>
            </a:pPr>
            <a:r>
              <a:rPr lang="en-US"/>
              <a:t>What website users want</a:t>
            </a:r>
            <a:endParaRPr/>
          </a:p>
          <a:p>
            <a:pPr indent="-342900" lvl="0" marL="342900" rtl="0" algn="l">
              <a:spcBef>
                <a:spcPts val="640"/>
              </a:spcBef>
              <a:spcAft>
                <a:spcPts val="0"/>
              </a:spcAft>
              <a:buClr>
                <a:schemeClr val="dk1"/>
              </a:buClr>
              <a:buSzPts val="3200"/>
              <a:buFont typeface="Arial"/>
              <a:buChar char="•"/>
            </a:pPr>
            <a:r>
              <a:rPr lang="en-US"/>
              <a:t>How web site users use a web page</a:t>
            </a:r>
            <a:endParaRPr/>
          </a:p>
          <a:p>
            <a:pPr indent="0" lvl="0" marL="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0"/>
          <p:cNvSpPr txBox="1"/>
          <p:nvPr>
            <p:ph type="title"/>
          </p:nvPr>
        </p:nvSpPr>
        <p:spPr>
          <a:xfrm>
            <a:off x="457200" y="2895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Other design consideration</a:t>
            </a:r>
            <a:endParaRPr sz="4000">
              <a:latin typeface="Impact"/>
              <a:ea typeface="Impact"/>
              <a:cs typeface="Impact"/>
              <a:sym typeface="Impac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use of development teams</a:t>
            </a:r>
            <a:endParaRPr/>
          </a:p>
        </p:txBody>
      </p:sp>
      <p:sp>
        <p:nvSpPr>
          <p:cNvPr id="346" name="Google Shape;346;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Web designer is a term that’s often confused with graphics designer</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Typical members of a development team</a:t>
            </a:r>
            <a:endParaRPr/>
          </a:p>
          <a:p>
            <a:pPr indent="-133350" lvl="1" marL="742950" rtl="0" algn="l">
              <a:spcBef>
                <a:spcPts val="480"/>
              </a:spcBef>
              <a:spcAft>
                <a:spcPts val="0"/>
              </a:spcAft>
              <a:buClr>
                <a:schemeClr val="dk1"/>
              </a:buClr>
              <a:buSzPts val="2400"/>
              <a:buFont typeface="Arial"/>
              <a:buNone/>
            </a:pPr>
            <a:r>
              <a:t/>
            </a:r>
            <a:endParaRPr sz="2400">
              <a:latin typeface="Tahoma"/>
              <a:ea typeface="Tahoma"/>
              <a:cs typeface="Tahoma"/>
              <a:sym typeface="Tahoma"/>
            </a:endParaRPr>
          </a:p>
        </p:txBody>
      </p:sp>
      <p:graphicFrame>
        <p:nvGraphicFramePr>
          <p:cNvPr id="347" name="Google Shape;347;p41"/>
          <p:cNvGraphicFramePr/>
          <p:nvPr/>
        </p:nvGraphicFramePr>
        <p:xfrm>
          <a:off x="762000" y="3322320"/>
          <a:ext cx="3000000" cy="3000000"/>
        </p:xfrm>
        <a:graphic>
          <a:graphicData uri="http://schemas.openxmlformats.org/drawingml/2006/table">
            <a:tbl>
              <a:tblPr bandRow="1" firstRow="1">
                <a:noFill/>
                <a:tableStyleId>{46079D48-26E9-42B3-9F3A-69402BDFD832}</a:tableStyleId>
              </a:tblPr>
              <a:tblGrid>
                <a:gridCol w="3201775"/>
                <a:gridCol w="4875425"/>
              </a:tblGrid>
              <a:tr h="330200">
                <a:tc>
                  <a:txBody>
                    <a:bodyPr/>
                    <a:lstStyle/>
                    <a:p>
                      <a:pPr indent="0" lvl="0" marL="0" marR="0" rtl="0" algn="l">
                        <a:spcBef>
                          <a:spcPts val="0"/>
                        </a:spcBef>
                        <a:spcAft>
                          <a:spcPts val="0"/>
                        </a:spcAft>
                        <a:buNone/>
                      </a:pPr>
                      <a:r>
                        <a:rPr b="1" lang="en-US" sz="2600" u="none" cap="none" strike="noStrike">
                          <a:solidFill>
                            <a:schemeClr val="dk1"/>
                          </a:solidFill>
                          <a:latin typeface="Tahoma"/>
                          <a:ea typeface="Tahoma"/>
                          <a:cs typeface="Tahoma"/>
                          <a:sym typeface="Tahoma"/>
                        </a:rPr>
                        <a:t>For Design</a:t>
                      </a:r>
                      <a:endParaRPr b="1" sz="2600">
                        <a:solidFill>
                          <a:schemeClr val="dk1"/>
                        </a:solidFill>
                        <a:latin typeface="Tahoma"/>
                        <a:ea typeface="Tahoma"/>
                        <a:cs typeface="Tahoma"/>
                        <a:sym typeface="Tahoma"/>
                      </a:endParaRPr>
                    </a:p>
                  </a:txBody>
                  <a:tcPr marT="45725" marB="45725" marR="91450" marL="9145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600">
                          <a:solidFill>
                            <a:schemeClr val="dk1"/>
                          </a:solidFill>
                          <a:latin typeface="Tahoma"/>
                          <a:ea typeface="Tahoma"/>
                          <a:cs typeface="Tahoma"/>
                          <a:sym typeface="Tahoma"/>
                        </a:rPr>
                        <a:t>For implementation</a:t>
                      </a:r>
                      <a:endParaRPr b="1" sz="2600">
                        <a:solidFill>
                          <a:schemeClr val="dk1"/>
                        </a:solidFill>
                        <a:latin typeface="Tahoma"/>
                        <a:ea typeface="Tahoma"/>
                        <a:cs typeface="Tahoma"/>
                        <a:sym typeface="Tahoma"/>
                      </a:endParaRPr>
                    </a:p>
                  </a:txBody>
                  <a:tcPr marT="45725" marB="45725" marR="91450" marL="91450"/>
                </a:tc>
              </a:tr>
              <a:tr h="330200">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Web designer</a:t>
                      </a:r>
                      <a:endParaRPr sz="2600">
                        <a:solidFill>
                          <a:schemeClr val="dk1"/>
                        </a:solidFill>
                        <a:latin typeface="Tahoma"/>
                        <a:ea typeface="Tahoma"/>
                        <a:cs typeface="Tahoma"/>
                        <a:sym typeface="Tahoma"/>
                      </a:endParaRPr>
                    </a:p>
                  </a:txBody>
                  <a:tcPr marT="45725" marB="45725" marR="91450" marL="9145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HTML and CSS specialists</a:t>
                      </a:r>
                      <a:endParaRPr sz="2600">
                        <a:solidFill>
                          <a:schemeClr val="dk1"/>
                        </a:solidFill>
                        <a:latin typeface="Tahoma"/>
                        <a:ea typeface="Tahoma"/>
                        <a:cs typeface="Tahoma"/>
                        <a:sym typeface="Tahoma"/>
                      </a:endParaRPr>
                    </a:p>
                  </a:txBody>
                  <a:tcPr marT="45725" marB="45725" marR="91450" marL="91450"/>
                </a:tc>
              </a:tr>
              <a:tr h="330200">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Writers</a:t>
                      </a:r>
                      <a:endParaRPr sz="2600">
                        <a:solidFill>
                          <a:schemeClr val="dk1"/>
                        </a:solidFill>
                        <a:latin typeface="Tahoma"/>
                        <a:ea typeface="Tahoma"/>
                        <a:cs typeface="Tahoma"/>
                        <a:sym typeface="Tahoma"/>
                      </a:endParaRPr>
                    </a:p>
                  </a:txBody>
                  <a:tcPr marT="45725" marB="45725" marR="91450" marL="9145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Client-side programmers</a:t>
                      </a:r>
                      <a:endParaRPr sz="2600">
                        <a:solidFill>
                          <a:schemeClr val="dk1"/>
                        </a:solidFill>
                        <a:latin typeface="Tahoma"/>
                        <a:ea typeface="Tahoma"/>
                        <a:cs typeface="Tahoma"/>
                        <a:sym typeface="Tahoma"/>
                      </a:endParaRPr>
                    </a:p>
                  </a:txBody>
                  <a:tcPr marT="45725" marB="45725" marR="91450" marL="91450"/>
                </a:tc>
              </a:tr>
              <a:tr h="330200">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Marketing specialists</a:t>
                      </a:r>
                      <a:endParaRPr sz="2600">
                        <a:solidFill>
                          <a:schemeClr val="dk1"/>
                        </a:solidFill>
                        <a:latin typeface="Tahoma"/>
                        <a:ea typeface="Tahoma"/>
                        <a:cs typeface="Tahoma"/>
                        <a:sym typeface="Tahoma"/>
                      </a:endParaRPr>
                    </a:p>
                  </a:txBody>
                  <a:tcPr marT="45725" marB="45725" marR="91450" marL="9145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Server-side</a:t>
                      </a:r>
                      <a:r>
                        <a:rPr lang="en-US" sz="2600">
                          <a:solidFill>
                            <a:schemeClr val="dk1"/>
                          </a:solidFill>
                          <a:latin typeface="Tahoma"/>
                          <a:ea typeface="Tahoma"/>
                          <a:cs typeface="Tahoma"/>
                          <a:sym typeface="Tahoma"/>
                        </a:rPr>
                        <a:t> programmers</a:t>
                      </a:r>
                      <a:endParaRPr/>
                    </a:p>
                  </a:txBody>
                  <a:tcPr marT="45725" marB="45725" marR="91450" marL="91450"/>
                </a:tc>
              </a:tr>
              <a:tr h="330200">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Graphics designs</a:t>
                      </a:r>
                      <a:endParaRPr sz="2600">
                        <a:solidFill>
                          <a:schemeClr val="dk1"/>
                        </a:solidFill>
                        <a:latin typeface="Tahoma"/>
                        <a:ea typeface="Tahoma"/>
                        <a:cs typeface="Tahoma"/>
                        <a:sym typeface="Tahoma"/>
                      </a:endParaRPr>
                    </a:p>
                  </a:txBody>
                  <a:tcPr marT="45725" marB="45725" marR="91450" marL="9145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Database administrator</a:t>
                      </a:r>
                      <a:endParaRPr/>
                    </a:p>
                  </a:txBody>
                  <a:tcPr marT="45725" marB="45725" marR="91450" marL="91450"/>
                </a:tc>
              </a:tr>
              <a:tr h="330200">
                <a:tc>
                  <a:txBody>
                    <a:bodyPr/>
                    <a:lstStyle/>
                    <a:p>
                      <a:pPr indent="0" lvl="0" marL="0" marR="0" rtl="0" algn="l">
                        <a:spcBef>
                          <a:spcPts val="0"/>
                        </a:spcBef>
                        <a:spcAft>
                          <a:spcPts val="0"/>
                        </a:spcAft>
                        <a:buNone/>
                      </a:pPr>
                      <a:r>
                        <a:t/>
                      </a:r>
                      <a:endParaRPr sz="2600">
                        <a:solidFill>
                          <a:schemeClr val="dk1"/>
                        </a:solidFill>
                        <a:latin typeface="Tahoma"/>
                        <a:ea typeface="Tahoma"/>
                        <a:cs typeface="Tahoma"/>
                        <a:sym typeface="Tahoma"/>
                      </a:endParaRPr>
                    </a:p>
                  </a:txBody>
                  <a:tcPr marT="45725" marB="45725" marR="91450" marL="9145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Network administrator</a:t>
                      </a:r>
                      <a:endParaRPr/>
                    </a:p>
                  </a:txBody>
                  <a:tcPr marT="45725" marB="45725" marR="91450" marL="91450"/>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use of development teams</a:t>
            </a:r>
            <a:endParaRPr/>
          </a:p>
        </p:txBody>
      </p:sp>
      <p:sp>
        <p:nvSpPr>
          <p:cNvPr id="353" name="Google Shape;353;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Web designer vs Graphics designer</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Web designers participate in all places of web design</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Graphics designers focus on the graphics that make web pages work better and look more inviting</a:t>
            </a:r>
            <a:endParaRPr sz="2400">
              <a:latin typeface="Tahoma"/>
              <a:ea typeface="Tahoma"/>
              <a:cs typeface="Tahoma"/>
              <a:sym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360" name="Google Shape;360;p43"/>
          <p:cNvSpPr txBox="1"/>
          <p:nvPr>
            <p:ph idx="1" type="body"/>
          </p:nvPr>
        </p:nvSpPr>
        <p:spPr>
          <a:xfrm>
            <a:off x="533400" y="1524000"/>
            <a:ext cx="83820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ahoma"/>
              <a:buChar char="•"/>
            </a:pPr>
            <a:r>
              <a:rPr lang="en-US" sz="2400">
                <a:latin typeface="Tahoma"/>
                <a:ea typeface="Tahoma"/>
                <a:cs typeface="Tahoma"/>
                <a:sym typeface="Tahoma"/>
              </a:rPr>
              <a:t>Use usability is the primary issue</a:t>
            </a:r>
            <a:endParaRPr/>
          </a:p>
          <a:p>
            <a:pPr indent="-342900" lvl="0" marL="342900" rtl="0" algn="l">
              <a:spcBef>
                <a:spcPts val="480"/>
              </a:spcBef>
              <a:spcAft>
                <a:spcPts val="0"/>
              </a:spcAft>
              <a:buClr>
                <a:schemeClr val="dk1"/>
              </a:buClr>
              <a:buSzPts val="2400"/>
              <a:buFont typeface="Tahoma"/>
              <a:buChar char="•"/>
            </a:pPr>
            <a:r>
              <a:rPr lang="en-US" sz="2400">
                <a:latin typeface="Tahoma"/>
                <a:ea typeface="Tahoma"/>
                <a:cs typeface="Tahoma"/>
                <a:sym typeface="Tahoma"/>
              </a:rPr>
              <a:t>Highlight the active links on the page</a:t>
            </a:r>
            <a:endParaRPr/>
          </a:p>
          <a:p>
            <a:pPr indent="-342900" lvl="0" marL="342900" rtl="0" algn="l">
              <a:spcBef>
                <a:spcPts val="480"/>
              </a:spcBef>
              <a:spcAft>
                <a:spcPts val="0"/>
              </a:spcAft>
              <a:buClr>
                <a:schemeClr val="dk1"/>
              </a:buClr>
              <a:buSzPts val="2400"/>
              <a:buFont typeface="Tahoma"/>
              <a:buChar char="•"/>
            </a:pPr>
            <a:r>
              <a:rPr lang="en-US" sz="2400">
                <a:latin typeface="Tahoma"/>
                <a:ea typeface="Tahoma"/>
                <a:cs typeface="Tahoma"/>
                <a:sym typeface="Tahoma"/>
              </a:rPr>
              <a:t>Chunking refers to the grouping of information into topics.</a:t>
            </a:r>
            <a:endParaRPr/>
          </a:p>
          <a:p>
            <a:pPr indent="-342900" lvl="0" marL="342900" rtl="0" algn="l">
              <a:spcBef>
                <a:spcPts val="480"/>
              </a:spcBef>
              <a:spcAft>
                <a:spcPts val="0"/>
              </a:spcAft>
              <a:buClr>
                <a:schemeClr val="dk1"/>
              </a:buClr>
              <a:buSzPts val="2400"/>
              <a:buFont typeface="Tahoma"/>
              <a:buChar char="•"/>
            </a:pPr>
            <a:r>
              <a:rPr lang="en-US" sz="2400">
                <a:latin typeface="Tahoma"/>
                <a:ea typeface="Tahoma"/>
                <a:cs typeface="Tahoma"/>
                <a:sym typeface="Tahoma"/>
              </a:rPr>
              <a:t>Use principles of alignment, proximity, repetition, and contrast</a:t>
            </a:r>
            <a:endParaRPr/>
          </a:p>
          <a:p>
            <a:pPr indent="-342900" lvl="0" marL="342900" rtl="0" algn="l">
              <a:spcBef>
                <a:spcPts val="480"/>
              </a:spcBef>
              <a:spcAft>
                <a:spcPts val="0"/>
              </a:spcAft>
              <a:buClr>
                <a:schemeClr val="dk1"/>
              </a:buClr>
              <a:buSzPts val="2400"/>
              <a:buFont typeface="Tahoma"/>
              <a:buChar char="•"/>
            </a:pPr>
            <a:r>
              <a:rPr lang="en-US" sz="2400">
                <a:latin typeface="Tahoma"/>
                <a:ea typeface="Tahoma"/>
                <a:cs typeface="Tahoma"/>
                <a:sym typeface="Tahoma"/>
              </a:rPr>
              <a:t>A web designer, A graphics designer</a:t>
            </a:r>
            <a:endParaRPr/>
          </a:p>
          <a:p>
            <a:pPr indent="-342900" lvl="0" marL="342900" rtl="0" algn="l">
              <a:spcBef>
                <a:spcPts val="480"/>
              </a:spcBef>
              <a:spcAft>
                <a:spcPts val="0"/>
              </a:spcAft>
              <a:buClr>
                <a:schemeClr val="dk1"/>
              </a:buClr>
              <a:buSzPts val="2400"/>
              <a:buFont typeface="Tahoma"/>
              <a:buChar char="•"/>
            </a:pPr>
            <a:r>
              <a:rPr lang="en-US" sz="2400">
                <a:latin typeface="Tahoma"/>
                <a:ea typeface="Tahoma"/>
                <a:cs typeface="Tahoma"/>
                <a:sym typeface="Tahoma"/>
              </a:rPr>
              <a:t>The lifecycle of all system consists of design, implementation and maintainer</a:t>
            </a:r>
            <a:endParaRPr/>
          </a:p>
          <a:p>
            <a:pPr indent="-342900" lvl="0" marL="342900" rtl="0" algn="l">
              <a:spcBef>
                <a:spcPts val="480"/>
              </a:spcBef>
              <a:spcAft>
                <a:spcPts val="0"/>
              </a:spcAft>
              <a:buClr>
                <a:schemeClr val="dk1"/>
              </a:buClr>
              <a:buSzPts val="2400"/>
              <a:buFont typeface="Tahoma"/>
              <a:buChar char="•"/>
            </a:pPr>
            <a:r>
              <a:rPr lang="en-US" sz="2400">
                <a:latin typeface="Tahoma"/>
                <a:ea typeface="Tahoma"/>
                <a:cs typeface="Tahoma"/>
                <a:sym typeface="Tahoma"/>
              </a:rPr>
              <a:t>Defining its target audience and goals</a:t>
            </a:r>
            <a:endParaRPr/>
          </a:p>
          <a:p>
            <a:pPr indent="-342900" lvl="0" marL="342900" rtl="0" algn="l">
              <a:spcBef>
                <a:spcPts val="480"/>
              </a:spcBef>
              <a:spcAft>
                <a:spcPts val="0"/>
              </a:spcAft>
              <a:buClr>
                <a:schemeClr val="dk1"/>
              </a:buClr>
              <a:buSzPts val="2400"/>
              <a:buFont typeface="Tahoma"/>
              <a:buChar char="•"/>
            </a:pPr>
            <a:r>
              <a:rPr lang="en-US" sz="2400">
                <a:latin typeface="Tahoma"/>
                <a:ea typeface="Tahoma"/>
                <a:cs typeface="Tahoma"/>
                <a:sym typeface="Tahoma"/>
              </a:rPr>
              <a:t>Site plan </a:t>
            </a:r>
            <a:endParaRPr sz="2400">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5"/>
          <p:cNvSpPr txBox="1"/>
          <p:nvPr>
            <p:ph type="title"/>
          </p:nvPr>
        </p:nvSpPr>
        <p:spPr>
          <a:xfrm>
            <a:off x="457200" y="274638"/>
            <a:ext cx="8458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Guidelines for improving usability</a:t>
            </a:r>
            <a:endParaRPr/>
          </a:p>
        </p:txBody>
      </p:sp>
      <p:sp>
        <p:nvSpPr>
          <p:cNvPr id="116" name="Google Shape;116;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Three guidelines for improving usability</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Present all the critical information “above the fold” so the user doesn’t have to scroll</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Group related items into separate components, and limit the number of components on each page</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Adhere to the current conventions for web site usability </a:t>
            </a:r>
            <a:endParaRPr sz="2400">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ahoma"/>
                <a:ea typeface="Tahoma"/>
                <a:cs typeface="Tahoma"/>
                <a:sym typeface="Tahoma"/>
              </a:rPr>
              <a:t>A </a:t>
            </a:r>
            <a:r>
              <a:rPr lang="en-US">
                <a:latin typeface="Tahoma"/>
                <a:ea typeface="Tahoma"/>
                <a:cs typeface="Tahoma"/>
                <a:sym typeface="Tahoma"/>
              </a:rPr>
              <a:t>website</a:t>
            </a:r>
            <a:r>
              <a:rPr lang="en-US">
                <a:latin typeface="Tahoma"/>
                <a:ea typeface="Tahoma"/>
                <a:cs typeface="Tahoma"/>
                <a:sym typeface="Tahoma"/>
              </a:rPr>
              <a:t> that is easy to use</a:t>
            </a:r>
            <a:endParaRPr/>
          </a:p>
        </p:txBody>
      </p:sp>
      <p:sp>
        <p:nvSpPr>
          <p:cNvPr id="122" name="Google Shape;122;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65100" lvl="0" marL="342900" rtl="0" algn="l">
              <a:spcBef>
                <a:spcPts val="0"/>
              </a:spcBef>
              <a:spcAft>
                <a:spcPts val="0"/>
              </a:spcAft>
              <a:buClr>
                <a:schemeClr val="dk1"/>
              </a:buClr>
              <a:buSzPts val="2800"/>
              <a:buFont typeface="Arial"/>
              <a:buNone/>
            </a:pPr>
            <a:r>
              <a:t/>
            </a:r>
            <a:endParaRPr sz="2800">
              <a:latin typeface="Tahoma"/>
              <a:ea typeface="Tahoma"/>
              <a:cs typeface="Tahoma"/>
              <a:sym typeface="Tahoma"/>
            </a:endParaRPr>
          </a:p>
        </p:txBody>
      </p:sp>
      <p:pic>
        <p:nvPicPr>
          <p:cNvPr descr="Screen Shot 2014-04-20 at 8.33.14 PM.png" id="123" name="Google Shape;123;p6"/>
          <p:cNvPicPr preferRelativeResize="0"/>
          <p:nvPr/>
        </p:nvPicPr>
        <p:blipFill rotWithShape="1">
          <a:blip r:embed="rId3">
            <a:alphaModFix/>
          </a:blip>
          <a:srcRect b="0" l="0" r="0" t="0"/>
          <a:stretch/>
        </p:blipFill>
        <p:spPr>
          <a:xfrm>
            <a:off x="1981200" y="2286000"/>
            <a:ext cx="4775200" cy="37739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7"/>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The current convention for usability</a:t>
            </a:r>
            <a:endParaRPr sz="4000"/>
          </a:p>
        </p:txBody>
      </p:sp>
      <p:sp>
        <p:nvSpPr>
          <p:cNvPr id="129" name="Google Shape;129;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To Use web sites for a while, you expect certain aspects of each web site to work the same way</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 web page that illustrates some of the current web site conventions</a:t>
            </a:r>
            <a:endParaRPr sz="2800">
              <a:latin typeface="Tahoma"/>
              <a:ea typeface="Tahoma"/>
              <a:cs typeface="Tahoma"/>
              <a:sym typeface="Tahoma"/>
            </a:endParaRPr>
          </a:p>
        </p:txBody>
      </p:sp>
      <p:pic>
        <p:nvPicPr>
          <p:cNvPr descr="Screen Shot 2014-04-20 at 8.35.25 PM.png" id="130" name="Google Shape;130;p7"/>
          <p:cNvPicPr preferRelativeResize="0"/>
          <p:nvPr/>
        </p:nvPicPr>
        <p:blipFill rotWithShape="1">
          <a:blip r:embed="rId3">
            <a:alphaModFix/>
          </a:blip>
          <a:srcRect b="0" l="0" r="0" t="0"/>
          <a:stretch/>
        </p:blipFill>
        <p:spPr>
          <a:xfrm>
            <a:off x="2743200" y="3429000"/>
            <a:ext cx="4533900" cy="30499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8"/>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current convention for usability</a:t>
            </a:r>
            <a:endParaRPr/>
          </a:p>
        </p:txBody>
      </p:sp>
      <p:sp>
        <p:nvSpPr>
          <p:cNvPr id="136" name="Google Shape;136;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Header conventions </a:t>
            </a:r>
            <a:endParaRPr sz="2800">
              <a:latin typeface="Tahoma"/>
              <a:ea typeface="Tahoma"/>
              <a:cs typeface="Tahoma"/>
              <a:sym typeface="Tahoma"/>
            </a:endParaRPr>
          </a:p>
        </p:txBody>
      </p:sp>
      <p:pic>
        <p:nvPicPr>
          <p:cNvPr descr="Screen Shot 2014-04-20 at 8.35.32 PM.png" id="137" name="Google Shape;137;p8"/>
          <p:cNvPicPr preferRelativeResize="0"/>
          <p:nvPr/>
        </p:nvPicPr>
        <p:blipFill rotWithShape="1">
          <a:blip r:embed="rId3">
            <a:alphaModFix/>
          </a:blip>
          <a:srcRect b="0" l="0" r="0" t="0"/>
          <a:stretch/>
        </p:blipFill>
        <p:spPr>
          <a:xfrm>
            <a:off x="838199" y="2286000"/>
            <a:ext cx="7719391" cy="228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current convention for usability</a:t>
            </a:r>
            <a:endParaRPr/>
          </a:p>
        </p:txBody>
      </p:sp>
      <p:sp>
        <p:nvSpPr>
          <p:cNvPr id="143" name="Google Shape;14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Navigation conventions</a:t>
            </a:r>
            <a:endParaRPr sz="2800">
              <a:latin typeface="Tahoma"/>
              <a:ea typeface="Tahoma"/>
              <a:cs typeface="Tahoma"/>
              <a:sym typeface="Tahoma"/>
            </a:endParaRPr>
          </a:p>
        </p:txBody>
      </p:sp>
      <p:pic>
        <p:nvPicPr>
          <p:cNvPr descr="Screen Shot 2014-04-20 at 8.35.37 PM.png" id="144" name="Google Shape;144;p9"/>
          <p:cNvPicPr preferRelativeResize="0"/>
          <p:nvPr/>
        </p:nvPicPr>
        <p:blipFill rotWithShape="1">
          <a:blip r:embed="rId3">
            <a:alphaModFix/>
          </a:blip>
          <a:srcRect b="0" l="0" r="0" t="0"/>
          <a:stretch/>
        </p:blipFill>
        <p:spPr>
          <a:xfrm>
            <a:off x="838199" y="2209800"/>
            <a:ext cx="6976589" cy="266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Thanh An</dc:creator>
</cp:coreProperties>
</file>