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1" roundtripDataSignature="AMtx7mhA5cUFkVeFe+lb7vaV3izjA5W/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Session: Ghi số thứ tự session trong môn học</a:t>
            </a:r>
            <a:endParaRPr/>
          </a:p>
          <a:p>
            <a:pPr indent="0" lvl="0" marL="0" rtl="0" algn="l">
              <a:lnSpc>
                <a:spcPct val="100000"/>
              </a:lnSpc>
              <a:spcBef>
                <a:spcPts val="0"/>
              </a:spcBef>
              <a:spcAft>
                <a:spcPts val="0"/>
              </a:spcAft>
              <a:buSzPts val="1400"/>
              <a:buNone/>
            </a:pPr>
            <a:r>
              <a:rPr lang="en-US"/>
              <a:t>Session Name: ghi tên của session sẽ dạy</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Session: Ghi số thứ tự session trong môn học</a:t>
            </a:r>
            <a:endParaRPr/>
          </a:p>
          <a:p>
            <a:pPr indent="0" lvl="0" marL="0" rtl="0" algn="l">
              <a:lnSpc>
                <a:spcPct val="100000"/>
              </a:lnSpc>
              <a:spcBef>
                <a:spcPts val="0"/>
              </a:spcBef>
              <a:spcAft>
                <a:spcPts val="0"/>
              </a:spcAft>
              <a:buSzPts val="1400"/>
              <a:buNone/>
            </a:pPr>
            <a:r>
              <a:rPr lang="en-US"/>
              <a:t>Session Name: ghi tên của session sẽ dạy</a:t>
            </a:r>
            <a:endParaRPr/>
          </a:p>
        </p:txBody>
      </p:sp>
      <p:sp>
        <p:nvSpPr>
          <p:cNvPr id="157" name="Google Shape;15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Session: Ghi số thứ tự session trong môn học</a:t>
            </a:r>
            <a:endParaRPr/>
          </a:p>
          <a:p>
            <a:pPr indent="0" lvl="0" marL="0" rtl="0" algn="l">
              <a:lnSpc>
                <a:spcPct val="100000"/>
              </a:lnSpc>
              <a:spcBef>
                <a:spcPts val="0"/>
              </a:spcBef>
              <a:spcAft>
                <a:spcPts val="0"/>
              </a:spcAft>
              <a:buSzPts val="1400"/>
              <a:buNone/>
            </a:pPr>
            <a:r>
              <a:rPr lang="en-US"/>
              <a:t>Session Name: ghi tên của session sẽ dạy</a:t>
            </a:r>
            <a:endParaRPr/>
          </a:p>
        </p:txBody>
      </p:sp>
      <p:sp>
        <p:nvSpPr>
          <p:cNvPr id="187" name="Google Shape;18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Mô tả nội dung mà học viên phải đạt được khi kết thúc môn học này</a:t>
            </a:r>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Session: Ghi số thứ tự session trong môn học</a:t>
            </a:r>
            <a:endParaRPr/>
          </a:p>
          <a:p>
            <a:pPr indent="0" lvl="0" marL="0" rtl="0" algn="l">
              <a:lnSpc>
                <a:spcPct val="100000"/>
              </a:lnSpc>
              <a:spcBef>
                <a:spcPts val="0"/>
              </a:spcBef>
              <a:spcAft>
                <a:spcPts val="0"/>
              </a:spcAft>
              <a:buSzPts val="1400"/>
              <a:buNone/>
            </a:pPr>
            <a:r>
              <a:rPr lang="en-US"/>
              <a:t>Session Name: ghi tên của session sẽ dạy</a:t>
            </a:r>
            <a:endParaRPr/>
          </a:p>
        </p:txBody>
      </p:sp>
      <p:sp>
        <p:nvSpPr>
          <p:cNvPr id="223" name="Google Shape;223;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29" name="Google Shape;229;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37" name="Google Shape;237;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44" name="Google Shape;244;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58" name="Google Shape;258;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66" name="Google Shape;266;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Session: Ghi số thứ tự session trong môn học</a:t>
            </a:r>
            <a:endParaRPr/>
          </a:p>
          <a:p>
            <a:pPr indent="0" lvl="0" marL="0" rtl="0" algn="l">
              <a:lnSpc>
                <a:spcPct val="100000"/>
              </a:lnSpc>
              <a:spcBef>
                <a:spcPts val="0"/>
              </a:spcBef>
              <a:spcAft>
                <a:spcPts val="0"/>
              </a:spcAft>
              <a:buSzPts val="1400"/>
              <a:buNone/>
            </a:pPr>
            <a:r>
              <a:rPr lang="en-US"/>
              <a:t>Session Name: ghi tên của session sẽ dạy</a:t>
            </a:r>
            <a:endParaRPr/>
          </a:p>
        </p:txBody>
      </p:sp>
      <p:sp>
        <p:nvSpPr>
          <p:cNvPr id="101" name="Google Shape;10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Session: Ghi số thứ tự session trong môn học</a:t>
            </a:r>
            <a:endParaRPr/>
          </a:p>
          <a:p>
            <a:pPr indent="0" lvl="0" marL="0" rtl="0" algn="l">
              <a:lnSpc>
                <a:spcPct val="100000"/>
              </a:lnSpc>
              <a:spcBef>
                <a:spcPts val="0"/>
              </a:spcBef>
              <a:spcAft>
                <a:spcPts val="0"/>
              </a:spcAft>
              <a:buSzPts val="1400"/>
              <a:buNone/>
            </a:pPr>
            <a:r>
              <a:rPr lang="en-US"/>
              <a:t>Session Name: ghi tên của session sẽ dạy</a:t>
            </a:r>
            <a:endParaRPr/>
          </a:p>
        </p:txBody>
      </p:sp>
      <p:sp>
        <p:nvSpPr>
          <p:cNvPr id="274" name="Google Shape;274;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Tóm tắt lại nội dung đã học</a:t>
            </a:r>
            <a:endParaRPr/>
          </a:p>
        </p:txBody>
      </p:sp>
      <p:sp>
        <p:nvSpPr>
          <p:cNvPr id="301" name="Google Shape;301;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3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chemeClr val="dk1"/>
              </a:buClr>
              <a:buSzPts val="3200"/>
              <a:buFont typeface="Arial"/>
              <a:buNone/>
              <a:defRPr/>
            </a:lvl1pPr>
            <a:lvl2pPr lvl="1" algn="ctr">
              <a:lnSpc>
                <a:spcPct val="100000"/>
              </a:lnSpc>
              <a:spcBef>
                <a:spcPts val="560"/>
              </a:spcBef>
              <a:spcAft>
                <a:spcPts val="0"/>
              </a:spcAft>
              <a:buClr>
                <a:schemeClr val="dk1"/>
              </a:buClr>
              <a:buSzPts val="28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p:txBody>
      </p:sp>
      <p:sp>
        <p:nvSpPr>
          <p:cNvPr id="18" name="Google Shape;18;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4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4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4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4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Font typeface="Arial"/>
              <a:buNone/>
              <a:defRPr sz="2000"/>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30" name="Google Shape;30;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4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36" name="Google Shape;36;p4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37" name="Google Shape;37;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4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43" name="Google Shape;43;p4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44" name="Google Shape;44;p4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45" name="Google Shape;45;p4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46" name="Google Shape;46;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4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4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61" name="Google Shape;61;p4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62" name="Google Shape;62;p4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46"/>
          <p:cNvSpPr/>
          <p:nvPr>
            <p:ph idx="2" type="pic"/>
          </p:nvPr>
        </p:nvSpPr>
        <p:spPr>
          <a:xfrm>
            <a:off x="1792288" y="612775"/>
            <a:ext cx="5486400" cy="4114800"/>
          </a:xfrm>
          <a:prstGeom prst="rect">
            <a:avLst/>
          </a:prstGeom>
          <a:noFill/>
          <a:ln>
            <a:noFill/>
          </a:ln>
        </p:spPr>
      </p:sp>
      <p:sp>
        <p:nvSpPr>
          <p:cNvPr id="68" name="Google Shape;68;p4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69" name="Google Shape;69;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11" name="Google Shape;11;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3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457200" y="1143000"/>
            <a:ext cx="7772400" cy="1470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4000"/>
              <a:t>Chapter </a:t>
            </a:r>
            <a:r>
              <a:rPr b="1" lang="en-US"/>
              <a:t>13</a:t>
            </a:r>
            <a:endParaRPr b="1" sz="4000"/>
          </a:p>
        </p:txBody>
      </p:sp>
      <p:sp>
        <p:nvSpPr>
          <p:cNvPr id="90" name="Google Shape;90;p1"/>
          <p:cNvSpPr txBox="1"/>
          <p:nvPr>
            <p:ph idx="1" type="subTitle"/>
          </p:nvPr>
        </p:nvSpPr>
        <p:spPr>
          <a:xfrm>
            <a:off x="457200" y="3048000"/>
            <a:ext cx="84582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Impact"/>
              <a:buNone/>
            </a:pPr>
            <a:r>
              <a:rPr lang="en-US" sz="3600">
                <a:latin typeface="Impact"/>
                <a:ea typeface="Impact"/>
                <a:cs typeface="Impact"/>
                <a:sym typeface="Impact"/>
              </a:rPr>
              <a:t>How to work with events, images, and timers</a:t>
            </a:r>
            <a:endParaRPr sz="3600">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t>How to cancel the default action of an event</a:t>
            </a:r>
            <a:endParaRPr b="1"/>
          </a:p>
        </p:txBody>
      </p:sp>
      <p:sp>
        <p:nvSpPr>
          <p:cNvPr id="146" name="Google Shape;146;p10"/>
          <p:cNvSpPr txBox="1"/>
          <p:nvPr>
            <p:ph idx="1" type="body"/>
          </p:nvPr>
        </p:nvSpPr>
        <p:spPr>
          <a:xfrm>
            <a:off x="457200" y="1600200"/>
            <a:ext cx="83820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lang="en-US" sz="2800"/>
              <a:t>Sometime, when user click on web elements a default action is performed. To prevent default action you can cancel them.</a:t>
            </a:r>
            <a:endParaRPr/>
          </a:p>
          <a:p>
            <a:pPr indent="-342900" lvl="0" marL="342900" rtl="0" algn="l">
              <a:lnSpc>
                <a:spcPct val="100000"/>
              </a:lnSpc>
              <a:spcBef>
                <a:spcPts val="560"/>
              </a:spcBef>
              <a:spcAft>
                <a:spcPts val="0"/>
              </a:spcAft>
              <a:buClr>
                <a:schemeClr val="dk1"/>
              </a:buClr>
              <a:buSzPts val="2800"/>
              <a:buFont typeface="Arial"/>
              <a:buChar char="•"/>
            </a:pPr>
            <a:r>
              <a:rPr b="1" lang="en-US" sz="2800"/>
              <a:t>Common HTML elements that have default actions for click event</a:t>
            </a:r>
            <a:endParaRPr b="1" sz="2800"/>
          </a:p>
        </p:txBody>
      </p:sp>
      <p:pic>
        <p:nvPicPr>
          <p:cNvPr id="147" name="Google Shape;147;p10"/>
          <p:cNvPicPr preferRelativeResize="0"/>
          <p:nvPr/>
        </p:nvPicPr>
        <p:blipFill rotWithShape="1">
          <a:blip r:embed="rId3">
            <a:alphaModFix/>
          </a:blip>
          <a:srcRect b="0" l="0" r="0" t="0"/>
          <a:stretch/>
        </p:blipFill>
        <p:spPr>
          <a:xfrm>
            <a:off x="990600" y="4113784"/>
            <a:ext cx="6667500" cy="2219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t>How to cancel the default action of an event (cont.)</a:t>
            </a:r>
            <a:endParaRPr b="1"/>
          </a:p>
        </p:txBody>
      </p:sp>
      <p:pic>
        <p:nvPicPr>
          <p:cNvPr id="153" name="Google Shape;153;p11"/>
          <p:cNvPicPr preferRelativeResize="0"/>
          <p:nvPr/>
        </p:nvPicPr>
        <p:blipFill rotWithShape="1">
          <a:blip r:embed="rId3">
            <a:alphaModFix/>
          </a:blip>
          <a:srcRect b="0" l="0" r="0" t="0"/>
          <a:stretch/>
        </p:blipFill>
        <p:spPr>
          <a:xfrm>
            <a:off x="762000" y="1524000"/>
            <a:ext cx="7162800" cy="49540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idx="1" type="subTitle"/>
          </p:nvPr>
        </p:nvSpPr>
        <p:spPr>
          <a:xfrm>
            <a:off x="762000" y="2590800"/>
            <a:ext cx="7848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Impact"/>
              <a:buNone/>
            </a:pPr>
            <a:r>
              <a:rPr lang="en-US" sz="4000">
                <a:latin typeface="Impact"/>
                <a:ea typeface="Impact"/>
                <a:cs typeface="Impact"/>
                <a:sym typeface="Impact"/>
              </a:rPr>
              <a:t>The FAQs application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The FAQs application</a:t>
            </a:r>
            <a:endParaRPr/>
          </a:p>
        </p:txBody>
      </p:sp>
      <p:pic>
        <p:nvPicPr>
          <p:cNvPr id="165" name="Google Shape;165;p13"/>
          <p:cNvPicPr preferRelativeResize="0"/>
          <p:nvPr/>
        </p:nvPicPr>
        <p:blipFill rotWithShape="1">
          <a:blip r:embed="rId3">
            <a:alphaModFix/>
          </a:blip>
          <a:srcRect b="0" l="0" r="0" t="0"/>
          <a:stretch/>
        </p:blipFill>
        <p:spPr>
          <a:xfrm>
            <a:off x="762000" y="1219200"/>
            <a:ext cx="7372350" cy="518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The FAQs application</a:t>
            </a:r>
            <a:endParaRPr/>
          </a:p>
        </p:txBody>
      </p:sp>
      <p:pic>
        <p:nvPicPr>
          <p:cNvPr id="171" name="Google Shape;171;p14"/>
          <p:cNvPicPr preferRelativeResize="0"/>
          <p:nvPr/>
        </p:nvPicPr>
        <p:blipFill rotWithShape="1">
          <a:blip r:embed="rId3">
            <a:alphaModFix/>
          </a:blip>
          <a:srcRect b="0" l="0" r="0" t="0"/>
          <a:stretch/>
        </p:blipFill>
        <p:spPr>
          <a:xfrm>
            <a:off x="1235355" y="1448118"/>
            <a:ext cx="6673289" cy="48002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The FAQs application</a:t>
            </a:r>
            <a:endParaRPr/>
          </a:p>
        </p:txBody>
      </p:sp>
      <p:pic>
        <p:nvPicPr>
          <p:cNvPr id="177" name="Google Shape;177;p15"/>
          <p:cNvPicPr preferRelativeResize="0"/>
          <p:nvPr/>
        </p:nvPicPr>
        <p:blipFill rotWithShape="1">
          <a:blip r:embed="rId3">
            <a:alphaModFix/>
          </a:blip>
          <a:srcRect b="0" l="0" r="0" t="0"/>
          <a:stretch/>
        </p:blipFill>
        <p:spPr>
          <a:xfrm>
            <a:off x="762000" y="1828800"/>
            <a:ext cx="8262774" cy="434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The FAQs application</a:t>
            </a:r>
            <a:endParaRPr/>
          </a:p>
        </p:txBody>
      </p:sp>
      <p:pic>
        <p:nvPicPr>
          <p:cNvPr id="183" name="Google Shape;183;p16"/>
          <p:cNvPicPr preferRelativeResize="0"/>
          <p:nvPr/>
        </p:nvPicPr>
        <p:blipFill rotWithShape="1">
          <a:blip r:embed="rId3">
            <a:alphaModFix/>
          </a:blip>
          <a:srcRect b="0" l="0" r="0" t="0"/>
          <a:stretch/>
        </p:blipFill>
        <p:spPr>
          <a:xfrm>
            <a:off x="487680" y="1752600"/>
            <a:ext cx="7782214" cy="464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idx="1" type="subTitle"/>
          </p:nvPr>
        </p:nvSpPr>
        <p:spPr>
          <a:xfrm>
            <a:off x="762000" y="2590800"/>
            <a:ext cx="7848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Impact"/>
              <a:buNone/>
            </a:pPr>
            <a:r>
              <a:rPr lang="en-US" sz="4000">
                <a:latin typeface="Impact"/>
                <a:ea typeface="Impact"/>
                <a:cs typeface="Impact"/>
                <a:sym typeface="Impact"/>
              </a:rPr>
              <a:t>How to work with images</a:t>
            </a:r>
            <a:endParaRPr sz="4000">
              <a:latin typeface="Impact"/>
              <a:ea typeface="Impact"/>
              <a:cs typeface="Impact"/>
              <a:sym typeface="Impac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How to preload images</a:t>
            </a:r>
            <a:endParaRPr/>
          </a:p>
        </p:txBody>
      </p:sp>
      <p:sp>
        <p:nvSpPr>
          <p:cNvPr id="195" name="Google Shape;19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lang="en-US" sz="2800"/>
              <a:t>When an application preloads images, it loads all of the images that it’s going to need when the page loads, and it stores these images in the web browser’s cache for future use.</a:t>
            </a:r>
            <a:endParaRPr/>
          </a:p>
          <a:p>
            <a:pPr indent="-342900" lvl="0" marL="342900" rtl="0" algn="l">
              <a:lnSpc>
                <a:spcPct val="100000"/>
              </a:lnSpc>
              <a:spcBef>
                <a:spcPts val="560"/>
              </a:spcBef>
              <a:spcAft>
                <a:spcPts val="0"/>
              </a:spcAft>
              <a:buClr>
                <a:schemeClr val="dk1"/>
              </a:buClr>
              <a:buSzPts val="2800"/>
              <a:buFont typeface="Arial"/>
              <a:buChar char="•"/>
            </a:pPr>
            <a:r>
              <a:rPr lang="en-US" sz="2800"/>
              <a:t>When the images are preloaded, the browser can display them whenever they’re needed without any noticeable delay.</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How to preload images(count.)</a:t>
            </a:r>
            <a:endParaRPr/>
          </a:p>
        </p:txBody>
      </p:sp>
      <p:pic>
        <p:nvPicPr>
          <p:cNvPr id="201" name="Google Shape;201;p19"/>
          <p:cNvPicPr preferRelativeResize="0"/>
          <p:nvPr/>
        </p:nvPicPr>
        <p:blipFill rotWithShape="1">
          <a:blip r:embed="rId3">
            <a:alphaModFix/>
          </a:blip>
          <a:srcRect b="0" l="0" r="0" t="0"/>
          <a:stretch/>
        </p:blipFill>
        <p:spPr>
          <a:xfrm>
            <a:off x="475862" y="1676400"/>
            <a:ext cx="8591938" cy="3886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4000"/>
              <a:t>Objectives</a:t>
            </a:r>
            <a:endParaRPr sz="4000"/>
          </a:p>
        </p:txBody>
      </p:sp>
      <p:sp>
        <p:nvSpPr>
          <p:cNvPr id="97" name="Google Shape;97;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lang="en-US"/>
              <a:t>How to work with events</a:t>
            </a:r>
            <a:endParaRPr/>
          </a:p>
          <a:p>
            <a:pPr indent="-342900" lvl="0" marL="342900" rtl="0" algn="l">
              <a:lnSpc>
                <a:spcPct val="100000"/>
              </a:lnSpc>
              <a:spcBef>
                <a:spcPts val="640"/>
              </a:spcBef>
              <a:spcAft>
                <a:spcPts val="0"/>
              </a:spcAft>
              <a:buClr>
                <a:schemeClr val="dk1"/>
              </a:buClr>
              <a:buSzPts val="3200"/>
              <a:buFont typeface="Arial"/>
              <a:buChar char="•"/>
            </a:pPr>
            <a:r>
              <a:rPr lang="en-US"/>
              <a:t>The FAQs application</a:t>
            </a:r>
            <a:endParaRPr/>
          </a:p>
          <a:p>
            <a:pPr indent="-342900" lvl="0" marL="342900" rtl="0" algn="l">
              <a:lnSpc>
                <a:spcPct val="100000"/>
              </a:lnSpc>
              <a:spcBef>
                <a:spcPts val="640"/>
              </a:spcBef>
              <a:spcAft>
                <a:spcPts val="0"/>
              </a:spcAft>
              <a:buClr>
                <a:schemeClr val="dk1"/>
              </a:buClr>
              <a:buSzPts val="3200"/>
              <a:buFont typeface="Arial"/>
              <a:buChar char="•"/>
            </a:pPr>
            <a:r>
              <a:rPr lang="en-US"/>
              <a:t>How to work with images</a:t>
            </a:r>
            <a:endParaRPr/>
          </a:p>
          <a:p>
            <a:pPr indent="-342900" lvl="0" marL="342900" rtl="0" algn="l">
              <a:lnSpc>
                <a:spcPct val="100000"/>
              </a:lnSpc>
              <a:spcBef>
                <a:spcPts val="640"/>
              </a:spcBef>
              <a:spcAft>
                <a:spcPts val="0"/>
              </a:spcAft>
              <a:buClr>
                <a:schemeClr val="dk1"/>
              </a:buClr>
              <a:buSzPts val="3200"/>
              <a:buFont typeface="Arial"/>
              <a:buChar char="•"/>
            </a:pPr>
            <a:r>
              <a:rPr lang="en-US"/>
              <a:t>The Rollover application</a:t>
            </a:r>
            <a:endParaRPr/>
          </a:p>
          <a:p>
            <a:pPr indent="-342900" lvl="0" marL="342900" rtl="0" algn="l">
              <a:lnSpc>
                <a:spcPct val="100000"/>
              </a:lnSpc>
              <a:spcBef>
                <a:spcPts val="640"/>
              </a:spcBef>
              <a:spcAft>
                <a:spcPts val="0"/>
              </a:spcAft>
              <a:buClr>
                <a:schemeClr val="dk1"/>
              </a:buClr>
              <a:buSzPts val="3200"/>
              <a:buFont typeface="Arial"/>
              <a:buChar char="•"/>
            </a:pPr>
            <a:r>
              <a:rPr lang="en-US"/>
              <a:t>How to use timers</a:t>
            </a:r>
            <a:endParaRPr/>
          </a:p>
          <a:p>
            <a:pPr indent="-342900" lvl="0" marL="342900" rtl="0" algn="l">
              <a:lnSpc>
                <a:spcPct val="100000"/>
              </a:lnSpc>
              <a:spcBef>
                <a:spcPts val="640"/>
              </a:spcBef>
              <a:spcAft>
                <a:spcPts val="0"/>
              </a:spcAft>
              <a:buClr>
                <a:schemeClr val="dk1"/>
              </a:buClr>
              <a:buSzPts val="3200"/>
              <a:buFont typeface="Arial"/>
              <a:buChar char="•"/>
            </a:pPr>
            <a:r>
              <a:rPr lang="en-US"/>
              <a:t>The Slide Show application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How to create image rollovers</a:t>
            </a:r>
            <a:endParaRPr/>
          </a:p>
        </p:txBody>
      </p:sp>
      <p:sp>
        <p:nvSpPr>
          <p:cNvPr id="207" name="Google Shape;207;p20"/>
          <p:cNvSpPr txBox="1"/>
          <p:nvPr>
            <p:ph idx="1" type="body"/>
          </p:nvPr>
        </p:nvSpPr>
        <p:spPr>
          <a:xfrm>
            <a:off x="228600" y="1295400"/>
            <a:ext cx="89154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lang="en-US" sz="2800"/>
              <a:t>An image rollover occurs when the user positions the mouse over an image and the image is changed.</a:t>
            </a:r>
            <a:endParaRPr sz="2800"/>
          </a:p>
        </p:txBody>
      </p:sp>
      <p:pic>
        <p:nvPicPr>
          <p:cNvPr id="208" name="Google Shape;208;p20"/>
          <p:cNvPicPr preferRelativeResize="0"/>
          <p:nvPr/>
        </p:nvPicPr>
        <p:blipFill rotWithShape="1">
          <a:blip r:embed="rId3">
            <a:alphaModFix/>
          </a:blip>
          <a:srcRect b="0" l="0" r="0" t="0"/>
          <a:stretch/>
        </p:blipFill>
        <p:spPr>
          <a:xfrm>
            <a:off x="1447800" y="2438400"/>
            <a:ext cx="5334000" cy="366199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type="title"/>
          </p:nvPr>
        </p:nvSpPr>
        <p:spPr>
          <a:xfrm>
            <a:off x="457200" y="274638"/>
            <a:ext cx="8458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How to create image rollovers(cont.)</a:t>
            </a:r>
            <a:endParaRPr/>
          </a:p>
        </p:txBody>
      </p:sp>
      <p:pic>
        <p:nvPicPr>
          <p:cNvPr id="214" name="Google Shape;214;p21"/>
          <p:cNvPicPr preferRelativeResize="0"/>
          <p:nvPr/>
        </p:nvPicPr>
        <p:blipFill rotWithShape="1">
          <a:blip r:embed="rId3">
            <a:alphaModFix/>
          </a:blip>
          <a:srcRect b="0" l="0" r="0" t="0"/>
          <a:stretch/>
        </p:blipFill>
        <p:spPr>
          <a:xfrm>
            <a:off x="457200" y="1905000"/>
            <a:ext cx="7399804" cy="3581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2"/>
          <p:cNvPicPr preferRelativeResize="0"/>
          <p:nvPr/>
        </p:nvPicPr>
        <p:blipFill rotWithShape="1">
          <a:blip r:embed="rId3">
            <a:alphaModFix/>
          </a:blip>
          <a:srcRect b="0" l="0" r="0" t="0"/>
          <a:stretch/>
        </p:blipFill>
        <p:spPr>
          <a:xfrm>
            <a:off x="1143000" y="152400"/>
            <a:ext cx="6633088" cy="623108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idx="1" type="subTitle"/>
          </p:nvPr>
        </p:nvSpPr>
        <p:spPr>
          <a:xfrm>
            <a:off x="762000" y="2590800"/>
            <a:ext cx="7848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Impact"/>
              <a:buNone/>
            </a:pPr>
            <a:r>
              <a:rPr lang="en-US" sz="4000">
                <a:latin typeface="Impact"/>
                <a:ea typeface="Impact"/>
                <a:cs typeface="Impact"/>
                <a:sym typeface="Impact"/>
              </a:rPr>
              <a:t>How to use timers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How to use a one-time timer</a:t>
            </a:r>
            <a:endParaRPr/>
          </a:p>
        </p:txBody>
      </p:sp>
      <p:sp>
        <p:nvSpPr>
          <p:cNvPr id="232" name="Google Shape;232;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lang="en-US" sz="2800"/>
              <a:t>Timer lets you execute a function after a specified period of time.</a:t>
            </a:r>
            <a:endParaRPr/>
          </a:p>
          <a:p>
            <a:pPr indent="-342900" lvl="0" marL="342900" rtl="0" algn="l">
              <a:lnSpc>
                <a:spcPct val="100000"/>
              </a:lnSpc>
              <a:spcBef>
                <a:spcPts val="560"/>
              </a:spcBef>
              <a:spcAft>
                <a:spcPts val="0"/>
              </a:spcAft>
              <a:buClr>
                <a:schemeClr val="dk1"/>
              </a:buClr>
              <a:buSzPts val="2800"/>
              <a:buFont typeface="Arial"/>
              <a:buChar char="•"/>
            </a:pPr>
            <a:r>
              <a:rPr lang="en-US" sz="2800"/>
              <a:t>Two methods for working with a timer that calls a function one</a:t>
            </a:r>
            <a:endParaRPr sz="2800"/>
          </a:p>
        </p:txBody>
      </p:sp>
      <p:pic>
        <p:nvPicPr>
          <p:cNvPr id="233" name="Google Shape;233;p25"/>
          <p:cNvPicPr preferRelativeResize="0"/>
          <p:nvPr/>
        </p:nvPicPr>
        <p:blipFill rotWithShape="1">
          <a:blip r:embed="rId3">
            <a:alphaModFix/>
          </a:blip>
          <a:srcRect b="0" l="0" r="0" t="0"/>
          <a:stretch/>
        </p:blipFill>
        <p:spPr>
          <a:xfrm>
            <a:off x="838200" y="3810000"/>
            <a:ext cx="7558177" cy="533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How to use a one-time timer(cont.)</a:t>
            </a:r>
            <a:endParaRPr/>
          </a:p>
        </p:txBody>
      </p:sp>
      <p:pic>
        <p:nvPicPr>
          <p:cNvPr id="240" name="Google Shape;240;p26"/>
          <p:cNvPicPr preferRelativeResize="0"/>
          <p:nvPr/>
        </p:nvPicPr>
        <p:blipFill rotWithShape="1">
          <a:blip r:embed="rId3">
            <a:alphaModFix/>
          </a:blip>
          <a:srcRect b="0" l="0" r="0" t="0"/>
          <a:stretch/>
        </p:blipFill>
        <p:spPr>
          <a:xfrm>
            <a:off x="764081" y="1417638"/>
            <a:ext cx="7615837" cy="451072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How to use a one-time timer(cont.)</a:t>
            </a:r>
            <a:endParaRPr/>
          </a:p>
        </p:txBody>
      </p:sp>
      <p:sp>
        <p:nvSpPr>
          <p:cNvPr id="247" name="Google Shape;247;p27"/>
          <p:cNvSpPr txBox="1"/>
          <p:nvPr>
            <p:ph idx="1" type="body"/>
          </p:nvPr>
        </p:nvSpPr>
        <p:spPr>
          <a:xfrm>
            <a:off x="457200" y="12954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lang="en-US" sz="2400"/>
              <a:t>The code JavaScript</a:t>
            </a:r>
            <a:endParaRPr/>
          </a:p>
          <a:p>
            <a:pPr indent="-190500" lvl="0" marL="342900" rtl="0" algn="l">
              <a:lnSpc>
                <a:spcPct val="100000"/>
              </a:lnSpc>
              <a:spcBef>
                <a:spcPts val="480"/>
              </a:spcBef>
              <a:spcAft>
                <a:spcPts val="0"/>
              </a:spcAft>
              <a:buClr>
                <a:schemeClr val="dk1"/>
              </a:buClr>
              <a:buSzPts val="2400"/>
              <a:buFont typeface="Arial"/>
              <a:buNone/>
            </a:pPr>
            <a:r>
              <a:t/>
            </a:r>
            <a:endParaRPr sz="2400"/>
          </a:p>
          <a:p>
            <a:pPr indent="-190500" lvl="0" marL="342900" rtl="0" algn="l">
              <a:lnSpc>
                <a:spcPct val="100000"/>
              </a:lnSpc>
              <a:spcBef>
                <a:spcPts val="480"/>
              </a:spcBef>
              <a:spcAft>
                <a:spcPts val="0"/>
              </a:spcAft>
              <a:buClr>
                <a:schemeClr val="dk1"/>
              </a:buClr>
              <a:buSzPts val="2400"/>
              <a:buFont typeface="Arial"/>
              <a:buNone/>
            </a:pPr>
            <a:r>
              <a:t/>
            </a:r>
            <a:endParaRPr sz="2400"/>
          </a:p>
          <a:p>
            <a:pPr indent="-190500" lvl="0" marL="342900" rtl="0" algn="l">
              <a:lnSpc>
                <a:spcPct val="100000"/>
              </a:lnSpc>
              <a:spcBef>
                <a:spcPts val="480"/>
              </a:spcBef>
              <a:spcAft>
                <a:spcPts val="0"/>
              </a:spcAft>
              <a:buClr>
                <a:schemeClr val="dk1"/>
              </a:buClr>
              <a:buSzPts val="2400"/>
              <a:buFont typeface="Arial"/>
              <a:buNone/>
            </a:pPr>
            <a:r>
              <a:t/>
            </a:r>
            <a:endParaRPr sz="2400"/>
          </a:p>
          <a:p>
            <a:pPr indent="-190500" lvl="0" marL="342900" rtl="0" algn="l">
              <a:lnSpc>
                <a:spcPct val="100000"/>
              </a:lnSpc>
              <a:spcBef>
                <a:spcPts val="480"/>
              </a:spcBef>
              <a:spcAft>
                <a:spcPts val="0"/>
              </a:spcAft>
              <a:buClr>
                <a:schemeClr val="dk1"/>
              </a:buClr>
              <a:buSzPts val="2400"/>
              <a:buFont typeface="Arial"/>
              <a:buNone/>
            </a:pPr>
            <a:r>
              <a:t/>
            </a:r>
            <a:endParaRPr sz="2400"/>
          </a:p>
          <a:p>
            <a:pPr indent="0" lvl="0" marL="0" rtl="0" algn="l">
              <a:lnSpc>
                <a:spcPct val="100000"/>
              </a:lnSpc>
              <a:spcBef>
                <a:spcPts val="480"/>
              </a:spcBef>
              <a:spcAft>
                <a:spcPts val="0"/>
              </a:spcAft>
              <a:buClr>
                <a:schemeClr val="dk1"/>
              </a:buClr>
              <a:buSzPts val="2400"/>
              <a:buFont typeface="Arial"/>
              <a:buNone/>
            </a:pPr>
            <a:r>
              <a:t/>
            </a:r>
            <a:endParaRPr sz="2400"/>
          </a:p>
        </p:txBody>
      </p:sp>
      <p:pic>
        <p:nvPicPr>
          <p:cNvPr id="248" name="Google Shape;248;p27"/>
          <p:cNvPicPr preferRelativeResize="0"/>
          <p:nvPr/>
        </p:nvPicPr>
        <p:blipFill rotWithShape="1">
          <a:blip r:embed="rId3">
            <a:alphaModFix/>
          </a:blip>
          <a:srcRect b="0" l="0" r="0" t="0"/>
          <a:stretch/>
        </p:blipFill>
        <p:spPr>
          <a:xfrm>
            <a:off x="558165" y="1847850"/>
            <a:ext cx="8143875" cy="4400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How to use an interval timer</a:t>
            </a:r>
            <a:endParaRPr/>
          </a:p>
        </p:txBody>
      </p:sp>
      <p:pic>
        <p:nvPicPr>
          <p:cNvPr id="254" name="Google Shape;254;p28"/>
          <p:cNvPicPr preferRelativeResize="0"/>
          <p:nvPr/>
        </p:nvPicPr>
        <p:blipFill rotWithShape="1">
          <a:blip r:embed="rId3">
            <a:alphaModFix/>
          </a:blip>
          <a:srcRect b="0" l="0" r="0" t="0"/>
          <a:stretch/>
        </p:blipFill>
        <p:spPr>
          <a:xfrm>
            <a:off x="463296" y="1524000"/>
            <a:ext cx="8458200" cy="446698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How to use an interval timer (Cont.)</a:t>
            </a:r>
            <a:endParaRPr/>
          </a:p>
        </p:txBody>
      </p:sp>
      <p:sp>
        <p:nvSpPr>
          <p:cNvPr id="261" name="Google Shape;261;p29"/>
          <p:cNvSpPr txBox="1"/>
          <p:nvPr>
            <p:ph idx="1" type="body"/>
          </p:nvPr>
        </p:nvSpPr>
        <p:spPr>
          <a:xfrm>
            <a:off x="457200" y="1381062"/>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lang="en-US" sz="2800"/>
              <a:t>How to use the setInterval() method to add a counter to a page</a:t>
            </a:r>
            <a:endParaRPr/>
          </a:p>
          <a:p>
            <a:pPr indent="-165100" lvl="0" marL="342900" rtl="0" algn="l">
              <a:lnSpc>
                <a:spcPct val="100000"/>
              </a:lnSpc>
              <a:spcBef>
                <a:spcPts val="560"/>
              </a:spcBef>
              <a:spcAft>
                <a:spcPts val="0"/>
              </a:spcAft>
              <a:buClr>
                <a:schemeClr val="dk1"/>
              </a:buClr>
              <a:buSzPts val="2800"/>
              <a:buFont typeface="Arial"/>
              <a:buNone/>
            </a:pPr>
            <a:r>
              <a:t/>
            </a:r>
            <a:endParaRPr sz="2800"/>
          </a:p>
          <a:p>
            <a:pPr indent="-165100" lvl="0" marL="342900" rtl="0" algn="l">
              <a:lnSpc>
                <a:spcPct val="100000"/>
              </a:lnSpc>
              <a:spcBef>
                <a:spcPts val="560"/>
              </a:spcBef>
              <a:spcAft>
                <a:spcPts val="0"/>
              </a:spcAft>
              <a:buClr>
                <a:schemeClr val="dk1"/>
              </a:buClr>
              <a:buSzPts val="2800"/>
              <a:buFont typeface="Arial"/>
              <a:buNone/>
            </a:pPr>
            <a:r>
              <a:t/>
            </a:r>
            <a:endParaRPr sz="2800"/>
          </a:p>
          <a:p>
            <a:pPr indent="-165100" lvl="0" marL="342900" rtl="0" algn="l">
              <a:lnSpc>
                <a:spcPct val="100000"/>
              </a:lnSpc>
              <a:spcBef>
                <a:spcPts val="560"/>
              </a:spcBef>
              <a:spcAft>
                <a:spcPts val="0"/>
              </a:spcAft>
              <a:buClr>
                <a:schemeClr val="dk1"/>
              </a:buClr>
              <a:buSzPts val="2800"/>
              <a:buFont typeface="Arial"/>
              <a:buNone/>
            </a:pPr>
            <a:r>
              <a:t/>
            </a:r>
            <a:endParaRPr sz="2800"/>
          </a:p>
          <a:p>
            <a:pPr indent="-165100" lvl="0" marL="342900" rtl="0" algn="l">
              <a:lnSpc>
                <a:spcPct val="100000"/>
              </a:lnSpc>
              <a:spcBef>
                <a:spcPts val="560"/>
              </a:spcBef>
              <a:spcAft>
                <a:spcPts val="0"/>
              </a:spcAft>
              <a:buClr>
                <a:schemeClr val="dk1"/>
              </a:buClr>
              <a:buSzPts val="2800"/>
              <a:buFont typeface="Arial"/>
              <a:buNone/>
            </a:pPr>
            <a:r>
              <a:t/>
            </a:r>
            <a:endParaRPr sz="2800"/>
          </a:p>
          <a:p>
            <a:pPr indent="-165100" lvl="0" marL="342900" rtl="0" algn="l">
              <a:lnSpc>
                <a:spcPct val="100000"/>
              </a:lnSpc>
              <a:spcBef>
                <a:spcPts val="560"/>
              </a:spcBef>
              <a:spcAft>
                <a:spcPts val="0"/>
              </a:spcAft>
              <a:buClr>
                <a:schemeClr val="dk1"/>
              </a:buClr>
              <a:buSzPts val="2800"/>
              <a:buFont typeface="Arial"/>
              <a:buNone/>
            </a:pPr>
            <a:r>
              <a:t/>
            </a:r>
            <a:endParaRPr sz="2800"/>
          </a:p>
          <a:p>
            <a:pPr indent="-165100" lvl="0" marL="342900" rtl="0" algn="l">
              <a:lnSpc>
                <a:spcPct val="100000"/>
              </a:lnSpc>
              <a:spcBef>
                <a:spcPts val="560"/>
              </a:spcBef>
              <a:spcAft>
                <a:spcPts val="0"/>
              </a:spcAft>
              <a:buClr>
                <a:schemeClr val="dk1"/>
              </a:buClr>
              <a:buSzPts val="2800"/>
              <a:buFont typeface="Arial"/>
              <a:buNone/>
            </a:pPr>
            <a:r>
              <a:t/>
            </a:r>
            <a:endParaRPr sz="2800"/>
          </a:p>
          <a:p>
            <a:pPr indent="-342900" lvl="0" marL="342900" rtl="0" algn="l">
              <a:lnSpc>
                <a:spcPct val="100000"/>
              </a:lnSpc>
              <a:spcBef>
                <a:spcPts val="560"/>
              </a:spcBef>
              <a:spcAft>
                <a:spcPts val="0"/>
              </a:spcAft>
              <a:buClr>
                <a:schemeClr val="dk1"/>
              </a:buClr>
              <a:buSzPts val="2800"/>
              <a:buFont typeface="Arial"/>
              <a:buChar char="•"/>
            </a:pPr>
            <a:r>
              <a:rPr lang="en-US" sz="2800"/>
              <a:t>How to cancel the timer</a:t>
            </a:r>
            <a:endParaRPr/>
          </a:p>
          <a:p>
            <a:pPr indent="0" lvl="0" marL="0" rtl="0" algn="l">
              <a:lnSpc>
                <a:spcPct val="100000"/>
              </a:lnSpc>
              <a:spcBef>
                <a:spcPts val="480"/>
              </a:spcBef>
              <a:spcAft>
                <a:spcPts val="0"/>
              </a:spcAft>
              <a:buClr>
                <a:schemeClr val="dk1"/>
              </a:buClr>
              <a:buSzPts val="2400"/>
              <a:buFont typeface="Courier New"/>
              <a:buNone/>
            </a:pPr>
            <a:r>
              <a:rPr lang="en-US" sz="2400">
                <a:latin typeface="Courier New"/>
                <a:ea typeface="Courier New"/>
                <a:cs typeface="Courier New"/>
                <a:sym typeface="Courier New"/>
              </a:rPr>
              <a:t>	</a:t>
            </a:r>
            <a:r>
              <a:rPr b="1" lang="en-US" sz="2000">
                <a:latin typeface="Courier New"/>
                <a:ea typeface="Courier New"/>
                <a:cs typeface="Courier New"/>
                <a:sym typeface="Courier New"/>
              </a:rPr>
              <a:t>clearInterval(timer);</a:t>
            </a:r>
            <a:endParaRPr b="1" sz="2000">
              <a:latin typeface="Courier New"/>
              <a:ea typeface="Courier New"/>
              <a:cs typeface="Courier New"/>
              <a:sym typeface="Courier New"/>
            </a:endParaRPr>
          </a:p>
          <a:p>
            <a:pPr indent="-165100" lvl="0" marL="342900" rtl="0" algn="l">
              <a:lnSpc>
                <a:spcPct val="100000"/>
              </a:lnSpc>
              <a:spcBef>
                <a:spcPts val="560"/>
              </a:spcBef>
              <a:spcAft>
                <a:spcPts val="0"/>
              </a:spcAft>
              <a:buClr>
                <a:schemeClr val="dk1"/>
              </a:buClr>
              <a:buSzPts val="2800"/>
              <a:buFont typeface="Arial"/>
              <a:buNone/>
            </a:pPr>
            <a:r>
              <a:t/>
            </a:r>
            <a:endParaRPr sz="2800"/>
          </a:p>
        </p:txBody>
      </p:sp>
      <p:pic>
        <p:nvPicPr>
          <p:cNvPr id="262" name="Google Shape;262;p29"/>
          <p:cNvPicPr preferRelativeResize="0"/>
          <p:nvPr/>
        </p:nvPicPr>
        <p:blipFill rotWithShape="1">
          <a:blip r:embed="rId3">
            <a:alphaModFix/>
          </a:blip>
          <a:srcRect b="0" l="0" r="0" t="0"/>
          <a:stretch/>
        </p:blipFill>
        <p:spPr>
          <a:xfrm>
            <a:off x="838200" y="2362200"/>
            <a:ext cx="8162925" cy="2819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How to use an interval timer (Cont.)</a:t>
            </a:r>
            <a:endParaRPr/>
          </a:p>
        </p:txBody>
      </p:sp>
      <p:sp>
        <p:nvSpPr>
          <p:cNvPr id="269" name="Google Shape;269;p30"/>
          <p:cNvSpPr txBox="1"/>
          <p:nvPr>
            <p:ph idx="1" type="body"/>
          </p:nvPr>
        </p:nvSpPr>
        <p:spPr>
          <a:xfrm>
            <a:off x="457200" y="1381062"/>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lang="en-US" sz="2800"/>
              <a:t>How to use an anonymous function with the setInterval() method</a:t>
            </a:r>
            <a:endParaRPr/>
          </a:p>
          <a:p>
            <a:pPr indent="-165100" lvl="0" marL="342900" rtl="0" algn="l">
              <a:lnSpc>
                <a:spcPct val="100000"/>
              </a:lnSpc>
              <a:spcBef>
                <a:spcPts val="560"/>
              </a:spcBef>
              <a:spcAft>
                <a:spcPts val="0"/>
              </a:spcAft>
              <a:buClr>
                <a:schemeClr val="dk1"/>
              </a:buClr>
              <a:buSzPts val="2800"/>
              <a:buFont typeface="Arial"/>
              <a:buNone/>
            </a:pPr>
            <a:r>
              <a:t/>
            </a:r>
            <a:endParaRPr sz="2800"/>
          </a:p>
          <a:p>
            <a:pPr indent="-165100" lvl="0" marL="342900" rtl="0" algn="l">
              <a:lnSpc>
                <a:spcPct val="100000"/>
              </a:lnSpc>
              <a:spcBef>
                <a:spcPts val="560"/>
              </a:spcBef>
              <a:spcAft>
                <a:spcPts val="0"/>
              </a:spcAft>
              <a:buClr>
                <a:schemeClr val="dk1"/>
              </a:buClr>
              <a:buSzPts val="2800"/>
              <a:buFont typeface="Arial"/>
              <a:buNone/>
            </a:pPr>
            <a:r>
              <a:t/>
            </a:r>
            <a:endParaRPr sz="2800"/>
          </a:p>
          <a:p>
            <a:pPr indent="-165100" lvl="0" marL="342900" rtl="0" algn="l">
              <a:lnSpc>
                <a:spcPct val="100000"/>
              </a:lnSpc>
              <a:spcBef>
                <a:spcPts val="560"/>
              </a:spcBef>
              <a:spcAft>
                <a:spcPts val="0"/>
              </a:spcAft>
              <a:buClr>
                <a:schemeClr val="dk1"/>
              </a:buClr>
              <a:buSzPts val="2800"/>
              <a:buFont typeface="Arial"/>
              <a:buNone/>
            </a:pPr>
            <a:r>
              <a:t/>
            </a:r>
            <a:endParaRPr sz="2800"/>
          </a:p>
          <a:p>
            <a:pPr indent="-165100" lvl="0" marL="342900" rtl="0" algn="l">
              <a:lnSpc>
                <a:spcPct val="100000"/>
              </a:lnSpc>
              <a:spcBef>
                <a:spcPts val="560"/>
              </a:spcBef>
              <a:spcAft>
                <a:spcPts val="0"/>
              </a:spcAft>
              <a:buClr>
                <a:schemeClr val="dk1"/>
              </a:buClr>
              <a:buSzPts val="2800"/>
              <a:buFont typeface="Arial"/>
              <a:buNone/>
            </a:pPr>
            <a:r>
              <a:t/>
            </a:r>
            <a:endParaRPr sz="2800"/>
          </a:p>
          <a:p>
            <a:pPr indent="-165100" lvl="0" marL="342900" rtl="0" algn="l">
              <a:lnSpc>
                <a:spcPct val="100000"/>
              </a:lnSpc>
              <a:spcBef>
                <a:spcPts val="560"/>
              </a:spcBef>
              <a:spcAft>
                <a:spcPts val="0"/>
              </a:spcAft>
              <a:buClr>
                <a:schemeClr val="dk1"/>
              </a:buClr>
              <a:buSzPts val="2800"/>
              <a:buFont typeface="Arial"/>
              <a:buNone/>
            </a:pPr>
            <a:r>
              <a:t/>
            </a:r>
            <a:endParaRPr sz="2800"/>
          </a:p>
          <a:p>
            <a:pPr indent="-165100" lvl="0" marL="342900" rtl="0" algn="l">
              <a:lnSpc>
                <a:spcPct val="100000"/>
              </a:lnSpc>
              <a:spcBef>
                <a:spcPts val="560"/>
              </a:spcBef>
              <a:spcAft>
                <a:spcPts val="0"/>
              </a:spcAft>
              <a:buClr>
                <a:schemeClr val="dk1"/>
              </a:buClr>
              <a:buSzPts val="2800"/>
              <a:buFont typeface="Arial"/>
              <a:buNone/>
            </a:pPr>
            <a:r>
              <a:t/>
            </a:r>
            <a:endParaRPr sz="2800"/>
          </a:p>
        </p:txBody>
      </p:sp>
      <p:pic>
        <p:nvPicPr>
          <p:cNvPr id="270" name="Google Shape;270;p30"/>
          <p:cNvPicPr preferRelativeResize="0"/>
          <p:nvPr/>
        </p:nvPicPr>
        <p:blipFill rotWithShape="1">
          <a:blip r:embed="rId3">
            <a:alphaModFix/>
          </a:blip>
          <a:srcRect b="0" l="0" r="0" t="0"/>
          <a:stretch/>
        </p:blipFill>
        <p:spPr>
          <a:xfrm>
            <a:off x="1066800" y="2667000"/>
            <a:ext cx="6934522" cy="2438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idx="1" type="subTitle"/>
          </p:nvPr>
        </p:nvSpPr>
        <p:spPr>
          <a:xfrm>
            <a:off x="762000" y="2590800"/>
            <a:ext cx="7848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Impact"/>
              <a:buNone/>
            </a:pPr>
            <a:r>
              <a:rPr lang="en-US" sz="4000">
                <a:latin typeface="Impact"/>
                <a:ea typeface="Impact"/>
                <a:cs typeface="Impact"/>
                <a:sym typeface="Impact"/>
              </a:rPr>
              <a:t>How to work with events</a:t>
            </a:r>
            <a:endParaRPr sz="4000">
              <a:latin typeface="Impact"/>
              <a:ea typeface="Impact"/>
              <a:cs typeface="Impact"/>
              <a:sym typeface="Impact"/>
            </a:endParaRPr>
          </a:p>
          <a:p>
            <a:pPr indent="0" lvl="0" marL="0" rtl="0" algn="ctr">
              <a:lnSpc>
                <a:spcPct val="100000"/>
              </a:lnSpc>
              <a:spcBef>
                <a:spcPts val="560"/>
              </a:spcBef>
              <a:spcAft>
                <a:spcPts val="0"/>
              </a:spcAft>
              <a:buClr>
                <a:schemeClr val="dk1"/>
              </a:buClr>
              <a:buSzPts val="2800"/>
              <a:buFont typeface="Arial"/>
              <a:buNone/>
            </a:pPr>
            <a:r>
              <a:t/>
            </a:r>
            <a:endParaRPr sz="28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idx="1" type="subTitle"/>
          </p:nvPr>
        </p:nvSpPr>
        <p:spPr>
          <a:xfrm>
            <a:off x="762000" y="2590800"/>
            <a:ext cx="7848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Impact"/>
              <a:buNone/>
            </a:pPr>
            <a:r>
              <a:rPr lang="en-US" sz="4000">
                <a:latin typeface="Impact"/>
                <a:ea typeface="Impact"/>
                <a:cs typeface="Impact"/>
                <a:sym typeface="Impact"/>
              </a:rPr>
              <a:t>The Slide Show application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457200" y="76200"/>
            <a:ext cx="82296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The Slide Show application</a:t>
            </a:r>
            <a:endParaRPr/>
          </a:p>
        </p:txBody>
      </p:sp>
      <p:sp>
        <p:nvSpPr>
          <p:cNvPr id="282" name="Google Shape;282;p32"/>
          <p:cNvSpPr txBox="1"/>
          <p:nvPr>
            <p:ph idx="1" type="body"/>
          </p:nvPr>
        </p:nvSpPr>
        <p:spPr>
          <a:xfrm>
            <a:off x="457200" y="990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lang="en-US" sz="2400"/>
              <a:t>The User Interface</a:t>
            </a:r>
            <a:endParaRPr sz="2400"/>
          </a:p>
        </p:txBody>
      </p:sp>
      <p:pic>
        <p:nvPicPr>
          <p:cNvPr id="283" name="Google Shape;283;p32"/>
          <p:cNvPicPr preferRelativeResize="0"/>
          <p:nvPr/>
        </p:nvPicPr>
        <p:blipFill rotWithShape="1">
          <a:blip r:embed="rId3">
            <a:alphaModFix/>
          </a:blip>
          <a:srcRect b="0" l="0" r="0" t="0"/>
          <a:stretch/>
        </p:blipFill>
        <p:spPr>
          <a:xfrm>
            <a:off x="1990725" y="1752600"/>
            <a:ext cx="5162550" cy="45243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3"/>
          <p:cNvSpPr txBox="1"/>
          <p:nvPr>
            <p:ph type="title"/>
          </p:nvPr>
        </p:nvSpPr>
        <p:spPr>
          <a:xfrm>
            <a:off x="457200" y="76200"/>
            <a:ext cx="82296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The Slide Show application</a:t>
            </a:r>
            <a:endParaRPr/>
          </a:p>
        </p:txBody>
      </p:sp>
      <p:sp>
        <p:nvSpPr>
          <p:cNvPr id="289" name="Google Shape;289;p33"/>
          <p:cNvSpPr txBox="1"/>
          <p:nvPr>
            <p:ph idx="1" type="body"/>
          </p:nvPr>
        </p:nvSpPr>
        <p:spPr>
          <a:xfrm>
            <a:off x="457200" y="990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lang="en-US" sz="2400"/>
              <a:t>The HTML code</a:t>
            </a:r>
            <a:endParaRPr sz="2400"/>
          </a:p>
        </p:txBody>
      </p:sp>
      <p:pic>
        <p:nvPicPr>
          <p:cNvPr id="290" name="Google Shape;290;p33"/>
          <p:cNvPicPr preferRelativeResize="0"/>
          <p:nvPr/>
        </p:nvPicPr>
        <p:blipFill rotWithShape="1">
          <a:blip r:embed="rId3">
            <a:alphaModFix/>
          </a:blip>
          <a:srcRect b="0" l="0" r="0" t="0"/>
          <a:stretch/>
        </p:blipFill>
        <p:spPr>
          <a:xfrm>
            <a:off x="426720" y="1524000"/>
            <a:ext cx="8692896" cy="242953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4"/>
          <p:cNvSpPr txBox="1"/>
          <p:nvPr>
            <p:ph type="title"/>
          </p:nvPr>
        </p:nvSpPr>
        <p:spPr>
          <a:xfrm>
            <a:off x="457200" y="76200"/>
            <a:ext cx="82296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The Slide Show application</a:t>
            </a:r>
            <a:endParaRPr/>
          </a:p>
        </p:txBody>
      </p:sp>
      <p:sp>
        <p:nvSpPr>
          <p:cNvPr id="296" name="Google Shape;296;p34"/>
          <p:cNvSpPr txBox="1"/>
          <p:nvPr>
            <p:ph idx="1" type="body"/>
          </p:nvPr>
        </p:nvSpPr>
        <p:spPr>
          <a:xfrm>
            <a:off x="457200" y="884237"/>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lang="en-US" sz="2400"/>
              <a:t>The JavaScript code</a:t>
            </a:r>
            <a:endParaRPr sz="2400"/>
          </a:p>
        </p:txBody>
      </p:sp>
      <p:pic>
        <p:nvPicPr>
          <p:cNvPr id="297" name="Google Shape;297;p34"/>
          <p:cNvPicPr preferRelativeResize="0"/>
          <p:nvPr/>
        </p:nvPicPr>
        <p:blipFill rotWithShape="1">
          <a:blip r:embed="rId3">
            <a:alphaModFix/>
          </a:blip>
          <a:srcRect b="0" l="0" r="0" t="0"/>
          <a:stretch/>
        </p:blipFill>
        <p:spPr>
          <a:xfrm>
            <a:off x="1219200" y="1351328"/>
            <a:ext cx="7162800" cy="543047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Summary</a:t>
            </a:r>
            <a:endParaRPr/>
          </a:p>
        </p:txBody>
      </p:sp>
      <p:sp>
        <p:nvSpPr>
          <p:cNvPr id="304" name="Google Shape;304;p35"/>
          <p:cNvSpPr txBox="1"/>
          <p:nvPr>
            <p:ph idx="1" type="body"/>
          </p:nvPr>
        </p:nvSpPr>
        <p:spPr>
          <a:xfrm>
            <a:off x="304800" y="1295400"/>
            <a:ext cx="8610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lang="en-US" sz="2400"/>
              <a:t>Events are triggered when the user does something with the mouse or keyboard or when the HTML action occurs on the page.</a:t>
            </a:r>
            <a:endParaRPr/>
          </a:p>
          <a:p>
            <a:pPr indent="-342900" lvl="0" marL="342900" rtl="0" algn="l">
              <a:lnSpc>
                <a:spcPct val="100000"/>
              </a:lnSpc>
              <a:spcBef>
                <a:spcPts val="480"/>
              </a:spcBef>
              <a:spcAft>
                <a:spcPts val="0"/>
              </a:spcAft>
              <a:buClr>
                <a:schemeClr val="dk1"/>
              </a:buClr>
              <a:buSzPts val="2400"/>
              <a:buFont typeface="Arial"/>
              <a:buChar char="•"/>
            </a:pPr>
            <a:r>
              <a:rPr lang="en-US" sz="2400"/>
              <a:t>Event handlers can be attached to these events so the handlers run when the events are triggered.</a:t>
            </a:r>
            <a:endParaRPr/>
          </a:p>
          <a:p>
            <a:pPr indent="-342900" lvl="0" marL="342900" rtl="0" algn="l">
              <a:lnSpc>
                <a:spcPct val="100000"/>
              </a:lnSpc>
              <a:spcBef>
                <a:spcPts val="480"/>
              </a:spcBef>
              <a:spcAft>
                <a:spcPts val="0"/>
              </a:spcAft>
              <a:buClr>
                <a:schemeClr val="dk1"/>
              </a:buClr>
              <a:buSzPts val="2400"/>
              <a:buFont typeface="Arial"/>
              <a:buChar char="•"/>
            </a:pPr>
            <a:r>
              <a:rPr lang="en-US" sz="2400"/>
              <a:t>When an application preloads images, it loads all of the images that it’s going to need when the page loads, and it stores these images in the web browser’s cache for future use.</a:t>
            </a:r>
            <a:endParaRPr/>
          </a:p>
          <a:p>
            <a:pPr indent="-342900" lvl="0" marL="342900" rtl="0" algn="l">
              <a:lnSpc>
                <a:spcPct val="100000"/>
              </a:lnSpc>
              <a:spcBef>
                <a:spcPts val="480"/>
              </a:spcBef>
              <a:spcAft>
                <a:spcPts val="0"/>
              </a:spcAft>
              <a:buClr>
                <a:schemeClr val="dk1"/>
              </a:buClr>
              <a:buSzPts val="2400"/>
              <a:buFont typeface="Arial"/>
              <a:buChar char="•"/>
            </a:pPr>
            <a:r>
              <a:rPr lang="en-US" sz="2400"/>
              <a:t>Timer lets you execute a function after a specified period of time. You cam use timer to call function one or repeatedly by an interval.</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The End.</a:t>
            </a:r>
            <a:endParaRPr/>
          </a:p>
        </p:txBody>
      </p:sp>
      <p:sp>
        <p:nvSpPr>
          <p:cNvPr id="310" name="Google Shape;310;p3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Introduction to events</a:t>
            </a:r>
            <a:endParaRPr/>
          </a:p>
        </p:txBody>
      </p:sp>
      <p:sp>
        <p:nvSpPr>
          <p:cNvPr id="109" name="Google Shape;109;p4"/>
          <p:cNvSpPr txBox="1"/>
          <p:nvPr>
            <p:ph idx="1" type="body"/>
          </p:nvPr>
        </p:nvSpPr>
        <p:spPr>
          <a:xfrm>
            <a:off x="457200" y="1600200"/>
            <a:ext cx="83820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lang="en-US"/>
              <a:t>Events are triggered when the user does something with the mouse or keyboard or when the HTML action occurs on the page.</a:t>
            </a:r>
            <a:endParaRPr/>
          </a:p>
          <a:p>
            <a:pPr indent="-342900" lvl="0" marL="342900" rtl="0" algn="l">
              <a:lnSpc>
                <a:spcPct val="100000"/>
              </a:lnSpc>
              <a:spcBef>
                <a:spcPts val="640"/>
              </a:spcBef>
              <a:spcAft>
                <a:spcPts val="0"/>
              </a:spcAft>
              <a:buClr>
                <a:schemeClr val="dk1"/>
              </a:buClr>
              <a:buSzPts val="3200"/>
              <a:buFont typeface="Arial"/>
              <a:buChar char="•"/>
            </a:pPr>
            <a:r>
              <a:rPr lang="en-US"/>
              <a:t>Event handlers can be attached to these events so the handlers run when the events are triggered.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Introduction to events (cont.)</a:t>
            </a:r>
            <a:endParaRPr/>
          </a:p>
        </p:txBody>
      </p:sp>
      <p:pic>
        <p:nvPicPr>
          <p:cNvPr id="115" name="Google Shape;115;p5"/>
          <p:cNvPicPr preferRelativeResize="0"/>
          <p:nvPr/>
        </p:nvPicPr>
        <p:blipFill rotWithShape="1">
          <a:blip r:embed="rId3">
            <a:alphaModFix/>
          </a:blip>
          <a:srcRect b="0" l="0" r="0" t="0"/>
          <a:stretch/>
        </p:blipFill>
        <p:spPr>
          <a:xfrm>
            <a:off x="762000" y="1600200"/>
            <a:ext cx="6858000" cy="4162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Introduction to events (cont.)</a:t>
            </a:r>
            <a:endParaRPr/>
          </a:p>
        </p:txBody>
      </p:sp>
      <p:pic>
        <p:nvPicPr>
          <p:cNvPr id="121" name="Google Shape;121;p6"/>
          <p:cNvPicPr preferRelativeResize="0"/>
          <p:nvPr/>
        </p:nvPicPr>
        <p:blipFill rotWithShape="1">
          <a:blip r:embed="rId3">
            <a:alphaModFix/>
          </a:blip>
          <a:srcRect b="0" l="0" r="0" t="0"/>
          <a:stretch/>
        </p:blipFill>
        <p:spPr>
          <a:xfrm>
            <a:off x="1150375" y="1291363"/>
            <a:ext cx="7187253" cy="49831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457200" y="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600"/>
              <a:t>How to attach and detach event handlers </a:t>
            </a:r>
            <a:endParaRPr sz="3600"/>
          </a:p>
        </p:txBody>
      </p:sp>
      <p:sp>
        <p:nvSpPr>
          <p:cNvPr id="127" name="Google Shape;127;p7"/>
          <p:cNvSpPr txBox="1"/>
          <p:nvPr>
            <p:ph idx="1" type="body"/>
          </p:nvPr>
        </p:nvSpPr>
        <p:spPr>
          <a:xfrm>
            <a:off x="426720" y="1036637"/>
            <a:ext cx="8610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lang="en-US" sz="2800"/>
              <a:t>You still use JavaScript to attach an event handler:</a:t>
            </a:r>
            <a:endParaRPr/>
          </a:p>
          <a:p>
            <a:pPr indent="0" lvl="0" marL="0" rtl="0" algn="l">
              <a:lnSpc>
                <a:spcPct val="100000"/>
              </a:lnSpc>
              <a:spcBef>
                <a:spcPts val="560"/>
              </a:spcBef>
              <a:spcAft>
                <a:spcPts val="0"/>
              </a:spcAft>
              <a:buClr>
                <a:schemeClr val="dk1"/>
              </a:buClr>
              <a:buSzPts val="2800"/>
              <a:buFont typeface="Courier New"/>
              <a:buNone/>
            </a:pPr>
            <a:r>
              <a:rPr lang="en-US" sz="2800">
                <a:latin typeface="Courier New"/>
                <a:ea typeface="Courier New"/>
                <a:cs typeface="Courier New"/>
                <a:sym typeface="Courier New"/>
              </a:rPr>
              <a:t>$(“button”).onclick = eventHandlerName;</a:t>
            </a:r>
            <a:endParaRPr/>
          </a:p>
          <a:p>
            <a:pPr indent="-342900" lvl="0" marL="342900" rtl="0" algn="l">
              <a:lnSpc>
                <a:spcPct val="100000"/>
              </a:lnSpc>
              <a:spcBef>
                <a:spcPts val="560"/>
              </a:spcBef>
              <a:spcAft>
                <a:spcPts val="0"/>
              </a:spcAft>
              <a:buClr>
                <a:schemeClr val="dk1"/>
              </a:buClr>
              <a:buSzPts val="2800"/>
              <a:buFont typeface="Arial"/>
              <a:buChar char="•"/>
            </a:pPr>
            <a:r>
              <a:rPr lang="en-US" sz="2800"/>
              <a:t>Also you can use other methods to attach and detach an event handler:</a:t>
            </a:r>
            <a:endParaRPr sz="2800"/>
          </a:p>
          <a:p>
            <a:pPr indent="0" lvl="0" marL="0" rtl="0" algn="l">
              <a:lnSpc>
                <a:spcPct val="100000"/>
              </a:lnSpc>
              <a:spcBef>
                <a:spcPts val="640"/>
              </a:spcBef>
              <a:spcAft>
                <a:spcPts val="0"/>
              </a:spcAft>
              <a:buClr>
                <a:schemeClr val="dk1"/>
              </a:buClr>
              <a:buSzPts val="3200"/>
              <a:buFont typeface="Arial"/>
              <a:buNone/>
            </a:pPr>
            <a:r>
              <a:t/>
            </a:r>
            <a:endParaRPr/>
          </a:p>
        </p:txBody>
      </p:sp>
      <p:pic>
        <p:nvPicPr>
          <p:cNvPr id="128" name="Google Shape;128;p7"/>
          <p:cNvPicPr preferRelativeResize="0"/>
          <p:nvPr/>
        </p:nvPicPr>
        <p:blipFill rotWithShape="1">
          <a:blip r:embed="rId3">
            <a:alphaModFix/>
          </a:blip>
          <a:srcRect b="0" l="0" r="0" t="0"/>
          <a:stretch/>
        </p:blipFill>
        <p:spPr>
          <a:xfrm>
            <a:off x="609599" y="3299618"/>
            <a:ext cx="7924495" cy="35583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457200" y="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600"/>
              <a:t>How to attach and detach event handlers </a:t>
            </a:r>
            <a:endParaRPr sz="3600"/>
          </a:p>
        </p:txBody>
      </p:sp>
      <p:sp>
        <p:nvSpPr>
          <p:cNvPr id="134" name="Google Shape;134;p8"/>
          <p:cNvSpPr txBox="1"/>
          <p:nvPr>
            <p:ph idx="1" type="body"/>
          </p:nvPr>
        </p:nvSpPr>
        <p:spPr>
          <a:xfrm>
            <a:off x="426720" y="1036637"/>
            <a:ext cx="8610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lang="en-US" sz="2800"/>
              <a:t>You still use JavaScript to attach an event handler:</a:t>
            </a:r>
            <a:endParaRPr/>
          </a:p>
          <a:p>
            <a:pPr indent="0" lvl="0" marL="0" rtl="0" algn="l">
              <a:lnSpc>
                <a:spcPct val="100000"/>
              </a:lnSpc>
              <a:spcBef>
                <a:spcPts val="560"/>
              </a:spcBef>
              <a:spcAft>
                <a:spcPts val="0"/>
              </a:spcAft>
              <a:buClr>
                <a:schemeClr val="dk1"/>
              </a:buClr>
              <a:buSzPts val="2800"/>
              <a:buFont typeface="Courier New"/>
              <a:buNone/>
            </a:pPr>
            <a:r>
              <a:rPr lang="en-US" sz="2800">
                <a:latin typeface="Courier New"/>
                <a:ea typeface="Courier New"/>
                <a:cs typeface="Courier New"/>
                <a:sym typeface="Courier New"/>
              </a:rPr>
              <a:t>$(“button”).onclick = eventHandlerName;</a:t>
            </a:r>
            <a:endParaRPr/>
          </a:p>
          <a:p>
            <a:pPr indent="-342900" lvl="0" marL="342900" rtl="0" algn="l">
              <a:lnSpc>
                <a:spcPct val="100000"/>
              </a:lnSpc>
              <a:spcBef>
                <a:spcPts val="560"/>
              </a:spcBef>
              <a:spcAft>
                <a:spcPts val="0"/>
              </a:spcAft>
              <a:buClr>
                <a:schemeClr val="dk1"/>
              </a:buClr>
              <a:buSzPts val="2800"/>
              <a:buFont typeface="Arial"/>
              <a:buChar char="•"/>
            </a:pPr>
            <a:r>
              <a:rPr lang="en-US" sz="2800"/>
              <a:t>Also you can use </a:t>
            </a:r>
            <a:r>
              <a:rPr b="1" lang="en-US" sz="2800"/>
              <a:t>addEventListener()</a:t>
            </a:r>
            <a:r>
              <a:rPr lang="en-US" sz="2800"/>
              <a:t> and </a:t>
            </a:r>
            <a:r>
              <a:rPr b="1" lang="en-US" sz="2800"/>
              <a:t>removeEventListener()</a:t>
            </a:r>
            <a:r>
              <a:rPr lang="en-US" sz="2800"/>
              <a:t> methods to attach and detach an event handler.</a:t>
            </a:r>
            <a:endParaRPr sz="2800"/>
          </a:p>
          <a:p>
            <a:pPr indent="0" lvl="0" marL="0" rtl="0" algn="l">
              <a:lnSpc>
                <a:spcPct val="100000"/>
              </a:lnSpc>
              <a:spcBef>
                <a:spcPts val="640"/>
              </a:spcBef>
              <a:spcAft>
                <a:spcPts val="0"/>
              </a:spcAft>
              <a:buClr>
                <a:schemeClr val="dk1"/>
              </a:buClr>
              <a:buSzPts val="3200"/>
              <a:buFont typeface="Arial"/>
              <a:buNone/>
            </a:pPr>
            <a:r>
              <a:t/>
            </a:r>
            <a:endParaRPr/>
          </a:p>
        </p:txBody>
      </p:sp>
      <p:pic>
        <p:nvPicPr>
          <p:cNvPr id="135" name="Google Shape;135;p8"/>
          <p:cNvPicPr preferRelativeResize="0"/>
          <p:nvPr/>
        </p:nvPicPr>
        <p:blipFill rotWithShape="1">
          <a:blip r:embed="rId3">
            <a:alphaModFix/>
          </a:blip>
          <a:srcRect b="0" l="0" r="0" t="0"/>
          <a:stretch/>
        </p:blipFill>
        <p:spPr>
          <a:xfrm>
            <a:off x="762000" y="3713815"/>
            <a:ext cx="6934201" cy="31137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9"/>
          <p:cNvPicPr preferRelativeResize="0"/>
          <p:nvPr/>
        </p:nvPicPr>
        <p:blipFill rotWithShape="1">
          <a:blip r:embed="rId3">
            <a:alphaModFix/>
          </a:blip>
          <a:srcRect b="0" l="0" r="0" t="0"/>
          <a:stretch/>
        </p:blipFill>
        <p:spPr>
          <a:xfrm>
            <a:off x="609600" y="304800"/>
            <a:ext cx="8108085" cy="601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2014-02-09T07:44:29Z</dcterms:created>
  <dc:creator>Thanh An</dc:creator>
</cp:coreProperties>
</file>