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9144000"/>
  <p:notesSz cx="6858000" cy="9144000"/>
  <p:embeddedFontLst>
    <p:embeddedFont>
      <p:font typeface="Tahom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9" roundtripDataSignature="AMtx7miW16RW2w+bbVx5H6yaj4dVQqAN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C02BD5-12FB-4CB8-A6DA-4F5F170DD097}">
  <a:tblStyle styleId="{1AC02BD5-12FB-4CB8-A6DA-4F5F170DD09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 b="off" i="off"/>
      <a:tcStyle>
        <a:fill>
          <a:solidFill>
            <a:srgbClr val="E7F3F4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7F3F4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Tahoma-bold.fntdata"/><Relationship Id="rId47" Type="http://schemas.openxmlformats.org/officeDocument/2006/relationships/font" Target="fonts/Tahoma-regular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80" name="Google Shape;18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18" name="Google Shape;21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309" name="Google Shape;309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36" name="Google Shape;336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Chapter </a:t>
            </a:r>
            <a:r>
              <a:rPr b="1" lang="en-US"/>
              <a:t>2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Getting started with JavaScript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identifiers</a:t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Identifiers are the name given to variables, functions, objects, properties and methods.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Rules for creating identifiers</a:t>
            </a:r>
            <a:endParaRPr sz="2800"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666" y="3276600"/>
            <a:ext cx="7854134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identifiers (cont.)</a:t>
            </a:r>
            <a:endParaRPr/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448118"/>
            <a:ext cx="7581472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identifiers (cont.)</a:t>
            </a:r>
            <a:endParaRPr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42022"/>
            <a:ext cx="700024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487680" y="4876800"/>
            <a:ext cx="8534400" cy="140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can’t create an identifier with a reserved words.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comments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/>
              <a:t>Comments</a:t>
            </a:r>
            <a:r>
              <a:rPr lang="en-US" sz="2800"/>
              <a:t> let you add descriptive notes to your code.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/>
              <a:t>Comments </a:t>
            </a:r>
            <a:r>
              <a:rPr lang="en-US" sz="2800"/>
              <a:t>are ignored when JavaScript is executed.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/>
              <a:t>JavaScripts </a:t>
            </a:r>
            <a:r>
              <a:rPr lang="en-US" sz="2800"/>
              <a:t>provides two forms of comments: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Single line comment: 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//This is single line comement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Block comment: 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/* This is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Block comment */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comments (cont.)</a:t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76400"/>
            <a:ext cx="61150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idx="1" type="subTitle"/>
          </p:nvPr>
        </p:nvSpPr>
        <p:spPr>
          <a:xfrm>
            <a:off x="990600" y="2743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objects, methods,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and properties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object, methods, and properties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Object</a:t>
            </a:r>
            <a:r>
              <a:rPr lang="en-US" sz="2800"/>
              <a:t> is a collection of methods and properties.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/>
              <a:t>method</a:t>
            </a:r>
            <a:r>
              <a:rPr lang="en-US" sz="2800"/>
              <a:t> performs a function or does an action.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/>
              <a:t>property</a:t>
            </a:r>
            <a:r>
              <a:rPr lang="en-US" sz="2800"/>
              <a:t> is a data item that relates to the object.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lang="en-US" sz="2800"/>
              <a:t>window object </a:t>
            </a:r>
            <a:r>
              <a:rPr lang="en-US" sz="2800"/>
              <a:t>is a global object for JavaScript.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object, methods, and properties (cont.)</a:t>
            </a:r>
            <a:endParaRPr/>
          </a:p>
        </p:txBody>
      </p:sp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306" y="1676400"/>
            <a:ext cx="8460044" cy="45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object, methods, and properties (cont.)</a:t>
            </a:r>
            <a:endParaRPr/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 b="1439" l="0" r="0" t="-1439"/>
          <a:stretch/>
        </p:blipFill>
        <p:spPr>
          <a:xfrm>
            <a:off x="1219200" y="1569013"/>
            <a:ext cx="7620000" cy="528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457200" y="274650"/>
            <a:ext cx="848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write() and writeline() method of the </a:t>
            </a:r>
            <a:r>
              <a:rPr b="1" lang="en-US"/>
              <a:t>document</a:t>
            </a:r>
            <a:r>
              <a:rPr lang="en-US"/>
              <a:t> object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07" name="Google Shape;207;p19"/>
          <p:cNvGraphicFramePr/>
          <p:nvPr/>
        </p:nvGraphicFramePr>
        <p:xfrm>
          <a:off x="609600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{1AC02BD5-12FB-4CB8-A6DA-4F5F170DD097}</a:tableStyleId>
              </a:tblPr>
              <a:tblGrid>
                <a:gridCol w="1752600"/>
                <a:gridCol w="6477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write(string)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Writes the string that’s passed to it into the document.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writeln(string)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Writes the string that’s passed to it into the document ending with a new line character.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include JavaScript in an HTML document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JavaScript syntax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objects, methods, and properties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JavaScript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Two illustrative application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3048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How to use the write() and writeline() method of the document object (cont.)</a:t>
            </a:r>
            <a:endParaRPr sz="3600"/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76400"/>
            <a:ext cx="582713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25" y="2981325"/>
            <a:ext cx="41433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JavaScript data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primitive data types</a:t>
            </a:r>
            <a:endParaRPr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Date type decide what type of data will store in a variable.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primitive data types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27" name="Google Shape;227;p22"/>
          <p:cNvGraphicFramePr/>
          <p:nvPr/>
        </p:nvGraphicFramePr>
        <p:xfrm>
          <a:off x="691896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{1AC02BD5-12FB-4CB8-A6DA-4F5F170DD097}</a:tableStyleId>
              </a:tblPr>
              <a:tblGrid>
                <a:gridCol w="1447800"/>
                <a:gridCol w="655320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 type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Represents an integer or a decimal value that can start with a positive or negative sign.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Represents character (string) data.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Represents a Boolean value that has two possible state true or false.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primitive data types (cont.)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1600200"/>
            <a:ext cx="828675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variables</a:t>
            </a:r>
            <a:endParaRPr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variable is a location in the computer’s memory is stored and retrieved later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036" y="3100589"/>
            <a:ext cx="69342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variables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457200" y="130398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Syntax to declare and assign value to a variable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variableName;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variableName = value;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Examples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counter;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counter = 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sum, average;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sum = 0; average = 0;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variables (cont.)</a:t>
            </a:r>
            <a:endParaRPr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457200" y="130398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Syntax to declare and assign value to a variable in one statement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variableName = value;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Examples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counter = 1;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var subtotal = 74.95;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var name = “Joshep”;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var isValid = false;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code arithmetic expressions`</a:t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0"/>
            <a:ext cx="7179469" cy="492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code arithmetic expressions (cont.)</a:t>
            </a:r>
            <a:endParaRPr/>
          </a:p>
        </p:txBody>
      </p:sp>
      <p:pic>
        <p:nvPicPr>
          <p:cNvPr id="265" name="Google Shape;2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57400"/>
            <a:ext cx="9144000" cy="2328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arithmetic expressions in assignment statements</a:t>
            </a:r>
            <a:endParaRPr/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Code that calculates sale tax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subtotal = 200;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taxPercent = .5;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taxAmount = subtotal * taxPercent;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total =  subtotal + taxAmount;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include JavaScript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in an HTML document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arithmetic expressions in assignment statements (cont.)</a:t>
            </a:r>
            <a:endParaRPr/>
          </a:p>
        </p:txBody>
      </p:sp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457200" y="1600200"/>
            <a:ext cx="8458200" cy="52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most useful compound assignment operators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276225" lvl="0" marL="34290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Statements that use the compound assignment operators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subtotal = 74.95;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Subtotal += 20.00;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counter = 10;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counter -= 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price = 100;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price *= .8;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aphicFrame>
        <p:nvGraphicFramePr>
          <p:cNvPr id="278" name="Google Shape;278;p30"/>
          <p:cNvGraphicFramePr/>
          <p:nvPr/>
        </p:nvGraphicFramePr>
        <p:xfrm>
          <a:off x="6858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{1AC02BD5-12FB-4CB8-A6DA-4F5F170DD097}</a:tableStyleId>
              </a:tblPr>
              <a:tblGrid>
                <a:gridCol w="1524000"/>
                <a:gridCol w="6477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Operator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+=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Adds the result of the expression to the variable.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-=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Subtracts the result of the expression from the variable.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*=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Multiplies the variable value by the result of the expression.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work with strings variable</a:t>
            </a:r>
            <a:endParaRPr/>
          </a:p>
        </p:txBody>
      </p:sp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457200" y="1447800"/>
            <a:ext cx="8229600" cy="4819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concatenation operators for strings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Some of the escape sequences that can be used in strings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285" name="Google Shape;285;p31"/>
          <p:cNvGraphicFramePr/>
          <p:nvPr/>
        </p:nvGraphicFramePr>
        <p:xfrm>
          <a:off x="685800" y="213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{1AC02BD5-12FB-4CB8-A6DA-4F5F170DD097}</a:tableStyleId>
              </a:tblPr>
              <a:tblGrid>
                <a:gridCol w="1524000"/>
                <a:gridCol w="6477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Operator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Concatenates two values.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+=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Adds the result of the expression to the end of the variable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1" y="4724400"/>
            <a:ext cx="5257800" cy="1694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work with strings variable (cont.)</a:t>
            </a: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71600"/>
            <a:ext cx="8534400" cy="509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parseInt() and parseFloat() method </a:t>
            </a:r>
            <a:endParaRPr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" y="1295400"/>
            <a:ext cx="8534400" cy="527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parseInt() and parseFloat() method – cont.</a:t>
            </a:r>
            <a:endParaRPr/>
          </a:p>
        </p:txBody>
      </p:sp>
      <p:pic>
        <p:nvPicPr>
          <p:cNvPr id="305" name="Google Shape;3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217" y="2133600"/>
            <a:ext cx="8126583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idx="1" type="subTitle"/>
          </p:nvPr>
        </p:nvSpPr>
        <p:spPr>
          <a:xfrm>
            <a:off x="990600" y="2743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/>
              <a:t>Two illustrative applications</a:t>
            </a:r>
            <a:endParaRPr sz="4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Miles Per Gallan application</a:t>
            </a:r>
            <a:endParaRPr/>
          </a:p>
        </p:txBody>
      </p:sp>
      <p:pic>
        <p:nvPicPr>
          <p:cNvPr id="317" name="Google Shape;3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219200"/>
            <a:ext cx="6262688" cy="519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895600"/>
            <a:ext cx="4395553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Miles Per Gallan application (cont)</a:t>
            </a:r>
            <a:endParaRPr/>
          </a:p>
        </p:txBody>
      </p:sp>
      <p:pic>
        <p:nvPicPr>
          <p:cNvPr id="324" name="Google Shape;3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38946"/>
            <a:ext cx="8129587" cy="5038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Test Scores application</a:t>
            </a:r>
            <a:endParaRPr/>
          </a:p>
        </p:txBody>
      </p:sp>
      <p:pic>
        <p:nvPicPr>
          <p:cNvPr id="330" name="Google Shape;3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8" y="1417638"/>
            <a:ext cx="4962525" cy="46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432878"/>
            <a:ext cx="44196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7175" y="5000625"/>
            <a:ext cx="50768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457200" y="1341437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There are three ways to include JavaScript in a web page: external scripts, embedded in head section and embedded in body section.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JavaScript statements has a syntax that’s similar to the syntax of Java.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primitive data types: Number, String, Boolean.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variable is a location in the computer’s memory is stored and retrieved later.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Object</a:t>
            </a:r>
            <a:r>
              <a:rPr lang="en-US" sz="2400"/>
              <a:t> is a collection of methods and properties.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method</a:t>
            </a:r>
            <a:r>
              <a:rPr lang="en-US" sz="2400"/>
              <a:t> performs a function or does an action.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property</a:t>
            </a:r>
            <a:r>
              <a:rPr lang="en-US" sz="2400"/>
              <a:t> is a data item that relates to the object.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b="1" lang="en-US" sz="2400"/>
              <a:t>window object </a:t>
            </a:r>
            <a:r>
              <a:rPr lang="en-US" sz="2400"/>
              <a:t>is a global object for JavaScript.</a:t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JavaScript example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JavaScript in HTML document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20 at 11.10.06 AM.png"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86000"/>
            <a:ext cx="70866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345" name="Google Shape;345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Do the exercise 2-3 on the book.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Three ways to include JavaScript in a web page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6002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script element in the head section that loads an </a:t>
            </a:r>
            <a:r>
              <a:rPr i="1" lang="en-US" sz="2400">
                <a:latin typeface="Tahoma"/>
                <a:ea typeface="Tahoma"/>
                <a:cs typeface="Tahoma"/>
                <a:sym typeface="Tahoma"/>
              </a:rPr>
              <a:t>external JavaScript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script element that embedded JavaScripts in the head section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585936"/>
            <a:ext cx="5787953" cy="385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9221" y="4114800"/>
            <a:ext cx="6018451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Three ways to include JavaScript in a web page (cont.)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script element that embedded JavaScripts in the body section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239963"/>
            <a:ext cx="4856586" cy="406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JavaScript syntax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code JavaScript statements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Syntax: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function_name = function(){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statements;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733800"/>
            <a:ext cx="5435116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code JavaScript statements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JavaScript statements has a syntax that’s similar to the syntax of Java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basic syntax rules: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JavaScript is case-sensitive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Each JavaScript statement ends with a semicolon.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JavaScript ignores extra whitespace within statements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