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44" roundtripDataSignature="AMtx7mgJ7xQeDT3agj3djYc+15GlZ97f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1508890-E603-47C3-9764-7F7F991848D2}">
  <a:tblStyle styleId="{41508890-E603-47C3-9764-7F7F991848D2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3F9FA"/>
          </a:solidFill>
        </a:fill>
      </a:tcStyle>
    </a:wholeTbl>
    <a:band1H>
      <a:tcTxStyle b="off" i="off"/>
      <a:tcStyle>
        <a:fill>
          <a:solidFill>
            <a:srgbClr val="E7F3F4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E7F3F4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customschemas.google.com/relationships/presentationmetadata" Target="metadata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77" name="Google Shape;177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91" name="Google Shape;191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Mô tả nội dung mà học viên phải đạt được khi kết thúc môn học này</a:t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1" name="Google Shape;261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" name="Google Shape;273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01" name="Google Shape;101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9" name="Google Shape;279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5" name="Google Shape;285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1" name="Google Shape;291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7" name="Google Shape;297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3" name="Google Shape;303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9" name="Google Shape;309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5" name="Google Shape;315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Tóm tắt lại nội dung đã học</a:t>
            </a:r>
            <a:endParaRPr/>
          </a:p>
        </p:txBody>
      </p:sp>
      <p:sp>
        <p:nvSpPr>
          <p:cNvPr id="322" name="Google Shape;322;p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4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6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5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7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7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5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4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0" name="Google Shape;30;p4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6" name="Google Shape;36;p5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7" name="Google Shape;37;p5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3" name="Google Shape;43;p5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4" name="Google Shape;44;p5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5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6" name="Google Shape;46;p5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5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5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5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5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4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4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457200" y="1143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4000"/>
              <a:t>Chapter </a:t>
            </a:r>
            <a:r>
              <a:rPr b="1" lang="en-US"/>
              <a:t>5</a:t>
            </a:r>
            <a:endParaRPr b="1" sz="4000"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762000" y="3048000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script forms and controls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methods of Document and Element interfaces(cont.)</a:t>
            </a:r>
            <a:endParaRPr/>
          </a:p>
        </p:txBody>
      </p:sp>
      <p:sp>
        <p:nvSpPr>
          <p:cNvPr id="147" name="Google Shape;147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methods of the Element interfaces also let you work with attributes</a:t>
            </a:r>
            <a:endParaRPr/>
          </a:p>
        </p:txBody>
      </p:sp>
      <p:pic>
        <p:nvPicPr>
          <p:cNvPr id="148" name="Google Shape;14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3048000"/>
            <a:ext cx="8429625" cy="2381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methods of Document and Element interfaces(cont.)</a:t>
            </a:r>
            <a:endParaRPr/>
          </a:p>
        </p:txBody>
      </p:sp>
      <p:pic>
        <p:nvPicPr>
          <p:cNvPr id="154" name="Google Shape;154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061" y="1752600"/>
            <a:ext cx="7527877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"/>
          <p:cNvSpPr txBox="1"/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properties of the DOM HTML specification</a:t>
            </a:r>
            <a:endParaRPr/>
          </a:p>
        </p:txBody>
      </p:sp>
      <p:sp>
        <p:nvSpPr>
          <p:cNvPr id="160" name="Google Shape;160;p12"/>
          <p:cNvSpPr txBox="1"/>
          <p:nvPr>
            <p:ph idx="1" type="body"/>
          </p:nvPr>
        </p:nvSpPr>
        <p:spPr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 HTML Specification provides shortcuts that make it easier to work with DOM nodes.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Typical properties available with the DOM HTML specification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graphicFrame>
        <p:nvGraphicFramePr>
          <p:cNvPr id="161" name="Google Shape;161;p12"/>
          <p:cNvGraphicFramePr/>
          <p:nvPr/>
        </p:nvGraphicFramePr>
        <p:xfrm>
          <a:off x="762000" y="3429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{41508890-E603-47C3-9764-7F7F991848D2}</a:tableStyleId>
              </a:tblPr>
              <a:tblGrid>
                <a:gridCol w="1428750"/>
                <a:gridCol w="1809750"/>
                <a:gridCol w="4762500"/>
              </a:tblGrid>
              <a:tr h="362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Element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Property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Attribute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67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all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id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The id attribute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67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title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The title attribute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67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className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The class attribute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67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tagName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The name of tag like div, h1, h2 ..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67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&lt;a&gt;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href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The href attribute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67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Img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src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The src attribute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67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alt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The alt attribute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67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input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disable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The disable attribute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"/>
          <p:cNvSpPr txBox="1"/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code use DOM HTML specification</a:t>
            </a:r>
            <a:endParaRPr/>
          </a:p>
        </p:txBody>
      </p:sp>
      <p:sp>
        <p:nvSpPr>
          <p:cNvPr id="167" name="Google Shape;167;p13"/>
          <p:cNvSpPr txBox="1"/>
          <p:nvPr>
            <p:ph idx="1" type="body"/>
          </p:nvPr>
        </p:nvSpPr>
        <p:spPr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How to get/set img tag src attribute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imageElement = $(“iamge”);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alert(imageElement.getAttribute(src));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iamgeElement.setAttribute(src,”lures.jpg”)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Or you can code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alert(imageElement. Src);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iamgeElement.src = ”lures.jpg”;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How to get id attribute of the first element in an array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links = document.getElementsByTagName(“a”);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var firstLinkId = links[0].id;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"/>
          <p:cNvSpPr txBox="1"/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code use DOM HTML specification(cont.)</a:t>
            </a:r>
            <a:endParaRPr/>
          </a:p>
        </p:txBody>
      </p:sp>
      <p:sp>
        <p:nvSpPr>
          <p:cNvPr id="173" name="Google Shape;173;p14"/>
          <p:cNvSpPr txBox="1"/>
          <p:nvPr>
            <p:ph idx="1" type="body"/>
          </p:nvPr>
        </p:nvSpPr>
        <p:spPr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How to get href attribute of an &lt;a&gt; element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var target = $(“first_link”).href;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How to set/get attribute of an element with two class names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$(“div”).className = “Open plus”;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var classNames = $(“div”).className;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How to disable and enable an element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$(“bntPlay”).disable = true;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$(“bntPlay”).disable = false;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"/>
          <p:cNvSpPr txBox="1"/>
          <p:nvPr>
            <p:ph idx="1" type="subTitle"/>
          </p:nvPr>
        </p:nvSpPr>
        <p:spPr>
          <a:xfrm>
            <a:off x="762000" y="20574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The FAQs application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80" name="Google Shape;18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480" y="3352800"/>
            <a:ext cx="7856364" cy="1737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HTML for FAQs application</a:t>
            </a:r>
            <a:endParaRPr/>
          </a:p>
        </p:txBody>
      </p:sp>
      <p:sp>
        <p:nvSpPr>
          <p:cNvPr id="186" name="Google Shape;186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87" name="Google Shape;18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" y="1371600"/>
            <a:ext cx="9144000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"/>
          <p:cNvSpPr txBox="1"/>
          <p:nvPr>
            <p:ph idx="1" type="subTitle"/>
          </p:nvPr>
        </p:nvSpPr>
        <p:spPr>
          <a:xfrm>
            <a:off x="762000" y="24384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script forms and controls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 txBox="1"/>
          <p:nvPr>
            <p:ph type="title"/>
          </p:nvPr>
        </p:nvSpPr>
        <p:spPr>
          <a:xfrm>
            <a:off x="457200" y="304800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forms work</a:t>
            </a:r>
            <a:endParaRPr/>
          </a:p>
        </p:txBody>
      </p:sp>
      <p:pic>
        <p:nvPicPr>
          <p:cNvPr id="199" name="Google Shape;19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468" y="1524000"/>
            <a:ext cx="8484332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/>
          <p:cNvSpPr txBox="1"/>
          <p:nvPr>
            <p:ph type="title"/>
          </p:nvPr>
        </p:nvSpPr>
        <p:spPr>
          <a:xfrm>
            <a:off x="457200" y="152400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forms work (cont.)</a:t>
            </a:r>
            <a:endParaRPr/>
          </a:p>
        </p:txBody>
      </p:sp>
      <p:sp>
        <p:nvSpPr>
          <p:cNvPr id="205" name="Google Shape;205;p21"/>
          <p:cNvSpPr txBox="1"/>
          <p:nvPr>
            <p:ph idx="1" type="body"/>
          </p:nvPr>
        </p:nvSpPr>
        <p:spPr>
          <a:xfrm>
            <a:off x="457200" y="9604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Attributes of the form element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graphicFrame>
        <p:nvGraphicFramePr>
          <p:cNvPr id="206" name="Google Shape;206;p21"/>
          <p:cNvGraphicFramePr/>
          <p:nvPr/>
        </p:nvGraphicFramePr>
        <p:xfrm>
          <a:off x="685800" y="17095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{41508890-E603-47C3-9764-7F7F991848D2}</a:tableStyleId>
              </a:tblPr>
              <a:tblGrid>
                <a:gridCol w="1701200"/>
                <a:gridCol w="6604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Attribute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name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A name that can be referred by client-side or server-side code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action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The URL of the file that will process the data in the form.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method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The HTTP method for submitting the form data. It is get or set, default is get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/>
              <a:t>Objectives</a:t>
            </a:r>
            <a:endParaRPr sz="4000"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DOM scripting properties and methods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FAQ application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script forms and controls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Register application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add new nodes to the DOM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Register application with a table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script Textbox, Textarea and Select objects</a:t>
            </a:r>
            <a:endParaRPr/>
          </a:p>
        </p:txBody>
      </p:sp>
      <p:sp>
        <p:nvSpPr>
          <p:cNvPr id="212" name="Google Shape;212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 web interface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HTML code</a:t>
            </a:r>
            <a:endParaRPr sz="2800"/>
          </a:p>
        </p:txBody>
      </p:sp>
      <p:pic>
        <p:nvPicPr>
          <p:cNvPr id="213" name="Google Shape;21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3050" y="3859109"/>
            <a:ext cx="7725675" cy="2998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05400" y="1672380"/>
            <a:ext cx="3352800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script Textbox, Textarea and Select objects (cont.)</a:t>
            </a:r>
            <a:endParaRPr/>
          </a:p>
        </p:txBody>
      </p:sp>
      <p:sp>
        <p:nvSpPr>
          <p:cNvPr id="220" name="Google Shape;220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JavaScript code</a:t>
            </a:r>
            <a:endParaRPr sz="2800"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pic>
        <p:nvPicPr>
          <p:cNvPr id="221" name="Google Shape;22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2362200"/>
            <a:ext cx="7469972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script Radio and Checkbox objects</a:t>
            </a:r>
            <a:endParaRPr/>
          </a:p>
        </p:txBody>
      </p:sp>
      <p:sp>
        <p:nvSpPr>
          <p:cNvPr id="227" name="Google Shape;227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Two properties of a Radio or Checkbox object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Web interface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graphicFrame>
        <p:nvGraphicFramePr>
          <p:cNvPr id="228" name="Google Shape;228;p24"/>
          <p:cNvGraphicFramePr/>
          <p:nvPr/>
        </p:nvGraphicFramePr>
        <p:xfrm>
          <a:off x="838200" y="2286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{41508890-E603-47C3-9764-7F7F991848D2}</a:tableStyleId>
              </a:tblPr>
              <a:tblGrid>
                <a:gridCol w="1667825"/>
                <a:gridCol w="61807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Property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value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The contents of the value attribute for the button or checkbox. Return a string.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checked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If set to true, the button or checkbox is selected. If set to false, it isn’t selected.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229" name="Google Shape;22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5029200"/>
            <a:ext cx="7447547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"/>
          <p:cNvSpPr txBox="1"/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script Radio and Checkbox objects (cont.)</a:t>
            </a:r>
            <a:endParaRPr/>
          </a:p>
        </p:txBody>
      </p:sp>
      <p:sp>
        <p:nvSpPr>
          <p:cNvPr id="235" name="Google Shape;235;p25"/>
          <p:cNvSpPr txBox="1"/>
          <p:nvPr>
            <p:ph idx="1" type="body"/>
          </p:nvPr>
        </p:nvSpPr>
        <p:spPr>
          <a:xfrm>
            <a:off x="457200" y="12954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HTML code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JavaScript code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  <p:pic>
        <p:nvPicPr>
          <p:cNvPr id="236" name="Google Shape;23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52600"/>
            <a:ext cx="9144000" cy="175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1200" y="3995042"/>
            <a:ext cx="6477000" cy="2862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use the methods and events for forms and controls</a:t>
            </a:r>
            <a:endParaRPr/>
          </a:p>
        </p:txBody>
      </p:sp>
      <p:sp>
        <p:nvSpPr>
          <p:cNvPr id="243" name="Google Shape;243;p26"/>
          <p:cNvSpPr txBox="1"/>
          <p:nvPr>
            <p:ph idx="1" type="body"/>
          </p:nvPr>
        </p:nvSpPr>
        <p:spPr>
          <a:xfrm>
            <a:off x="457200" y="1722437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Two methods that are commonly used with forms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Two methods that are commonly used with controls</a:t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  <p:graphicFrame>
        <p:nvGraphicFramePr>
          <p:cNvPr id="244" name="Google Shape;244;p26"/>
          <p:cNvGraphicFramePr/>
          <p:nvPr/>
        </p:nvGraphicFramePr>
        <p:xfrm>
          <a:off x="838200" y="2286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{41508890-E603-47C3-9764-7F7F991848D2}</a:tableStyleId>
              </a:tblPr>
              <a:tblGrid>
                <a:gridCol w="1667825"/>
                <a:gridCol w="61807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Method</a:t>
                      </a:r>
                      <a:endParaRPr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submit()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Submits the form and its data to the server.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reset()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Resets the controls in the form to their starting values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45" name="Google Shape;245;p26"/>
          <p:cNvGraphicFramePr/>
          <p:nvPr/>
        </p:nvGraphicFramePr>
        <p:xfrm>
          <a:off x="761999" y="44500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{41508890-E603-47C3-9764-7F7F991848D2}</a:tableStyleId>
              </a:tblPr>
              <a:tblGrid>
                <a:gridCol w="1667825"/>
                <a:gridCol w="61807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Method</a:t>
                      </a:r>
                      <a:endParaRPr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focus()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Moves the focus to the control.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blur()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Removes the focus from the control.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7"/>
          <p:cNvSpPr txBox="1"/>
          <p:nvPr>
            <p:ph type="title"/>
          </p:nvPr>
        </p:nvSpPr>
        <p:spPr>
          <a:xfrm>
            <a:off x="457200" y="274638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use the methods and events for forms and controls(cont.)</a:t>
            </a:r>
            <a:endParaRPr/>
          </a:p>
        </p:txBody>
      </p:sp>
      <p:sp>
        <p:nvSpPr>
          <p:cNvPr id="251" name="Google Shape;251;p27"/>
          <p:cNvSpPr txBox="1"/>
          <p:nvPr>
            <p:ph idx="1" type="body"/>
          </p:nvPr>
        </p:nvSpPr>
        <p:spPr>
          <a:xfrm>
            <a:off x="457200" y="1722437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Common control events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  <p:graphicFrame>
        <p:nvGraphicFramePr>
          <p:cNvPr id="252" name="Google Shape;252;p27"/>
          <p:cNvGraphicFramePr/>
          <p:nvPr/>
        </p:nvGraphicFramePr>
        <p:xfrm>
          <a:off x="838200" y="2286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{41508890-E603-47C3-9764-7F7F991848D2}</a:tableStyleId>
              </a:tblPr>
              <a:tblGrid>
                <a:gridCol w="1667825"/>
                <a:gridCol w="61807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Event</a:t>
                      </a:r>
                      <a:endParaRPr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onfocus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The control receives the focus.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onblur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The control loses the focus.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onclick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The user clicks the control.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ondbclick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The user double-clicks the control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onchange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The value of the control changes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onselect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The user selects text in a text box or text area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"/>
          <p:cNvSpPr txBox="1"/>
          <p:nvPr>
            <p:ph type="title"/>
          </p:nvPr>
        </p:nvSpPr>
        <p:spPr>
          <a:xfrm>
            <a:off x="457200" y="274638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use the methods and events for forms and controls(cont.)</a:t>
            </a:r>
            <a:endParaRPr/>
          </a:p>
        </p:txBody>
      </p:sp>
      <p:sp>
        <p:nvSpPr>
          <p:cNvPr id="258" name="Google Shape;258;p28"/>
          <p:cNvSpPr txBox="1"/>
          <p:nvPr>
            <p:ph idx="1" type="body"/>
          </p:nvPr>
        </p:nvSpPr>
        <p:spPr>
          <a:xfrm>
            <a:off x="457200" y="1722437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Statements that use the </a:t>
            </a:r>
            <a:r>
              <a:rPr b="1" lang="en-US" sz="2400"/>
              <a:t>reset()</a:t>
            </a:r>
            <a:r>
              <a:rPr lang="en-US" sz="2400"/>
              <a:t> and </a:t>
            </a:r>
            <a:r>
              <a:rPr b="1" lang="en-US" sz="2400"/>
              <a:t>submit()</a:t>
            </a:r>
            <a:r>
              <a:rPr lang="en-US" sz="2400"/>
              <a:t> methods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$(“registration_form”).reset();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$(“registration_form”).submit();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An event handler for the </a:t>
            </a:r>
            <a:r>
              <a:rPr b="1" lang="en-US" sz="2400"/>
              <a:t>onchange</a:t>
            </a:r>
            <a:r>
              <a:rPr lang="en-US" sz="2400"/>
              <a:t> event of a select list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var investmentChange = function(){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	calculateClick();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	$(“investment”).blur();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9"/>
          <p:cNvSpPr txBox="1"/>
          <p:nvPr>
            <p:ph type="title"/>
          </p:nvPr>
        </p:nvSpPr>
        <p:spPr>
          <a:xfrm>
            <a:off x="457200" y="274638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use the methods and events for forms and controls(cont.)</a:t>
            </a:r>
            <a:endParaRPr/>
          </a:p>
        </p:txBody>
      </p:sp>
      <p:sp>
        <p:nvSpPr>
          <p:cNvPr id="264" name="Google Shape;264;p29"/>
          <p:cNvSpPr txBox="1"/>
          <p:nvPr>
            <p:ph idx="1" type="body"/>
          </p:nvPr>
        </p:nvSpPr>
        <p:spPr>
          <a:xfrm>
            <a:off x="457200" y="1722437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An event handler for the </a:t>
            </a:r>
            <a:r>
              <a:rPr b="1" lang="en-US" sz="2400"/>
              <a:t>dbclick</a:t>
            </a:r>
            <a:r>
              <a:rPr lang="en-US" sz="2400"/>
              <a:t> event of a text box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var yearDbclick = function(){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	$(“years”).value = “”;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};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An </a:t>
            </a:r>
            <a:r>
              <a:rPr b="1" lang="en-US" sz="2400"/>
              <a:t>onload</a:t>
            </a:r>
            <a:r>
              <a:rPr lang="en-US" sz="2400"/>
              <a:t> event handler that assigns event handlers to events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window.onload = function(){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	   $(“investment”).onchange =investmentChange;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	   $(“years”).ondbclick = yearsDbclick;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   $(“years”).focus();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Registration application</a:t>
            </a:r>
            <a:br>
              <a:rPr lang="en-US"/>
            </a:br>
            <a:r>
              <a:rPr lang="en-US"/>
              <a:t>Page 184 -187</a:t>
            </a:r>
            <a:endParaRPr/>
          </a:p>
        </p:txBody>
      </p:sp>
      <p:sp>
        <p:nvSpPr>
          <p:cNvPr id="270" name="Google Shape;270;p3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Register application form</a:t>
            </a:r>
            <a:endParaRPr/>
          </a:p>
        </p:txBody>
      </p:sp>
      <p:pic>
        <p:nvPicPr>
          <p:cNvPr id="276" name="Google Shape;27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600200"/>
            <a:ext cx="8232512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DOM scripting 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properties and methods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add new nodes from the DOM</a:t>
            </a:r>
            <a:endParaRPr/>
          </a:p>
        </p:txBody>
      </p:sp>
      <p:sp>
        <p:nvSpPr>
          <p:cNvPr id="282" name="Google Shape;282;p3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create nodes and add them to the DOM</a:t>
            </a:r>
            <a:endParaRPr/>
          </a:p>
        </p:txBody>
      </p:sp>
      <p:pic>
        <p:nvPicPr>
          <p:cNvPr id="288" name="Google Shape;28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828800"/>
            <a:ext cx="7315200" cy="4237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create nodes and add them to the DOM (cont.)</a:t>
            </a:r>
            <a:endParaRPr/>
          </a:p>
        </p:txBody>
      </p:sp>
      <p:pic>
        <p:nvPicPr>
          <p:cNvPr id="294" name="Google Shape;29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981200"/>
            <a:ext cx="7486833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create rows and cells to the DOM table</a:t>
            </a:r>
            <a:endParaRPr/>
          </a:p>
        </p:txBody>
      </p:sp>
      <p:pic>
        <p:nvPicPr>
          <p:cNvPr id="300" name="Google Shape;30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600200"/>
            <a:ext cx="6781800" cy="4831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create rows and cells to the DOM table (cont.)</a:t>
            </a:r>
            <a:endParaRPr/>
          </a:p>
        </p:txBody>
      </p:sp>
      <p:pic>
        <p:nvPicPr>
          <p:cNvPr id="306" name="Google Shape;30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679" y="1905000"/>
            <a:ext cx="8280875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1"/>
          <p:cNvSpPr txBox="1"/>
          <p:nvPr>
            <p:ph type="ctrTitle"/>
          </p:nvPr>
        </p:nvSpPr>
        <p:spPr>
          <a:xfrm>
            <a:off x="228600" y="2130425"/>
            <a:ext cx="87630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Register application with a table</a:t>
            </a:r>
            <a:br>
              <a:rPr lang="en-US"/>
            </a:br>
            <a:r>
              <a:rPr lang="en-US"/>
              <a:t>Page (168 – 171)</a:t>
            </a:r>
            <a:endParaRPr/>
          </a:p>
        </p:txBody>
      </p:sp>
      <p:sp>
        <p:nvSpPr>
          <p:cNvPr id="312" name="Google Shape;312;p4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Interface and HTML</a:t>
            </a:r>
            <a:endParaRPr/>
          </a:p>
        </p:txBody>
      </p:sp>
      <p:pic>
        <p:nvPicPr>
          <p:cNvPr id="318" name="Google Shape;31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999" y="1196525"/>
            <a:ext cx="6780609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325" name="Google Shape;325;p45"/>
          <p:cNvSpPr txBox="1"/>
          <p:nvPr>
            <p:ph idx="1" type="body"/>
          </p:nvPr>
        </p:nvSpPr>
        <p:spPr>
          <a:xfrm>
            <a:off x="457200" y="1481964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</a:t>
            </a:r>
            <a:r>
              <a:rPr b="1" i="1" lang="en-US" sz="2400"/>
              <a:t>DOM(Document Object Model)</a:t>
            </a:r>
            <a:r>
              <a:rPr lang="en-US" sz="2400"/>
              <a:t> is a hierarchical collection of nodes in the web browser’s memory that represents the current web page.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DOM of a web page is built as the page is loaded by web browser.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JavaScript can modify the web page in the browser by modifying the DOM.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To modify DOM you can use properties and methods of it.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DOM scripting concepts</a:t>
            </a:r>
            <a:endParaRPr b="1"/>
          </a:p>
        </p:txBody>
      </p:sp>
      <p:sp>
        <p:nvSpPr>
          <p:cNvPr id="109" name="Google Shape;109;p4"/>
          <p:cNvSpPr txBox="1"/>
          <p:nvPr>
            <p:ph idx="1" type="body"/>
          </p:nvPr>
        </p:nvSpPr>
        <p:spPr>
          <a:xfrm>
            <a:off x="457200" y="1600200"/>
            <a:ext cx="8382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 </a:t>
            </a:r>
            <a:r>
              <a:rPr b="1" i="1" lang="en-US" sz="2800"/>
              <a:t>DOM(Document Object Model)</a:t>
            </a:r>
            <a:r>
              <a:rPr lang="en-US" sz="2800"/>
              <a:t> is a hierarchical collection of nodes in the web browser’s memory that represents the current web page.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 DOM of a web page is built as the page is loaded by web browser.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JavaScript can modify the web page in the browser by modifying the DOM.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To modify DOM you can use properties and methods of it.</a:t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DOM scripting concepts (Cont.)</a:t>
            </a:r>
            <a:endParaRPr b="1"/>
          </a:p>
        </p:txBody>
      </p:sp>
      <p:pic>
        <p:nvPicPr>
          <p:cNvPr id="115" name="Google Shape;11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1288885"/>
            <a:ext cx="7486650" cy="27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33800" y="3912857"/>
            <a:ext cx="5410200" cy="2945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DOM scripting concepts (Cont.)</a:t>
            </a:r>
            <a:endParaRPr b="1"/>
          </a:p>
        </p:txBody>
      </p:sp>
      <p:pic>
        <p:nvPicPr>
          <p:cNvPr id="122" name="Google Shape;12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599" y="1905000"/>
            <a:ext cx="8132829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/>
          <p:nvPr>
            <p:ph type="title"/>
          </p:nvPr>
        </p:nvSpPr>
        <p:spPr>
          <a:xfrm>
            <a:off x="457200" y="274638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properties of the Node interface</a:t>
            </a:r>
            <a:endParaRPr/>
          </a:p>
        </p:txBody>
      </p:sp>
      <p:pic>
        <p:nvPicPr>
          <p:cNvPr id="128" name="Google Shape;12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00200"/>
            <a:ext cx="8334375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/>
          <p:nvPr>
            <p:ph type="title"/>
          </p:nvPr>
        </p:nvSpPr>
        <p:spPr>
          <a:xfrm>
            <a:off x="457200" y="2286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properties of the Node interface(cont.)</a:t>
            </a:r>
            <a:endParaRPr/>
          </a:p>
        </p:txBody>
      </p:sp>
      <p:pic>
        <p:nvPicPr>
          <p:cNvPr id="134" name="Google Shape;13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225" y="1448118"/>
            <a:ext cx="874395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methods of Document and Element interfaces</a:t>
            </a:r>
            <a:endParaRPr/>
          </a:p>
        </p:txBody>
      </p:sp>
      <p:sp>
        <p:nvSpPr>
          <p:cNvPr id="140" name="Google Shape;140;p9"/>
          <p:cNvSpPr txBox="1"/>
          <p:nvPr>
            <p:ph idx="1" type="body"/>
          </p:nvPr>
        </p:nvSpPr>
        <p:spPr>
          <a:xfrm>
            <a:off x="457200" y="1600200"/>
            <a:ext cx="8534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methods of the Document and Element interfaces let you get array of elements</a:t>
            </a:r>
            <a:endParaRPr/>
          </a:p>
        </p:txBody>
      </p:sp>
      <p:pic>
        <p:nvPicPr>
          <p:cNvPr id="141" name="Google Shape;14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900572"/>
            <a:ext cx="8439150" cy="3652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2014-02-09T07:44:29Z</dcterms:created>
  <dc:creator>Thanh An</dc:creator>
</cp:coreProperties>
</file>