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6" roundtripDataSignature="AMtx7mjJUT7J47wweBl/bRVyYSrQDGwT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082056-5330-4438-874F-A322FFF6240D}">
  <a:tblStyle styleId="{53082056-5330-4438-874F-A322FFF6240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9FA"/>
          </a:solidFill>
        </a:fill>
      </a:tcStyle>
    </a:wholeTbl>
    <a:band1H>
      <a:tcTxStyle b="off" i="off"/>
      <a:tcStyle>
        <a:fill>
          <a:solidFill>
            <a:srgbClr val="E7F3F4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7F3F4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59" name="Google Shape;159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72" name="Google Shape;172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04" name="Google Shape;204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49" name="Google Shape;249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262" name="Google Shape;262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6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4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4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4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4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4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4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4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/>
              <a:t>Chapter </a:t>
            </a:r>
            <a:r>
              <a:rPr b="1" lang="en-US"/>
              <a:t>7</a:t>
            </a:r>
            <a:endParaRPr b="1"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" y="29718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work with 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numbers, strings, and dates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idx="1" type="body"/>
          </p:nvPr>
        </p:nvSpPr>
        <p:spPr>
          <a:xfrm>
            <a:off x="228600" y="1676400"/>
            <a:ext cx="87630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Example: The pow() and sqrt() methods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result_5a = Math.pow(2,3);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result_5b = Math.pow(125,1/3);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result_5c = Math.sqrt(16);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Example: The min() and max() methods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x=12.5, y = -3.4;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max = Math.max(x,y);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min = Math.min(x,y);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10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the properties and methods of the Math object(cont.)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idx="1" type="body"/>
          </p:nvPr>
        </p:nvSpPr>
        <p:spPr>
          <a:xfrm>
            <a:off x="228600" y="838200"/>
            <a:ext cx="8763000" cy="579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random() method of the Math object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Example 1: Generating a random number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result = Math.random();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Example 2: A function that generates a random number</a:t>
            </a:r>
            <a:endParaRPr sz="2000"/>
          </a:p>
          <a:p>
            <a:pPr indent="0" lvl="1" marL="400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getRandomNumber = function(max){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random;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if(!isNaN(max)){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random = Math.random();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random = Math.floor(random * max);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random = random + 1;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return random;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randomNumber = getRandomNumber(100);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11"/>
          <p:cNvSpPr txBox="1"/>
          <p:nvPr>
            <p:ph type="title"/>
          </p:nvPr>
        </p:nvSpPr>
        <p:spPr>
          <a:xfrm>
            <a:off x="457200" y="762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generate a random number</a:t>
            </a:r>
            <a:endParaRPr/>
          </a:p>
        </p:txBody>
      </p:sp>
      <p:graphicFrame>
        <p:nvGraphicFramePr>
          <p:cNvPr id="155" name="Google Shape;155;p11"/>
          <p:cNvGraphicFramePr/>
          <p:nvPr/>
        </p:nvGraphicFramePr>
        <p:xfrm>
          <a:off x="457200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{53082056-5330-4438-874F-A322FFF6240D}</a:tableStyleId>
              </a:tblPr>
              <a:tblGrid>
                <a:gridCol w="2286000"/>
                <a:gridCol w="6019800"/>
              </a:tblGrid>
              <a:tr h="29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Math.random()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Returns a random decimal number &gt;=0.0 but &lt;1.0</a:t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PIG application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idx="1" type="body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User Interface</a:t>
            </a:r>
            <a:endParaRPr sz="2800"/>
          </a:p>
        </p:txBody>
      </p:sp>
      <p:sp>
        <p:nvSpPr>
          <p:cNvPr id="167" name="Google Shape;167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PIG application</a:t>
            </a:r>
            <a:endParaRPr/>
          </a:p>
        </p:txBody>
      </p:sp>
      <p:pic>
        <p:nvPicPr>
          <p:cNvPr id="168" name="Google Shape;16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163763"/>
            <a:ext cx="5334842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work with strings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228600" y="1447800"/>
            <a:ext cx="8763000" cy="46783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JavaScript use String object to work with string.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One property of a String object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1: Displaying the length of a string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message_1 = “JavaScript”;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result_1 = message_1.length; //Result_1 is 10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18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the properties and methods of the String object</a:t>
            </a:r>
            <a:endParaRPr/>
          </a:p>
        </p:txBody>
      </p:sp>
      <p:graphicFrame>
        <p:nvGraphicFramePr>
          <p:cNvPr id="181" name="Google Shape;181;p18"/>
          <p:cNvGraphicFramePr/>
          <p:nvPr/>
        </p:nvGraphicFramePr>
        <p:xfrm>
          <a:off x="457200" y="2590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{53082056-5330-4438-874F-A322FFF6240D}</a:tableStyleId>
              </a:tblPr>
              <a:tblGrid>
                <a:gridCol w="1486300"/>
                <a:gridCol w="68195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Property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length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The number of characters in the string</a:t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the properties and methods of the String object (cont.)</a:t>
            </a:r>
            <a:endParaRPr/>
          </a:p>
        </p:txBody>
      </p:sp>
      <p:sp>
        <p:nvSpPr>
          <p:cNvPr id="187" name="Google Shape;187;p19"/>
          <p:cNvSpPr txBox="1"/>
          <p:nvPr>
            <p:ph idx="1" type="body"/>
          </p:nvPr>
        </p:nvSpPr>
        <p:spPr>
          <a:xfrm>
            <a:off x="304800" y="1524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Methods of a String object</a:t>
            </a:r>
            <a:endParaRPr sz="2400"/>
          </a:p>
        </p:txBody>
      </p:sp>
      <p:graphicFrame>
        <p:nvGraphicFramePr>
          <p:cNvPr id="188" name="Google Shape;188;p19"/>
          <p:cNvGraphicFramePr/>
          <p:nvPr/>
        </p:nvGraphicFramePr>
        <p:xfrm>
          <a:off x="304800" y="19905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{53082056-5330-4438-874F-A322FFF6240D}</a:tableStyleId>
              </a:tblPr>
              <a:tblGrid>
                <a:gridCol w="2791975"/>
                <a:gridCol w="5929825"/>
              </a:tblGrid>
              <a:tr h="358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7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charAt(position)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Return the character at the specific position in the string.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56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concat(string1, string2,…)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Return a new string that concatenation of strings in parameter list.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6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indexOf(search,start)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Return the position of search string if it occurs. If no -1 is returned.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56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substr(start,length)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Return the substring with number character in length parameter and from start position.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7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substring(start)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Return the substring from the start position to end of the string.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6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substring(start,end)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Return the substring from the start position to but not including the end position.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7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toLowerCase()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Return the string with lowercase character.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47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toUpperCase()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Return the string with uppercase character.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228600" y="1447800"/>
            <a:ext cx="8763000" cy="46783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2: The charAt() method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message_2 = “JavaScript”;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letter = message_2.charAt(4); //letter is “S”</a:t>
            </a: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3: The concat() method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message_3 = “Java”;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result_3 = message_3.concat(“Script”); 						//result_3 is “JavaScript”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4: The indexOf() method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result_4a = message_2.indexOf(“a”);	//result is 1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result_4b = message_2.indexOf(“a”,2);	//result is 3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result_4c = message_2.indexOf(“s”);	//result is -1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Google Shape;194;p20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the properties and methods of the String object (cont.)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228600" y="1447800"/>
            <a:ext cx="8763000" cy="46783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5: The substr() and substring() methods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result_5a = message_2.substr(4,5);	//result is “Scrip”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result_5b = message_2.subString(4);	//result is “Script”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result_5c = message_2.substring(0.4);//result is “Java”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6: The toLowerCase() and toUppercase() methods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result_6a = message_2.toLowerCase();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		//result is “javascript”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result_6a = message_2.toUpperCase();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		//result is “JAVASCRIPT”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21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the properties and methods of the String object (cont.)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work with dates and times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Objectives</a:t>
            </a:r>
            <a:endParaRPr sz="4000"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work with numbers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PIG application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work with strings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work with dates and times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Countdown application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457200" y="12954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to create a Date object with current date and time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now = new Date();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to create a Date object by specifying a date string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electionDay = new Date(“11/6/2018”);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grandOpening = new Date(“2/16/2017 8:00”);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departureTime = new Date(“4/6/2017 18:30:00”);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to create a Date object by specifying date part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Syntax: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new Date(year,month,day,hours,minutes,seconds,milliseconds)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Example: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electionDay = new Date(2018,10,6);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grandOpening = new Date(2017,1,16,8);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departureTime = new Date(2017,3,6,18,30);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Date objects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methods of the Date object</a:t>
            </a:r>
            <a:endParaRPr/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457200" y="1295400"/>
            <a:ext cx="8686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formatting methods of a Date object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Examples of the formatting methods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birthday = new Date(2017,0,7,8,25); //Jan 7 2017 8:25am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alert(birthday.toString());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	//”Sat Jan 07 2017 08:25:00 GMT +0700”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alert(birthday.toDateString());	//”Sat Jan 07 2017”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alert(birthday.toTimeString());	//”08:25:00 GMT-+0700”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19" name="Google Shape;219;p24"/>
          <p:cNvGraphicFramePr/>
          <p:nvPr/>
        </p:nvGraphicFramePr>
        <p:xfrm>
          <a:off x="3048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{53082056-5330-4438-874F-A322FFF6240D}</a:tableStyleId>
              </a:tblPr>
              <a:tblGrid>
                <a:gridCol w="2209800"/>
                <a:gridCol w="6512000"/>
              </a:tblGrid>
              <a:tr h="36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toString()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Returns a string containing the date and time in local time in the local time using the client’s time zone.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toDateString()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Returns a string representing just the date in local time.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toTimeString()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Returns a string representing just the time in local time.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The methods of the Date object (cont.)</a:t>
            </a:r>
            <a:endParaRPr sz="3600"/>
          </a:p>
        </p:txBody>
      </p: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348049" y="1083276"/>
            <a:ext cx="8686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get methods of a Date object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graphicFrame>
        <p:nvGraphicFramePr>
          <p:cNvPr id="226" name="Google Shape;226;p25"/>
          <p:cNvGraphicFramePr/>
          <p:nvPr/>
        </p:nvGraphicFramePr>
        <p:xfrm>
          <a:off x="211094" y="1676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{53082056-5330-4438-874F-A322FFF6240D}</a:tableStyleId>
              </a:tblPr>
              <a:tblGrid>
                <a:gridCol w="2518725"/>
                <a:gridCol w="6203100"/>
              </a:tblGrid>
              <a:tr h="36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getTime()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Returns the number of milliseconds since midnight, Jan 1, 1970.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getFullYear()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Returns the four-digit year in local time.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getMonth()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Returns month in local time, starting with 0 for January.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getDate()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Returns the day of the month in local time.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getDay()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Returns the day of the week (1=Sunday, 2=Monday…)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getHours()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Returns the hour in 24 hour format.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getMinutes()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Returns the minutes in local time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getSeconds()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Returns the seconds in local time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getMilliseconds()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Returns the milliseconds in local time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The methods of the Date object (cont.)</a:t>
            </a:r>
            <a:endParaRPr sz="3600"/>
          </a:p>
        </p:txBody>
      </p:sp>
      <p:sp>
        <p:nvSpPr>
          <p:cNvPr id="232" name="Google Shape;232;p26"/>
          <p:cNvSpPr txBox="1"/>
          <p:nvPr>
            <p:ph idx="1" type="body"/>
          </p:nvPr>
        </p:nvSpPr>
        <p:spPr>
          <a:xfrm>
            <a:off x="348049" y="1083276"/>
            <a:ext cx="8686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set methods of a Date object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graphicFrame>
        <p:nvGraphicFramePr>
          <p:cNvPr id="233" name="Google Shape;233;p26"/>
          <p:cNvGraphicFramePr/>
          <p:nvPr/>
        </p:nvGraphicFramePr>
        <p:xfrm>
          <a:off x="269789" y="17160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{53082056-5330-4438-874F-A322FFF6240D}</a:tableStyleId>
              </a:tblPr>
              <a:tblGrid>
                <a:gridCol w="2836900"/>
                <a:gridCol w="5884900"/>
              </a:tblGrid>
              <a:tr h="36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setFullYear(year)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Sets the four-digit year in local time.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setMonth(month)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Sets the month in local time.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setDate(day)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Sets the date of the month in local time.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setHours(hour)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Sets the hour in 24-hour format in local time.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setMinutes(minute)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Sets the minutes in local time.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setSeconds(second)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Sets the seconds in local time.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setMilliseconds(ms)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Sets the milliseconds in local time.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idx="1" type="body"/>
          </p:nvPr>
        </p:nvSpPr>
        <p:spPr>
          <a:xfrm>
            <a:off x="457200" y="12652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1: How to display the date in your own format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departTime = new Date(2017,3,6,18,30);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year = departTime.getFullYear();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month = departTime.getMonth() +1;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day = departTime.getDate();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dateText = year + “-”;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if(month&lt;10){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month =“0” + month;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dateText = +=month + “-”;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if(day&lt;10){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day = “0” + day;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dateText += day +”-”; //dateText is “2017-04-06”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Examples of working with dates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457200" y="1265237"/>
            <a:ext cx="86868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2: How to calculate a due date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invoiceDate = new Date();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dueDate new Date(invoiceDate);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dueDate.setDate(dueDate.getDate + 21);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3: How to find the end of the month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endOfMonth = new Date();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//Set the month to next month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endOfMonth.setMonth(endOfMonth.getMonth() + 1);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//Set the date to one day before the start of the month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endOfMonth.setDate(0);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28"/>
          <p:cNvSpPr txBox="1"/>
          <p:nvPr>
            <p:ph type="title"/>
          </p:nvPr>
        </p:nvSpPr>
        <p:spPr>
          <a:xfrm>
            <a:off x="457200" y="7620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Examples of working with dates (cont.)</a:t>
            </a:r>
            <a:endParaRPr sz="3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Countdown application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457200" y="1524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Countdown application</a:t>
            </a:r>
            <a:endParaRPr/>
          </a:p>
        </p:txBody>
      </p:sp>
      <p:sp>
        <p:nvSpPr>
          <p:cNvPr id="257" name="Google Shape;257;p30"/>
          <p:cNvSpPr txBox="1"/>
          <p:nvPr>
            <p:ph idx="1" type="body"/>
          </p:nvPr>
        </p:nvSpPr>
        <p:spPr>
          <a:xfrm>
            <a:off x="457200" y="990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User Interface</a:t>
            </a:r>
            <a:endParaRPr sz="2400"/>
          </a:p>
        </p:txBody>
      </p:sp>
      <p:pic>
        <p:nvPicPr>
          <p:cNvPr id="258" name="Google Shape;25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981200"/>
            <a:ext cx="5781954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65" name="Google Shape;265;p34"/>
          <p:cNvSpPr txBox="1"/>
          <p:nvPr>
            <p:ph idx="1" type="body"/>
          </p:nvPr>
        </p:nvSpPr>
        <p:spPr>
          <a:xfrm>
            <a:off x="304800" y="1341437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To working with numeric data, you can use properties and methods of the Number and Math object.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To working with string data, you can use properties and methods of the String object.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In JavaScript, dates are stored in Date objects, and they are represented by the number of milliseconds since midnight, Jan 1, 1970.</a:t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End.</a:t>
            </a:r>
            <a:endParaRPr/>
          </a:p>
        </p:txBody>
      </p:sp>
      <p:sp>
        <p:nvSpPr>
          <p:cNvPr id="271" name="Google Shape;271;p3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work with numbers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228600" y="1447800"/>
            <a:ext cx="8763000" cy="449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JavaScript use Number and Math object to provide the properties and methods to working with number.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Properties of the Number object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09" name="Google Shape;109;p4"/>
          <p:cNvSpPr txBox="1"/>
          <p:nvPr>
            <p:ph type="title"/>
          </p:nvPr>
        </p:nvSpPr>
        <p:spPr>
          <a:xfrm>
            <a:off x="457200" y="76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the properties and methods of the Number object</a:t>
            </a:r>
            <a:endParaRPr/>
          </a:p>
        </p:txBody>
      </p:sp>
      <p:graphicFrame>
        <p:nvGraphicFramePr>
          <p:cNvPr id="110" name="Google Shape;110;p4"/>
          <p:cNvGraphicFramePr/>
          <p:nvPr/>
        </p:nvGraphicFramePr>
        <p:xfrm>
          <a:off x="228600" y="33070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{53082056-5330-4438-874F-A322FFF6240D}</a:tableStyleId>
              </a:tblPr>
              <a:tblGrid>
                <a:gridCol w="3288475"/>
                <a:gridCol w="1096150"/>
                <a:gridCol w="4149750"/>
              </a:tblGrid>
              <a:tr h="33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Property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Shortcut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8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Number.MAX_VALUE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The largest positive value that can be represented.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8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Number.MIN_VALUE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The smallest positive value that can be represented.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Number.POSITIVE_INFINITY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Infinity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Represents positive infinity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Number.NEGATIVE_INFINITY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-"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Infinity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Represents negative infinity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Number.NaN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NaN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Represents a value that isn’t a number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457200" y="76200"/>
            <a:ext cx="8686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the properties and methods of the Number object (cont.)</a:t>
            </a:r>
            <a:endParaRPr/>
          </a:p>
        </p:txBody>
      </p:sp>
      <p:sp>
        <p:nvSpPr>
          <p:cNvPr id="116" name="Google Shape;116;p5"/>
          <p:cNvSpPr txBox="1"/>
          <p:nvPr/>
        </p:nvSpPr>
        <p:spPr>
          <a:xfrm>
            <a:off x="228600" y="1447800"/>
            <a:ext cx="8763000" cy="480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 Testing for Infinity, - Infinity and NaN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If(result == Infinity){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alert(“The result exceeds ” + Number.MAX_VALUE);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}else if (result == -Infinity){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alert(“The result is below ” + Number.MIN_VALUE);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}else if(isNaN(result)){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alert(“The result is not a number ”);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}else {alert(“The result is” + result);}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 Division by zero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alert(0/0);		//Display NaN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alert(10/0);		//Display Infinity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342900" y="533400"/>
            <a:ext cx="8763000" cy="53641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Methods of the Number object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3: Using the toFixed() method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var subtotal = 19.99, rate = 0.075;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var tax = subtotal * rate;	//tax is 1.49925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tax = parseFloat(tax.toFixed(2));	//tax is 1.5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alert(tax.toFixed(2));		//display 1.50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4: Implicit use of the toString() method for base 10 conversions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age = parseInt(prompt(“Please enter your age.”));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alert(“Your age is ” + age);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22" name="Google Shape;122;p6"/>
          <p:cNvGraphicFramePr/>
          <p:nvPr/>
        </p:nvGraphicFramePr>
        <p:xfrm>
          <a:off x="457200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{53082056-5330-4438-874F-A322FFF6240D}</a:tableStyleId>
              </a:tblPr>
              <a:tblGrid>
                <a:gridCol w="2212625"/>
                <a:gridCol w="6321775"/>
              </a:tblGrid>
              <a:tr h="15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toFixed(digits)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Returns a string with the number rounded to the specified decimal digits.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toString(base)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Returns a string with the number in the give base. If basic is omitted, 10 is used.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228600" y="1447800"/>
            <a:ext cx="8763000" cy="46783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One property of the Math object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1: The PI property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var area = Math.PI * 3 *3;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7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the properties and methods of the Math object</a:t>
            </a:r>
            <a:endParaRPr/>
          </a:p>
        </p:txBody>
      </p:sp>
      <p:graphicFrame>
        <p:nvGraphicFramePr>
          <p:cNvPr id="129" name="Google Shape;129;p7"/>
          <p:cNvGraphicFramePr/>
          <p:nvPr/>
        </p:nvGraphicFramePr>
        <p:xfrm>
          <a:off x="381000" y="2006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{53082056-5330-4438-874F-A322FFF6240D}</a:tableStyleId>
              </a:tblPr>
              <a:tblGrid>
                <a:gridCol w="1486300"/>
                <a:gridCol w="68195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Property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Math.PI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Returns 3.141592.., which is the radio of the circumference of a circle to its diameter.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228600" y="1447800"/>
            <a:ext cx="8763000" cy="46783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Common methods of the Math object</a:t>
            </a:r>
            <a:endParaRPr/>
          </a:p>
        </p:txBody>
      </p:sp>
      <p:sp>
        <p:nvSpPr>
          <p:cNvPr id="135" name="Google Shape;135;p8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the properties and methods of the Math object(cont.)</a:t>
            </a:r>
            <a:endParaRPr/>
          </a:p>
        </p:txBody>
      </p:sp>
      <p:graphicFrame>
        <p:nvGraphicFramePr>
          <p:cNvPr id="136" name="Google Shape;136;p8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{53082056-5330-4438-874F-A322FFF6240D}</a:tableStyleId>
              </a:tblPr>
              <a:tblGrid>
                <a:gridCol w="2362200"/>
                <a:gridCol w="6207200"/>
              </a:tblGrid>
              <a:tr h="36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Math.abs(x)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Returns the absolute value of x.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Math.round(s)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Returns the value of x rounded to the closest integer value.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Math.ceil(x)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Returns the value of x rounded to the next higher integer value.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Math.floor(x)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Returns the value of x rounded to the next lower integer value.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Math.pow(x,power)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Returns the value of x raised to the power specified.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Math.sqrt(x)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Return the square root of x.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Math.max(x1,x2,…)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Returns the largest value from its parameters.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Math.min(x1,x2,…)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Returns the smallest value from its parameters.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228600" y="1646237"/>
            <a:ext cx="8763000" cy="46783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Example: The abs() method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result_2a = Math.abs(-3.4);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Example: The round() method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result_3a = Math.round(12.5);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result_3b = Math.round(-3.4);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Example: The floor() and ceil() methods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result_4a = Math.floor(12.5);	//Return 12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result_4b = Math.ceil(12.5);   	//Return 13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result_4c = Math.floor(-3.4);	//Return -3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result_4d = Math.ceil(-3.4);	//Return -4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9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the properties and methods of the Math object(cont.)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