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hs6a2ize8kvvA4aICJzsp59ID3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1A12A0-41D9-4082-AAAB-2E06284CAABE}">
  <a:tblStyle styleId="{F41A12A0-41D9-4082-AAAB-2E06284CAAB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7"/>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7"/>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7"/>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6"/>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6"/>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6"/>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6"/>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7"/>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7"/>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7"/>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7"/>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8"/>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8"/>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8"/>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19"/>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19"/>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19"/>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19"/>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20"/>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20"/>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20"/>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20"/>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20"/>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21"/>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21"/>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21"/>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21"/>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21"/>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21"/>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21"/>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22"/>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22"/>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22"/>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23"/>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23"/>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24"/>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24"/>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24"/>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4"/>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4"/>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5"/>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5"/>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5"/>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5"/>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5"/>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6"/>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6"/>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6"/>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a:t>Chapter 3</a:t>
            </a:r>
            <a:endParaRPr b="1"/>
          </a:p>
        </p:txBody>
      </p:sp>
      <p:sp>
        <p:nvSpPr>
          <p:cNvPr id="85" name="Google Shape;85;p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40"/>
              </a:spcBef>
              <a:spcAft>
                <a:spcPts val="0"/>
              </a:spcAft>
              <a:buSzPts val="3200"/>
              <a:buNone/>
            </a:pPr>
            <a:r>
              <a:rPr b="1" lang="en" sz="4000"/>
              <a:t>Components in React</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Creating a Hello, World! Component</a:t>
            </a:r>
            <a:endParaRPr/>
          </a:p>
        </p:txBody>
      </p:sp>
      <p:sp>
        <p:nvSpPr>
          <p:cNvPr id="149" name="Google Shape;149;p10"/>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127000" lvl="0" marL="0" rtl="0" algn="l">
              <a:lnSpc>
                <a:spcPct val="115000"/>
              </a:lnSpc>
              <a:spcBef>
                <a:spcPts val="0"/>
              </a:spcBef>
              <a:spcAft>
                <a:spcPts val="0"/>
              </a:spcAft>
              <a:buClr>
                <a:schemeClr val="dk1"/>
              </a:buClr>
              <a:buSzPts val="1100"/>
              <a:buFont typeface="Arial"/>
              <a:buNone/>
            </a:pPr>
            <a:r>
              <a:rPr lang="en" sz="1800"/>
              <a:t>Let’s go one step further! Instead of having just a single call to HelloWorld , let’s make a bunch of calls. Modify our ReactDOM.render method to now look as follows:</a:t>
            </a:r>
            <a:endParaRPr sz="1800"/>
          </a:p>
          <a:p>
            <a:pPr indent="0" lvl="0" marL="0" rtl="0" algn="l">
              <a:lnSpc>
                <a:spcPct val="100000"/>
              </a:lnSpc>
              <a:spcBef>
                <a:spcPts val="640"/>
              </a:spcBef>
              <a:spcAft>
                <a:spcPts val="0"/>
              </a:spcAft>
              <a:buSzPts val="3200"/>
              <a:buNone/>
            </a:pPr>
            <a:r>
              <a:t/>
            </a:r>
            <a:endParaRPr/>
          </a:p>
        </p:txBody>
      </p:sp>
      <p:graphicFrame>
        <p:nvGraphicFramePr>
          <p:cNvPr id="150" name="Google Shape;150;p10"/>
          <p:cNvGraphicFramePr/>
          <p:nvPr/>
        </p:nvGraphicFramePr>
        <p:xfrm>
          <a:off x="952500" y="2243750"/>
          <a:ext cx="3000000" cy="3000000"/>
        </p:xfrm>
        <a:graphic>
          <a:graphicData uri="http://schemas.openxmlformats.org/drawingml/2006/table">
            <a:tbl>
              <a:tblPr>
                <a:noFill/>
                <a:tableStyleId>{F41A12A0-41D9-4082-AAAB-2E06284CAABE}</a:tableStyleId>
              </a:tblPr>
              <a:tblGrid>
                <a:gridCol w="5706650"/>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ReactDOM.render(</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&lt;div&gt;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&lt;HelloWorld/&gt;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&lt;HelloWorld/&gt;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&lt;HelloWorld/&gt;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&lt;HelloWorld/&gt;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&lt;HelloWorld/&gt;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&lt;HelloWorld/&gt;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&lt;/div&gt;,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document.querySelector("#container")</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t>
                      </a:r>
                      <a:endParaRPr sz="14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Specifying Properties</a:t>
            </a:r>
            <a:endParaRPr sz="4800"/>
          </a:p>
        </p:txBody>
      </p:sp>
      <p:sp>
        <p:nvSpPr>
          <p:cNvPr id="156" name="Google Shape;156;p11"/>
          <p:cNvSpPr txBox="1"/>
          <p:nvPr>
            <p:ph idx="1" type="body"/>
          </p:nvPr>
        </p:nvSpPr>
        <p:spPr>
          <a:xfrm>
            <a:off x="457200" y="1200150"/>
            <a:ext cx="8495700" cy="358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1700"/>
              <a:t>Right now, our component does just one thing. It prints Hello, world! to the screen and only that! That’s the equivalent of having a JavaScript function that looks like this:</a:t>
            </a:r>
            <a:endParaRPr sz="1700"/>
          </a:p>
          <a:p>
            <a:pPr indent="0" lvl="0" marL="0" rtl="0" algn="l">
              <a:lnSpc>
                <a:spcPct val="100000"/>
              </a:lnSpc>
              <a:spcBef>
                <a:spcPts val="0"/>
              </a:spcBef>
              <a:spcAft>
                <a:spcPts val="0"/>
              </a:spcAft>
              <a:buSzPts val="3200"/>
              <a:buNone/>
            </a:pPr>
            <a:r>
              <a:t/>
            </a:r>
            <a:endParaRPr sz="1000"/>
          </a:p>
          <a:p>
            <a:pPr indent="0" lvl="0" marL="0" rtl="0" algn="l">
              <a:lnSpc>
                <a:spcPct val="100000"/>
              </a:lnSpc>
              <a:spcBef>
                <a:spcPts val="0"/>
              </a:spcBef>
              <a:spcAft>
                <a:spcPts val="0"/>
              </a:spcAft>
              <a:buSzPts val="3200"/>
              <a:buNone/>
            </a:pPr>
            <a:r>
              <a:t/>
            </a:r>
            <a:endParaRPr sz="1000"/>
          </a:p>
          <a:p>
            <a:pPr indent="0" lvl="0" marL="0" rtl="0" algn="l">
              <a:lnSpc>
                <a:spcPct val="100000"/>
              </a:lnSpc>
              <a:spcBef>
                <a:spcPts val="0"/>
              </a:spcBef>
              <a:spcAft>
                <a:spcPts val="0"/>
              </a:spcAft>
              <a:buSzPts val="3200"/>
              <a:buNone/>
            </a:pPr>
            <a:r>
              <a:t/>
            </a:r>
            <a:endParaRPr sz="1000"/>
          </a:p>
          <a:p>
            <a:pPr indent="0" lvl="0" marL="0" rtl="0" algn="l">
              <a:lnSpc>
                <a:spcPct val="100000"/>
              </a:lnSpc>
              <a:spcBef>
                <a:spcPts val="0"/>
              </a:spcBef>
              <a:spcAft>
                <a:spcPts val="0"/>
              </a:spcAft>
              <a:buSzPts val="3200"/>
              <a:buNone/>
            </a:pPr>
            <a:r>
              <a:t/>
            </a:r>
            <a:endParaRPr sz="1000"/>
          </a:p>
          <a:p>
            <a:pPr indent="0" lvl="0" marL="0" rtl="0" algn="l">
              <a:lnSpc>
                <a:spcPct val="100000"/>
              </a:lnSpc>
              <a:spcBef>
                <a:spcPts val="0"/>
              </a:spcBef>
              <a:spcAft>
                <a:spcPts val="0"/>
              </a:spcAft>
              <a:buSzPts val="3200"/>
              <a:buNone/>
            </a:pPr>
            <a:r>
              <a:t/>
            </a:r>
            <a:endParaRPr sz="1000"/>
          </a:p>
          <a:p>
            <a:pPr indent="0" lvl="0" marL="0" rtl="0" algn="l">
              <a:lnSpc>
                <a:spcPct val="100000"/>
              </a:lnSpc>
              <a:spcBef>
                <a:spcPts val="0"/>
              </a:spcBef>
              <a:spcAft>
                <a:spcPts val="0"/>
              </a:spcAft>
              <a:buSzPts val="3200"/>
              <a:buNone/>
            </a:pPr>
            <a:r>
              <a:t/>
            </a:r>
            <a:endParaRPr sz="1000"/>
          </a:p>
          <a:p>
            <a:pPr indent="0" lvl="0" marL="0" rtl="0" algn="l">
              <a:lnSpc>
                <a:spcPct val="100000"/>
              </a:lnSpc>
              <a:spcBef>
                <a:spcPts val="0"/>
              </a:spcBef>
              <a:spcAft>
                <a:spcPts val="0"/>
              </a:spcAft>
              <a:buSzPts val="3200"/>
              <a:buNone/>
            </a:pPr>
            <a:r>
              <a:t/>
            </a:r>
            <a:endParaRPr sz="1000"/>
          </a:p>
          <a:p>
            <a:pPr indent="0" lvl="0" marL="0" rtl="0" algn="l">
              <a:lnSpc>
                <a:spcPct val="100000"/>
              </a:lnSpc>
              <a:spcBef>
                <a:spcPts val="0"/>
              </a:spcBef>
              <a:spcAft>
                <a:spcPts val="0"/>
              </a:spcAft>
              <a:buSzPts val="3200"/>
              <a:buNone/>
            </a:pPr>
            <a:r>
              <a:rPr lang="en" sz="1700"/>
              <a:t>Except for one very specific case, that JavaScript function doesn’t seem very useful, does it? To increase the usefulness of this function, we need to modify it to take arguments</a:t>
            </a:r>
            <a:endParaRPr sz="1700"/>
          </a:p>
          <a:p>
            <a:pPr indent="0" lvl="0" marL="0" rtl="0" algn="l">
              <a:lnSpc>
                <a:spcPct val="115000"/>
              </a:lnSpc>
              <a:spcBef>
                <a:spcPts val="0"/>
              </a:spcBef>
              <a:spcAft>
                <a:spcPts val="0"/>
              </a:spcAft>
              <a:buSzPts val="3200"/>
              <a:buNone/>
            </a:pPr>
            <a:r>
              <a:t/>
            </a:r>
            <a:endParaRPr sz="1800"/>
          </a:p>
        </p:txBody>
      </p:sp>
      <p:graphicFrame>
        <p:nvGraphicFramePr>
          <p:cNvPr id="157" name="Google Shape;157;p11"/>
          <p:cNvGraphicFramePr/>
          <p:nvPr/>
        </p:nvGraphicFramePr>
        <p:xfrm>
          <a:off x="742225" y="1838525"/>
          <a:ext cx="3000000" cy="3000000"/>
        </p:xfrm>
        <a:graphic>
          <a:graphicData uri="http://schemas.openxmlformats.org/drawingml/2006/table">
            <a:tbl>
              <a:tblPr>
                <a:noFill/>
                <a:tableStyleId>{F41A12A0-41D9-4082-AAAB-2E06284CAABE}</a:tableStyleId>
              </a:tblPr>
              <a:tblGrid>
                <a:gridCol w="7239000"/>
              </a:tblGrid>
              <a:tr h="381000">
                <a:tc>
                  <a:txBody>
                    <a:bodyPr/>
                    <a:lstStyle/>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function getDistance() {</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alert("42km");</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a:t>
                      </a:r>
                      <a:endParaRPr sz="1400" u="none" cap="none" strike="noStrike"/>
                    </a:p>
                  </a:txBody>
                  <a:tcPr marT="91425" marB="91425" marR="91425" marL="91425"/>
                </a:tc>
              </a:tr>
            </a:tbl>
          </a:graphicData>
        </a:graphic>
      </p:graphicFrame>
      <p:graphicFrame>
        <p:nvGraphicFramePr>
          <p:cNvPr id="158" name="Google Shape;158;p11"/>
          <p:cNvGraphicFramePr/>
          <p:nvPr/>
        </p:nvGraphicFramePr>
        <p:xfrm>
          <a:off x="742225" y="3766675"/>
          <a:ext cx="3000000" cy="3000000"/>
        </p:xfrm>
        <a:graphic>
          <a:graphicData uri="http://schemas.openxmlformats.org/drawingml/2006/table">
            <a:tbl>
              <a:tblPr>
                <a:noFill/>
                <a:tableStyleId>{F41A12A0-41D9-4082-AAAB-2E06284CAABE}</a:tableStyleId>
              </a:tblPr>
              <a:tblGrid>
                <a:gridCol w="7239000"/>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function getDistance(speed, time)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var result = speed * time;</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alert(result);</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t>
                      </a:r>
                      <a:endParaRPr sz="1400" u="none" cap="none" strike="noStrike"/>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Updating the Component Definition </a:t>
            </a:r>
            <a:endParaRPr sz="3600">
              <a:solidFill>
                <a:schemeClr val="dk1"/>
              </a:solidFill>
            </a:endParaRPr>
          </a:p>
        </p:txBody>
      </p:sp>
      <p:sp>
        <p:nvSpPr>
          <p:cNvPr id="164" name="Google Shape;164;p1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HelloWorld component is hard-coded to always send out Hello, world! as part of its return value. We first need to change that behavior by having the return statement print out the value passed in by a property. We need a name to give our property</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rPr lang="en" sz="1800"/>
              <a:t>In JSX, if you want something to get evaluated as an expression, you need to wrap that something inside curly brackets.</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a:p>
        </p:txBody>
      </p:sp>
      <p:graphicFrame>
        <p:nvGraphicFramePr>
          <p:cNvPr id="165" name="Google Shape;165;p12"/>
          <p:cNvGraphicFramePr/>
          <p:nvPr/>
        </p:nvGraphicFramePr>
        <p:xfrm>
          <a:off x="806925" y="2573000"/>
          <a:ext cx="3000000" cy="3000000"/>
        </p:xfrm>
        <a:graphic>
          <a:graphicData uri="http://schemas.openxmlformats.org/drawingml/2006/table">
            <a:tbl>
              <a:tblPr>
                <a:noFill/>
                <a:tableStyleId>{F41A12A0-41D9-4082-AAAB-2E06284CAABE}</a:tableStyleId>
              </a:tblPr>
              <a:tblGrid>
                <a:gridCol w="7239000"/>
              </a:tblGrid>
              <a:tr h="381000">
                <a:tc>
                  <a:txBody>
                    <a:bodyPr/>
                    <a:lstStyle/>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class HelloWorld extends React.Component {</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render() {</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return &lt;p&gt;Hello, {this.props.greetTarget}!&lt;/p&gt;</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a:t>
                      </a:r>
                      <a:endParaRPr i="1" sz="1400" u="none" cap="none" strike="noStrike"/>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Modifying the Component Call</a:t>
            </a:r>
            <a:endParaRPr sz="3600"/>
          </a:p>
        </p:txBody>
      </p:sp>
      <p:sp>
        <p:nvSpPr>
          <p:cNvPr id="171" name="Google Shape;171;p13"/>
          <p:cNvSpPr txBox="1"/>
          <p:nvPr>
            <p:ph idx="1" type="body"/>
          </p:nvPr>
        </p:nvSpPr>
        <p:spPr>
          <a:xfrm>
            <a:off x="457200" y="3976900"/>
            <a:ext cx="8229600" cy="8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600"/>
              <a:t>Each HelloWorld call now has the greetTarget attribute, along with the name of a super hero (or equivalent mythical being) that we want to greet.</a:t>
            </a:r>
            <a:endParaRPr/>
          </a:p>
        </p:txBody>
      </p:sp>
      <p:graphicFrame>
        <p:nvGraphicFramePr>
          <p:cNvPr id="172" name="Google Shape;172;p13"/>
          <p:cNvGraphicFramePr/>
          <p:nvPr/>
        </p:nvGraphicFramePr>
        <p:xfrm>
          <a:off x="855450" y="1059250"/>
          <a:ext cx="3000000" cy="3000000"/>
        </p:xfrm>
        <a:graphic>
          <a:graphicData uri="http://schemas.openxmlformats.org/drawingml/2006/table">
            <a:tbl>
              <a:tblPr>
                <a:noFill/>
                <a:tableStyleId>{F41A12A0-41D9-4082-AAAB-2E06284CAABE}</a:tableStyleId>
              </a:tblPr>
              <a:tblGrid>
                <a:gridCol w="7239000"/>
              </a:tblGrid>
              <a:tr h="381000">
                <a:tc>
                  <a:txBody>
                    <a:bodyPr/>
                    <a:lstStyle/>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ReactDOM.render(</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&lt;div&gt;</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&lt;HelloWorld greetTarget="Batman"/&gt;</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&lt;HelloWorld greetTarget="Iron Man"/&gt;</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&lt;HelloWorld greetTarget="Nicolas Cage"/&gt;</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&lt;HelloWorld greetTarget="Mega Man"/&gt;</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&lt;HelloWorld greetTarget="Bono"/&gt;</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&lt;HelloWorld greetTarget="Catwoman"/&gt;</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&lt;/div&gt;,</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  document.querySelector("#container")</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a:t>
                      </a:r>
                      <a:endParaRPr i="1" sz="1400" u="none" cap="none" strike="noStrike"/>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Dealing with Children</a:t>
            </a:r>
            <a:endParaRPr sz="4800"/>
          </a:p>
        </p:txBody>
      </p:sp>
      <p:sp>
        <p:nvSpPr>
          <p:cNvPr id="178" name="Google Shape;178;p1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JSX are very similar to regular HTML elements.  When wrapped a component inside a div element or specified an attribute and value as part of specifying properties. Just as you can have many HTML elements, your components can have children.</a:t>
            </a:r>
            <a:endParaRPr sz="1800"/>
          </a:p>
          <a:p>
            <a:pPr indent="0" lvl="0" marL="0" rtl="0" algn="l">
              <a:lnSpc>
                <a:spcPct val="100000"/>
              </a:lnSpc>
              <a:spcBef>
                <a:spcPts val="640"/>
              </a:spcBef>
              <a:spcAft>
                <a:spcPts val="0"/>
              </a:spcAft>
              <a:buSzPts val="3200"/>
              <a:buNone/>
            </a:pPr>
            <a:r>
              <a:t/>
            </a:r>
            <a:endParaRPr/>
          </a:p>
        </p:txBody>
      </p:sp>
      <p:graphicFrame>
        <p:nvGraphicFramePr>
          <p:cNvPr id="179" name="Google Shape;179;p14"/>
          <p:cNvGraphicFramePr/>
          <p:nvPr/>
        </p:nvGraphicFramePr>
        <p:xfrm>
          <a:off x="564325" y="2571750"/>
          <a:ext cx="3000000" cy="3000000"/>
        </p:xfrm>
        <a:graphic>
          <a:graphicData uri="http://schemas.openxmlformats.org/drawingml/2006/table">
            <a:tbl>
              <a:tblPr>
                <a:noFill/>
                <a:tableStyleId>{F41A12A0-41D9-4082-AAAB-2E06284CAABE}</a:tableStyleId>
              </a:tblPr>
              <a:tblGrid>
                <a:gridCol w="3850450"/>
              </a:tblGrid>
              <a:tr h="2022900">
                <a:tc>
                  <a:txBody>
                    <a:bodyPr/>
                    <a:lstStyle/>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class Buttonify extends React.Component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  render()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    return(</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    &lt;div&gt;</a:t>
                      </a:r>
                      <a:endParaRPr sz="12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    &lt;button type={this.props.behavior}&gt;</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    {this.props.children}&lt;/button&gt;</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    &lt;/div&gt;</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  }</a:t>
                      </a:r>
                      <a:endParaRPr sz="12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a:t>
                      </a:r>
                      <a:endParaRPr sz="1200" u="none" cap="none" strike="noStrike">
                        <a:solidFill>
                          <a:schemeClr val="dk1"/>
                        </a:solidFill>
                      </a:endParaRPr>
                    </a:p>
                  </a:txBody>
                  <a:tcPr marT="91425" marB="91425" marR="91425" marL="91425"/>
                </a:tc>
              </a:tr>
            </a:tbl>
          </a:graphicData>
        </a:graphic>
      </p:graphicFrame>
      <p:graphicFrame>
        <p:nvGraphicFramePr>
          <p:cNvPr id="180" name="Google Shape;180;p14"/>
          <p:cNvGraphicFramePr/>
          <p:nvPr/>
        </p:nvGraphicFramePr>
        <p:xfrm>
          <a:off x="4737675" y="2571750"/>
          <a:ext cx="3000000" cy="3000000"/>
        </p:xfrm>
        <a:graphic>
          <a:graphicData uri="http://schemas.openxmlformats.org/drawingml/2006/table">
            <a:tbl>
              <a:tblPr>
                <a:noFill/>
                <a:tableStyleId>{F41A12A0-41D9-4082-AAAB-2E06284CAABE}</a:tableStyleId>
              </a:tblPr>
              <a:tblGrid>
                <a:gridCol w="3888950"/>
              </a:tblGrid>
              <a:tr h="2154925">
                <a:tc>
                  <a:txBody>
                    <a:bodyPr/>
                    <a:lstStyle/>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ReactDOM.render(</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  &lt;div&gt;</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    &lt;Buttonify     behavior="submit"&gt;SENDDATA&lt;/Buttonify&gt;</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  &lt;/div&gt;,</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  document.querySelector("#container")</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a:t>
                      </a:r>
                      <a:endParaRPr sz="12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4800">
                <a:solidFill>
                  <a:schemeClr val="dk1"/>
                </a:solidFill>
              </a:rPr>
              <a:t>Conclusion</a:t>
            </a:r>
            <a:endParaRPr sz="4800"/>
          </a:p>
        </p:txBody>
      </p:sp>
      <p:sp>
        <p:nvSpPr>
          <p:cNvPr id="186" name="Google Shape;186;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127000" lvl="0" marL="0" rtl="0" algn="l">
              <a:lnSpc>
                <a:spcPct val="115000"/>
              </a:lnSpc>
              <a:spcBef>
                <a:spcPts val="0"/>
              </a:spcBef>
              <a:spcAft>
                <a:spcPts val="0"/>
              </a:spcAft>
              <a:buClr>
                <a:schemeClr val="dk1"/>
              </a:buClr>
              <a:buSzPts val="1100"/>
              <a:buFont typeface="Arial"/>
              <a:buNone/>
            </a:pPr>
            <a:r>
              <a:rPr lang="en" sz="1800"/>
              <a:t>If you want to build an app using React, you can’t wander too far without having to use a component. Trying to build a React app without using a component is kind of like building a JavaScript-based app without using functions. If this witty video doesn’t convince you that you should learn to embrace components, I don’t know what will except for maybe a future chapter on creating complex components!</a:t>
            </a:r>
            <a:endParaRPr sz="1800"/>
          </a:p>
          <a:p>
            <a:pPr indent="127000" lvl="0" marL="0" rtl="0" algn="l">
              <a:lnSpc>
                <a:spcPct val="115000"/>
              </a:lnSpc>
              <a:spcBef>
                <a:spcPts val="0"/>
              </a:spcBef>
              <a:spcAft>
                <a:spcPts val="0"/>
              </a:spcAft>
              <a:buClr>
                <a:schemeClr val="dk1"/>
              </a:buClr>
              <a:buSzPts val="1100"/>
              <a:buFont typeface="Arial"/>
              <a:buNone/>
            </a:pPr>
            <a:r>
              <a:rPr b="1" lang="en" sz="1800"/>
              <a:t>Note</a:t>
            </a:r>
            <a:r>
              <a:rPr lang="en" sz="1800"/>
              <a:t>: If you run into any issues, ask! If you have any questions or your code isn’t running like you expect, don’t hesitate to ask! Post on the forums at https://forum.kirupa.com and get help from some of the friendliest and most knowledgeable people the Internet has ever brought together!</a:t>
            </a:r>
            <a:endParaRPr sz="1800"/>
          </a:p>
          <a:p>
            <a:pPr indent="0" lvl="0" marL="0" rtl="0" algn="l">
              <a:lnSpc>
                <a:spcPct val="100000"/>
              </a:lnSpc>
              <a:spcBef>
                <a:spcPts val="640"/>
              </a:spcBef>
              <a:spcAft>
                <a:spcPts val="0"/>
              </a:spcAft>
              <a:buSzPts val="32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Introduction React Component</a:t>
            </a:r>
            <a:endParaRPr sz="2400"/>
          </a:p>
          <a:p>
            <a:pPr indent="-381000" lvl="0" marL="457200" rtl="0" algn="l">
              <a:lnSpc>
                <a:spcPct val="115000"/>
              </a:lnSpc>
              <a:spcBef>
                <a:spcPts val="0"/>
              </a:spcBef>
              <a:spcAft>
                <a:spcPts val="0"/>
              </a:spcAft>
              <a:buSzPts val="2400"/>
              <a:buChar char="•"/>
            </a:pPr>
            <a:r>
              <a:rPr lang="en" sz="2400"/>
              <a:t>Quick Review of Functions </a:t>
            </a:r>
            <a:endParaRPr sz="2400"/>
          </a:p>
          <a:p>
            <a:pPr indent="-381000" lvl="0" marL="457200" rtl="0" algn="l">
              <a:lnSpc>
                <a:spcPct val="115000"/>
              </a:lnSpc>
              <a:spcBef>
                <a:spcPts val="0"/>
              </a:spcBef>
              <a:spcAft>
                <a:spcPts val="0"/>
              </a:spcAft>
              <a:buSzPts val="2400"/>
              <a:buChar char="•"/>
            </a:pPr>
            <a:r>
              <a:rPr lang="en" sz="2400"/>
              <a:t>Changing How We Deal with UI </a:t>
            </a:r>
            <a:endParaRPr sz="2400"/>
          </a:p>
          <a:p>
            <a:pPr indent="-381000" lvl="0" marL="457200" rtl="0" algn="l">
              <a:lnSpc>
                <a:spcPct val="115000"/>
              </a:lnSpc>
              <a:spcBef>
                <a:spcPts val="0"/>
              </a:spcBef>
              <a:spcAft>
                <a:spcPts val="0"/>
              </a:spcAft>
              <a:buSzPts val="2400"/>
              <a:buChar char="•"/>
            </a:pPr>
            <a:r>
              <a:rPr lang="en" sz="2400"/>
              <a:t>Meet the React Component</a:t>
            </a:r>
            <a:endParaRPr sz="2400"/>
          </a:p>
          <a:p>
            <a:pPr indent="0" lvl="0" marL="0" rtl="0" algn="l">
              <a:lnSpc>
                <a:spcPct val="115000"/>
              </a:lnSpc>
              <a:spcBef>
                <a:spcPts val="0"/>
              </a:spcBef>
              <a:spcAft>
                <a:spcPts val="0"/>
              </a:spcAft>
              <a:buSzPts val="3200"/>
              <a:buNone/>
            </a:pPr>
            <a:r>
              <a:t/>
            </a:r>
            <a:endParaRPr sz="2400"/>
          </a:p>
          <a:p>
            <a:pPr indent="0" lvl="0" marL="0" rtl="0" algn="l">
              <a:lnSpc>
                <a:spcPct val="115000"/>
              </a:lnSpc>
              <a:spcBef>
                <a:spcPts val="0"/>
              </a:spcBef>
              <a:spcAft>
                <a:spcPts val="0"/>
              </a:spcAft>
              <a:buSzPts val="32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3600">
                <a:solidFill>
                  <a:schemeClr val="dk1"/>
                </a:solidFill>
              </a:rPr>
              <a:t>Introduction React Component</a:t>
            </a:r>
            <a:endParaRPr sz="3600"/>
          </a:p>
        </p:txBody>
      </p:sp>
      <p:sp>
        <p:nvSpPr>
          <p:cNvPr id="97" name="Google Shape;97;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228600" lvl="0" marL="0" rtl="0" algn="l">
              <a:lnSpc>
                <a:spcPct val="115000"/>
              </a:lnSpc>
              <a:spcBef>
                <a:spcPts val="0"/>
              </a:spcBef>
              <a:spcAft>
                <a:spcPts val="0"/>
              </a:spcAft>
              <a:buClr>
                <a:schemeClr val="dk1"/>
              </a:buClr>
              <a:buSzPts val="1100"/>
              <a:buFont typeface="Arial"/>
              <a:buNone/>
            </a:pPr>
            <a:r>
              <a:rPr lang="en" sz="1800"/>
              <a:t>Components are one of the pieces that make React, well, React! They’re one of the primary ways you have for defining the visuals and interactions that make up what people see when they use your app</a:t>
            </a:r>
            <a:endParaRPr sz="1800"/>
          </a:p>
          <a:p>
            <a:pPr indent="0" lvl="0" marL="0" rtl="0" algn="l">
              <a:lnSpc>
                <a:spcPct val="100000"/>
              </a:lnSpc>
              <a:spcBef>
                <a:spcPts val="640"/>
              </a:spcBef>
              <a:spcAft>
                <a:spcPts val="0"/>
              </a:spcAft>
              <a:buSzPts val="3200"/>
              <a:buNone/>
            </a:pPr>
            <a:r>
              <a:t/>
            </a:r>
            <a:endParaRPr sz="1800"/>
          </a:p>
        </p:txBody>
      </p:sp>
      <p:pic>
        <p:nvPicPr>
          <p:cNvPr id="98" name="Google Shape;98;p3"/>
          <p:cNvPicPr preferRelativeResize="0"/>
          <p:nvPr/>
        </p:nvPicPr>
        <p:blipFill rotWithShape="1">
          <a:blip r:embed="rId3">
            <a:alphaModFix/>
          </a:blip>
          <a:srcRect b="0" l="0" r="0" t="0"/>
          <a:stretch/>
        </p:blipFill>
        <p:spPr>
          <a:xfrm>
            <a:off x="760425" y="2214350"/>
            <a:ext cx="3517574" cy="2486275"/>
          </a:xfrm>
          <a:prstGeom prst="rect">
            <a:avLst/>
          </a:prstGeom>
          <a:noFill/>
          <a:ln>
            <a:noFill/>
          </a:ln>
        </p:spPr>
      </p:pic>
      <p:pic>
        <p:nvPicPr>
          <p:cNvPr id="99" name="Google Shape;99;p3"/>
          <p:cNvPicPr preferRelativeResize="0"/>
          <p:nvPr/>
        </p:nvPicPr>
        <p:blipFill rotWithShape="1">
          <a:blip r:embed="rId4">
            <a:alphaModFix/>
          </a:blip>
          <a:srcRect b="0" l="0" r="0" t="0"/>
          <a:stretch/>
        </p:blipFill>
        <p:spPr>
          <a:xfrm>
            <a:off x="5143969" y="2241950"/>
            <a:ext cx="2851406" cy="258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Quick Review of Functions</a:t>
            </a:r>
            <a:endParaRPr sz="4800"/>
          </a:p>
        </p:txBody>
      </p:sp>
      <p:graphicFrame>
        <p:nvGraphicFramePr>
          <p:cNvPr id="105" name="Google Shape;105;p4"/>
          <p:cNvGraphicFramePr/>
          <p:nvPr/>
        </p:nvGraphicFramePr>
        <p:xfrm>
          <a:off x="628500" y="1263450"/>
          <a:ext cx="3000000" cy="3000000"/>
        </p:xfrm>
        <a:graphic>
          <a:graphicData uri="http://schemas.openxmlformats.org/drawingml/2006/table">
            <a:tbl>
              <a:tblPr>
                <a:noFill/>
                <a:tableStyleId>{F41A12A0-41D9-4082-AAAB-2E06284CAABE}</a:tableStyleId>
              </a:tblPr>
              <a:tblGrid>
                <a:gridCol w="2233400"/>
              </a:tblGrid>
              <a:tr h="381000">
                <a:tc>
                  <a:txBody>
                    <a:bodyPr/>
                    <a:lstStyle/>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var speed = 10;</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var time = 5;</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alert(speed * time);</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var speed1 = 85;</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var time1 = 1.5;</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alert(speed1 * time1);</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var speed2 = 12;</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var time2 = 9;</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alert(speed2 * time2);</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var speed3 = 42;</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var time3 = 21;</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alert(speed3 * time3)</a:t>
                      </a:r>
                      <a:r>
                        <a:rPr lang="en" sz="1400" u="none" cap="none" strike="noStrike">
                          <a:solidFill>
                            <a:schemeClr val="dk1"/>
                          </a:solidFill>
                        </a:rPr>
                        <a:t>;</a:t>
                      </a:r>
                      <a:endParaRPr sz="1400" u="none" cap="none" strike="noStrike"/>
                    </a:p>
                  </a:txBody>
                  <a:tcPr marT="91425" marB="91425" marR="91425" marL="91425"/>
                </a:tc>
              </a:tr>
            </a:tbl>
          </a:graphicData>
        </a:graphic>
      </p:graphicFrame>
      <p:graphicFrame>
        <p:nvGraphicFramePr>
          <p:cNvPr id="106" name="Google Shape;106;p4"/>
          <p:cNvGraphicFramePr/>
          <p:nvPr/>
        </p:nvGraphicFramePr>
        <p:xfrm>
          <a:off x="3568800" y="1187250"/>
          <a:ext cx="3000000" cy="3000000"/>
        </p:xfrm>
        <a:graphic>
          <a:graphicData uri="http://schemas.openxmlformats.org/drawingml/2006/table">
            <a:tbl>
              <a:tblPr>
                <a:noFill/>
                <a:tableStyleId>{F41A12A0-41D9-4082-AAAB-2E06284CAABE}</a:tableStyleId>
              </a:tblPr>
              <a:tblGrid>
                <a:gridCol w="4971200"/>
              </a:tblGrid>
              <a:tr h="323085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dk1"/>
                          </a:solidFill>
                        </a:rPr>
                        <a:t>In a really chill world that involves functions, you can condense all that duplicated text into something simple, like the following:</a:t>
                      </a:r>
                      <a:endParaRPr sz="18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function getDistance(speed, time) {</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   var result = speed * time;</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   alert(result);</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a:t>
                      </a:r>
                      <a:endParaRPr i="1" sz="1400" u="none" cap="none" strike="noStrike">
                        <a:solidFill>
                          <a:schemeClr val="dk1"/>
                        </a:solidFill>
                      </a:endParaRPr>
                    </a:p>
                    <a:p>
                      <a:pPr indent="12700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getDistance(10,5);</a:t>
                      </a:r>
                      <a:endParaRPr i="1" sz="1400" u="none" cap="none" strike="noStrike">
                        <a:solidFill>
                          <a:schemeClr val="dk1"/>
                        </a:solidFill>
                      </a:endParaRPr>
                    </a:p>
                    <a:p>
                      <a:pPr indent="12700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getDistance(85,1.5);</a:t>
                      </a:r>
                      <a:endParaRPr i="1" sz="1400" u="none" cap="none" strike="noStrike">
                        <a:solidFill>
                          <a:schemeClr val="dk1"/>
                        </a:solidFill>
                      </a:endParaRPr>
                    </a:p>
                    <a:p>
                      <a:pPr indent="12700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getDistance(12,9);</a:t>
                      </a:r>
                      <a:endParaRPr i="1" sz="1400" u="none" cap="none" strike="noStrike">
                        <a:solidFill>
                          <a:schemeClr val="dk1"/>
                        </a:solidFill>
                      </a:endParaRPr>
                    </a:p>
                    <a:p>
                      <a:pPr indent="12700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getDistance(42,21);</a:t>
                      </a:r>
                      <a:endParaRPr i="1" sz="1400" u="none" cap="none" strike="noStrike">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Changing How We Deal with UI</a:t>
            </a:r>
            <a:endParaRPr sz="3600"/>
          </a:p>
        </p:txBody>
      </p:sp>
      <p:sp>
        <p:nvSpPr>
          <p:cNvPr id="112" name="Google Shape;112;p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127000" lvl="0" marL="0" rtl="0" algn="l">
              <a:lnSpc>
                <a:spcPct val="115000"/>
              </a:lnSpc>
              <a:spcBef>
                <a:spcPts val="0"/>
              </a:spcBef>
              <a:spcAft>
                <a:spcPts val="0"/>
              </a:spcAft>
              <a:buClr>
                <a:schemeClr val="dk1"/>
              </a:buClr>
              <a:buSzPts val="1100"/>
              <a:buFont typeface="Arial"/>
              <a:buNone/>
            </a:pPr>
            <a:r>
              <a:rPr lang="en" sz="1800"/>
              <a:t>Onscreen, the word Batman printed in giant letters, thanks to the h1 element. Say that we want to print the names of several other superheroes.</a:t>
            </a:r>
            <a:endParaRPr sz="1800"/>
          </a:p>
          <a:p>
            <a:pPr indent="0" lvl="0" marL="0" rtl="0" algn="l">
              <a:lnSpc>
                <a:spcPct val="100000"/>
              </a:lnSpc>
              <a:spcBef>
                <a:spcPts val="640"/>
              </a:spcBef>
              <a:spcAft>
                <a:spcPts val="0"/>
              </a:spcAft>
              <a:buSzPts val="3200"/>
              <a:buNone/>
            </a:pPr>
            <a:r>
              <a:t/>
            </a:r>
            <a:endParaRPr/>
          </a:p>
        </p:txBody>
      </p:sp>
      <p:graphicFrame>
        <p:nvGraphicFramePr>
          <p:cNvPr id="113" name="Google Shape;113;p5"/>
          <p:cNvGraphicFramePr/>
          <p:nvPr/>
        </p:nvGraphicFramePr>
        <p:xfrm>
          <a:off x="507000" y="2014950"/>
          <a:ext cx="3000000" cy="3000000"/>
        </p:xfrm>
        <a:graphic>
          <a:graphicData uri="http://schemas.openxmlformats.org/drawingml/2006/table">
            <a:tbl>
              <a:tblPr>
                <a:noFill/>
                <a:tableStyleId>{F41A12A0-41D9-4082-AAAB-2E06284CAABE}</a:tableStyleId>
              </a:tblPr>
              <a:tblGrid>
                <a:gridCol w="4805250"/>
              </a:tblGrid>
              <a:tr h="381000">
                <a:tc>
                  <a:txBody>
                    <a:bodyPr/>
                    <a:lstStyle/>
                    <a:p>
                      <a:pPr indent="0" lvl="0" marL="0" marR="0" rtl="0" algn="l">
                        <a:lnSpc>
                          <a:spcPct val="115000"/>
                        </a:lnSpc>
                        <a:spcBef>
                          <a:spcPts val="0"/>
                        </a:spcBef>
                        <a:spcAft>
                          <a:spcPts val="0"/>
                        </a:spcAft>
                        <a:buClr>
                          <a:schemeClr val="dk1"/>
                        </a:buClr>
                        <a:buSzPts val="1100"/>
                        <a:buFont typeface="Arial"/>
                        <a:buNone/>
                      </a:pPr>
                      <a:r>
                        <a:rPr lang="en" sz="1400" u="none" cap="none" strike="noStrike">
                          <a:solidFill>
                            <a:schemeClr val="dk1"/>
                          </a:solidFill>
                        </a:rPr>
                        <a:t>var destination = document.querySelector("#container");</a:t>
                      </a:r>
                      <a:endParaRPr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rPr>
                        <a:t>ReactDOM.render(</a:t>
                      </a:r>
                      <a:endParaRPr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rPr>
                        <a:t>  &lt;div&gt;</a:t>
                      </a:r>
                      <a:endParaRPr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rPr>
                        <a:t>    &lt;h1&gt;Batman&lt;/h1&gt;</a:t>
                      </a:r>
                      <a:endParaRPr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rPr>
                        <a:t>    &lt;h1&gt;Iron Man&lt;/h1&gt;</a:t>
                      </a:r>
                      <a:endParaRPr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rPr>
                        <a:t>    &lt;h1&gt;Nicolas Cage&lt;/h1&gt;</a:t>
                      </a:r>
                      <a:endParaRPr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rPr>
                        <a:t>    &lt;h1&gt;Mega Man&lt;/h1&gt;</a:t>
                      </a:r>
                      <a:endParaRPr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rPr>
                        <a:t>  &lt;/div&gt;,</a:t>
                      </a:r>
                      <a:endParaRPr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rPr>
                        <a:t>  destination</a:t>
                      </a:r>
                      <a:endParaRPr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rPr>
                        <a:t>);</a:t>
                      </a:r>
                      <a:endParaRPr sz="1400" u="none" cap="none" strike="noStrike">
                        <a:solidFill>
                          <a:schemeClr val="dk1"/>
                        </a:solidFill>
                      </a:endParaRPr>
                    </a:p>
                  </a:txBody>
                  <a:tcPr marT="91425" marB="91425" marR="91425" marL="91425"/>
                </a:tc>
              </a:tr>
            </a:tbl>
          </a:graphicData>
        </a:graphic>
      </p:graphicFrame>
      <p:pic>
        <p:nvPicPr>
          <p:cNvPr id="114" name="Google Shape;114;p5"/>
          <p:cNvPicPr preferRelativeResize="0"/>
          <p:nvPr/>
        </p:nvPicPr>
        <p:blipFill rotWithShape="1">
          <a:blip r:embed="rId3">
            <a:alphaModFix/>
          </a:blip>
          <a:srcRect b="0" l="0" r="0" t="0"/>
          <a:stretch/>
        </p:blipFill>
        <p:spPr>
          <a:xfrm>
            <a:off x="5557873" y="2027923"/>
            <a:ext cx="3292925" cy="265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Meet the React Component</a:t>
            </a:r>
            <a:endParaRPr sz="4800"/>
          </a:p>
        </p:txBody>
      </p:sp>
      <p:sp>
        <p:nvSpPr>
          <p:cNvPr id="120" name="Google Shape;120;p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t>The solution to all of our problems can be found in React components. React components are reusable chunks of JavaScript that output (via JSX) HTML elements. </a:t>
            </a:r>
            <a:endParaRPr sz="1800"/>
          </a:p>
          <a:p>
            <a:pPr indent="0" lvl="0" marL="0" rtl="0" algn="l">
              <a:lnSpc>
                <a:spcPct val="100000"/>
              </a:lnSpc>
              <a:spcBef>
                <a:spcPts val="640"/>
              </a:spcBef>
              <a:spcAft>
                <a:spcPts val="0"/>
              </a:spcAft>
              <a:buSzPts val="3200"/>
              <a:buNone/>
            </a:pPr>
            <a:r>
              <a:t/>
            </a:r>
            <a:endParaRPr sz="1800"/>
          </a:p>
        </p:txBody>
      </p:sp>
      <p:pic>
        <p:nvPicPr>
          <p:cNvPr id="121" name="Google Shape;121;p6"/>
          <p:cNvPicPr preferRelativeResize="0"/>
          <p:nvPr/>
        </p:nvPicPr>
        <p:blipFill rotWithShape="1">
          <a:blip r:embed="rId3">
            <a:alphaModFix/>
          </a:blip>
          <a:srcRect b="0" l="0" r="0" t="0"/>
          <a:stretch/>
        </p:blipFill>
        <p:spPr>
          <a:xfrm>
            <a:off x="638788" y="2275550"/>
            <a:ext cx="7591425" cy="220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Meet the React Component</a:t>
            </a:r>
            <a:endParaRPr/>
          </a:p>
        </p:txBody>
      </p:sp>
      <p:sp>
        <p:nvSpPr>
          <p:cNvPr id="127" name="Google Shape;127;p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t/>
            </a:r>
            <a:endParaRPr sz="1400">
              <a:solidFill>
                <a:srgbClr val="000000"/>
              </a:solidFill>
            </a:endParaRPr>
          </a:p>
          <a:p>
            <a:pPr indent="0" lvl="0" marL="0" rtl="0" algn="l">
              <a:lnSpc>
                <a:spcPct val="100000"/>
              </a:lnSpc>
              <a:spcBef>
                <a:spcPts val="640"/>
              </a:spcBef>
              <a:spcAft>
                <a:spcPts val="0"/>
              </a:spcAft>
              <a:buSzPts val="3200"/>
              <a:buNone/>
            </a:pPr>
            <a:r>
              <a:t/>
            </a:r>
            <a:endParaRPr/>
          </a:p>
        </p:txBody>
      </p:sp>
      <p:graphicFrame>
        <p:nvGraphicFramePr>
          <p:cNvPr id="128" name="Google Shape;128;p7"/>
          <p:cNvGraphicFramePr/>
          <p:nvPr/>
        </p:nvGraphicFramePr>
        <p:xfrm>
          <a:off x="839275" y="1024800"/>
          <a:ext cx="3000000" cy="3000000"/>
        </p:xfrm>
        <a:graphic>
          <a:graphicData uri="http://schemas.openxmlformats.org/drawingml/2006/table">
            <a:tbl>
              <a:tblPr>
                <a:noFill/>
                <a:tableStyleId>{F41A12A0-41D9-4082-AAAB-2E06284CAABE}</a:tableStyleId>
              </a:tblPr>
              <a:tblGrid>
                <a:gridCol w="7239000"/>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&lt;!DOCTYPE html&gt;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&lt;html&gt;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&lt;head&gt;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&lt;meta charset="utf-8"&gt;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&lt;title&gt;React Components&lt;/title&gt;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&lt;script src="https://unpkg.com/react@16/umd/react.development.js"&gt;&lt;/script&gt;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&lt;script src="https://unpkg.com/react-dom@16/umd/react-dom.development.js"&gt;&lt;/script&gt;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&lt;script src="https://unpkg.com/babel-standalone@6.15.0/babel.min.js"&gt;&lt;/script&gt;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&lt;/head&gt;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&lt;body&gt;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&lt;div id="container"&gt;&lt;/div&gt;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&lt;script type="text/babel"&gt;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&lt;/script&gt;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  &lt;/body&gt;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&lt;/html&gt;</a:t>
                      </a:r>
                      <a:endParaRPr sz="14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Creating a Hello, World! Component</a:t>
            </a:r>
            <a:endParaRPr sz="3600"/>
          </a:p>
        </p:txBody>
      </p:sp>
      <p:sp>
        <p:nvSpPr>
          <p:cNvPr id="134" name="Google Shape;134;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Let’s start really simple. We want to use a component to help us print the famous “Hello, world!” text to the screen. As we already know, using just the render method of ReactDOM would give us code that looks as follows:</a:t>
            </a:r>
            <a:endParaRPr sz="1800"/>
          </a:p>
          <a:p>
            <a:pPr indent="0" lvl="0" marL="0" rtl="0" algn="l">
              <a:lnSpc>
                <a:spcPct val="115000"/>
              </a:lnSpc>
              <a:spcBef>
                <a:spcPts val="0"/>
              </a:spcBef>
              <a:spcAft>
                <a:spcPts val="0"/>
              </a:spcAft>
              <a:buSzPts val="3200"/>
              <a:buNone/>
            </a:pPr>
            <a:r>
              <a:t/>
            </a:r>
            <a:endParaRPr sz="1800"/>
          </a:p>
        </p:txBody>
      </p:sp>
      <p:graphicFrame>
        <p:nvGraphicFramePr>
          <p:cNvPr id="135" name="Google Shape;135;p8"/>
          <p:cNvGraphicFramePr/>
          <p:nvPr/>
        </p:nvGraphicFramePr>
        <p:xfrm>
          <a:off x="1494350" y="2373175"/>
          <a:ext cx="3000000" cy="3000000"/>
        </p:xfrm>
        <a:graphic>
          <a:graphicData uri="http://schemas.openxmlformats.org/drawingml/2006/table">
            <a:tbl>
              <a:tblPr>
                <a:noFill/>
                <a:tableStyleId>{F41A12A0-41D9-4082-AAAB-2E06284CAABE}</a:tableStyleId>
              </a:tblPr>
              <a:tblGrid>
                <a:gridCol w="5658100"/>
              </a:tblGrid>
              <a:tr h="381000">
                <a:tc>
                  <a:txBody>
                    <a:bodyPr/>
                    <a:lstStyle/>
                    <a:p>
                      <a:pPr indent="0" lvl="0" marL="0" marR="0" rtl="0" algn="l">
                        <a:lnSpc>
                          <a:spcPct val="115000"/>
                        </a:lnSpc>
                        <a:spcBef>
                          <a:spcPts val="0"/>
                        </a:spcBef>
                        <a:spcAft>
                          <a:spcPts val="0"/>
                        </a:spcAft>
                        <a:buClr>
                          <a:schemeClr val="dk1"/>
                        </a:buClr>
                        <a:buSzPts val="1100"/>
                        <a:buFont typeface="Arial"/>
                        <a:buNone/>
                      </a:pPr>
                      <a:r>
                        <a:rPr lang="en" sz="1400" u="none" cap="none" strike="noStrike">
                          <a:solidFill>
                            <a:schemeClr val="dk1"/>
                          </a:solidFill>
                        </a:rPr>
                        <a:t>ReactDOM.render(</a:t>
                      </a:r>
                      <a:endParaRPr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400" u="none" cap="none" strike="noStrike">
                          <a:solidFill>
                            <a:schemeClr val="dk1"/>
                          </a:solidFill>
                        </a:rPr>
                        <a:t>  &lt;div&gt;</a:t>
                      </a:r>
                      <a:endParaRPr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400" u="none" cap="none" strike="noStrike">
                          <a:solidFill>
                            <a:schemeClr val="dk1"/>
                          </a:solidFill>
                        </a:rPr>
                        <a:t>  &lt;p&gt;Hello, world!&lt;/p&gt;</a:t>
                      </a:r>
                      <a:endParaRPr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400" u="none" cap="none" strike="noStrike">
                          <a:solidFill>
                            <a:schemeClr val="dk1"/>
                          </a:solidFill>
                        </a:rPr>
                        <a:t>  &lt;/div&gt;,</a:t>
                      </a:r>
                      <a:endParaRPr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400" u="none" cap="none" strike="noStrike">
                          <a:solidFill>
                            <a:schemeClr val="dk1"/>
                          </a:solidFill>
                        </a:rPr>
                        <a:t>  document.querySelector("#container")</a:t>
                      </a:r>
                      <a:endParaRPr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rPr>
                        <a:t>);</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Creating a Hello, World! Component</a:t>
            </a:r>
            <a:endParaRPr/>
          </a:p>
        </p:txBody>
      </p:sp>
      <p:sp>
        <p:nvSpPr>
          <p:cNvPr id="141" name="Google Shape;141;p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Getting back to our code, we have created a new component called HelloWorld. This is a component because it extends React.Component .</a:t>
            </a:r>
            <a:endParaRPr sz="1800"/>
          </a:p>
          <a:p>
            <a:pPr indent="76200" lvl="0" marL="0" rtl="0" algn="l">
              <a:lnSpc>
                <a:spcPct val="115000"/>
              </a:lnSpc>
              <a:spcBef>
                <a:spcPts val="0"/>
              </a:spcBef>
              <a:spcAft>
                <a:spcPts val="0"/>
              </a:spcAft>
              <a:buSzPts val="3200"/>
              <a:buNone/>
            </a:pPr>
            <a:r>
              <a:t/>
            </a:r>
            <a:endParaRPr sz="1800"/>
          </a:p>
          <a:p>
            <a:pPr indent="76200" lvl="0" marL="0" rtl="0" algn="l">
              <a:lnSpc>
                <a:spcPct val="115000"/>
              </a:lnSpc>
              <a:spcBef>
                <a:spcPts val="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a:p>
          <a:p>
            <a:pPr indent="0" lvl="0" marL="0" rtl="0" algn="l">
              <a:lnSpc>
                <a:spcPct val="115000"/>
              </a:lnSpc>
              <a:spcBef>
                <a:spcPts val="0"/>
              </a:spcBef>
              <a:spcAft>
                <a:spcPts val="0"/>
              </a:spcAft>
              <a:buSzPts val="3200"/>
              <a:buNone/>
            </a:pPr>
            <a:r>
              <a:rPr lang="en" sz="1800"/>
              <a:t>The way you call a component from it is a bit unique. Go ahead and replace the first argument to ReactDOM.render with the following:</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sz="1800"/>
          </a:p>
        </p:txBody>
      </p:sp>
      <p:graphicFrame>
        <p:nvGraphicFramePr>
          <p:cNvPr id="142" name="Google Shape;142;p9"/>
          <p:cNvGraphicFramePr/>
          <p:nvPr/>
        </p:nvGraphicFramePr>
        <p:xfrm>
          <a:off x="839300" y="1880250"/>
          <a:ext cx="3000000" cy="3000000"/>
        </p:xfrm>
        <a:graphic>
          <a:graphicData uri="http://schemas.openxmlformats.org/drawingml/2006/table">
            <a:tbl>
              <a:tblPr>
                <a:noFill/>
                <a:tableStyleId>{F41A12A0-41D9-4082-AAAB-2E06284CAABE}</a:tableStyleId>
              </a:tblPr>
              <a:tblGrid>
                <a:gridCol w="5431675"/>
              </a:tblGrid>
              <a:tr h="1142400">
                <a:tc>
                  <a:txBody>
                    <a:bodyPr/>
                    <a:lstStyle/>
                    <a:p>
                      <a:pPr indent="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class HelloWorld extends React.Component {</a:t>
                      </a:r>
                      <a:endParaRPr i="1"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  render() {</a:t>
                      </a:r>
                      <a:endParaRPr i="1"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    return &lt;p&gt;Hello, componentized world!&lt;/p&gt;</a:t>
                      </a:r>
                      <a:endParaRPr i="1"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  }</a:t>
                      </a:r>
                      <a:endParaRPr i="1"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a:t>
                      </a:r>
                      <a:endParaRPr i="1" sz="1400" u="none" cap="none" strike="noStrike"/>
                    </a:p>
                  </a:txBody>
                  <a:tcPr marT="91425" marB="91425" marR="91425" marL="91425"/>
                </a:tc>
              </a:tr>
            </a:tbl>
          </a:graphicData>
        </a:graphic>
      </p:graphicFrame>
      <p:graphicFrame>
        <p:nvGraphicFramePr>
          <p:cNvPr id="143" name="Google Shape;143;p9"/>
          <p:cNvGraphicFramePr/>
          <p:nvPr/>
        </p:nvGraphicFramePr>
        <p:xfrm>
          <a:off x="839300" y="3715650"/>
          <a:ext cx="3000000" cy="3000000"/>
        </p:xfrm>
        <a:graphic>
          <a:graphicData uri="http://schemas.openxmlformats.org/drawingml/2006/table">
            <a:tbl>
              <a:tblPr>
                <a:noFill/>
                <a:tableStyleId>{F41A12A0-41D9-4082-AAAB-2E06284CAABE}</a:tableStyleId>
              </a:tblPr>
              <a:tblGrid>
                <a:gridCol w="5431675"/>
              </a:tblGrid>
              <a:tr h="1061000">
                <a:tc>
                  <a:txBody>
                    <a:bodyPr/>
                    <a:lstStyle/>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ReactDOM.render(</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&lt;HelloWorld/&gt;,</a:t>
                      </a:r>
                      <a:endParaRPr i="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i="1" lang="en" sz="1400" u="none" cap="none" strike="noStrike">
                          <a:solidFill>
                            <a:schemeClr val="dk1"/>
                          </a:solidFill>
                        </a:rPr>
                        <a:t>document.querySelector("#container")</a:t>
                      </a:r>
                      <a:endParaRPr i="1" sz="14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chemeClr val="dk1"/>
                          </a:solidFill>
                        </a:rPr>
                        <a:t>);</a:t>
                      </a:r>
                      <a:endParaRPr i="1"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