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Source Code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iQlOkBoXQ80KHsV8yEv1kWBed/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urceCodePro-bold.fntdata"/><Relationship Id="rId6" Type="http://schemas.openxmlformats.org/officeDocument/2006/relationships/slide" Target="slides/slide1.xml"/><Relationship Id="rId18"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e20429c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be20429c7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13"/>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ctr">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ctr">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1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22"/>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2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2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2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23"/>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2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2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2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14"/>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1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1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1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15"/>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algn="l">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1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1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1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16"/>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16"/>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1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1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1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17"/>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17"/>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17"/>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17"/>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1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1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1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1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1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1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1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1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20"/>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20"/>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2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2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2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21"/>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21"/>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2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2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2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7" name="Google Shape;7;p1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
              <a:t>Chapter 4</a:t>
            </a:r>
            <a:endParaRPr b="1"/>
          </a:p>
        </p:txBody>
      </p:sp>
      <p:sp>
        <p:nvSpPr>
          <p:cNvPr id="85" name="Google Shape;85;p1"/>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40"/>
              </a:spcBef>
              <a:spcAft>
                <a:spcPts val="0"/>
              </a:spcAft>
              <a:buSzPts val="3200"/>
              <a:buNone/>
            </a:pPr>
            <a:r>
              <a:rPr b="1" lang="en" sz="4000"/>
              <a:t>Styling in React</a:t>
            </a:r>
            <a:endParaRPr sz="4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Actually Styling Our Content</a:t>
            </a:r>
            <a:endParaRPr sz="3600"/>
          </a:p>
        </p:txBody>
      </p:sp>
      <p:sp>
        <p:nvSpPr>
          <p:cNvPr id="155" name="Google Shape;155;p10"/>
          <p:cNvSpPr txBox="1"/>
          <p:nvPr>
            <p:ph idx="1" type="body"/>
          </p:nvPr>
        </p:nvSpPr>
        <p:spPr>
          <a:xfrm>
            <a:off x="457200" y="1200150"/>
            <a:ext cx="51075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00"/>
              <a:buNone/>
            </a:pPr>
            <a:r>
              <a:rPr lang="en" sz="1800"/>
              <a:t>To do this in our ReactDOM.render method, first add a bgcolor attribute and specify some colors, as shown in the following highlighted lines:</a:t>
            </a:r>
            <a:endParaRPr sz="1800"/>
          </a:p>
          <a:p>
            <a:pPr indent="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SzPts val="3200"/>
              <a:buNone/>
            </a:pPr>
            <a:r>
              <a:rPr lang="en" sz="1800"/>
              <a:t>Next, we need to use this property. In the letterStyle object, set the value of backgroundColor to this.props.bgColor</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00000"/>
              </a:lnSpc>
              <a:spcBef>
                <a:spcPts val="640"/>
              </a:spcBef>
              <a:spcAft>
                <a:spcPts val="0"/>
              </a:spcAft>
              <a:buSzPts val="3200"/>
              <a:buNone/>
            </a:pPr>
            <a:r>
              <a:t/>
            </a:r>
            <a:endParaRPr/>
          </a:p>
        </p:txBody>
      </p:sp>
      <p:pic>
        <p:nvPicPr>
          <p:cNvPr id="156" name="Google Shape;156;p10"/>
          <p:cNvPicPr preferRelativeResize="0"/>
          <p:nvPr/>
        </p:nvPicPr>
        <p:blipFill rotWithShape="1">
          <a:blip r:embed="rId3">
            <a:alphaModFix/>
          </a:blip>
          <a:srcRect b="0" l="0" r="0" t="0"/>
          <a:stretch/>
        </p:blipFill>
        <p:spPr>
          <a:xfrm>
            <a:off x="5564700" y="1636500"/>
            <a:ext cx="3457550" cy="2324100"/>
          </a:xfrm>
          <a:prstGeom prst="rect">
            <a:avLst/>
          </a:prstGeom>
          <a:noFill/>
          <a:ln>
            <a:noFill/>
          </a:ln>
        </p:spPr>
      </p:pic>
      <p:pic>
        <p:nvPicPr>
          <p:cNvPr id="157" name="Google Shape;157;p10"/>
          <p:cNvPicPr preferRelativeResize="0"/>
          <p:nvPr/>
        </p:nvPicPr>
        <p:blipFill rotWithShape="1">
          <a:blip r:embed="rId4">
            <a:alphaModFix/>
          </a:blip>
          <a:srcRect b="0" l="0" r="0" t="0"/>
          <a:stretch/>
        </p:blipFill>
        <p:spPr>
          <a:xfrm>
            <a:off x="610388" y="2205075"/>
            <a:ext cx="3095625" cy="1609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be20429c73_0_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Apply Styling in Component</a:t>
            </a:r>
            <a:endParaRPr sz="3600"/>
          </a:p>
        </p:txBody>
      </p:sp>
      <p:sp>
        <p:nvSpPr>
          <p:cNvPr id="163" name="Google Shape;163;gbe20429c73_0_0"/>
          <p:cNvSpPr txBox="1"/>
          <p:nvPr>
            <p:ph idx="1" type="body"/>
          </p:nvPr>
        </p:nvSpPr>
        <p:spPr>
          <a:xfrm>
            <a:off x="457200" y="1200150"/>
            <a:ext cx="8481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You can apply CSS into React following 3 ways (same as HTML):</a:t>
            </a:r>
            <a:endParaRPr sz="1800"/>
          </a:p>
          <a:p>
            <a:pPr indent="-342900" lvl="0" marL="457200" rtl="0" algn="l">
              <a:lnSpc>
                <a:spcPct val="115000"/>
              </a:lnSpc>
              <a:spcBef>
                <a:spcPts val="0"/>
              </a:spcBef>
              <a:spcAft>
                <a:spcPts val="0"/>
              </a:spcAft>
              <a:buSzPts val="1800"/>
              <a:buChar char="-"/>
            </a:pPr>
            <a:r>
              <a:rPr lang="en" sz="1800"/>
              <a:t>Inline style: (not recommend)</a:t>
            </a:r>
            <a:endParaRPr sz="1800"/>
          </a:p>
          <a:p>
            <a:pPr indent="457200" lvl="0" marL="457200" rtl="0" algn="l">
              <a:lnSpc>
                <a:spcPct val="115000"/>
              </a:lnSpc>
              <a:spcBef>
                <a:spcPts val="0"/>
              </a:spcBef>
              <a:spcAft>
                <a:spcPts val="0"/>
              </a:spcAft>
              <a:buNone/>
            </a:pPr>
            <a:r>
              <a:rPr lang="en" sz="1800">
                <a:latin typeface="Source Code Pro"/>
                <a:ea typeface="Source Code Pro"/>
                <a:cs typeface="Source Code Pro"/>
                <a:sym typeface="Source Code Pro"/>
              </a:rPr>
              <a:t>&lt;div style={{color: ‘red’, fontSize: 14}}&gt;&lt;/div&gt;</a:t>
            </a:r>
            <a:endParaRPr sz="1800">
              <a:latin typeface="Source Code Pro"/>
              <a:ea typeface="Source Code Pro"/>
              <a:cs typeface="Source Code Pro"/>
              <a:sym typeface="Source Code Pro"/>
            </a:endParaRPr>
          </a:p>
          <a:p>
            <a:pPr indent="-342900" lvl="0" marL="457200" rtl="0" algn="l">
              <a:lnSpc>
                <a:spcPct val="115000"/>
              </a:lnSpc>
              <a:spcBef>
                <a:spcPts val="0"/>
              </a:spcBef>
              <a:spcAft>
                <a:spcPts val="0"/>
              </a:spcAft>
              <a:buSzPts val="1800"/>
              <a:buChar char="-"/>
            </a:pPr>
            <a:r>
              <a:rPr lang="en" sz="1800"/>
              <a:t>Internal style:</a:t>
            </a:r>
            <a:endParaRPr sz="1800"/>
          </a:p>
          <a:p>
            <a:pPr indent="0" lvl="0" marL="457200" rtl="0" algn="l">
              <a:lnSpc>
                <a:spcPct val="115000"/>
              </a:lnSpc>
              <a:spcBef>
                <a:spcPts val="0"/>
              </a:spcBef>
              <a:spcAft>
                <a:spcPts val="0"/>
              </a:spcAft>
              <a:buNone/>
            </a:pPr>
            <a:r>
              <a:rPr lang="en" sz="1800"/>
              <a:t>	</a:t>
            </a:r>
            <a:r>
              <a:rPr lang="en" sz="1800">
                <a:latin typeface="Source Code Pro"/>
                <a:ea typeface="Source Code Pro"/>
                <a:cs typeface="Source Code Pro"/>
                <a:sym typeface="Source Code Pro"/>
              </a:rPr>
              <a:t>const textStyle = {color: ‘red’, fontSize: 14};</a:t>
            </a:r>
            <a:endParaRPr sz="1800">
              <a:latin typeface="Source Code Pro"/>
              <a:ea typeface="Source Code Pro"/>
              <a:cs typeface="Source Code Pro"/>
              <a:sym typeface="Source Code Pro"/>
            </a:endParaRPr>
          </a:p>
          <a:p>
            <a:pPr indent="0" lvl="0" marL="914400" rtl="0" algn="l">
              <a:lnSpc>
                <a:spcPct val="115000"/>
              </a:lnSpc>
              <a:spcBef>
                <a:spcPts val="0"/>
              </a:spcBef>
              <a:spcAft>
                <a:spcPts val="0"/>
              </a:spcAft>
              <a:buNone/>
            </a:pPr>
            <a:r>
              <a:rPr lang="en" sz="1800">
                <a:latin typeface="Source Code Pro"/>
                <a:ea typeface="Source Code Pro"/>
                <a:cs typeface="Source Code Pro"/>
                <a:sym typeface="Source Code Pro"/>
              </a:rPr>
              <a:t>&lt;div style={textStyle}&gt;&lt;/div&gt;</a:t>
            </a:r>
            <a:endParaRPr sz="1800">
              <a:latin typeface="Source Code Pro"/>
              <a:ea typeface="Source Code Pro"/>
              <a:cs typeface="Source Code Pro"/>
              <a:sym typeface="Source Code Pro"/>
            </a:endParaRPr>
          </a:p>
          <a:p>
            <a:pPr indent="-342900" lvl="0" marL="457200" rtl="0" algn="l">
              <a:lnSpc>
                <a:spcPct val="115000"/>
              </a:lnSpc>
              <a:spcBef>
                <a:spcPts val="0"/>
              </a:spcBef>
              <a:spcAft>
                <a:spcPts val="0"/>
              </a:spcAft>
              <a:buSzPts val="1800"/>
              <a:buChar char="-"/>
            </a:pPr>
            <a:r>
              <a:rPr lang="en" sz="1800"/>
              <a:t>External style:</a:t>
            </a:r>
            <a:endParaRPr sz="1800"/>
          </a:p>
          <a:p>
            <a:pPr indent="0" lvl="0" marL="457200" rtl="0" algn="l">
              <a:lnSpc>
                <a:spcPct val="115000"/>
              </a:lnSpc>
              <a:spcBef>
                <a:spcPts val="0"/>
              </a:spcBef>
              <a:spcAft>
                <a:spcPts val="0"/>
              </a:spcAft>
              <a:buNone/>
            </a:pPr>
            <a:r>
              <a:rPr lang="en" sz="1800"/>
              <a:t>	</a:t>
            </a:r>
            <a:r>
              <a:rPr lang="en" sz="1800">
                <a:latin typeface="Source Code Pro"/>
                <a:ea typeface="Source Code Pro"/>
                <a:cs typeface="Source Code Pro"/>
                <a:sym typeface="Source Code Pro"/>
              </a:rPr>
              <a:t>import ‘./style.css’;</a:t>
            </a:r>
            <a:endParaRPr sz="1800">
              <a:latin typeface="Source Code Pro"/>
              <a:ea typeface="Source Code Pro"/>
              <a:cs typeface="Source Code Pro"/>
              <a:sym typeface="Source Code Pro"/>
            </a:endParaRPr>
          </a:p>
          <a:p>
            <a:pPr indent="0" lvl="0" marL="457200" rtl="0" algn="l">
              <a:lnSpc>
                <a:spcPct val="115000"/>
              </a:lnSpc>
              <a:spcBef>
                <a:spcPts val="0"/>
              </a:spcBef>
              <a:spcAft>
                <a:spcPts val="0"/>
              </a:spcAft>
              <a:buNone/>
            </a:pPr>
            <a:r>
              <a:rPr lang="en" sz="1800">
                <a:latin typeface="Source Code Pro"/>
                <a:ea typeface="Source Code Pro"/>
                <a:cs typeface="Source Code Pro"/>
                <a:sym typeface="Source Code Pro"/>
              </a:rPr>
              <a:t>	&lt;div className=’textClass’ &gt;&lt;/div&gt;</a:t>
            </a:r>
            <a:endParaRPr sz="1800">
              <a:latin typeface="Source Code Pro"/>
              <a:ea typeface="Source Code Pro"/>
              <a:cs typeface="Source Code Pro"/>
              <a:sym typeface="Source Code Pro"/>
            </a:endParaRPr>
          </a:p>
          <a:p>
            <a:pPr indent="0" lvl="0" marL="0" rtl="0" algn="l">
              <a:lnSpc>
                <a:spcPct val="100000"/>
              </a:lnSpc>
              <a:spcBef>
                <a:spcPts val="640"/>
              </a:spcBef>
              <a:spcAft>
                <a:spcPts val="0"/>
              </a:spcAft>
              <a:buSzPts val="3200"/>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Conclusion</a:t>
            </a:r>
            <a:endParaRPr sz="3600"/>
          </a:p>
        </p:txBody>
      </p:sp>
      <p:sp>
        <p:nvSpPr>
          <p:cNvPr id="169" name="Google Shape;169;p11"/>
          <p:cNvSpPr txBox="1"/>
          <p:nvPr>
            <p:ph idx="1" type="body"/>
          </p:nvPr>
        </p:nvSpPr>
        <p:spPr>
          <a:xfrm>
            <a:off x="457200" y="1200150"/>
            <a:ext cx="8229600" cy="358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In this tutorial, you saw React promoting inline styles in JavaScript as a way to style content instead of using CSS style rules. Earlier, we looked at JSX and showed how to declare the entirety of your UI in JavaScript using an XML-like syntax that sort of, kind of looks like HTML.</a:t>
            </a:r>
            <a:endParaRPr sz="1800"/>
          </a:p>
          <a:p>
            <a:pPr indent="-342900" lvl="0" marL="457200" rtl="0" algn="l">
              <a:lnSpc>
                <a:spcPct val="115000"/>
              </a:lnSpc>
              <a:spcBef>
                <a:spcPts val="0"/>
              </a:spcBef>
              <a:spcAft>
                <a:spcPts val="0"/>
              </a:spcAft>
              <a:buSzPts val="1800"/>
              <a:buChar char="●"/>
            </a:pPr>
            <a:r>
              <a:rPr lang="en" sz="1800"/>
              <a:t>HTML, CSS, and JavaScript techniques that probably made a lot of sense when dealing with web pages and documents might not be applicable in a web-app world where components are reused inside other components.</a:t>
            </a:r>
            <a:endParaRPr sz="1800"/>
          </a:p>
          <a:p>
            <a:pPr indent="-342900" lvl="0" marL="457200" rtl="0" algn="l">
              <a:lnSpc>
                <a:spcPct val="115000"/>
              </a:lnSpc>
              <a:spcBef>
                <a:spcPts val="0"/>
              </a:spcBef>
              <a:spcAft>
                <a:spcPts val="0"/>
              </a:spcAft>
              <a:buSzPts val="1800"/>
              <a:buChar char="●"/>
            </a:pPr>
            <a:r>
              <a:rPr lang="en" sz="1800"/>
              <a:t>You can use css or scss to style component in React. It’s up to you. There are many UI libraries which support you in styling very well, for example: Bootstrap, Material UI, Ant Design,... or styled-components.</a:t>
            </a:r>
            <a:endParaRPr sz="1800"/>
          </a:p>
          <a:p>
            <a:pPr indent="45720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SzPts val="3200"/>
              <a:buNone/>
            </a:pPr>
            <a:r>
              <a:t/>
            </a:r>
            <a:endParaRPr sz="1800"/>
          </a:p>
          <a:p>
            <a:pPr indent="7442200" lvl="0" marL="0" rtl="0" algn="l">
              <a:lnSpc>
                <a:spcPct val="115000"/>
              </a:lnSpc>
              <a:spcBef>
                <a:spcPts val="0"/>
              </a:spcBef>
              <a:spcAft>
                <a:spcPts val="0"/>
              </a:spcAft>
              <a:buSzPts val="3200"/>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n">
                <a:solidFill>
                  <a:schemeClr val="dk1"/>
                </a:solidFill>
              </a:rPr>
              <a:t>Objectives</a:t>
            </a:r>
            <a:endParaRPr/>
          </a:p>
        </p:txBody>
      </p:sp>
      <p:sp>
        <p:nvSpPr>
          <p:cNvPr id="91" name="Google Shape;91;p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Displaying Some Vowels </a:t>
            </a:r>
            <a:endParaRPr sz="2400"/>
          </a:p>
          <a:p>
            <a:pPr indent="-381000" lvl="0" marL="457200" rtl="0" algn="l">
              <a:lnSpc>
                <a:spcPct val="115000"/>
              </a:lnSpc>
              <a:spcBef>
                <a:spcPts val="0"/>
              </a:spcBef>
              <a:spcAft>
                <a:spcPts val="0"/>
              </a:spcAft>
              <a:buSzPts val="2400"/>
              <a:buChar char="•"/>
            </a:pPr>
            <a:r>
              <a:rPr lang="en" sz="2400"/>
              <a:t>Styling React Content Using CSS </a:t>
            </a:r>
            <a:endParaRPr sz="2400"/>
          </a:p>
          <a:p>
            <a:pPr indent="-381000" lvl="0" marL="457200" rtl="0" algn="l">
              <a:lnSpc>
                <a:spcPct val="115000"/>
              </a:lnSpc>
              <a:spcBef>
                <a:spcPts val="0"/>
              </a:spcBef>
              <a:spcAft>
                <a:spcPts val="0"/>
              </a:spcAft>
              <a:buSzPts val="2400"/>
              <a:buChar char="•"/>
            </a:pPr>
            <a:r>
              <a:rPr lang="en" sz="2400"/>
              <a:t>Understand the Generated HTML </a:t>
            </a:r>
            <a:endParaRPr sz="2400"/>
          </a:p>
          <a:p>
            <a:pPr indent="-381000" lvl="0" marL="457200" rtl="0" algn="l">
              <a:lnSpc>
                <a:spcPct val="115000"/>
              </a:lnSpc>
              <a:spcBef>
                <a:spcPts val="0"/>
              </a:spcBef>
              <a:spcAft>
                <a:spcPts val="0"/>
              </a:spcAft>
              <a:buSzPts val="2400"/>
              <a:buChar char="•"/>
            </a:pPr>
            <a:r>
              <a:rPr lang="en" sz="2400"/>
              <a:t>Styling Content the React Way </a:t>
            </a:r>
            <a:endParaRPr sz="2400"/>
          </a:p>
          <a:p>
            <a:pPr indent="-381000" lvl="0" marL="457200" rtl="0" algn="l">
              <a:lnSpc>
                <a:spcPct val="115000"/>
              </a:lnSpc>
              <a:spcBef>
                <a:spcPts val="0"/>
              </a:spcBef>
              <a:spcAft>
                <a:spcPts val="0"/>
              </a:spcAft>
              <a:buSzPts val="2400"/>
              <a:buChar char="•"/>
            </a:pPr>
            <a:r>
              <a:rPr lang="en" sz="2400"/>
              <a:t>Creating a Style Object </a:t>
            </a:r>
            <a:endParaRPr sz="2400"/>
          </a:p>
          <a:p>
            <a:pPr indent="-381000" lvl="0" marL="457200" rtl="0" algn="l">
              <a:lnSpc>
                <a:spcPct val="115000"/>
              </a:lnSpc>
              <a:spcBef>
                <a:spcPts val="0"/>
              </a:spcBef>
              <a:spcAft>
                <a:spcPts val="0"/>
              </a:spcAft>
              <a:buSzPts val="2400"/>
              <a:buChar char="•"/>
            </a:pPr>
            <a:r>
              <a:rPr lang="en" sz="2400"/>
              <a:t>Actually Styling Our Content</a:t>
            </a:r>
            <a:endParaRPr sz="2400"/>
          </a:p>
          <a:p>
            <a:pPr indent="-381000" lvl="0" marL="457200" rtl="0" algn="l">
              <a:lnSpc>
                <a:spcPct val="115000"/>
              </a:lnSpc>
              <a:spcBef>
                <a:spcPts val="0"/>
              </a:spcBef>
              <a:spcAft>
                <a:spcPts val="0"/>
              </a:spcAft>
              <a:buSzPts val="2400"/>
              <a:buChar char="•"/>
            </a:pPr>
            <a:r>
              <a:rPr lang="en" sz="2400"/>
              <a:t>Making the Background Color Customizable</a:t>
            </a:r>
            <a:endParaRPr sz="2400"/>
          </a:p>
          <a:p>
            <a:pPr indent="0" lvl="0" marL="0" rtl="0" algn="l">
              <a:lnSpc>
                <a:spcPct val="115000"/>
              </a:lnSpc>
              <a:spcBef>
                <a:spcPts val="0"/>
              </a:spcBef>
              <a:spcAft>
                <a:spcPts val="0"/>
              </a:spcAft>
              <a:buSzPts val="32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Displaying Some Vowels</a:t>
            </a:r>
            <a:endParaRPr/>
          </a:p>
        </p:txBody>
      </p:sp>
      <p:sp>
        <p:nvSpPr>
          <p:cNvPr id="97" name="Google Shape;97;p3"/>
          <p:cNvSpPr txBox="1"/>
          <p:nvPr>
            <p:ph idx="1" type="body"/>
          </p:nvPr>
        </p:nvSpPr>
        <p:spPr>
          <a:xfrm>
            <a:off x="457200" y="1200150"/>
            <a:ext cx="4386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800"/>
              <a:t>To display the vowels, you need to add some React-specific code. Just below the container div element</a:t>
            </a:r>
            <a:endParaRPr sz="1800"/>
          </a:p>
        </p:txBody>
      </p:sp>
      <p:pic>
        <p:nvPicPr>
          <p:cNvPr id="98" name="Google Shape;98;p3"/>
          <p:cNvPicPr preferRelativeResize="0"/>
          <p:nvPr/>
        </p:nvPicPr>
        <p:blipFill rotWithShape="1">
          <a:blip r:embed="rId3">
            <a:alphaModFix/>
          </a:blip>
          <a:srcRect b="0" l="0" r="0" t="0"/>
          <a:stretch/>
        </p:blipFill>
        <p:spPr>
          <a:xfrm>
            <a:off x="4920900" y="1003264"/>
            <a:ext cx="3689500" cy="3788275"/>
          </a:xfrm>
          <a:prstGeom prst="rect">
            <a:avLst/>
          </a:prstGeom>
          <a:noFill/>
          <a:ln>
            <a:noFill/>
          </a:ln>
        </p:spPr>
      </p:pic>
      <p:pic>
        <p:nvPicPr>
          <p:cNvPr id="99" name="Google Shape;99;p3"/>
          <p:cNvPicPr preferRelativeResize="0"/>
          <p:nvPr/>
        </p:nvPicPr>
        <p:blipFill rotWithShape="1">
          <a:blip r:embed="rId4">
            <a:alphaModFix/>
          </a:blip>
          <a:srcRect b="0" l="0" r="0" t="0"/>
          <a:stretch/>
        </p:blipFill>
        <p:spPr>
          <a:xfrm>
            <a:off x="769600" y="2312275"/>
            <a:ext cx="3426300" cy="2387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Displaying Some Vowels</a:t>
            </a:r>
            <a:endParaRPr/>
          </a:p>
        </p:txBody>
      </p:sp>
      <p:sp>
        <p:nvSpPr>
          <p:cNvPr id="105" name="Google Shape;105;p4"/>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00"/>
              <a:buNone/>
            </a:pPr>
            <a:r>
              <a:rPr lang="en" sz="1800"/>
              <a:t>Don’t worry, you’ll make it look a little less boring in a few moments. After you’ve had a run at these letters</a:t>
            </a:r>
            <a:endParaRPr sz="1800"/>
          </a:p>
          <a:p>
            <a:pPr indent="0" lvl="0" marL="0" rtl="0" algn="l">
              <a:lnSpc>
                <a:spcPct val="115000"/>
              </a:lnSpc>
              <a:spcBef>
                <a:spcPts val="0"/>
              </a:spcBef>
              <a:spcAft>
                <a:spcPts val="0"/>
              </a:spcAft>
              <a:buSzPts val="3200"/>
              <a:buNone/>
            </a:pPr>
            <a:r>
              <a:t/>
            </a:r>
            <a:endParaRPr sz="1800"/>
          </a:p>
        </p:txBody>
      </p:sp>
      <p:pic>
        <p:nvPicPr>
          <p:cNvPr id="106" name="Google Shape;106;p4"/>
          <p:cNvPicPr preferRelativeResize="0"/>
          <p:nvPr/>
        </p:nvPicPr>
        <p:blipFill rotWithShape="1">
          <a:blip r:embed="rId3">
            <a:alphaModFix/>
          </a:blip>
          <a:srcRect b="0" l="0" r="0" t="0"/>
          <a:stretch/>
        </p:blipFill>
        <p:spPr>
          <a:xfrm>
            <a:off x="1838775" y="2359538"/>
            <a:ext cx="5353050" cy="1266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Styling React Content Using CSS</a:t>
            </a:r>
            <a:endParaRPr sz="3600"/>
          </a:p>
        </p:txBody>
      </p:sp>
      <p:sp>
        <p:nvSpPr>
          <p:cNvPr id="112" name="Google Shape;112;p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Using CSS to style React content is actually as straightforward as you can imagine it to be.</a:t>
            </a:r>
            <a:endParaRPr sz="1800"/>
          </a:p>
          <a:p>
            <a:pPr indent="0" lvl="0" marL="0" rtl="0" algn="l">
              <a:lnSpc>
                <a:spcPct val="115000"/>
              </a:lnSpc>
              <a:spcBef>
                <a:spcPts val="0"/>
              </a:spcBef>
              <a:spcAft>
                <a:spcPts val="0"/>
              </a:spcAft>
              <a:buClr>
                <a:schemeClr val="dk1"/>
              </a:buClr>
              <a:buSzPts val="1100"/>
              <a:buFont typeface="Arial"/>
              <a:buNone/>
            </a:pPr>
            <a:r>
              <a:rPr lang="en" sz="1800"/>
              <a:t>Because React ends up spitting out regular HTML tags, all of the various CSS tricks you’ve learned over the years for styling HTML still apply. You just need to keep a few minor points in mind.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Understand the Generated HTML</a:t>
            </a:r>
            <a:endParaRPr sz="3600"/>
          </a:p>
        </p:txBody>
      </p:sp>
      <p:sp>
        <p:nvSpPr>
          <p:cNvPr id="118" name="Google Shape;118;p6"/>
          <p:cNvSpPr txBox="1"/>
          <p:nvPr>
            <p:ph idx="1" type="body"/>
          </p:nvPr>
        </p:nvSpPr>
        <p:spPr>
          <a:xfrm>
            <a:off x="457200" y="1200150"/>
            <a:ext cx="5115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800"/>
              <a:t>The parent render method is our ReactDOM -based one, and it looks as follows</a:t>
            </a:r>
            <a:endParaRPr sz="1800"/>
          </a:p>
          <a:p>
            <a:pPr indent="0" lvl="0" marL="0" rtl="0" algn="l">
              <a:lnSpc>
                <a:spcPct val="100000"/>
              </a:lnSpc>
              <a:spcBef>
                <a:spcPts val="640"/>
              </a:spcBef>
              <a:spcAft>
                <a:spcPts val="0"/>
              </a:spcAft>
              <a:buSzPts val="3200"/>
              <a:buNone/>
            </a:pPr>
            <a:r>
              <a:t/>
            </a:r>
            <a:endParaRPr sz="1800"/>
          </a:p>
          <a:p>
            <a:pPr indent="0" lvl="0" marL="0" rtl="0" algn="l">
              <a:lnSpc>
                <a:spcPct val="100000"/>
              </a:lnSpc>
              <a:spcBef>
                <a:spcPts val="640"/>
              </a:spcBef>
              <a:spcAft>
                <a:spcPts val="0"/>
              </a:spcAft>
              <a:buSzPts val="3200"/>
              <a:buNone/>
            </a:pPr>
            <a:r>
              <a:t/>
            </a:r>
            <a:endParaRPr sz="1800"/>
          </a:p>
          <a:p>
            <a:pPr indent="0" lvl="0" marL="0" rtl="0" algn="l">
              <a:lnSpc>
                <a:spcPct val="100000"/>
              </a:lnSpc>
              <a:spcBef>
                <a:spcPts val="640"/>
              </a:spcBef>
              <a:spcAft>
                <a:spcPts val="0"/>
              </a:spcAft>
              <a:buSzPts val="3200"/>
              <a:buNone/>
            </a:pPr>
            <a:r>
              <a:t/>
            </a:r>
            <a:endParaRPr sz="1800"/>
          </a:p>
          <a:p>
            <a:pPr indent="0" lvl="0" marL="0" rtl="0" algn="l">
              <a:lnSpc>
                <a:spcPct val="100000"/>
              </a:lnSpc>
              <a:spcBef>
                <a:spcPts val="640"/>
              </a:spcBef>
              <a:spcAft>
                <a:spcPts val="0"/>
              </a:spcAft>
              <a:buSzPts val="3200"/>
              <a:buNone/>
            </a:pPr>
            <a:r>
              <a:t/>
            </a:r>
            <a:endParaRPr sz="1800"/>
          </a:p>
          <a:p>
            <a:pPr indent="0" lvl="0" marL="0" rtl="0" algn="l">
              <a:lnSpc>
                <a:spcPct val="100000"/>
              </a:lnSpc>
              <a:spcBef>
                <a:spcPts val="640"/>
              </a:spcBef>
              <a:spcAft>
                <a:spcPts val="0"/>
              </a:spcAft>
              <a:buSzPts val="3200"/>
              <a:buNone/>
            </a:pPr>
            <a:r>
              <a:rPr lang="en" sz="1800"/>
              <a:t>We have our various Letter components wrapped inside a div . </a:t>
            </a:r>
            <a:endParaRPr sz="1800"/>
          </a:p>
        </p:txBody>
      </p:sp>
      <p:pic>
        <p:nvPicPr>
          <p:cNvPr id="119" name="Google Shape;119;p6"/>
          <p:cNvPicPr preferRelativeResize="0"/>
          <p:nvPr/>
        </p:nvPicPr>
        <p:blipFill rotWithShape="1">
          <a:blip r:embed="rId3">
            <a:alphaModFix/>
          </a:blip>
          <a:srcRect b="0" l="0" r="0" t="0"/>
          <a:stretch/>
        </p:blipFill>
        <p:spPr>
          <a:xfrm>
            <a:off x="737250" y="1903550"/>
            <a:ext cx="1749600" cy="1256900"/>
          </a:xfrm>
          <a:prstGeom prst="rect">
            <a:avLst/>
          </a:prstGeom>
          <a:noFill/>
          <a:ln>
            <a:noFill/>
          </a:ln>
        </p:spPr>
      </p:pic>
      <p:pic>
        <p:nvPicPr>
          <p:cNvPr id="120" name="Google Shape;120;p6"/>
          <p:cNvPicPr preferRelativeResize="0"/>
          <p:nvPr/>
        </p:nvPicPr>
        <p:blipFill rotWithShape="1">
          <a:blip r:embed="rId4">
            <a:alphaModFix/>
          </a:blip>
          <a:srcRect b="15199" l="0" r="0" t="-15200"/>
          <a:stretch/>
        </p:blipFill>
        <p:spPr>
          <a:xfrm>
            <a:off x="803025" y="4038900"/>
            <a:ext cx="2155625" cy="639600"/>
          </a:xfrm>
          <a:prstGeom prst="rect">
            <a:avLst/>
          </a:prstGeom>
          <a:noFill/>
          <a:ln>
            <a:noFill/>
          </a:ln>
        </p:spPr>
      </p:pic>
      <p:pic>
        <p:nvPicPr>
          <p:cNvPr id="121" name="Google Shape;121;p6"/>
          <p:cNvPicPr preferRelativeResize="0"/>
          <p:nvPr/>
        </p:nvPicPr>
        <p:blipFill rotWithShape="1">
          <a:blip r:embed="rId5">
            <a:alphaModFix/>
          </a:blip>
          <a:srcRect b="0" l="0" r="0" t="0"/>
          <a:stretch/>
        </p:blipFill>
        <p:spPr>
          <a:xfrm>
            <a:off x="5649000" y="1796878"/>
            <a:ext cx="3266400" cy="1807706"/>
          </a:xfrm>
          <a:prstGeom prst="rect">
            <a:avLst/>
          </a:prstGeom>
          <a:noFill/>
          <a:ln>
            <a:noFill/>
          </a:ln>
        </p:spPr>
      </p:pic>
      <p:sp>
        <p:nvSpPr>
          <p:cNvPr id="122" name="Google Shape;122;p6"/>
          <p:cNvSpPr txBox="1"/>
          <p:nvPr/>
        </p:nvSpPr>
        <p:spPr>
          <a:xfrm>
            <a:off x="5528400" y="1289100"/>
            <a:ext cx="3429300" cy="76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The final DOM structure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Just Style It Already!</a:t>
            </a:r>
            <a:endParaRPr sz="3600"/>
          </a:p>
        </p:txBody>
      </p:sp>
      <p:sp>
        <p:nvSpPr>
          <p:cNvPr id="128" name="Google Shape;128;p7"/>
          <p:cNvSpPr txBox="1"/>
          <p:nvPr>
            <p:ph idx="1" type="body"/>
          </p:nvPr>
        </p:nvSpPr>
        <p:spPr>
          <a:xfrm>
            <a:off x="457200" y="1200150"/>
            <a:ext cx="37467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Understand the HTML arrangement of the things you want to style, the hard part is done.</a:t>
            </a:r>
            <a:endParaRPr sz="1800"/>
          </a:p>
          <a:p>
            <a:pPr indent="0" lvl="0" marL="0" rtl="0" algn="l">
              <a:lnSpc>
                <a:spcPct val="100000"/>
              </a:lnSpc>
              <a:spcBef>
                <a:spcPts val="640"/>
              </a:spcBef>
              <a:spcAft>
                <a:spcPts val="0"/>
              </a:spcAft>
              <a:buSzPts val="3200"/>
              <a:buNone/>
            </a:pPr>
            <a:r>
              <a:t/>
            </a:r>
            <a:endParaRPr/>
          </a:p>
        </p:txBody>
      </p:sp>
      <p:pic>
        <p:nvPicPr>
          <p:cNvPr id="129" name="Google Shape;129;p7"/>
          <p:cNvPicPr preferRelativeResize="0"/>
          <p:nvPr/>
        </p:nvPicPr>
        <p:blipFill rotWithShape="1">
          <a:blip r:embed="rId3">
            <a:alphaModFix/>
          </a:blip>
          <a:srcRect b="0" l="0" r="0" t="0"/>
          <a:stretch/>
        </p:blipFill>
        <p:spPr>
          <a:xfrm>
            <a:off x="562500" y="2307925"/>
            <a:ext cx="2627850" cy="2286725"/>
          </a:xfrm>
          <a:prstGeom prst="rect">
            <a:avLst/>
          </a:prstGeom>
          <a:noFill/>
          <a:ln>
            <a:noFill/>
          </a:ln>
        </p:spPr>
      </p:pic>
      <p:sp>
        <p:nvSpPr>
          <p:cNvPr id="130" name="Google Shape;130;p7"/>
          <p:cNvSpPr txBox="1"/>
          <p:nvPr/>
        </p:nvSpPr>
        <p:spPr>
          <a:xfrm>
            <a:off x="4414600" y="1264950"/>
            <a:ext cx="4414500" cy="1097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We address this by giving our inner div elements a class value of letter </a:t>
            </a:r>
            <a:endParaRPr b="0" i="0" sz="1400" u="none" cap="none" strike="noStrike">
              <a:solidFill>
                <a:srgbClr val="000000"/>
              </a:solidFill>
              <a:latin typeface="Arial"/>
              <a:ea typeface="Arial"/>
              <a:cs typeface="Arial"/>
              <a:sym typeface="Arial"/>
            </a:endParaRPr>
          </a:p>
        </p:txBody>
      </p:sp>
      <p:pic>
        <p:nvPicPr>
          <p:cNvPr id="131" name="Google Shape;131;p7"/>
          <p:cNvPicPr preferRelativeResize="0"/>
          <p:nvPr/>
        </p:nvPicPr>
        <p:blipFill rotWithShape="1">
          <a:blip r:embed="rId4">
            <a:alphaModFix/>
          </a:blip>
          <a:srcRect b="0" l="0" r="0" t="0"/>
          <a:stretch/>
        </p:blipFill>
        <p:spPr>
          <a:xfrm>
            <a:off x="4858500" y="2020350"/>
            <a:ext cx="2914650" cy="1548450"/>
          </a:xfrm>
          <a:prstGeom prst="rect">
            <a:avLst/>
          </a:prstGeom>
          <a:noFill/>
          <a:ln>
            <a:noFill/>
          </a:ln>
        </p:spPr>
      </p:pic>
      <p:pic>
        <p:nvPicPr>
          <p:cNvPr id="132" name="Google Shape;132;p7"/>
          <p:cNvPicPr preferRelativeResize="0"/>
          <p:nvPr/>
        </p:nvPicPr>
        <p:blipFill rotWithShape="1">
          <a:blip r:embed="rId5">
            <a:alphaModFix/>
          </a:blip>
          <a:srcRect b="0" l="0" r="0" t="0"/>
          <a:stretch/>
        </p:blipFill>
        <p:spPr>
          <a:xfrm>
            <a:off x="4785600" y="3641650"/>
            <a:ext cx="1771650" cy="942975"/>
          </a:xfrm>
          <a:prstGeom prst="rect">
            <a:avLst/>
          </a:prstGeom>
          <a:noFill/>
          <a:ln>
            <a:noFill/>
          </a:ln>
        </p:spPr>
      </p:pic>
      <p:pic>
        <p:nvPicPr>
          <p:cNvPr id="133" name="Google Shape;133;p7"/>
          <p:cNvPicPr preferRelativeResize="0"/>
          <p:nvPr/>
        </p:nvPicPr>
        <p:blipFill rotWithShape="1">
          <a:blip r:embed="rId6">
            <a:alphaModFix/>
          </a:blip>
          <a:srcRect b="0" l="0" r="0" t="0"/>
          <a:stretch/>
        </p:blipFill>
        <p:spPr>
          <a:xfrm>
            <a:off x="6620550" y="3478200"/>
            <a:ext cx="2122818" cy="1269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Styling Content the React Way</a:t>
            </a:r>
            <a:endParaRPr sz="3600"/>
          </a:p>
        </p:txBody>
      </p:sp>
      <p:sp>
        <p:nvSpPr>
          <p:cNvPr id="139" name="Google Shape;139;p8"/>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317500" lvl="0" marL="0" rtl="0" algn="l">
              <a:lnSpc>
                <a:spcPct val="115000"/>
              </a:lnSpc>
              <a:spcBef>
                <a:spcPts val="0"/>
              </a:spcBef>
              <a:spcAft>
                <a:spcPts val="0"/>
              </a:spcAft>
              <a:buSzPts val="3200"/>
              <a:buNone/>
            </a:pPr>
            <a:r>
              <a:rPr lang="en" sz="1800"/>
              <a:t>React favors an inline approach for styling content that doesn’t use CSS. That might seem a bit strange at first, but it’s designed to make your visuals more reusable. The goal is to make your components little black boxes where everything related to how your UI looks and works is stashed.</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00000"/>
              </a:lnSpc>
              <a:spcBef>
                <a:spcPts val="640"/>
              </a:spcBef>
              <a:spcAft>
                <a:spcPts val="0"/>
              </a:spcAft>
              <a:buSzPts val="3200"/>
              <a:buNone/>
            </a:pPr>
            <a:r>
              <a:t/>
            </a:r>
            <a:endParaRPr/>
          </a:p>
        </p:txBody>
      </p:sp>
      <p:pic>
        <p:nvPicPr>
          <p:cNvPr id="140" name="Google Shape;140;p8"/>
          <p:cNvPicPr preferRelativeResize="0"/>
          <p:nvPr/>
        </p:nvPicPr>
        <p:blipFill rotWithShape="1">
          <a:blip r:embed="rId3">
            <a:alphaModFix/>
          </a:blip>
          <a:srcRect b="0" l="0" r="0" t="0"/>
          <a:stretch/>
        </p:blipFill>
        <p:spPr>
          <a:xfrm>
            <a:off x="1251825" y="2759363"/>
            <a:ext cx="5619750" cy="1552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Creating a Style Object</a:t>
            </a:r>
            <a:endParaRPr sz="3600"/>
          </a:p>
        </p:txBody>
      </p:sp>
      <p:sp>
        <p:nvSpPr>
          <p:cNvPr id="146" name="Google Shape;146;p9"/>
          <p:cNvSpPr txBox="1"/>
          <p:nvPr>
            <p:ph idx="1" type="body"/>
          </p:nvPr>
        </p:nvSpPr>
        <p:spPr>
          <a:xfrm>
            <a:off x="4360025" y="1132200"/>
            <a:ext cx="4464300" cy="33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i="1" lang="en" sz="1800"/>
              <a:t>JavaScript (by setting object.style ), the formula for converting them into something JavaScript-friendly is pretty simple:</a:t>
            </a:r>
            <a:endParaRPr b="1" i="1" sz="1800"/>
          </a:p>
          <a:p>
            <a:pPr indent="0" lvl="0" marL="0" rtl="0" algn="l">
              <a:lnSpc>
                <a:spcPct val="100000"/>
              </a:lnSpc>
              <a:spcBef>
                <a:spcPts val="0"/>
              </a:spcBef>
              <a:spcAft>
                <a:spcPts val="0"/>
              </a:spcAft>
              <a:buSzPts val="3200"/>
              <a:buNone/>
            </a:pPr>
            <a:r>
              <a:rPr lang="en" sz="1800"/>
              <a:t>1. Single-word CSS properties (such as padding , margin , and color) remain unchanged.</a:t>
            </a:r>
            <a:endParaRPr sz="1800"/>
          </a:p>
          <a:p>
            <a:pPr indent="0" lvl="0" marL="0" rtl="0" algn="l">
              <a:lnSpc>
                <a:spcPct val="100000"/>
              </a:lnSpc>
              <a:spcBef>
                <a:spcPts val="0"/>
              </a:spcBef>
              <a:spcAft>
                <a:spcPts val="0"/>
              </a:spcAft>
              <a:buSzPts val="3200"/>
              <a:buNone/>
            </a:pPr>
            <a:r>
              <a:rPr lang="en" sz="1800"/>
              <a:t>2. Multiword CSS properties with a dash in them (such as background-color, font-family, and border-radius ) are turned into one camel-case word, with the dash removed and the first letter of the second word capitalized.</a:t>
            </a:r>
            <a:endParaRPr sz="1800"/>
          </a:p>
        </p:txBody>
      </p:sp>
      <p:pic>
        <p:nvPicPr>
          <p:cNvPr id="147" name="Google Shape;147;p9"/>
          <p:cNvPicPr preferRelativeResize="0"/>
          <p:nvPr/>
        </p:nvPicPr>
        <p:blipFill rotWithShape="1">
          <a:blip r:embed="rId3">
            <a:alphaModFix/>
          </a:blip>
          <a:srcRect b="0" l="0" r="0" t="0"/>
          <a:stretch/>
        </p:blipFill>
        <p:spPr>
          <a:xfrm>
            <a:off x="502388" y="2846800"/>
            <a:ext cx="3781425" cy="952500"/>
          </a:xfrm>
          <a:prstGeom prst="rect">
            <a:avLst/>
          </a:prstGeom>
          <a:noFill/>
          <a:ln>
            <a:noFill/>
          </a:ln>
        </p:spPr>
      </p:pic>
      <p:pic>
        <p:nvPicPr>
          <p:cNvPr id="148" name="Google Shape;148;p9"/>
          <p:cNvPicPr preferRelativeResize="0"/>
          <p:nvPr/>
        </p:nvPicPr>
        <p:blipFill rotWithShape="1">
          <a:blip r:embed="rId4">
            <a:alphaModFix/>
          </a:blip>
          <a:srcRect b="0" l="0" r="0" t="0"/>
          <a:stretch/>
        </p:blipFill>
        <p:spPr>
          <a:xfrm>
            <a:off x="507150" y="2051463"/>
            <a:ext cx="3771900" cy="2543175"/>
          </a:xfrm>
          <a:prstGeom prst="rect">
            <a:avLst/>
          </a:prstGeom>
          <a:noFill/>
          <a:ln>
            <a:noFill/>
          </a:ln>
        </p:spPr>
      </p:pic>
      <p:pic>
        <p:nvPicPr>
          <p:cNvPr id="149" name="Google Shape;149;p9"/>
          <p:cNvPicPr preferRelativeResize="0"/>
          <p:nvPr/>
        </p:nvPicPr>
        <p:blipFill rotWithShape="1">
          <a:blip r:embed="rId3">
            <a:alphaModFix/>
          </a:blip>
          <a:srcRect b="0" l="0" r="0" t="0"/>
          <a:stretch/>
        </p:blipFill>
        <p:spPr>
          <a:xfrm>
            <a:off x="502400" y="1200150"/>
            <a:ext cx="3781425" cy="952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