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18" roundtripDataSignature="AMtx7mikt4qmFc97OGjDh81wjoTr+cys3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4"/>
          <p:cNvSpPr txBox="1"/>
          <p:nvPr>
            <p:ph type="ctrTitle"/>
          </p:nvPr>
        </p:nvSpPr>
        <p:spPr>
          <a:xfrm>
            <a:off x="685800" y="1597819"/>
            <a:ext cx="7772400" cy="11025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3" name="Google Shape;13;p14"/>
          <p:cNvSpPr txBox="1"/>
          <p:nvPr>
            <p:ph idx="1" type="subTitle"/>
          </p:nvPr>
        </p:nvSpPr>
        <p:spPr>
          <a:xfrm>
            <a:off x="1371600" y="2914650"/>
            <a:ext cx="6400800" cy="13146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algn="ctr">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algn="ctr">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algn="ctr">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algn="ctr">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algn="ctr">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algn="ctr">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algn="ctr">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algn="ctr">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4" name="Google Shape;14;p14"/>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 name="Google Shape;15;p14"/>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6" name="Google Shape;16;p14"/>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3"/>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70" name="Google Shape;70;p23"/>
          <p:cNvSpPr txBox="1"/>
          <p:nvPr>
            <p:ph idx="1" type="body"/>
          </p:nvPr>
        </p:nvSpPr>
        <p:spPr>
          <a:xfrm rot="5400000">
            <a:off x="2874750" y="-1217400"/>
            <a:ext cx="3394500" cy="8229600"/>
          </a:xfrm>
          <a:prstGeom prst="rect">
            <a:avLst/>
          </a:prstGeom>
          <a:noFill/>
          <a:ln>
            <a:noFill/>
          </a:ln>
        </p:spPr>
        <p:txBody>
          <a:bodyPr anchorCtr="0" anchor="t" bIns="91425" lIns="91425" spcFirstLastPara="1" rIns="91425" wrap="square" tIns="91425">
            <a:noAutofit/>
          </a:bodyPr>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1" name="Google Shape;71;p23"/>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2" name="Google Shape;72;p23"/>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3" name="Google Shape;73;p23"/>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4"/>
          <p:cNvSpPr txBox="1"/>
          <p:nvPr>
            <p:ph type="title"/>
          </p:nvPr>
        </p:nvSpPr>
        <p:spPr>
          <a:xfrm rot="5400000">
            <a:off x="5463750" y="1371628"/>
            <a:ext cx="4388700" cy="2057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76" name="Google Shape;76;p24"/>
          <p:cNvSpPr txBox="1"/>
          <p:nvPr>
            <p:ph idx="1" type="body"/>
          </p:nvPr>
        </p:nvSpPr>
        <p:spPr>
          <a:xfrm rot="5400000">
            <a:off x="1272750" y="-609572"/>
            <a:ext cx="4388700" cy="6019800"/>
          </a:xfrm>
          <a:prstGeom prst="rect">
            <a:avLst/>
          </a:prstGeom>
          <a:noFill/>
          <a:ln>
            <a:noFill/>
          </a:ln>
        </p:spPr>
        <p:txBody>
          <a:bodyPr anchorCtr="0" anchor="t" bIns="91425" lIns="91425" spcFirstLastPara="1" rIns="91425" wrap="square" tIns="91425">
            <a:noAutofit/>
          </a:bodyPr>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7" name="Google Shape;77;p24"/>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8" name="Google Shape;78;p24"/>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9" name="Google Shape;79;p24"/>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5"/>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9" name="Google Shape;19;p15"/>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0" name="Google Shape;20;p15"/>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1" name="Google Shape;21;p15"/>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2" name="Google Shape;22;p15"/>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6"/>
          <p:cNvSpPr txBox="1"/>
          <p:nvPr>
            <p:ph type="title"/>
          </p:nvPr>
        </p:nvSpPr>
        <p:spPr>
          <a:xfrm>
            <a:off x="722313" y="3305175"/>
            <a:ext cx="7772400" cy="10215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b="1" i="0" sz="4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25" name="Google Shape;25;p16"/>
          <p:cNvSpPr txBox="1"/>
          <p:nvPr>
            <p:ph idx="1" type="body"/>
          </p:nvPr>
        </p:nvSpPr>
        <p:spPr>
          <a:xfrm>
            <a:off x="722313" y="2180035"/>
            <a:ext cx="7772400" cy="1125000"/>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1pPr>
            <a:lvl2pPr indent="-228600" lvl="1" marL="914400" marR="0" algn="l">
              <a:lnSpc>
                <a:spcPct val="100000"/>
              </a:lnSpc>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algn="l">
              <a:lnSpc>
                <a:spcPct val="100000"/>
              </a:lnSpc>
              <a:spcBef>
                <a:spcPts val="32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3pPr>
            <a:lvl4pPr indent="-228600" lvl="3" marL="18288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228600" lvl="4" marL="22860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228600" lvl="5" marL="27432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228600" lvl="6" marL="32004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228600" lvl="7" marL="36576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228600" lvl="8" marL="41148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p:txBody>
      </p:sp>
      <p:sp>
        <p:nvSpPr>
          <p:cNvPr id="26" name="Google Shape;26;p16"/>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7" name="Google Shape;27;p16"/>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8" name="Google Shape;28;p16"/>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7"/>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31" name="Google Shape;31;p17"/>
          <p:cNvSpPr txBox="1"/>
          <p:nvPr>
            <p:ph idx="1" type="body"/>
          </p:nvPr>
        </p:nvSpPr>
        <p:spPr>
          <a:xfrm>
            <a:off x="457200" y="1200150"/>
            <a:ext cx="4038600" cy="3394500"/>
          </a:xfrm>
          <a:prstGeom prst="rect">
            <a:avLst/>
          </a:prstGeom>
          <a:noFill/>
          <a:ln>
            <a:noFill/>
          </a:ln>
        </p:spPr>
        <p:txBody>
          <a:bodyPr anchorCtr="0" anchor="t" bIns="91425" lIns="91425" spcFirstLastPara="1" rIns="91425" wrap="square" tIns="91425">
            <a:noAutofit/>
          </a:bodyPr>
          <a:lstStyle>
            <a:lvl1pPr indent="-406400" lvl="0" marL="4572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2" name="Google Shape;32;p17"/>
          <p:cNvSpPr txBox="1"/>
          <p:nvPr>
            <p:ph idx="2" type="body"/>
          </p:nvPr>
        </p:nvSpPr>
        <p:spPr>
          <a:xfrm>
            <a:off x="4648200" y="1200150"/>
            <a:ext cx="4038600" cy="3394500"/>
          </a:xfrm>
          <a:prstGeom prst="rect">
            <a:avLst/>
          </a:prstGeom>
          <a:noFill/>
          <a:ln>
            <a:noFill/>
          </a:ln>
        </p:spPr>
        <p:txBody>
          <a:bodyPr anchorCtr="0" anchor="t" bIns="91425" lIns="91425" spcFirstLastPara="1" rIns="91425" wrap="square" tIns="91425">
            <a:noAutofit/>
          </a:bodyPr>
          <a:lstStyle>
            <a:lvl1pPr indent="-406400" lvl="0" marL="4572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3" name="Google Shape;33;p17"/>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4" name="Google Shape;34;p17"/>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5" name="Google Shape;35;p17"/>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8"/>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38" name="Google Shape;38;p18"/>
          <p:cNvSpPr txBox="1"/>
          <p:nvPr>
            <p:ph idx="1" type="body"/>
          </p:nvPr>
        </p:nvSpPr>
        <p:spPr>
          <a:xfrm>
            <a:off x="457200" y="1151335"/>
            <a:ext cx="4040100" cy="479700"/>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228600" lvl="1" marL="914400" marR="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39" name="Google Shape;39;p18"/>
          <p:cNvSpPr txBox="1"/>
          <p:nvPr>
            <p:ph idx="2" type="body"/>
          </p:nvPr>
        </p:nvSpPr>
        <p:spPr>
          <a:xfrm>
            <a:off x="457200" y="1631156"/>
            <a:ext cx="4040100" cy="2963400"/>
          </a:xfrm>
          <a:prstGeom prst="rect">
            <a:avLst/>
          </a:prstGeom>
          <a:noFill/>
          <a:ln>
            <a:noFill/>
          </a:ln>
        </p:spPr>
        <p:txBody>
          <a:bodyPr anchorCtr="0" anchor="t" bIns="91425" lIns="91425" spcFirstLastPara="1" rIns="91425" wrap="square" tIns="91425">
            <a:noAutofit/>
          </a:bodyPr>
          <a:lstStyle>
            <a:lvl1pPr indent="-381000" lvl="0" marL="4572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40" name="Google Shape;40;p18"/>
          <p:cNvSpPr txBox="1"/>
          <p:nvPr>
            <p:ph idx="3" type="body"/>
          </p:nvPr>
        </p:nvSpPr>
        <p:spPr>
          <a:xfrm>
            <a:off x="4645025" y="1151335"/>
            <a:ext cx="4041900" cy="479700"/>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228600" lvl="1" marL="914400" marR="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41" name="Google Shape;41;p18"/>
          <p:cNvSpPr txBox="1"/>
          <p:nvPr>
            <p:ph idx="4" type="body"/>
          </p:nvPr>
        </p:nvSpPr>
        <p:spPr>
          <a:xfrm>
            <a:off x="4645025" y="1631156"/>
            <a:ext cx="4041900" cy="2963400"/>
          </a:xfrm>
          <a:prstGeom prst="rect">
            <a:avLst/>
          </a:prstGeom>
          <a:noFill/>
          <a:ln>
            <a:noFill/>
          </a:ln>
        </p:spPr>
        <p:txBody>
          <a:bodyPr anchorCtr="0" anchor="t" bIns="91425" lIns="91425" spcFirstLastPara="1" rIns="91425" wrap="square" tIns="91425">
            <a:noAutofit/>
          </a:bodyPr>
          <a:lstStyle>
            <a:lvl1pPr indent="-381000" lvl="0" marL="4572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42" name="Google Shape;42;p18"/>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3" name="Google Shape;43;p18"/>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4" name="Google Shape;44;p18"/>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9"/>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47" name="Google Shape;47;p19"/>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8" name="Google Shape;48;p19"/>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9" name="Google Shape;49;p19"/>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0"/>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2" name="Google Shape;52;p20"/>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3" name="Google Shape;53;p20"/>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1"/>
          <p:cNvSpPr txBox="1"/>
          <p:nvPr>
            <p:ph type="title"/>
          </p:nvPr>
        </p:nvSpPr>
        <p:spPr>
          <a:xfrm>
            <a:off x="457200" y="204788"/>
            <a:ext cx="3008400" cy="87150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SzPts val="1400"/>
              <a:buNone/>
              <a:defRPr b="1" i="0" sz="2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56" name="Google Shape;56;p21"/>
          <p:cNvSpPr txBox="1"/>
          <p:nvPr>
            <p:ph idx="1" type="body"/>
          </p:nvPr>
        </p:nvSpPr>
        <p:spPr>
          <a:xfrm>
            <a:off x="3575050" y="204788"/>
            <a:ext cx="5111700" cy="4389900"/>
          </a:xfrm>
          <a:prstGeom prst="rect">
            <a:avLst/>
          </a:prstGeom>
          <a:noFill/>
          <a:ln>
            <a:noFill/>
          </a:ln>
        </p:spPr>
        <p:txBody>
          <a:bodyPr anchorCtr="0" anchor="t" bIns="91425" lIns="91425" spcFirstLastPara="1" rIns="91425" wrap="square" tIns="91425">
            <a:noAutofit/>
          </a:bodyPr>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57" name="Google Shape;57;p21"/>
          <p:cNvSpPr txBox="1"/>
          <p:nvPr>
            <p:ph idx="2" type="body"/>
          </p:nvPr>
        </p:nvSpPr>
        <p:spPr>
          <a:xfrm>
            <a:off x="457200" y="1076325"/>
            <a:ext cx="3008400" cy="351840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228600" lvl="3" marL="1828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4pPr>
            <a:lvl5pPr indent="-228600" lvl="4" marL="22860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5pPr>
            <a:lvl6pPr indent="-228600" lvl="5" marL="27432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6pPr>
            <a:lvl7pPr indent="-228600" lvl="6" marL="32004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7pPr>
            <a:lvl8pPr indent="-228600" lvl="7" marL="36576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8pPr>
            <a:lvl9pPr indent="-228600" lvl="8" marL="4114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9pPr>
          </a:lstStyle>
          <a:p/>
        </p:txBody>
      </p:sp>
      <p:sp>
        <p:nvSpPr>
          <p:cNvPr id="58" name="Google Shape;58;p21"/>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9" name="Google Shape;59;p21"/>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0" name="Google Shape;60;p21"/>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2"/>
          <p:cNvSpPr txBox="1"/>
          <p:nvPr>
            <p:ph type="title"/>
          </p:nvPr>
        </p:nvSpPr>
        <p:spPr>
          <a:xfrm>
            <a:off x="1792288" y="3600450"/>
            <a:ext cx="5486400" cy="42510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SzPts val="1400"/>
              <a:buNone/>
              <a:defRPr b="1" i="0" sz="2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63" name="Google Shape;63;p22"/>
          <p:cNvSpPr/>
          <p:nvPr>
            <p:ph idx="2" type="pic"/>
          </p:nvPr>
        </p:nvSpPr>
        <p:spPr>
          <a:xfrm>
            <a:off x="1792288" y="459581"/>
            <a:ext cx="5486400" cy="30861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4" name="Google Shape;64;p22"/>
          <p:cNvSpPr txBox="1"/>
          <p:nvPr>
            <p:ph idx="1" type="body"/>
          </p:nvPr>
        </p:nvSpPr>
        <p:spPr>
          <a:xfrm>
            <a:off x="1792288" y="4025503"/>
            <a:ext cx="5486400" cy="60360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228600" lvl="3" marL="1828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4pPr>
            <a:lvl5pPr indent="-228600" lvl="4" marL="22860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5pPr>
            <a:lvl6pPr indent="-228600" lvl="5" marL="27432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6pPr>
            <a:lvl7pPr indent="-228600" lvl="6" marL="32004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7pPr>
            <a:lvl8pPr indent="-228600" lvl="7" marL="36576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8pPr>
            <a:lvl9pPr indent="-228600" lvl="8" marL="4114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9pPr>
          </a:lstStyle>
          <a:p/>
        </p:txBody>
      </p:sp>
      <p:sp>
        <p:nvSpPr>
          <p:cNvPr id="65" name="Google Shape;65;p22"/>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6" name="Google Shape;66;p22"/>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7" name="Google Shape;67;p22"/>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40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9pPr>
          </a:lstStyle>
          <a:p/>
        </p:txBody>
      </p:sp>
      <p:sp>
        <p:nvSpPr>
          <p:cNvPr id="7" name="Google Shape;7;p13"/>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8" name="Google Shape;8;p13"/>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9" name="Google Shape;9;p13"/>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 name="Google Shape;10;p13"/>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685800" y="1597819"/>
            <a:ext cx="7772400" cy="1102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b="1" lang="en"/>
              <a:t>Chapter 6</a:t>
            </a:r>
            <a:endParaRPr b="1"/>
          </a:p>
        </p:txBody>
      </p:sp>
      <p:sp>
        <p:nvSpPr>
          <p:cNvPr id="85" name="Google Shape;85;p1"/>
          <p:cNvSpPr txBox="1"/>
          <p:nvPr>
            <p:ph idx="1" type="subTitle"/>
          </p:nvPr>
        </p:nvSpPr>
        <p:spPr>
          <a:xfrm>
            <a:off x="1371600" y="2914650"/>
            <a:ext cx="6400800" cy="1314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640"/>
              </a:spcBef>
              <a:spcAft>
                <a:spcPts val="0"/>
              </a:spcAft>
              <a:buSzPts val="3200"/>
              <a:buNone/>
            </a:pPr>
            <a:r>
              <a:rPr b="1" lang="en" sz="4000"/>
              <a:t>Transferring Properties</a:t>
            </a:r>
            <a:endParaRPr sz="40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0"/>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sz="3600">
                <a:solidFill>
                  <a:schemeClr val="dk1"/>
                </a:solidFill>
              </a:rPr>
              <a:t>A Better Way to Transfer Properties</a:t>
            </a:r>
            <a:endParaRPr sz="3600"/>
          </a:p>
        </p:txBody>
      </p:sp>
      <p:sp>
        <p:nvSpPr>
          <p:cNvPr id="148" name="Google Shape;148;p10"/>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p>
            <a:pPr indent="127000" lvl="0" marL="0" rtl="0" algn="l">
              <a:lnSpc>
                <a:spcPct val="115000"/>
              </a:lnSpc>
              <a:spcBef>
                <a:spcPts val="0"/>
              </a:spcBef>
              <a:spcAft>
                <a:spcPts val="0"/>
              </a:spcAft>
              <a:buClr>
                <a:schemeClr val="dk1"/>
              </a:buClr>
              <a:buSzPts val="1100"/>
              <a:buFont typeface="Arial"/>
              <a:buNone/>
            </a:pPr>
            <a:r>
              <a:rPr lang="en" sz="1800"/>
              <a:t>You just saw an example of using the spread operator to avoid having to enumerate every single item in our array as part of passing it to a function:</a:t>
            </a:r>
            <a:endParaRPr sz="1800"/>
          </a:p>
          <a:p>
            <a:pPr indent="0" lvl="0" marL="0" rtl="0" algn="l">
              <a:lnSpc>
                <a:spcPct val="100000"/>
              </a:lnSpc>
              <a:spcBef>
                <a:spcPts val="640"/>
              </a:spcBef>
              <a:spcAft>
                <a:spcPts val="0"/>
              </a:spcAft>
              <a:buSzPts val="3200"/>
              <a:buNone/>
            </a:pPr>
            <a:r>
              <a:t/>
            </a:r>
            <a:endParaRPr/>
          </a:p>
        </p:txBody>
      </p:sp>
      <p:pic>
        <p:nvPicPr>
          <p:cNvPr id="149" name="Google Shape;149;p10"/>
          <p:cNvPicPr preferRelativeResize="0"/>
          <p:nvPr/>
        </p:nvPicPr>
        <p:blipFill rotWithShape="1">
          <a:blip r:embed="rId3">
            <a:alphaModFix/>
          </a:blip>
          <a:srcRect b="0" l="0" r="0" t="0"/>
          <a:stretch/>
        </p:blipFill>
        <p:spPr>
          <a:xfrm>
            <a:off x="726678" y="2096675"/>
            <a:ext cx="4456000" cy="238264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3600">
                <a:solidFill>
                  <a:schemeClr val="dk1"/>
                </a:solidFill>
              </a:rPr>
              <a:t>A Better Way to Transfer Properties</a:t>
            </a:r>
            <a:endParaRPr sz="3600">
              <a:solidFill>
                <a:schemeClr val="dk1"/>
              </a:solidFill>
            </a:endParaRPr>
          </a:p>
          <a:p>
            <a:pPr indent="0" lvl="0" marL="0" rtl="0" algn="ctr">
              <a:lnSpc>
                <a:spcPct val="100000"/>
              </a:lnSpc>
              <a:spcBef>
                <a:spcPts val="0"/>
              </a:spcBef>
              <a:spcAft>
                <a:spcPts val="0"/>
              </a:spcAft>
              <a:buSzPts val="1400"/>
              <a:buNone/>
            </a:pPr>
            <a:r>
              <a:t/>
            </a:r>
            <a:endParaRPr/>
          </a:p>
        </p:txBody>
      </p:sp>
      <p:sp>
        <p:nvSpPr>
          <p:cNvPr id="155" name="Google Shape;155;p11"/>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200"/>
              <a:buNone/>
            </a:pPr>
            <a:r>
              <a:rPr lang="en" sz="1800"/>
              <a:t>As part of passing these property values to a child component, we manually access each item from our props object:</a:t>
            </a:r>
            <a:endParaRPr sz="1800"/>
          </a:p>
          <a:p>
            <a:pPr indent="0" lvl="0" marL="0" rtl="0" algn="l">
              <a:lnSpc>
                <a:spcPct val="115000"/>
              </a:lnSpc>
              <a:spcBef>
                <a:spcPts val="0"/>
              </a:spcBef>
              <a:spcAft>
                <a:spcPts val="0"/>
              </a:spcAft>
              <a:buSzPts val="3200"/>
              <a:buNone/>
            </a:pPr>
            <a:r>
              <a:t/>
            </a:r>
            <a:endParaRPr sz="1800"/>
          </a:p>
          <a:p>
            <a:pPr indent="0" lvl="0" marL="0" rtl="0" algn="l">
              <a:lnSpc>
                <a:spcPct val="115000"/>
              </a:lnSpc>
              <a:spcBef>
                <a:spcPts val="0"/>
              </a:spcBef>
              <a:spcAft>
                <a:spcPts val="0"/>
              </a:spcAft>
              <a:buSzPts val="3200"/>
              <a:buNone/>
            </a:pPr>
            <a:r>
              <a:t/>
            </a:r>
            <a:endParaRPr sz="1800"/>
          </a:p>
          <a:p>
            <a:pPr indent="0" lvl="0" marL="0" rtl="0" algn="l">
              <a:lnSpc>
                <a:spcPct val="115000"/>
              </a:lnSpc>
              <a:spcBef>
                <a:spcPts val="0"/>
              </a:spcBef>
              <a:spcAft>
                <a:spcPts val="0"/>
              </a:spcAft>
              <a:buSzPts val="3200"/>
              <a:buNone/>
            </a:pPr>
            <a:r>
              <a:t/>
            </a:r>
            <a:endParaRPr sz="1800"/>
          </a:p>
          <a:p>
            <a:pPr indent="0" lvl="0" marL="0" rtl="0" algn="l">
              <a:lnSpc>
                <a:spcPct val="115000"/>
              </a:lnSpc>
              <a:spcBef>
                <a:spcPts val="0"/>
              </a:spcBef>
              <a:spcAft>
                <a:spcPts val="0"/>
              </a:spcAft>
              <a:buSzPts val="3200"/>
              <a:buNone/>
            </a:pPr>
            <a:r>
              <a:rPr lang="en" sz="1800"/>
              <a:t>As it turns out, there is a way. It actually involves the spread operator as well. We explain how later, but this means that we can call our Display component by using ...this.props :</a:t>
            </a:r>
            <a:endParaRPr sz="1800"/>
          </a:p>
          <a:p>
            <a:pPr indent="0" lvl="0" marL="0" rtl="0" algn="l">
              <a:lnSpc>
                <a:spcPct val="115000"/>
              </a:lnSpc>
              <a:spcBef>
                <a:spcPts val="0"/>
              </a:spcBef>
              <a:spcAft>
                <a:spcPts val="0"/>
              </a:spcAft>
              <a:buSzPts val="3200"/>
              <a:buNone/>
            </a:pPr>
            <a:r>
              <a:t/>
            </a:r>
            <a:endParaRPr sz="1800"/>
          </a:p>
          <a:p>
            <a:pPr indent="0" lvl="0" marL="0" rtl="0" algn="l">
              <a:lnSpc>
                <a:spcPct val="115000"/>
              </a:lnSpc>
              <a:spcBef>
                <a:spcPts val="0"/>
              </a:spcBef>
              <a:spcAft>
                <a:spcPts val="0"/>
              </a:spcAft>
              <a:buClr>
                <a:schemeClr val="dk1"/>
              </a:buClr>
              <a:buSzPts val="1100"/>
              <a:buFont typeface="Arial"/>
              <a:buNone/>
            </a:pPr>
            <a:r>
              <a:rPr i="1" lang="en" sz="1800"/>
              <a:t>  &lt;Display {...this.props} /&gt;</a:t>
            </a:r>
            <a:endParaRPr i="1" sz="1800"/>
          </a:p>
          <a:p>
            <a:pPr indent="0" lvl="0" marL="0" rtl="0" algn="l">
              <a:lnSpc>
                <a:spcPct val="100000"/>
              </a:lnSpc>
              <a:spcBef>
                <a:spcPts val="640"/>
              </a:spcBef>
              <a:spcAft>
                <a:spcPts val="0"/>
              </a:spcAft>
              <a:buSzPts val="3200"/>
              <a:buNone/>
            </a:pPr>
            <a:r>
              <a:t/>
            </a:r>
            <a:endParaRPr/>
          </a:p>
        </p:txBody>
      </p:sp>
      <p:pic>
        <p:nvPicPr>
          <p:cNvPr id="156" name="Google Shape;156;p11"/>
          <p:cNvPicPr preferRelativeResize="0"/>
          <p:nvPr/>
        </p:nvPicPr>
        <p:blipFill rotWithShape="1">
          <a:blip r:embed="rId3">
            <a:alphaModFix/>
          </a:blip>
          <a:srcRect b="0" l="0" r="0" t="0"/>
          <a:stretch/>
        </p:blipFill>
        <p:spPr>
          <a:xfrm>
            <a:off x="457200" y="1933175"/>
            <a:ext cx="6925025" cy="972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2"/>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n" sz="4800">
                <a:solidFill>
                  <a:schemeClr val="dk1"/>
                </a:solidFill>
              </a:rPr>
              <a:t>Conclusion</a:t>
            </a:r>
            <a:endParaRPr sz="4800"/>
          </a:p>
        </p:txBody>
      </p:sp>
      <p:sp>
        <p:nvSpPr>
          <p:cNvPr id="162" name="Google Shape;162;p12"/>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p>
            <a:pPr indent="63500" lvl="0" marL="0" rtl="0" algn="l">
              <a:lnSpc>
                <a:spcPct val="115000"/>
              </a:lnSpc>
              <a:spcBef>
                <a:spcPts val="0"/>
              </a:spcBef>
              <a:spcAft>
                <a:spcPts val="0"/>
              </a:spcAft>
              <a:buClr>
                <a:schemeClr val="dk1"/>
              </a:buClr>
              <a:buSzPts val="1100"/>
              <a:buFont typeface="Arial"/>
              <a:buNone/>
            </a:pPr>
            <a:r>
              <a:rPr lang="en" sz="1800"/>
              <a:t>As created by the ES6/ES2015 committee, the spread operator is designed to work only on arrays and array like creatures. The fact that it works on object literals such as our props object is a result of React extending the standard. No browser currently supports using the spread object on object literals. Our example works because of Babel. Besides turning all our JSX into something our browser understands, Babel turns cutting edge and experimental features into something that’s friendly across browsers. That’s why we’re able to get away with using the spread operator on an object literal, and that’s why we’re able to elegantly solve the problem of transferring properties across multiple layers of components.</a:t>
            </a:r>
            <a:endParaRPr sz="1800"/>
          </a:p>
          <a:p>
            <a:pPr indent="0" lvl="0" marL="0" rtl="0" algn="l">
              <a:lnSpc>
                <a:spcPct val="100000"/>
              </a:lnSpc>
              <a:spcBef>
                <a:spcPts val="640"/>
              </a:spcBef>
              <a:spcAft>
                <a:spcPts val="0"/>
              </a:spcAft>
              <a:buSzPts val="32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400"/>
              <a:buFont typeface="Arial"/>
              <a:buNone/>
            </a:pPr>
            <a:r>
              <a:rPr lang="en">
                <a:solidFill>
                  <a:schemeClr val="dk1"/>
                </a:solidFill>
              </a:rPr>
              <a:t>Objectives</a:t>
            </a:r>
            <a:endParaRPr/>
          </a:p>
        </p:txBody>
      </p:sp>
      <p:sp>
        <p:nvSpPr>
          <p:cNvPr id="91" name="Google Shape;91;p2"/>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Char char="•"/>
            </a:pPr>
            <a:r>
              <a:rPr lang="en" sz="2400"/>
              <a:t>Problem Overview </a:t>
            </a:r>
            <a:endParaRPr sz="2400"/>
          </a:p>
          <a:p>
            <a:pPr indent="-381000" lvl="0" marL="457200" rtl="0" algn="l">
              <a:lnSpc>
                <a:spcPct val="115000"/>
              </a:lnSpc>
              <a:spcBef>
                <a:spcPts val="0"/>
              </a:spcBef>
              <a:spcAft>
                <a:spcPts val="0"/>
              </a:spcAft>
              <a:buSzPts val="2400"/>
              <a:buChar char="•"/>
            </a:pPr>
            <a:r>
              <a:rPr lang="en" sz="2400"/>
              <a:t>Detailed Look at the Problem </a:t>
            </a:r>
            <a:endParaRPr sz="2400"/>
          </a:p>
          <a:p>
            <a:pPr indent="-381000" lvl="0" marL="457200" rtl="0" algn="l">
              <a:lnSpc>
                <a:spcPct val="115000"/>
              </a:lnSpc>
              <a:spcBef>
                <a:spcPts val="0"/>
              </a:spcBef>
              <a:spcAft>
                <a:spcPts val="0"/>
              </a:spcAft>
              <a:buSzPts val="2400"/>
              <a:buChar char="•"/>
            </a:pPr>
            <a:r>
              <a:rPr lang="en" sz="2400"/>
              <a:t>Meet the Spread Operator </a:t>
            </a:r>
            <a:endParaRPr sz="2400"/>
          </a:p>
          <a:p>
            <a:pPr indent="-381000" lvl="0" marL="457200" rtl="0" algn="l">
              <a:lnSpc>
                <a:spcPct val="115000"/>
              </a:lnSpc>
              <a:spcBef>
                <a:spcPts val="0"/>
              </a:spcBef>
              <a:spcAft>
                <a:spcPts val="0"/>
              </a:spcAft>
              <a:buSzPts val="2400"/>
              <a:buChar char="•"/>
            </a:pPr>
            <a:r>
              <a:rPr lang="en" sz="2400"/>
              <a:t>A Better Way to Transfer Properties</a:t>
            </a:r>
            <a:endParaRPr sz="2400"/>
          </a:p>
          <a:p>
            <a:pPr indent="0" lvl="0" marL="0" rtl="0" algn="l">
              <a:lnSpc>
                <a:spcPct val="115000"/>
              </a:lnSpc>
              <a:spcBef>
                <a:spcPts val="0"/>
              </a:spcBef>
              <a:spcAft>
                <a:spcPts val="0"/>
              </a:spcAft>
              <a:buSzPts val="3200"/>
              <a:buNone/>
            </a:pPr>
            <a:r>
              <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a:t>Problem Overview</a:t>
            </a:r>
            <a:endParaRPr/>
          </a:p>
        </p:txBody>
      </p:sp>
      <p:sp>
        <p:nvSpPr>
          <p:cNvPr id="97" name="Google Shape;97;p3"/>
          <p:cNvSpPr txBox="1"/>
          <p:nvPr>
            <p:ph idx="1" type="body"/>
          </p:nvPr>
        </p:nvSpPr>
        <p:spPr>
          <a:xfrm>
            <a:off x="457200" y="1200150"/>
            <a:ext cx="4591200" cy="339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t>React enforces a chain of command in which properties have to flow down from a parent component to an immediate child component. This means you can’t skip a layer of children when sending a property. </a:t>
            </a:r>
            <a:endParaRPr sz="1800"/>
          </a:p>
          <a:p>
            <a:pPr indent="0" lvl="0" marL="0" rtl="0" algn="l">
              <a:lnSpc>
                <a:spcPct val="115000"/>
              </a:lnSpc>
              <a:spcBef>
                <a:spcPts val="0"/>
              </a:spcBef>
              <a:spcAft>
                <a:spcPts val="0"/>
              </a:spcAft>
              <a:buClr>
                <a:schemeClr val="dk1"/>
              </a:buClr>
              <a:buSzPts val="1100"/>
              <a:buFont typeface="Arial"/>
              <a:buNone/>
            </a:pPr>
            <a:r>
              <a:rPr lang="en" sz="1800"/>
              <a:t>This also means your children can’t send a property back up to a parent. </a:t>
            </a:r>
            <a:endParaRPr sz="1800"/>
          </a:p>
          <a:p>
            <a:pPr indent="0" lvl="0" marL="0" rtl="0" algn="l">
              <a:lnSpc>
                <a:spcPct val="100000"/>
              </a:lnSpc>
              <a:spcBef>
                <a:spcPts val="640"/>
              </a:spcBef>
              <a:spcAft>
                <a:spcPts val="0"/>
              </a:spcAft>
              <a:buSzPts val="3200"/>
              <a:buNone/>
            </a:pPr>
            <a:r>
              <a:t/>
            </a:r>
            <a:endParaRPr sz="1800"/>
          </a:p>
        </p:txBody>
      </p:sp>
      <p:pic>
        <p:nvPicPr>
          <p:cNvPr id="98" name="Google Shape;98;p3"/>
          <p:cNvPicPr preferRelativeResize="0"/>
          <p:nvPr/>
        </p:nvPicPr>
        <p:blipFill rotWithShape="1">
          <a:blip r:embed="rId3">
            <a:alphaModFix/>
          </a:blip>
          <a:srcRect b="0" l="0" r="0" t="0"/>
          <a:stretch/>
        </p:blipFill>
        <p:spPr>
          <a:xfrm>
            <a:off x="5048250" y="1063363"/>
            <a:ext cx="3638550" cy="3457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4"/>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a:solidFill>
                  <a:schemeClr val="dk1"/>
                </a:solidFill>
              </a:rPr>
              <a:t>Problem Overview</a:t>
            </a:r>
            <a:endParaRPr/>
          </a:p>
        </p:txBody>
      </p:sp>
      <p:sp>
        <p:nvSpPr>
          <p:cNvPr id="104" name="Google Shape;104;p4"/>
          <p:cNvSpPr txBox="1"/>
          <p:nvPr>
            <p:ph idx="1" type="body"/>
          </p:nvPr>
        </p:nvSpPr>
        <p:spPr>
          <a:xfrm>
            <a:off x="457200" y="1243025"/>
            <a:ext cx="8229600" cy="339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200"/>
              <a:buNone/>
            </a:pPr>
            <a:r>
              <a:rPr lang="en" sz="1800"/>
              <a:t>Have send a property called color from the component representing our red circle to the component representing our purple circle.</a:t>
            </a:r>
            <a:endParaRPr sz="1800"/>
          </a:p>
          <a:p>
            <a:pPr indent="0" lvl="0" marL="0" rtl="0" algn="l">
              <a:lnSpc>
                <a:spcPct val="115000"/>
              </a:lnSpc>
              <a:spcBef>
                <a:spcPts val="0"/>
              </a:spcBef>
              <a:spcAft>
                <a:spcPts val="0"/>
              </a:spcAft>
              <a:buSzPts val="3200"/>
              <a:buNone/>
            </a:pPr>
            <a:r>
              <a:t/>
            </a:r>
            <a:endParaRPr sz="1800"/>
          </a:p>
        </p:txBody>
      </p:sp>
      <p:pic>
        <p:nvPicPr>
          <p:cNvPr id="105" name="Google Shape;105;p4"/>
          <p:cNvPicPr preferRelativeResize="0"/>
          <p:nvPr/>
        </p:nvPicPr>
        <p:blipFill rotWithShape="1">
          <a:blip r:embed="rId3">
            <a:alphaModFix/>
          </a:blip>
          <a:srcRect b="0" l="-7560" r="7560" t="0"/>
          <a:stretch/>
        </p:blipFill>
        <p:spPr>
          <a:xfrm>
            <a:off x="832125" y="1951950"/>
            <a:ext cx="3019425" cy="2816625"/>
          </a:xfrm>
          <a:prstGeom prst="rect">
            <a:avLst/>
          </a:prstGeom>
          <a:noFill/>
          <a:ln>
            <a:noFill/>
          </a:ln>
        </p:spPr>
      </p:pic>
      <p:pic>
        <p:nvPicPr>
          <p:cNvPr id="106" name="Google Shape;106;p4"/>
          <p:cNvPicPr preferRelativeResize="0"/>
          <p:nvPr/>
        </p:nvPicPr>
        <p:blipFill rotWithShape="1">
          <a:blip r:embed="rId4">
            <a:alphaModFix/>
          </a:blip>
          <a:srcRect b="0" l="0" r="0" t="0"/>
          <a:stretch/>
        </p:blipFill>
        <p:spPr>
          <a:xfrm>
            <a:off x="4505100" y="2111088"/>
            <a:ext cx="3314700" cy="2657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5"/>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n" sz="4800">
                <a:solidFill>
                  <a:schemeClr val="dk1"/>
                </a:solidFill>
              </a:rPr>
              <a:t>Detailed Look at the Problem</a:t>
            </a:r>
            <a:endParaRPr sz="4800"/>
          </a:p>
        </p:txBody>
      </p:sp>
      <p:pic>
        <p:nvPicPr>
          <p:cNvPr id="112" name="Google Shape;112;p5"/>
          <p:cNvPicPr preferRelativeResize="0"/>
          <p:nvPr/>
        </p:nvPicPr>
        <p:blipFill rotWithShape="1">
          <a:blip r:embed="rId3">
            <a:alphaModFix/>
          </a:blip>
          <a:srcRect b="0" l="0" r="0" t="0"/>
          <a:stretch/>
        </p:blipFill>
        <p:spPr>
          <a:xfrm>
            <a:off x="570950" y="1750327"/>
            <a:ext cx="3285750" cy="1642845"/>
          </a:xfrm>
          <a:prstGeom prst="rect">
            <a:avLst/>
          </a:prstGeom>
          <a:noFill/>
          <a:ln>
            <a:noFill/>
          </a:ln>
        </p:spPr>
      </p:pic>
      <p:pic>
        <p:nvPicPr>
          <p:cNvPr id="113" name="Google Shape;113;p5"/>
          <p:cNvPicPr preferRelativeResize="0"/>
          <p:nvPr/>
        </p:nvPicPr>
        <p:blipFill rotWithShape="1">
          <a:blip r:embed="rId4">
            <a:alphaModFix/>
          </a:blip>
          <a:srcRect b="0" l="0" r="0" t="0"/>
          <a:stretch/>
        </p:blipFill>
        <p:spPr>
          <a:xfrm>
            <a:off x="570950" y="3393175"/>
            <a:ext cx="2604200" cy="1370025"/>
          </a:xfrm>
          <a:prstGeom prst="rect">
            <a:avLst/>
          </a:prstGeom>
          <a:noFill/>
          <a:ln>
            <a:noFill/>
          </a:ln>
        </p:spPr>
      </p:pic>
      <p:pic>
        <p:nvPicPr>
          <p:cNvPr id="114" name="Google Shape;114;p5"/>
          <p:cNvPicPr preferRelativeResize="0"/>
          <p:nvPr/>
        </p:nvPicPr>
        <p:blipFill rotWithShape="1">
          <a:blip r:embed="rId5">
            <a:alphaModFix/>
          </a:blip>
          <a:srcRect b="0" l="0" r="0" t="0"/>
          <a:stretch/>
        </p:blipFill>
        <p:spPr>
          <a:xfrm>
            <a:off x="4331980" y="1440200"/>
            <a:ext cx="3712875" cy="2914400"/>
          </a:xfrm>
          <a:prstGeom prst="rect">
            <a:avLst/>
          </a:prstGeom>
          <a:noFill/>
          <a:ln>
            <a:noFill/>
          </a:ln>
        </p:spPr>
      </p:pic>
      <p:pic>
        <p:nvPicPr>
          <p:cNvPr id="115" name="Google Shape;115;p5"/>
          <p:cNvPicPr preferRelativeResize="0"/>
          <p:nvPr/>
        </p:nvPicPr>
        <p:blipFill rotWithShape="1">
          <a:blip r:embed="rId6">
            <a:alphaModFix/>
          </a:blip>
          <a:srcRect b="0" l="0" r="0" t="0"/>
          <a:stretch/>
        </p:blipFill>
        <p:spPr>
          <a:xfrm>
            <a:off x="676150" y="1487075"/>
            <a:ext cx="3075347" cy="550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6"/>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n" sz="4800">
                <a:solidFill>
                  <a:schemeClr val="dk1"/>
                </a:solidFill>
              </a:rPr>
              <a:t>Detailed Look at the Problem</a:t>
            </a:r>
            <a:endParaRPr/>
          </a:p>
        </p:txBody>
      </p:sp>
      <p:sp>
        <p:nvSpPr>
          <p:cNvPr id="121" name="Google Shape;121;p6"/>
          <p:cNvSpPr txBox="1"/>
          <p:nvPr>
            <p:ph idx="1" type="body"/>
          </p:nvPr>
        </p:nvSpPr>
        <p:spPr>
          <a:xfrm>
            <a:off x="457200" y="1200150"/>
            <a:ext cx="5670600" cy="3394500"/>
          </a:xfrm>
          <a:prstGeom prst="rect">
            <a:avLst/>
          </a:prstGeom>
          <a:noFill/>
          <a:ln>
            <a:noFill/>
          </a:ln>
        </p:spPr>
        <p:txBody>
          <a:bodyPr anchorCtr="0" anchor="t" bIns="91425" lIns="91425" spcFirstLastPara="1" rIns="91425" wrap="square" tIns="91425">
            <a:noAutofit/>
          </a:bodyPr>
          <a:lstStyle/>
          <a:p>
            <a:pPr indent="165100" lvl="0" marL="0" rtl="0" algn="l">
              <a:lnSpc>
                <a:spcPct val="115000"/>
              </a:lnSpc>
              <a:spcBef>
                <a:spcPts val="0"/>
              </a:spcBef>
              <a:spcAft>
                <a:spcPts val="0"/>
              </a:spcAft>
              <a:buClr>
                <a:schemeClr val="dk1"/>
              </a:buClr>
              <a:buSzPts val="1100"/>
              <a:buFont typeface="Arial"/>
              <a:buNone/>
            </a:pPr>
            <a:r>
              <a:rPr lang="en" sz="1800"/>
              <a:t>We have a Shirt component that relies on the output of the Label component, which relies on the output of the Display component.</a:t>
            </a:r>
            <a:endParaRPr sz="1800"/>
          </a:p>
          <a:p>
            <a:pPr indent="0" lvl="0" marL="0" rtl="0" algn="l">
              <a:lnSpc>
                <a:spcPct val="100000"/>
              </a:lnSpc>
              <a:spcBef>
                <a:spcPts val="640"/>
              </a:spcBef>
              <a:spcAft>
                <a:spcPts val="0"/>
              </a:spcAft>
              <a:buSzPts val="3200"/>
              <a:buNone/>
            </a:pPr>
            <a:r>
              <a:t/>
            </a:r>
            <a:endParaRPr/>
          </a:p>
        </p:txBody>
      </p:sp>
      <p:pic>
        <p:nvPicPr>
          <p:cNvPr id="122" name="Google Shape;122;p6"/>
          <p:cNvPicPr preferRelativeResize="0"/>
          <p:nvPr/>
        </p:nvPicPr>
        <p:blipFill rotWithShape="1">
          <a:blip r:embed="rId3">
            <a:alphaModFix/>
          </a:blip>
          <a:srcRect b="0" l="0" r="0" t="0"/>
          <a:stretch/>
        </p:blipFill>
        <p:spPr>
          <a:xfrm>
            <a:off x="6241575" y="1063375"/>
            <a:ext cx="2156875" cy="3531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7"/>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n" sz="4800">
                <a:solidFill>
                  <a:schemeClr val="dk1"/>
                </a:solidFill>
              </a:rPr>
              <a:t>Detailed Look at the Problem</a:t>
            </a:r>
            <a:endParaRPr>
              <a:solidFill>
                <a:schemeClr val="dk1"/>
              </a:solidFill>
            </a:endParaRPr>
          </a:p>
        </p:txBody>
      </p:sp>
      <p:sp>
        <p:nvSpPr>
          <p:cNvPr id="128" name="Google Shape;128;p7"/>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40"/>
              </a:spcBef>
              <a:spcAft>
                <a:spcPts val="0"/>
              </a:spcAft>
              <a:buSzPts val="3200"/>
              <a:buNone/>
            </a:pPr>
            <a:r>
              <a:rPr lang="en" sz="1800"/>
              <a:t> When you run this code, the output is nothing special. It’s just three lines of text, as shown in</a:t>
            </a:r>
            <a:endParaRPr sz="1800"/>
          </a:p>
        </p:txBody>
      </p:sp>
      <p:pic>
        <p:nvPicPr>
          <p:cNvPr id="129" name="Google Shape;129;p7"/>
          <p:cNvPicPr preferRelativeResize="0"/>
          <p:nvPr/>
        </p:nvPicPr>
        <p:blipFill rotWithShape="1">
          <a:blip r:embed="rId3">
            <a:alphaModFix/>
          </a:blip>
          <a:srcRect b="0" l="0" r="0" t="0"/>
          <a:stretch/>
        </p:blipFill>
        <p:spPr>
          <a:xfrm>
            <a:off x="3011152" y="1647302"/>
            <a:ext cx="3121675" cy="3186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8"/>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a:solidFill>
                  <a:schemeClr val="dk1"/>
                </a:solidFill>
              </a:rPr>
              <a:t>Meet the Spread Operator</a:t>
            </a:r>
            <a:endParaRPr/>
          </a:p>
        </p:txBody>
      </p:sp>
      <p:sp>
        <p:nvSpPr>
          <p:cNvPr id="135" name="Google Shape;135;p8"/>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200"/>
              <a:buNone/>
            </a:pPr>
            <a:r>
              <a:rPr lang="en" sz="1800"/>
              <a:t>We want to specify the three values from our items array as arguments to the printStuff function.</a:t>
            </a:r>
            <a:endParaRPr sz="1800"/>
          </a:p>
          <a:p>
            <a:pPr indent="0" lvl="0" marL="0" rtl="0" algn="l">
              <a:lnSpc>
                <a:spcPct val="115000"/>
              </a:lnSpc>
              <a:spcBef>
                <a:spcPts val="0"/>
              </a:spcBef>
              <a:spcAft>
                <a:spcPts val="0"/>
              </a:spcAft>
              <a:buSzPts val="3200"/>
              <a:buNone/>
            </a:pPr>
            <a:r>
              <a:t/>
            </a:r>
            <a:endParaRPr sz="1800"/>
          </a:p>
          <a:p>
            <a:pPr indent="0" lvl="0" marL="0" rtl="0" algn="l">
              <a:lnSpc>
                <a:spcPct val="115000"/>
              </a:lnSpc>
              <a:spcBef>
                <a:spcPts val="0"/>
              </a:spcBef>
              <a:spcAft>
                <a:spcPts val="0"/>
              </a:spcAft>
              <a:buSzPts val="3200"/>
              <a:buNone/>
            </a:pPr>
            <a:r>
              <a:t/>
            </a:r>
            <a:endParaRPr sz="1800"/>
          </a:p>
          <a:p>
            <a:pPr indent="0" lvl="0" marL="0" rtl="0" algn="l">
              <a:lnSpc>
                <a:spcPct val="115000"/>
              </a:lnSpc>
              <a:spcBef>
                <a:spcPts val="0"/>
              </a:spcBef>
              <a:spcAft>
                <a:spcPts val="0"/>
              </a:spcAft>
              <a:buSzPts val="3200"/>
              <a:buNone/>
            </a:pPr>
            <a:r>
              <a:t/>
            </a:r>
            <a:endParaRPr sz="1800"/>
          </a:p>
          <a:p>
            <a:pPr indent="0" lvl="0" marL="0" rtl="0" algn="l">
              <a:lnSpc>
                <a:spcPct val="115000"/>
              </a:lnSpc>
              <a:spcBef>
                <a:spcPts val="0"/>
              </a:spcBef>
              <a:spcAft>
                <a:spcPts val="0"/>
              </a:spcAft>
              <a:buSzPts val="3200"/>
              <a:buNone/>
            </a:pPr>
            <a:r>
              <a:t/>
            </a:r>
            <a:endParaRPr sz="1800"/>
          </a:p>
          <a:p>
            <a:pPr indent="0" lvl="0" marL="0" rtl="0" algn="l">
              <a:lnSpc>
                <a:spcPct val="115000"/>
              </a:lnSpc>
              <a:spcBef>
                <a:spcPts val="0"/>
              </a:spcBef>
              <a:spcAft>
                <a:spcPts val="0"/>
              </a:spcAft>
              <a:buSzPts val="3200"/>
              <a:buNone/>
            </a:pPr>
            <a:r>
              <a:rPr lang="en" sz="1800"/>
              <a:t>Here’s one really common way of doing that:</a:t>
            </a:r>
            <a:endParaRPr sz="1800"/>
          </a:p>
          <a:p>
            <a:pPr indent="0" lvl="0" marL="0" rtl="0" algn="l">
              <a:lnSpc>
                <a:spcPct val="115000"/>
              </a:lnSpc>
              <a:spcBef>
                <a:spcPts val="0"/>
              </a:spcBef>
              <a:spcAft>
                <a:spcPts val="0"/>
              </a:spcAft>
              <a:buSzPts val="3200"/>
              <a:buNone/>
            </a:pPr>
            <a:r>
              <a:rPr lang="en" sz="1800"/>
              <a:t>printStuff(items[0], items[1], items[2]);</a:t>
            </a:r>
            <a:endParaRPr sz="1800"/>
          </a:p>
          <a:p>
            <a:pPr indent="0" lvl="0" marL="0" rtl="0" algn="l">
              <a:lnSpc>
                <a:spcPct val="115000"/>
              </a:lnSpc>
              <a:spcBef>
                <a:spcPts val="0"/>
              </a:spcBef>
              <a:spcAft>
                <a:spcPts val="0"/>
              </a:spcAft>
              <a:buSzPts val="3200"/>
              <a:buNone/>
            </a:pPr>
            <a:r>
              <a:t/>
            </a:r>
            <a:endParaRPr sz="1800"/>
          </a:p>
          <a:p>
            <a:pPr indent="0" lvl="0" marL="0" rtl="0" algn="l">
              <a:lnSpc>
                <a:spcPct val="115000"/>
              </a:lnSpc>
              <a:spcBef>
                <a:spcPts val="0"/>
              </a:spcBef>
              <a:spcAft>
                <a:spcPts val="0"/>
              </a:spcAft>
              <a:buSzPts val="3200"/>
              <a:buNone/>
            </a:pPr>
            <a:r>
              <a:t/>
            </a:r>
            <a:endParaRPr sz="1800"/>
          </a:p>
          <a:p>
            <a:pPr indent="0" lvl="0" marL="0" rtl="0" algn="l">
              <a:lnSpc>
                <a:spcPct val="115000"/>
              </a:lnSpc>
              <a:spcBef>
                <a:spcPts val="0"/>
              </a:spcBef>
              <a:spcAft>
                <a:spcPts val="0"/>
              </a:spcAft>
              <a:buClr>
                <a:schemeClr val="dk1"/>
              </a:buClr>
              <a:buSzPts val="1100"/>
              <a:buFont typeface="Arial"/>
              <a:buNone/>
            </a:pPr>
            <a:r>
              <a:t/>
            </a:r>
            <a:endParaRPr sz="1800"/>
          </a:p>
          <a:p>
            <a:pPr indent="0" lvl="0" marL="0" rtl="0" algn="l">
              <a:lnSpc>
                <a:spcPct val="100000"/>
              </a:lnSpc>
              <a:spcBef>
                <a:spcPts val="640"/>
              </a:spcBef>
              <a:spcAft>
                <a:spcPts val="0"/>
              </a:spcAft>
              <a:buSzPts val="3200"/>
              <a:buNone/>
            </a:pPr>
            <a:r>
              <a:t/>
            </a:r>
            <a:endParaRPr/>
          </a:p>
        </p:txBody>
      </p:sp>
      <p:pic>
        <p:nvPicPr>
          <p:cNvPr id="136" name="Google Shape;136;p8"/>
          <p:cNvPicPr preferRelativeResize="0"/>
          <p:nvPr/>
        </p:nvPicPr>
        <p:blipFill rotWithShape="1">
          <a:blip r:embed="rId3">
            <a:alphaModFix/>
          </a:blip>
          <a:srcRect b="0" l="0" r="0" t="0"/>
          <a:stretch/>
        </p:blipFill>
        <p:spPr>
          <a:xfrm>
            <a:off x="527501" y="2038525"/>
            <a:ext cx="4114800" cy="103133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9"/>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a:solidFill>
                  <a:schemeClr val="dk1"/>
                </a:solidFill>
              </a:rPr>
              <a:t>Meet the Spread Operator</a:t>
            </a:r>
            <a:endParaRPr/>
          </a:p>
        </p:txBody>
      </p:sp>
      <p:sp>
        <p:nvSpPr>
          <p:cNvPr id="142" name="Google Shape;142;p9"/>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200"/>
              <a:buNone/>
            </a:pPr>
            <a:r>
              <a:rPr lang="en" sz="1800"/>
              <a:t>Access each array item individually and pass it in to our printStuff function. With the spread operator, we now have an easier way. </a:t>
            </a:r>
            <a:endParaRPr sz="1800"/>
          </a:p>
          <a:p>
            <a:pPr indent="0" lvl="0" marL="0" rtl="0" algn="l">
              <a:lnSpc>
                <a:spcPct val="115000"/>
              </a:lnSpc>
              <a:spcBef>
                <a:spcPts val="0"/>
              </a:spcBef>
              <a:spcAft>
                <a:spcPts val="0"/>
              </a:spcAft>
              <a:buSzPts val="3200"/>
              <a:buNone/>
            </a:pPr>
            <a:r>
              <a:t/>
            </a:r>
            <a:endParaRPr sz="1800"/>
          </a:p>
          <a:p>
            <a:pPr indent="0" lvl="0" marL="457200" rtl="0" algn="l">
              <a:lnSpc>
                <a:spcPct val="115000"/>
              </a:lnSpc>
              <a:spcBef>
                <a:spcPts val="0"/>
              </a:spcBef>
              <a:spcAft>
                <a:spcPts val="0"/>
              </a:spcAft>
              <a:buSzPts val="3200"/>
              <a:buNone/>
            </a:pPr>
            <a:r>
              <a:rPr i="1" lang="en" sz="1800"/>
              <a:t>printStuff(...items);</a:t>
            </a:r>
            <a:endParaRPr i="1" sz="1800"/>
          </a:p>
          <a:p>
            <a:pPr indent="0" lvl="0" marL="457200" rtl="0" algn="l">
              <a:lnSpc>
                <a:spcPct val="115000"/>
              </a:lnSpc>
              <a:spcBef>
                <a:spcPts val="0"/>
              </a:spcBef>
              <a:spcAft>
                <a:spcPts val="0"/>
              </a:spcAft>
              <a:buClr>
                <a:schemeClr val="dk1"/>
              </a:buClr>
              <a:buSzPts val="1100"/>
              <a:buFont typeface="Arial"/>
              <a:buNone/>
            </a:pPr>
            <a:r>
              <a:t/>
            </a:r>
            <a:endParaRPr i="1" sz="1800"/>
          </a:p>
          <a:p>
            <a:pPr indent="0" lvl="0" marL="0" rtl="0" algn="l">
              <a:lnSpc>
                <a:spcPct val="115000"/>
              </a:lnSpc>
              <a:spcBef>
                <a:spcPts val="0"/>
              </a:spcBef>
              <a:spcAft>
                <a:spcPts val="0"/>
              </a:spcAft>
              <a:buSzPts val="3200"/>
              <a:buNone/>
            </a:pPr>
            <a:r>
              <a:rPr lang="en" sz="1800"/>
              <a:t>The spread operator is the ... characters before our items array. Using ...items is identical to calling items[0] , items[1] , and items[2] individually, as we did earlier. The printStuff function will run and print the numbers 1 , 2 , and 3 to our console.</a:t>
            </a:r>
            <a:endParaRPr sz="1800"/>
          </a:p>
          <a:p>
            <a:pPr indent="0" lvl="0" marL="0" rtl="0" algn="l">
              <a:lnSpc>
                <a:spcPct val="115000"/>
              </a:lnSpc>
              <a:spcBef>
                <a:spcPts val="0"/>
              </a:spcBef>
              <a:spcAft>
                <a:spcPts val="0"/>
              </a:spcAft>
              <a:buSzPts val="3200"/>
              <a:buNone/>
            </a:pPr>
            <a:r>
              <a:rPr i="1" lang="en" sz="1800"/>
              <a:t>The spread operator allows you to unwrap an array into its individual elements.</a:t>
            </a:r>
            <a:endParaRPr i="1" sz="1800"/>
          </a:p>
          <a:p>
            <a:pPr indent="0" lvl="0" marL="0" rtl="0" algn="l">
              <a:lnSpc>
                <a:spcPct val="115000"/>
              </a:lnSpc>
              <a:spcBef>
                <a:spcPts val="0"/>
              </a:spcBef>
              <a:spcAft>
                <a:spcPts val="0"/>
              </a:spcAft>
              <a:buClr>
                <a:schemeClr val="dk1"/>
              </a:buClr>
              <a:buSzPts val="1100"/>
              <a:buFont typeface="Arial"/>
              <a:buNone/>
            </a:pPr>
            <a:r>
              <a:t/>
            </a:r>
            <a:endParaRPr sz="1800"/>
          </a:p>
          <a:p>
            <a:pPr indent="0" lvl="0" marL="0" rtl="0" algn="l">
              <a:lnSpc>
                <a:spcPct val="100000"/>
              </a:lnSpc>
              <a:spcBef>
                <a:spcPts val="640"/>
              </a:spcBef>
              <a:spcAft>
                <a:spcPts val="0"/>
              </a:spcAft>
              <a:buSzPts val="32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