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bwrj6SG9xP2Mp+9VdqPygHHW4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3"/>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2"/>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3"/>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5"/>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6"/>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7"/>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7"/>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7"/>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7"/>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0"/>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0"/>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1"/>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reactjs.org/docs/context.html#when-to-use-context" TargetMode="External"/><Relationship Id="rId4" Type="http://schemas.openxmlformats.org/officeDocument/2006/relationships/hyperlink" Target="https://reactjs.org/docs/context.html#when-to-use-context" TargetMode="External"/><Relationship Id="rId5" Type="http://schemas.openxmlformats.org/officeDocument/2006/relationships/hyperlink" Target="https://reactjs.org/docs/context.html#before-you-use-context" TargetMode="External"/><Relationship Id="rId6" Type="http://schemas.openxmlformats.org/officeDocument/2006/relationships/hyperlink" Target="https://reactjs.org/docs/context.html#before-you-use-context" TargetMode="External"/><Relationship Id="rId7" Type="http://schemas.openxmlformats.org/officeDocument/2006/relationships/hyperlink" Target="https://reactjs.org/docs/context.html#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Global_Objects/Object/is#Description" TargetMode="External"/><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8333"/>
              </a:lnSpc>
              <a:spcBef>
                <a:spcPts val="6000"/>
              </a:spcBef>
              <a:spcAft>
                <a:spcPts val="0"/>
              </a:spcAft>
              <a:buClr>
                <a:schemeClr val="dk1"/>
              </a:buClr>
              <a:buSzPts val="1100"/>
              <a:buFont typeface="Arial"/>
              <a:buNone/>
            </a:pPr>
            <a:r>
              <a:rPr b="1" lang="en" sz="4800">
                <a:solidFill>
                  <a:srgbClr val="000000"/>
                </a:solidFill>
                <a:latin typeface="Roboto"/>
                <a:ea typeface="Roboto"/>
                <a:cs typeface="Roboto"/>
                <a:sym typeface="Roboto"/>
              </a:rPr>
              <a:t>Context</a:t>
            </a:r>
            <a:endParaRPr b="1" sz="4800">
              <a:solidFill>
                <a:srgbClr val="000000"/>
              </a:solidFill>
              <a:latin typeface="Roboto"/>
              <a:ea typeface="Roboto"/>
              <a:cs typeface="Roboto"/>
              <a:sym typeface="Roboto"/>
            </a:endParaRPr>
          </a:p>
          <a:p>
            <a:pPr indent="0" lvl="0" marL="0" rtl="0" algn="ctr">
              <a:lnSpc>
                <a:spcPct val="100000"/>
              </a:lnSpc>
              <a:spcBef>
                <a:spcPts val="0"/>
              </a:spcBef>
              <a:spcAft>
                <a:spcPts val="0"/>
              </a:spcAft>
              <a:buSzPts val="1400"/>
              <a:buNone/>
            </a:pPr>
            <a:r>
              <a:t/>
            </a:r>
            <a:endParaRPr/>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b="1" lang="en" sz="3600">
                <a:solidFill>
                  <a:schemeClr val="dk1"/>
                </a:solidFill>
                <a:latin typeface="Roboto"/>
                <a:ea typeface="Roboto"/>
                <a:cs typeface="Roboto"/>
                <a:sym typeface="Roboto"/>
              </a:rPr>
              <a:t>API</a:t>
            </a:r>
            <a:endParaRPr/>
          </a:p>
        </p:txBody>
      </p:sp>
      <p:sp>
        <p:nvSpPr>
          <p:cNvPr id="147" name="Google Shape;147;p10"/>
          <p:cNvSpPr txBox="1"/>
          <p:nvPr>
            <p:ph idx="1" type="body"/>
          </p:nvPr>
        </p:nvSpPr>
        <p:spPr>
          <a:xfrm>
            <a:off x="457200" y="1200150"/>
            <a:ext cx="3229800" cy="339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3200"/>
              <a:buNone/>
            </a:pPr>
            <a:r>
              <a:rPr b="1" lang="en" sz="1900">
                <a:latin typeface="Consolas"/>
                <a:ea typeface="Consolas"/>
                <a:cs typeface="Consolas"/>
                <a:sym typeface="Consolas"/>
              </a:rPr>
              <a:t>Class.contextType</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rPr lang="en" sz="1400">
                <a:latin typeface="Roboto"/>
                <a:ea typeface="Roboto"/>
                <a:cs typeface="Roboto"/>
                <a:sym typeface="Roboto"/>
              </a:rPr>
              <a:t>The </a:t>
            </a:r>
            <a:r>
              <a:rPr lang="en" sz="1400">
                <a:solidFill>
                  <a:srgbClr val="1A1A1A"/>
                </a:solidFill>
                <a:latin typeface="Consolas"/>
                <a:ea typeface="Consolas"/>
                <a:cs typeface="Consolas"/>
                <a:sym typeface="Consolas"/>
              </a:rPr>
              <a:t>contextType</a:t>
            </a:r>
            <a:r>
              <a:rPr lang="en" sz="1400">
                <a:latin typeface="Roboto"/>
                <a:ea typeface="Roboto"/>
                <a:cs typeface="Roboto"/>
                <a:sym typeface="Roboto"/>
              </a:rPr>
              <a:t> property on a class can be assigned a Context object created by </a:t>
            </a:r>
            <a:r>
              <a:rPr lang="en" sz="1400">
                <a:latin typeface="Consolas"/>
                <a:ea typeface="Consolas"/>
                <a:cs typeface="Consolas"/>
                <a:sym typeface="Consolas"/>
              </a:rPr>
              <a:t>React.createContext()</a:t>
            </a:r>
            <a:r>
              <a:rPr lang="en" sz="1400">
                <a:latin typeface="Roboto"/>
                <a:ea typeface="Roboto"/>
                <a:cs typeface="Roboto"/>
                <a:sym typeface="Roboto"/>
              </a:rPr>
              <a:t>. This lets you consume the nearest current value of that Context type using </a:t>
            </a:r>
            <a:r>
              <a:rPr lang="en" sz="1400">
                <a:solidFill>
                  <a:srgbClr val="1A1A1A"/>
                </a:solidFill>
                <a:latin typeface="Consolas"/>
                <a:ea typeface="Consolas"/>
                <a:cs typeface="Consolas"/>
                <a:sym typeface="Consolas"/>
              </a:rPr>
              <a:t>this.context</a:t>
            </a:r>
            <a:r>
              <a:rPr lang="en" sz="1400">
                <a:latin typeface="Roboto"/>
                <a:ea typeface="Roboto"/>
                <a:cs typeface="Roboto"/>
                <a:sym typeface="Roboto"/>
              </a:rPr>
              <a:t>. You can reference this in any of the lifecycle methods including the render function.</a:t>
            </a:r>
            <a:endParaRPr b="1" sz="1400">
              <a:latin typeface="Consolas"/>
              <a:ea typeface="Consolas"/>
              <a:cs typeface="Consolas"/>
              <a:sym typeface="Consolas"/>
            </a:endParaRPr>
          </a:p>
        </p:txBody>
      </p:sp>
      <p:pic>
        <p:nvPicPr>
          <p:cNvPr id="148" name="Google Shape;148;p10"/>
          <p:cNvPicPr preferRelativeResize="0"/>
          <p:nvPr/>
        </p:nvPicPr>
        <p:blipFill rotWithShape="1">
          <a:blip r:embed="rId3">
            <a:alphaModFix/>
          </a:blip>
          <a:srcRect b="0" l="0" r="0" t="0"/>
          <a:stretch/>
        </p:blipFill>
        <p:spPr>
          <a:xfrm>
            <a:off x="3774075" y="1125348"/>
            <a:ext cx="5233649" cy="354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b="1" lang="en" sz="3600">
                <a:solidFill>
                  <a:schemeClr val="dk1"/>
                </a:solidFill>
                <a:latin typeface="Roboto"/>
                <a:ea typeface="Roboto"/>
                <a:cs typeface="Roboto"/>
                <a:sym typeface="Roboto"/>
              </a:rPr>
              <a:t>API</a:t>
            </a:r>
            <a:endParaRPr/>
          </a:p>
        </p:txBody>
      </p:sp>
      <p:sp>
        <p:nvSpPr>
          <p:cNvPr id="154" name="Google Shape;154;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3200"/>
              <a:buNone/>
            </a:pPr>
            <a:r>
              <a:rPr b="1" lang="en" sz="1900">
                <a:latin typeface="Consolas"/>
                <a:ea typeface="Consolas"/>
                <a:cs typeface="Consolas"/>
                <a:sym typeface="Consolas"/>
              </a:rPr>
              <a:t>Context.Consumer</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50000"/>
              </a:lnSpc>
              <a:spcBef>
                <a:spcPts val="0"/>
              </a:spcBef>
              <a:spcAft>
                <a:spcPts val="0"/>
              </a:spcAft>
              <a:buSzPts val="3200"/>
              <a:buNone/>
            </a:pPr>
            <a:r>
              <a:rPr lang="en" sz="1400">
                <a:latin typeface="Roboto"/>
                <a:ea typeface="Roboto"/>
                <a:cs typeface="Roboto"/>
                <a:sym typeface="Roboto"/>
              </a:rPr>
              <a:t>A React component that subscribes to context changes. This lets you subscribe to a context within a function component.</a:t>
            </a:r>
            <a:endParaRPr sz="1400">
              <a:latin typeface="Roboto"/>
              <a:ea typeface="Roboto"/>
              <a:cs typeface="Roboto"/>
              <a:sym typeface="Roboto"/>
            </a:endParaRPr>
          </a:p>
          <a:p>
            <a:pPr indent="0" lvl="0" marL="0" rtl="0" algn="l">
              <a:lnSpc>
                <a:spcPct val="150000"/>
              </a:lnSpc>
              <a:spcBef>
                <a:spcPts val="0"/>
              </a:spcBef>
              <a:spcAft>
                <a:spcPts val="0"/>
              </a:spcAft>
              <a:buSzPts val="3200"/>
              <a:buNone/>
            </a:pPr>
            <a:r>
              <a:rPr lang="en" sz="1400">
                <a:latin typeface="Roboto"/>
                <a:ea typeface="Roboto"/>
                <a:cs typeface="Roboto"/>
                <a:sym typeface="Roboto"/>
              </a:rPr>
              <a:t>Requires a function as a child. The function receives the current context value and returns a React node.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argument passed to the function will be equal to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prop of the closest Provider for this context above in the tree. If there is no Provider for this context above, the </a:t>
            </a:r>
            <a:r>
              <a:rPr lang="en" sz="1400">
                <a:solidFill>
                  <a:srgbClr val="1A1A1A"/>
                </a:solidFill>
                <a:latin typeface="Consolas"/>
                <a:ea typeface="Consolas"/>
                <a:cs typeface="Consolas"/>
                <a:sym typeface="Consolas"/>
              </a:rPr>
              <a:t>value</a:t>
            </a:r>
            <a:r>
              <a:rPr lang="en" sz="1400">
                <a:latin typeface="Roboto"/>
                <a:ea typeface="Roboto"/>
                <a:cs typeface="Roboto"/>
                <a:sym typeface="Roboto"/>
              </a:rPr>
              <a:t> argument will be equal to the </a:t>
            </a:r>
            <a:r>
              <a:rPr lang="en" sz="1400">
                <a:solidFill>
                  <a:srgbClr val="1A1A1A"/>
                </a:solidFill>
                <a:latin typeface="Consolas"/>
                <a:ea typeface="Consolas"/>
                <a:cs typeface="Consolas"/>
                <a:sym typeface="Consolas"/>
              </a:rPr>
              <a:t>defaultValue</a:t>
            </a:r>
            <a:r>
              <a:rPr lang="en" sz="1400">
                <a:latin typeface="Roboto"/>
                <a:ea typeface="Roboto"/>
                <a:cs typeface="Roboto"/>
                <a:sym typeface="Roboto"/>
              </a:rPr>
              <a:t> that was passed to </a:t>
            </a:r>
            <a:r>
              <a:rPr lang="en" sz="1400">
                <a:solidFill>
                  <a:srgbClr val="1A1A1A"/>
                </a:solidFill>
                <a:latin typeface="Consolas"/>
                <a:ea typeface="Consolas"/>
                <a:cs typeface="Consolas"/>
                <a:sym typeface="Consolas"/>
              </a:rPr>
              <a:t>createContext()</a:t>
            </a:r>
            <a:r>
              <a:rPr lang="en" sz="1400">
                <a:latin typeface="Roboto"/>
                <a:ea typeface="Roboto"/>
                <a:cs typeface="Roboto"/>
                <a:sym typeface="Roboto"/>
              </a:rPr>
              <a:t>.</a:t>
            </a:r>
            <a:endParaRPr sz="1400">
              <a:latin typeface="Roboto"/>
              <a:ea typeface="Roboto"/>
              <a:cs typeface="Roboto"/>
              <a:sym typeface="Roboto"/>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p:txBody>
      </p:sp>
      <p:pic>
        <p:nvPicPr>
          <p:cNvPr id="155" name="Google Shape;155;p11"/>
          <p:cNvPicPr preferRelativeResize="0"/>
          <p:nvPr/>
        </p:nvPicPr>
        <p:blipFill rotWithShape="1">
          <a:blip r:embed="rId3">
            <a:alphaModFix/>
          </a:blip>
          <a:srcRect b="0" l="0" r="0" t="0"/>
          <a:stretch/>
        </p:blipFill>
        <p:spPr>
          <a:xfrm>
            <a:off x="682750" y="1678813"/>
            <a:ext cx="5638800"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80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3">
                  <a:extLst>
                    <a:ext uri="{A12FA001-AC4F-418D-AE19-62706E023703}">
                      <ahyp:hlinkClr val="tx"/>
                    </a:ext>
                  </a:extLst>
                </a:hlinkClick>
              </a:rPr>
              <a:t>When to Use Context</a:t>
            </a:r>
            <a:endParaRPr sz="2400">
              <a:solidFill>
                <a:srgbClr val="1A1A1A"/>
              </a:solidFill>
              <a:uFill>
                <a:noFill/>
              </a:uFill>
              <a:latin typeface="Roboto"/>
              <a:ea typeface="Roboto"/>
              <a:cs typeface="Roboto"/>
              <a:sym typeface="Roboto"/>
              <a:hlinkClick r:id="rId4">
                <a:extLst>
                  <a:ext uri="{A12FA001-AC4F-418D-AE19-62706E023703}">
                    <ahyp:hlinkClr val="tx"/>
                  </a:ext>
                </a:extLst>
              </a:hlinkClick>
            </a:endParaRPr>
          </a:p>
          <a:p>
            <a:pPr indent="-317500" lvl="0" marL="457200" rtl="0" algn="l">
              <a:lnSpc>
                <a:spcPct val="115000"/>
              </a:lnSpc>
              <a:spcBef>
                <a:spcPts val="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5">
                  <a:extLst>
                    <a:ext uri="{A12FA001-AC4F-418D-AE19-62706E023703}">
                      <ahyp:hlinkClr val="tx"/>
                    </a:ext>
                  </a:extLst>
                </a:hlinkClick>
              </a:rPr>
              <a:t>Before You Use Context</a:t>
            </a:r>
            <a:endParaRPr sz="2400">
              <a:solidFill>
                <a:srgbClr val="1A1A1A"/>
              </a:solidFill>
              <a:uFill>
                <a:noFill/>
              </a:uFill>
              <a:latin typeface="Roboto"/>
              <a:ea typeface="Roboto"/>
              <a:cs typeface="Roboto"/>
              <a:sym typeface="Roboto"/>
              <a:hlinkClick r:id="rId6">
                <a:extLst>
                  <a:ext uri="{A12FA001-AC4F-418D-AE19-62706E023703}">
                    <ahyp:hlinkClr val="tx"/>
                  </a:ext>
                </a:extLst>
              </a:hlinkClick>
            </a:endParaRPr>
          </a:p>
          <a:p>
            <a:pPr indent="-317500" lvl="0" marL="457200" rtl="0" algn="l">
              <a:lnSpc>
                <a:spcPct val="115000"/>
              </a:lnSpc>
              <a:spcBef>
                <a:spcPts val="0"/>
              </a:spcBef>
              <a:spcAft>
                <a:spcPts val="0"/>
              </a:spcAft>
              <a:buClr>
                <a:srgbClr val="1A1A1A"/>
              </a:buClr>
              <a:buSzPts val="1400"/>
              <a:buFont typeface="Roboto"/>
              <a:buChar char="●"/>
            </a:pPr>
            <a:r>
              <a:rPr lang="en" sz="2400">
                <a:solidFill>
                  <a:srgbClr val="1A1A1A"/>
                </a:solidFill>
                <a:uFill>
                  <a:noFill/>
                </a:uFill>
                <a:latin typeface="Roboto"/>
                <a:ea typeface="Roboto"/>
                <a:cs typeface="Roboto"/>
                <a:sym typeface="Roboto"/>
                <a:hlinkClick r:id="rId7">
                  <a:extLst>
                    <a:ext uri="{A12FA001-AC4F-418D-AE19-62706E023703}">
                      <ahyp:hlinkClr val="tx"/>
                    </a:ext>
                  </a:extLst>
                </a:hlinkClick>
              </a:rPr>
              <a:t>API</a:t>
            </a:r>
            <a:endParaRPr sz="24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When to Use Context</a:t>
            </a:r>
            <a:endParaRPr sz="3600"/>
          </a:p>
        </p:txBody>
      </p:sp>
      <p:sp>
        <p:nvSpPr>
          <p:cNvPr id="97" name="Google Shape;97;p3"/>
          <p:cNvSpPr txBox="1"/>
          <p:nvPr>
            <p:ph idx="1" type="body"/>
          </p:nvPr>
        </p:nvSpPr>
        <p:spPr>
          <a:xfrm>
            <a:off x="457200" y="1200150"/>
            <a:ext cx="3180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latin typeface="Roboto"/>
                <a:ea typeface="Roboto"/>
                <a:cs typeface="Roboto"/>
                <a:sym typeface="Roboto"/>
              </a:rPr>
              <a:t>Context is designed to share data that can be considered “global” for a tree of React components, such as the current authenticated user, theme, or preferred language. For example, in the code below we manually thread through a “theme” prop in order to style the Button component</a:t>
            </a:r>
            <a:endParaRPr sz="1800">
              <a:latin typeface="Roboto"/>
              <a:ea typeface="Roboto"/>
              <a:cs typeface="Roboto"/>
              <a:sym typeface="Roboto"/>
            </a:endParaRPr>
          </a:p>
          <a:p>
            <a:pPr indent="0" lvl="0" marL="0" rtl="0" algn="l">
              <a:lnSpc>
                <a:spcPct val="100000"/>
              </a:lnSpc>
              <a:spcBef>
                <a:spcPts val="640"/>
              </a:spcBef>
              <a:spcAft>
                <a:spcPts val="0"/>
              </a:spcAft>
              <a:buSzPts val="3200"/>
              <a:buNone/>
            </a:pPr>
            <a:r>
              <a:t/>
            </a:r>
            <a:endParaRPr sz="1400">
              <a:latin typeface="Roboto"/>
              <a:ea typeface="Roboto"/>
              <a:cs typeface="Roboto"/>
              <a:sym typeface="Roboto"/>
            </a:endParaRPr>
          </a:p>
        </p:txBody>
      </p:sp>
      <p:pic>
        <p:nvPicPr>
          <p:cNvPr id="98" name="Google Shape;98;p3"/>
          <p:cNvPicPr preferRelativeResize="0"/>
          <p:nvPr/>
        </p:nvPicPr>
        <p:blipFill rotWithShape="1">
          <a:blip r:embed="rId3">
            <a:alphaModFix/>
          </a:blip>
          <a:srcRect b="0" l="0" r="0" t="0"/>
          <a:stretch/>
        </p:blipFill>
        <p:spPr>
          <a:xfrm>
            <a:off x="4149782" y="922738"/>
            <a:ext cx="4430044" cy="3867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When to Use Context</a:t>
            </a:r>
            <a:endParaRPr/>
          </a:p>
        </p:txBody>
      </p:sp>
      <p:sp>
        <p:nvSpPr>
          <p:cNvPr id="104" name="Google Shape;104;p4"/>
          <p:cNvSpPr txBox="1"/>
          <p:nvPr>
            <p:ph idx="1" type="body"/>
          </p:nvPr>
        </p:nvSpPr>
        <p:spPr>
          <a:xfrm>
            <a:off x="457200" y="1200150"/>
            <a:ext cx="37317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400">
                <a:latin typeface="Roboto"/>
                <a:ea typeface="Roboto"/>
                <a:cs typeface="Roboto"/>
                <a:sym typeface="Roboto"/>
              </a:rPr>
              <a:t>Using context, we can avoid passing props through intermediate elements</a:t>
            </a:r>
            <a:endParaRPr sz="1400"/>
          </a:p>
        </p:txBody>
      </p:sp>
      <p:pic>
        <p:nvPicPr>
          <p:cNvPr id="105" name="Google Shape;105;p4"/>
          <p:cNvPicPr preferRelativeResize="0"/>
          <p:nvPr/>
        </p:nvPicPr>
        <p:blipFill rotWithShape="1">
          <a:blip r:embed="rId3">
            <a:alphaModFix/>
          </a:blip>
          <a:srcRect b="0" l="0" r="0" t="0"/>
          <a:stretch/>
        </p:blipFill>
        <p:spPr>
          <a:xfrm>
            <a:off x="4707675" y="848763"/>
            <a:ext cx="3571050" cy="396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Before You Use Context</a:t>
            </a:r>
            <a:endParaRPr sz="3600"/>
          </a:p>
        </p:txBody>
      </p:sp>
      <p:sp>
        <p:nvSpPr>
          <p:cNvPr id="111" name="Google Shape;111;p5"/>
          <p:cNvSpPr txBox="1"/>
          <p:nvPr>
            <p:ph idx="1" type="body"/>
          </p:nvPr>
        </p:nvSpPr>
        <p:spPr>
          <a:xfrm>
            <a:off x="457200" y="1200150"/>
            <a:ext cx="39294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Context is primarily used when some data needs to be accessible by </a:t>
            </a:r>
            <a:r>
              <a:rPr i="1" lang="en" sz="1400">
                <a:latin typeface="Roboto"/>
                <a:ea typeface="Roboto"/>
                <a:cs typeface="Roboto"/>
                <a:sym typeface="Roboto"/>
              </a:rPr>
              <a:t>many</a:t>
            </a:r>
            <a:r>
              <a:rPr lang="en" sz="1400">
                <a:latin typeface="Roboto"/>
                <a:ea typeface="Roboto"/>
                <a:cs typeface="Roboto"/>
                <a:sym typeface="Roboto"/>
              </a:rPr>
              <a:t> components at different nesting levels. Apply it sparingly because it makes component reuse more difficult.</a:t>
            </a:r>
            <a:endParaRPr sz="1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If you only want to avoid passing some props through many levels, component composition is often a simpler solution than context.</a:t>
            </a:r>
            <a:endParaRPr sz="14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400">
                <a:latin typeface="Roboto"/>
                <a:ea typeface="Roboto"/>
                <a:cs typeface="Roboto"/>
                <a:sym typeface="Roboto"/>
              </a:rPr>
              <a:t>For example, consider a </a:t>
            </a:r>
            <a:r>
              <a:rPr lang="en" sz="1400">
                <a:solidFill>
                  <a:srgbClr val="1A1A1A"/>
                </a:solidFill>
                <a:latin typeface="Consolas"/>
                <a:ea typeface="Consolas"/>
                <a:cs typeface="Consolas"/>
                <a:sym typeface="Consolas"/>
              </a:rPr>
              <a:t>Page</a:t>
            </a:r>
            <a:r>
              <a:rPr lang="en" sz="1400">
                <a:latin typeface="Roboto"/>
                <a:ea typeface="Roboto"/>
                <a:cs typeface="Roboto"/>
                <a:sym typeface="Roboto"/>
              </a:rPr>
              <a:t> component that passes a </a:t>
            </a:r>
            <a:r>
              <a:rPr lang="en" sz="1400">
                <a:solidFill>
                  <a:srgbClr val="1A1A1A"/>
                </a:solidFill>
                <a:latin typeface="Consolas"/>
                <a:ea typeface="Consolas"/>
                <a:cs typeface="Consolas"/>
                <a:sym typeface="Consolas"/>
              </a:rPr>
              <a:t>user</a:t>
            </a:r>
            <a:r>
              <a:rPr lang="en" sz="1400">
                <a:latin typeface="Roboto"/>
                <a:ea typeface="Roboto"/>
                <a:cs typeface="Roboto"/>
                <a:sym typeface="Roboto"/>
              </a:rPr>
              <a:t> and </a:t>
            </a:r>
            <a:r>
              <a:rPr lang="en" sz="1400">
                <a:solidFill>
                  <a:srgbClr val="1A1A1A"/>
                </a:solidFill>
                <a:latin typeface="Consolas"/>
                <a:ea typeface="Consolas"/>
                <a:cs typeface="Consolas"/>
                <a:sym typeface="Consolas"/>
              </a:rPr>
              <a:t>avatarSize</a:t>
            </a:r>
            <a:r>
              <a:rPr lang="en" sz="1400">
                <a:latin typeface="Roboto"/>
                <a:ea typeface="Roboto"/>
                <a:cs typeface="Roboto"/>
                <a:sym typeface="Roboto"/>
              </a:rPr>
              <a:t> prop several levels down so that deeply nested </a:t>
            </a:r>
            <a:r>
              <a:rPr lang="en" sz="1400">
                <a:solidFill>
                  <a:srgbClr val="1A1A1A"/>
                </a:solidFill>
                <a:latin typeface="Consolas"/>
                <a:ea typeface="Consolas"/>
                <a:cs typeface="Consolas"/>
                <a:sym typeface="Consolas"/>
              </a:rPr>
              <a:t>Link</a:t>
            </a:r>
            <a:r>
              <a:rPr lang="en" sz="1400">
                <a:latin typeface="Roboto"/>
                <a:ea typeface="Roboto"/>
                <a:cs typeface="Roboto"/>
                <a:sym typeface="Roboto"/>
              </a:rPr>
              <a:t> and </a:t>
            </a:r>
            <a:r>
              <a:rPr lang="en" sz="1400">
                <a:solidFill>
                  <a:srgbClr val="1A1A1A"/>
                </a:solidFill>
                <a:latin typeface="Consolas"/>
                <a:ea typeface="Consolas"/>
                <a:cs typeface="Consolas"/>
                <a:sym typeface="Consolas"/>
              </a:rPr>
              <a:t>Avatar</a:t>
            </a:r>
            <a:r>
              <a:rPr lang="en" sz="1400">
                <a:latin typeface="Roboto"/>
                <a:ea typeface="Roboto"/>
                <a:cs typeface="Roboto"/>
                <a:sym typeface="Roboto"/>
              </a:rPr>
              <a:t> components can read it:</a:t>
            </a:r>
            <a:endParaRPr sz="1400">
              <a:latin typeface="Roboto"/>
              <a:ea typeface="Roboto"/>
              <a:cs typeface="Roboto"/>
              <a:sym typeface="Roboto"/>
            </a:endParaRPr>
          </a:p>
          <a:p>
            <a:pPr indent="0" lvl="0" marL="0" rtl="0" algn="l">
              <a:lnSpc>
                <a:spcPct val="100000"/>
              </a:lnSpc>
              <a:spcBef>
                <a:spcPts val="640"/>
              </a:spcBef>
              <a:spcAft>
                <a:spcPts val="0"/>
              </a:spcAft>
              <a:buSzPts val="3200"/>
              <a:buNone/>
            </a:pPr>
            <a:r>
              <a:t/>
            </a:r>
            <a:endParaRPr/>
          </a:p>
        </p:txBody>
      </p:sp>
      <p:pic>
        <p:nvPicPr>
          <p:cNvPr id="112" name="Google Shape;112;p5"/>
          <p:cNvPicPr preferRelativeResize="0"/>
          <p:nvPr/>
        </p:nvPicPr>
        <p:blipFill rotWithShape="1">
          <a:blip r:embed="rId3">
            <a:alphaModFix/>
          </a:blip>
          <a:srcRect b="0" l="0" r="0" t="0"/>
          <a:stretch/>
        </p:blipFill>
        <p:spPr>
          <a:xfrm>
            <a:off x="4473150" y="2063428"/>
            <a:ext cx="4452599" cy="1882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Before You Use Context</a:t>
            </a:r>
            <a:endParaRPr/>
          </a:p>
        </p:txBody>
      </p:sp>
      <p:sp>
        <p:nvSpPr>
          <p:cNvPr id="118" name="Google Shape;118;p6"/>
          <p:cNvSpPr txBox="1"/>
          <p:nvPr>
            <p:ph idx="1" type="body"/>
          </p:nvPr>
        </p:nvSpPr>
        <p:spPr>
          <a:xfrm>
            <a:off x="457200" y="1200150"/>
            <a:ext cx="35343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400">
                <a:latin typeface="Roboto"/>
                <a:ea typeface="Roboto"/>
                <a:cs typeface="Roboto"/>
                <a:sym typeface="Roboto"/>
              </a:rPr>
              <a:t>One way to solve this issue without context is to pass down the </a:t>
            </a:r>
            <a:r>
              <a:rPr lang="en" sz="1400">
                <a:latin typeface="Consolas"/>
                <a:ea typeface="Consolas"/>
                <a:cs typeface="Consolas"/>
                <a:sym typeface="Consolas"/>
              </a:rPr>
              <a:t>Avatar</a:t>
            </a:r>
            <a:r>
              <a:rPr lang="en" sz="1400">
                <a:latin typeface="Roboto"/>
                <a:ea typeface="Roboto"/>
                <a:cs typeface="Roboto"/>
                <a:sym typeface="Roboto"/>
              </a:rPr>
              <a:t> component itself so that the intermediate components don’t need to know about the </a:t>
            </a:r>
            <a:r>
              <a:rPr lang="en" sz="1400">
                <a:solidFill>
                  <a:srgbClr val="1A1A1A"/>
                </a:solidFill>
                <a:latin typeface="Consolas"/>
                <a:ea typeface="Consolas"/>
                <a:cs typeface="Consolas"/>
                <a:sym typeface="Consolas"/>
              </a:rPr>
              <a:t>user</a:t>
            </a:r>
            <a:r>
              <a:rPr lang="en" sz="1400">
                <a:latin typeface="Roboto"/>
                <a:ea typeface="Roboto"/>
                <a:cs typeface="Roboto"/>
                <a:sym typeface="Roboto"/>
              </a:rPr>
              <a:t> or </a:t>
            </a:r>
            <a:r>
              <a:rPr lang="en" sz="1400">
                <a:solidFill>
                  <a:srgbClr val="1A1A1A"/>
                </a:solidFill>
                <a:latin typeface="Consolas"/>
                <a:ea typeface="Consolas"/>
                <a:cs typeface="Consolas"/>
                <a:sym typeface="Consolas"/>
              </a:rPr>
              <a:t>avatarSize</a:t>
            </a:r>
            <a:r>
              <a:rPr lang="en" sz="1400">
                <a:latin typeface="Roboto"/>
                <a:ea typeface="Roboto"/>
                <a:cs typeface="Roboto"/>
                <a:sym typeface="Roboto"/>
              </a:rPr>
              <a:t>props:</a:t>
            </a:r>
            <a:endParaRPr sz="1400"/>
          </a:p>
        </p:txBody>
      </p:sp>
      <p:pic>
        <p:nvPicPr>
          <p:cNvPr id="119" name="Google Shape;119;p6"/>
          <p:cNvPicPr preferRelativeResize="0"/>
          <p:nvPr/>
        </p:nvPicPr>
        <p:blipFill rotWithShape="1">
          <a:blip r:embed="rId3">
            <a:alphaModFix/>
          </a:blip>
          <a:srcRect b="0" l="0" r="0" t="0"/>
          <a:stretch/>
        </p:blipFill>
        <p:spPr>
          <a:xfrm>
            <a:off x="4108400" y="1076450"/>
            <a:ext cx="4499850" cy="364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lang="en" sz="3600">
                <a:solidFill>
                  <a:schemeClr val="dk1"/>
                </a:solidFill>
                <a:latin typeface="Roboto"/>
                <a:ea typeface="Roboto"/>
                <a:cs typeface="Roboto"/>
                <a:sym typeface="Roboto"/>
              </a:rPr>
              <a:t>Before You Use Context</a:t>
            </a:r>
            <a:endParaRPr/>
          </a:p>
        </p:txBody>
      </p:sp>
      <p:sp>
        <p:nvSpPr>
          <p:cNvPr id="125" name="Google Shape;125;p7"/>
          <p:cNvSpPr txBox="1"/>
          <p:nvPr>
            <p:ph idx="1" type="body"/>
          </p:nvPr>
        </p:nvSpPr>
        <p:spPr>
          <a:xfrm>
            <a:off x="457200" y="1200150"/>
            <a:ext cx="27525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400">
                <a:latin typeface="Roboto"/>
                <a:ea typeface="Roboto"/>
                <a:cs typeface="Roboto"/>
                <a:sym typeface="Roboto"/>
              </a:rPr>
              <a:t>You’re not limited to a single child for a component. You may pass multiple children, or even have multiple separate “slots” for children, as documented here.</a:t>
            </a:r>
            <a:endParaRPr sz="1400"/>
          </a:p>
        </p:txBody>
      </p:sp>
      <p:pic>
        <p:nvPicPr>
          <p:cNvPr id="126" name="Google Shape;126;p7"/>
          <p:cNvPicPr preferRelativeResize="0"/>
          <p:nvPr/>
        </p:nvPicPr>
        <p:blipFill rotWithShape="1">
          <a:blip r:embed="rId3">
            <a:alphaModFix/>
          </a:blip>
          <a:srcRect b="0" l="0" r="0" t="0"/>
          <a:stretch/>
        </p:blipFill>
        <p:spPr>
          <a:xfrm>
            <a:off x="3280613" y="1126075"/>
            <a:ext cx="5133975" cy="367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SzPts val="1400"/>
              <a:buNone/>
            </a:pPr>
            <a:r>
              <a:rPr b="1" lang="en" sz="3600">
                <a:solidFill>
                  <a:schemeClr val="dk1"/>
                </a:solidFill>
                <a:latin typeface="Roboto"/>
                <a:ea typeface="Roboto"/>
                <a:cs typeface="Roboto"/>
                <a:sym typeface="Roboto"/>
              </a:rPr>
              <a:t>API</a:t>
            </a:r>
            <a:endParaRPr sz="3600"/>
          </a:p>
        </p:txBody>
      </p:sp>
      <p:sp>
        <p:nvSpPr>
          <p:cNvPr id="132" name="Google Shape;132;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3200"/>
              <a:buNone/>
            </a:pPr>
            <a:r>
              <a:rPr b="1" lang="en" sz="1900">
                <a:latin typeface="Consolas"/>
                <a:ea typeface="Consolas"/>
                <a:cs typeface="Consolas"/>
                <a:sym typeface="Consolas"/>
              </a:rPr>
              <a:t>React.createContext</a:t>
            </a:r>
            <a:endParaRPr b="1" sz="1900">
              <a:latin typeface="Consolas"/>
              <a:ea typeface="Consolas"/>
              <a:cs typeface="Consolas"/>
              <a:sym typeface="Consolas"/>
            </a:endParaRPr>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70000"/>
              </a:lnSpc>
              <a:spcBef>
                <a:spcPts val="2300"/>
              </a:spcBef>
              <a:spcAft>
                <a:spcPts val="0"/>
              </a:spcAft>
              <a:buSzPts val="3200"/>
              <a:buNone/>
            </a:pPr>
            <a:r>
              <a:rPr lang="en" sz="1300"/>
              <a:t>Creates a Context object. When React renders a component that subscribes to this Context object it will read the current context value from the closest matching </a:t>
            </a:r>
            <a:r>
              <a:rPr lang="en" sz="1200">
                <a:solidFill>
                  <a:srgbClr val="1A1A1A"/>
                </a:solidFill>
                <a:latin typeface="Consolas"/>
                <a:ea typeface="Consolas"/>
                <a:cs typeface="Consolas"/>
                <a:sym typeface="Consolas"/>
              </a:rPr>
              <a:t>Provider</a:t>
            </a:r>
            <a:r>
              <a:rPr lang="en" sz="1300"/>
              <a:t> above it in the tree.</a:t>
            </a:r>
            <a:endParaRPr sz="1300"/>
          </a:p>
          <a:p>
            <a:pPr indent="0" lvl="0" marL="0" rtl="0" algn="l">
              <a:lnSpc>
                <a:spcPct val="170000"/>
              </a:lnSpc>
              <a:spcBef>
                <a:spcPts val="0"/>
              </a:spcBef>
              <a:spcAft>
                <a:spcPts val="0"/>
              </a:spcAft>
              <a:buSzPts val="3200"/>
              <a:buNone/>
            </a:pPr>
            <a:r>
              <a:rPr lang="en" sz="1300"/>
              <a:t>The </a:t>
            </a:r>
            <a:r>
              <a:rPr lang="en" sz="1200">
                <a:solidFill>
                  <a:srgbClr val="1A1A1A"/>
                </a:solidFill>
                <a:latin typeface="Consolas"/>
                <a:ea typeface="Consolas"/>
                <a:cs typeface="Consolas"/>
                <a:sym typeface="Consolas"/>
              </a:rPr>
              <a:t>defaultValue</a:t>
            </a:r>
            <a:r>
              <a:rPr lang="en" sz="1300"/>
              <a:t> argument is only used when a component does not have a matching Provider above it in the tree. This can be helpful for testing components in isolation without wrapping them. Note: passing </a:t>
            </a:r>
            <a:r>
              <a:rPr lang="en" sz="1200">
                <a:solidFill>
                  <a:srgbClr val="1A1A1A"/>
                </a:solidFill>
                <a:latin typeface="Consolas"/>
                <a:ea typeface="Consolas"/>
                <a:cs typeface="Consolas"/>
                <a:sym typeface="Consolas"/>
              </a:rPr>
              <a:t>undefined</a:t>
            </a:r>
            <a:r>
              <a:rPr lang="en" sz="1300"/>
              <a:t> as a Provider value does not cause consuming components to use </a:t>
            </a:r>
            <a:r>
              <a:rPr lang="en" sz="1200">
                <a:solidFill>
                  <a:srgbClr val="1A1A1A"/>
                </a:solidFill>
                <a:latin typeface="Consolas"/>
                <a:ea typeface="Consolas"/>
                <a:cs typeface="Consolas"/>
                <a:sym typeface="Consolas"/>
              </a:rPr>
              <a:t>defaultValue</a:t>
            </a:r>
            <a:r>
              <a:rPr lang="en" sz="1300"/>
              <a:t>.</a:t>
            </a:r>
            <a:endParaRPr sz="1300"/>
          </a:p>
          <a:p>
            <a:pPr indent="0" lvl="0" marL="0" rtl="0" algn="l">
              <a:lnSpc>
                <a:spcPct val="115000"/>
              </a:lnSpc>
              <a:spcBef>
                <a:spcPts val="0"/>
              </a:spcBef>
              <a:spcAft>
                <a:spcPts val="0"/>
              </a:spcAft>
              <a:buSzPts val="3200"/>
              <a:buNone/>
            </a:pPr>
            <a:r>
              <a:t/>
            </a:r>
            <a:endParaRPr sz="1100"/>
          </a:p>
          <a:p>
            <a:pPr indent="0" lvl="0" marL="0" rtl="0" algn="l">
              <a:lnSpc>
                <a:spcPct val="130000"/>
              </a:lnSpc>
              <a:spcBef>
                <a:spcPts val="0"/>
              </a:spcBef>
              <a:spcAft>
                <a:spcPts val="0"/>
              </a:spcAft>
              <a:buSzPts val="3200"/>
              <a:buNone/>
            </a:pPr>
            <a:r>
              <a:t/>
            </a:r>
            <a:endParaRPr b="1" sz="1900">
              <a:latin typeface="Consolas"/>
              <a:ea typeface="Consolas"/>
              <a:cs typeface="Consolas"/>
              <a:sym typeface="Consolas"/>
            </a:endParaRPr>
          </a:p>
        </p:txBody>
      </p:sp>
      <p:pic>
        <p:nvPicPr>
          <p:cNvPr id="133" name="Google Shape;133;p8"/>
          <p:cNvPicPr preferRelativeResize="0"/>
          <p:nvPr/>
        </p:nvPicPr>
        <p:blipFill rotWithShape="1">
          <a:blip r:embed="rId3">
            <a:alphaModFix/>
          </a:blip>
          <a:srcRect b="0" l="0" r="0" t="0"/>
          <a:stretch/>
        </p:blipFill>
        <p:spPr>
          <a:xfrm>
            <a:off x="588550" y="1660975"/>
            <a:ext cx="5720575" cy="49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3600">
                <a:solidFill>
                  <a:schemeClr val="dk1"/>
                </a:solidFill>
                <a:latin typeface="Roboto"/>
                <a:ea typeface="Roboto"/>
                <a:cs typeface="Roboto"/>
                <a:sym typeface="Roboto"/>
              </a:rPr>
              <a:t>API</a:t>
            </a:r>
            <a:endParaRPr/>
          </a:p>
        </p:txBody>
      </p:sp>
      <p:sp>
        <p:nvSpPr>
          <p:cNvPr id="139" name="Google Shape;139;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200"/>
              <a:buNone/>
            </a:pPr>
            <a:r>
              <a:rPr b="1" lang="en" sz="1900">
                <a:latin typeface="Consolas"/>
                <a:ea typeface="Consolas"/>
                <a:cs typeface="Consolas"/>
                <a:sym typeface="Consolas"/>
              </a:rPr>
              <a:t>Context.Provider</a:t>
            </a:r>
            <a:endParaRPr b="1" sz="1900">
              <a:latin typeface="Consolas"/>
              <a:ea typeface="Consolas"/>
              <a:cs typeface="Consolas"/>
              <a:sym typeface="Consolas"/>
            </a:endParaRPr>
          </a:p>
          <a:p>
            <a:pPr indent="0" lvl="0" marL="0" rtl="0" algn="l">
              <a:lnSpc>
                <a:spcPct val="150000"/>
              </a:lnSpc>
              <a:spcBef>
                <a:spcPts val="0"/>
              </a:spcBef>
              <a:spcAft>
                <a:spcPts val="0"/>
              </a:spcAft>
              <a:buSzPts val="3200"/>
              <a:buNone/>
            </a:pPr>
            <a:r>
              <a:t/>
            </a:r>
            <a:endParaRPr b="1" sz="1900">
              <a:latin typeface="Consolas"/>
              <a:ea typeface="Consolas"/>
              <a:cs typeface="Consolas"/>
              <a:sym typeface="Consolas"/>
            </a:endParaRPr>
          </a:p>
          <a:p>
            <a:pPr indent="0" lvl="0" marL="0" rtl="0" algn="l">
              <a:lnSpc>
                <a:spcPct val="150000"/>
              </a:lnSpc>
              <a:spcBef>
                <a:spcPts val="0"/>
              </a:spcBef>
              <a:spcAft>
                <a:spcPts val="0"/>
              </a:spcAft>
              <a:buSzPts val="3200"/>
              <a:buNone/>
            </a:pPr>
            <a:r>
              <a:rPr lang="en" sz="1300">
                <a:latin typeface="Roboto"/>
                <a:ea typeface="Roboto"/>
                <a:cs typeface="Roboto"/>
                <a:sym typeface="Roboto"/>
              </a:rPr>
              <a:t>Every Context object comes with a Provider React component that allows consuming components to subscribe to context changes.</a:t>
            </a:r>
            <a:endParaRPr sz="1300">
              <a:latin typeface="Roboto"/>
              <a:ea typeface="Roboto"/>
              <a:cs typeface="Roboto"/>
              <a:sym typeface="Roboto"/>
            </a:endParaRPr>
          </a:p>
          <a:p>
            <a:pPr indent="0" lvl="0" marL="0" rtl="0" algn="l">
              <a:lnSpc>
                <a:spcPct val="150000"/>
              </a:lnSpc>
              <a:spcBef>
                <a:spcPts val="0"/>
              </a:spcBef>
              <a:spcAft>
                <a:spcPts val="0"/>
              </a:spcAft>
              <a:buSzPts val="3200"/>
              <a:buNone/>
            </a:pPr>
            <a:r>
              <a:rPr lang="en" sz="1300">
                <a:latin typeface="Roboto"/>
                <a:ea typeface="Roboto"/>
                <a:cs typeface="Roboto"/>
                <a:sym typeface="Roboto"/>
              </a:rPr>
              <a:t>Accepts a </a:t>
            </a:r>
            <a:r>
              <a:rPr lang="en" sz="1200">
                <a:solidFill>
                  <a:srgbClr val="1A1A1A"/>
                </a:solidFill>
                <a:latin typeface="Consolas"/>
                <a:ea typeface="Consolas"/>
                <a:cs typeface="Consolas"/>
                <a:sym typeface="Consolas"/>
              </a:rPr>
              <a:t>value</a:t>
            </a:r>
            <a:r>
              <a:rPr lang="en" sz="1300">
                <a:latin typeface="Roboto"/>
                <a:ea typeface="Roboto"/>
                <a:cs typeface="Roboto"/>
                <a:sym typeface="Roboto"/>
              </a:rPr>
              <a:t> prop to be passed to consuming components that are descendants of this Provider. One Provider can be connected to many consumers. Providers can be nested to override values deeper within the tree.</a:t>
            </a:r>
            <a:endParaRPr sz="1300">
              <a:latin typeface="Roboto"/>
              <a:ea typeface="Roboto"/>
              <a:cs typeface="Roboto"/>
              <a:sym typeface="Roboto"/>
            </a:endParaRPr>
          </a:p>
          <a:p>
            <a:pPr indent="0" lvl="0" marL="0" rtl="0" algn="l">
              <a:lnSpc>
                <a:spcPct val="150000"/>
              </a:lnSpc>
              <a:spcBef>
                <a:spcPts val="0"/>
              </a:spcBef>
              <a:spcAft>
                <a:spcPts val="0"/>
              </a:spcAft>
              <a:buSzPts val="3200"/>
              <a:buNone/>
            </a:pPr>
            <a:r>
              <a:rPr lang="en" sz="1300">
                <a:latin typeface="Roboto"/>
                <a:ea typeface="Roboto"/>
                <a:cs typeface="Roboto"/>
                <a:sym typeface="Roboto"/>
              </a:rPr>
              <a:t>Changes are determined by comparing the new and old values using the same algorithm as </a:t>
            </a:r>
            <a:r>
              <a:rPr lang="en" sz="1200" u="sng">
                <a:solidFill>
                  <a:srgbClr val="1A1A1A"/>
                </a:solidFill>
                <a:latin typeface="Consolas"/>
                <a:ea typeface="Consolas"/>
                <a:cs typeface="Consolas"/>
                <a:sym typeface="Consolas"/>
                <a:hlinkClick r:id="rId3">
                  <a:extLst>
                    <a:ext uri="{A12FA001-AC4F-418D-AE19-62706E023703}">
                      <ahyp:hlinkClr val="tx"/>
                    </a:ext>
                  </a:extLst>
                </a:hlinkClick>
              </a:rPr>
              <a:t>Object.is</a:t>
            </a:r>
            <a:r>
              <a:rPr lang="en" sz="1300">
                <a:latin typeface="Roboto"/>
                <a:ea typeface="Roboto"/>
                <a:cs typeface="Roboto"/>
                <a:sym typeface="Roboto"/>
              </a:rPr>
              <a:t>.</a:t>
            </a:r>
            <a:endParaRPr sz="1300">
              <a:latin typeface="Roboto"/>
              <a:ea typeface="Roboto"/>
              <a:cs typeface="Roboto"/>
              <a:sym typeface="Roboto"/>
            </a:endParaRPr>
          </a:p>
          <a:p>
            <a:pPr indent="0" lvl="0" marL="0" rtl="0" algn="l">
              <a:lnSpc>
                <a:spcPct val="150000"/>
              </a:lnSpc>
              <a:spcBef>
                <a:spcPts val="0"/>
              </a:spcBef>
              <a:spcAft>
                <a:spcPts val="0"/>
              </a:spcAft>
              <a:buSzPts val="3200"/>
              <a:buNone/>
            </a:pPr>
            <a:r>
              <a:t/>
            </a:r>
            <a:endParaRPr sz="1100">
              <a:latin typeface="Consolas"/>
              <a:ea typeface="Consolas"/>
              <a:cs typeface="Consolas"/>
              <a:sym typeface="Consolas"/>
            </a:endParaRPr>
          </a:p>
          <a:p>
            <a:pPr indent="0" lvl="0" marL="0" rtl="0" algn="l">
              <a:lnSpc>
                <a:spcPct val="150000"/>
              </a:lnSpc>
              <a:spcBef>
                <a:spcPts val="0"/>
              </a:spcBef>
              <a:spcAft>
                <a:spcPts val="0"/>
              </a:spcAft>
              <a:buSzPts val="3200"/>
              <a:buNone/>
            </a:pPr>
            <a:r>
              <a:t/>
            </a:r>
            <a:endParaRPr/>
          </a:p>
        </p:txBody>
      </p:sp>
      <p:pic>
        <p:nvPicPr>
          <p:cNvPr id="140" name="Google Shape;140;p9"/>
          <p:cNvPicPr preferRelativeResize="0"/>
          <p:nvPr/>
        </p:nvPicPr>
        <p:blipFill rotWithShape="1">
          <a:blip r:embed="rId4">
            <a:alphaModFix/>
          </a:blip>
          <a:srcRect b="0" l="0" r="0" t="0"/>
          <a:stretch/>
        </p:blipFill>
        <p:spPr>
          <a:xfrm>
            <a:off x="596825" y="1693900"/>
            <a:ext cx="4094175" cy="323225"/>
          </a:xfrm>
          <a:prstGeom prst="rect">
            <a:avLst/>
          </a:prstGeom>
          <a:noFill/>
          <a:ln>
            <a:noFill/>
          </a:ln>
        </p:spPr>
      </p:pic>
      <p:pic>
        <p:nvPicPr>
          <p:cNvPr id="141" name="Google Shape;141;p9"/>
          <p:cNvPicPr preferRelativeResize="0"/>
          <p:nvPr/>
        </p:nvPicPr>
        <p:blipFill rotWithShape="1">
          <a:blip r:embed="rId5">
            <a:alphaModFix/>
          </a:blip>
          <a:srcRect b="0" l="0" r="0" t="0"/>
          <a:stretch/>
        </p:blipFill>
        <p:spPr>
          <a:xfrm>
            <a:off x="596825" y="3938750"/>
            <a:ext cx="6500300" cy="68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