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hHoJYHHjGhSxNJYBgDwbb9Qwl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13"/>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
        <p:nvSpPr>
          <p:cNvPr id="14" name="Google Shape;14;p13"/>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22"/>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5463750" y="1371628"/>
            <a:ext cx="4388700"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1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4"/>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15"/>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26" name="Google Shape;26;p15"/>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16"/>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2" name="Google Shape;32;p16"/>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3" name="Google Shape;33;p16"/>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17"/>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9" name="Google Shape;39;p17"/>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0" name="Google Shape;40;p17"/>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1" name="Google Shape;41;p17"/>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2" name="Google Shape;42;p17"/>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18"/>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20"/>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57" name="Google Shape;57;p20"/>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58" name="Google Shape;58;p20"/>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21"/>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21"/>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5" name="Google Shape;65;p21"/>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2"/>
          <p:cNvSpPr txBox="1"/>
          <p:nvPr>
            <p:ph idx="10" type="dt"/>
          </p:nvPr>
        </p:nvSpPr>
        <p:spPr>
          <a:xfrm>
            <a:off x="457200" y="4683919"/>
            <a:ext cx="2133600" cy="357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3124200" y="4683919"/>
            <a:ext cx="2895600" cy="3573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reactjs.org/docs/uncontrolled-component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sz="4500">
                <a:solidFill>
                  <a:srgbClr val="000000"/>
                </a:solidFill>
                <a:latin typeface="Roboto"/>
                <a:ea typeface="Roboto"/>
                <a:cs typeface="Roboto"/>
                <a:sym typeface="Roboto"/>
              </a:rPr>
              <a:t>React Forms</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3300"/>
              </a:spcBef>
              <a:spcAft>
                <a:spcPts val="0"/>
              </a:spcAft>
              <a:buSzPts val="1400"/>
              <a:buNone/>
            </a:pPr>
            <a:r>
              <a:rPr b="1" lang="en">
                <a:solidFill>
                  <a:schemeClr val="dk1"/>
                </a:solidFill>
                <a:latin typeface="Roboto"/>
                <a:ea typeface="Roboto"/>
                <a:cs typeface="Roboto"/>
                <a:sym typeface="Roboto"/>
              </a:rPr>
              <a:t>Controlled Input Null Value</a:t>
            </a:r>
            <a:endParaRPr/>
          </a:p>
        </p:txBody>
      </p:sp>
      <p:sp>
        <p:nvSpPr>
          <p:cNvPr id="151" name="Google Shape;151;p1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 sz="1800"/>
              <a:t>Specifying the value prop on a controlled component prevents the user from changing the input unless you desire so. If you’ve specified a </a:t>
            </a:r>
            <a:r>
              <a:rPr lang="en" sz="1800">
                <a:solidFill>
                  <a:srgbClr val="1A1A1A"/>
                </a:solidFill>
              </a:rPr>
              <a:t>value</a:t>
            </a:r>
            <a:r>
              <a:rPr lang="en" sz="1800"/>
              <a:t> but the input is still editable, you may have accidentally set </a:t>
            </a:r>
            <a:r>
              <a:rPr lang="en" sz="1800">
                <a:solidFill>
                  <a:srgbClr val="1A1A1A"/>
                </a:solidFill>
              </a:rPr>
              <a:t>value</a:t>
            </a:r>
            <a:r>
              <a:rPr lang="en" sz="1800"/>
              <a:t> to </a:t>
            </a:r>
            <a:r>
              <a:rPr lang="en" sz="1800">
                <a:solidFill>
                  <a:srgbClr val="1A1A1A"/>
                </a:solidFill>
              </a:rPr>
              <a:t>undefined</a:t>
            </a:r>
            <a:r>
              <a:rPr lang="en" sz="1800"/>
              <a:t> or </a:t>
            </a:r>
            <a:r>
              <a:rPr lang="en" sz="1800">
                <a:solidFill>
                  <a:srgbClr val="1A1A1A"/>
                </a:solidFill>
              </a:rPr>
              <a:t>null</a:t>
            </a:r>
            <a:r>
              <a:rPr lang="en" sz="1800"/>
              <a:t>.</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rPr lang="en" sz="1800">
                <a:latin typeface="Roboto"/>
                <a:ea typeface="Roboto"/>
                <a:cs typeface="Roboto"/>
                <a:sym typeface="Roboto"/>
              </a:rPr>
              <a:t>The following code demonstrates this. (The input is locked at first but becomes editable after a short delay.)</a:t>
            </a:r>
            <a:endParaRPr sz="1800"/>
          </a:p>
        </p:txBody>
      </p:sp>
      <p:pic>
        <p:nvPicPr>
          <p:cNvPr id="152" name="Google Shape;152;p10"/>
          <p:cNvPicPr preferRelativeResize="0"/>
          <p:nvPr/>
        </p:nvPicPr>
        <p:blipFill rotWithShape="1">
          <a:blip r:embed="rId3">
            <a:alphaModFix/>
          </a:blip>
          <a:srcRect b="0" l="0" r="0" t="0"/>
          <a:stretch/>
        </p:blipFill>
        <p:spPr>
          <a:xfrm>
            <a:off x="457200" y="3164400"/>
            <a:ext cx="7676751" cy="139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Other</a:t>
            </a:r>
            <a:endParaRPr/>
          </a:p>
        </p:txBody>
      </p:sp>
      <p:sp>
        <p:nvSpPr>
          <p:cNvPr id="158" name="Google Shape;158;p11"/>
          <p:cNvSpPr txBox="1"/>
          <p:nvPr>
            <p:ph idx="1" type="body"/>
          </p:nvPr>
        </p:nvSpPr>
        <p:spPr>
          <a:xfrm>
            <a:off x="457200" y="1047750"/>
            <a:ext cx="8229600" cy="3676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b="1" lang="en" sz="2650">
                <a:latin typeface="Roboto"/>
                <a:ea typeface="Roboto"/>
                <a:cs typeface="Roboto"/>
                <a:sym typeface="Roboto"/>
              </a:rPr>
              <a:t>Alternatives to Controlled Components</a:t>
            </a:r>
            <a:endParaRPr b="1" sz="2650">
              <a:latin typeface="Roboto"/>
              <a:ea typeface="Roboto"/>
              <a:cs typeface="Roboto"/>
              <a:sym typeface="Roboto"/>
            </a:endParaRPr>
          </a:p>
          <a:p>
            <a:pPr indent="0" lvl="0" marL="0" rtl="0" algn="l">
              <a:lnSpc>
                <a:spcPct val="170000"/>
              </a:lnSpc>
              <a:spcBef>
                <a:spcPts val="0"/>
              </a:spcBef>
              <a:spcAft>
                <a:spcPts val="0"/>
              </a:spcAft>
              <a:buSzPts val="1800"/>
              <a:buNone/>
            </a:pPr>
            <a:r>
              <a:rPr lang="en" sz="1300">
                <a:latin typeface="Roboto"/>
                <a:ea typeface="Roboto"/>
                <a:cs typeface="Roboto"/>
                <a:sym typeface="Roboto"/>
              </a:rPr>
              <a:t>It can sometimes be tedious to use controlled components, because you need to write an event handler for every way your data can change and pipe all of the input state through a React component. This can become particularly annoying when you are converting a pre-existing codebase to React, or integrating a React application with a non-React library. In these situations, you might want to check out </a:t>
            </a:r>
            <a:r>
              <a:rPr lang="en" sz="1300" u="sng">
                <a:solidFill>
                  <a:srgbClr val="1A1A1A"/>
                </a:solidFill>
                <a:latin typeface="Roboto"/>
                <a:ea typeface="Roboto"/>
                <a:cs typeface="Roboto"/>
                <a:sym typeface="Roboto"/>
                <a:hlinkClick r:id="rId3">
                  <a:extLst>
                    <a:ext uri="{A12FA001-AC4F-418D-AE19-62706E023703}">
                      <ahyp:hlinkClr val="tx"/>
                    </a:ext>
                  </a:extLst>
                </a:hlinkClick>
              </a:rPr>
              <a:t>uncontrolled components</a:t>
            </a:r>
            <a:r>
              <a:rPr lang="en" sz="1300">
                <a:latin typeface="Roboto"/>
                <a:ea typeface="Roboto"/>
                <a:cs typeface="Roboto"/>
                <a:sym typeface="Roboto"/>
              </a:rPr>
              <a:t>, an alternative technique for implementing input forms.</a:t>
            </a:r>
            <a:endParaRPr sz="1300">
              <a:latin typeface="Roboto"/>
              <a:ea typeface="Roboto"/>
              <a:cs typeface="Roboto"/>
              <a:sym typeface="Roboto"/>
            </a:endParaRPr>
          </a:p>
          <a:p>
            <a:pPr indent="0" lvl="0" marL="0" rtl="0" algn="l">
              <a:lnSpc>
                <a:spcPct val="120000"/>
              </a:lnSpc>
              <a:spcBef>
                <a:spcPts val="0"/>
              </a:spcBef>
              <a:spcAft>
                <a:spcPts val="0"/>
              </a:spcAft>
              <a:buSzPts val="1800"/>
              <a:buNone/>
            </a:pPr>
            <a:r>
              <a:rPr b="1" lang="en" sz="2650">
                <a:latin typeface="Roboto"/>
                <a:ea typeface="Roboto"/>
                <a:cs typeface="Roboto"/>
                <a:sym typeface="Roboto"/>
              </a:rPr>
              <a:t>Fully-Fledged Solutions</a:t>
            </a:r>
            <a:endParaRPr b="1" sz="2650">
              <a:latin typeface="Roboto"/>
              <a:ea typeface="Roboto"/>
              <a:cs typeface="Roboto"/>
              <a:sym typeface="Roboto"/>
            </a:endParaRPr>
          </a:p>
          <a:p>
            <a:pPr indent="0" lvl="0" marL="0" rtl="0" algn="l">
              <a:lnSpc>
                <a:spcPct val="170000"/>
              </a:lnSpc>
              <a:spcBef>
                <a:spcPts val="0"/>
              </a:spcBef>
              <a:spcAft>
                <a:spcPts val="0"/>
              </a:spcAft>
              <a:buSzPts val="1800"/>
              <a:buNone/>
            </a:pPr>
            <a:r>
              <a:rPr lang="en" sz="1300">
                <a:latin typeface="Roboto"/>
                <a:ea typeface="Roboto"/>
                <a:cs typeface="Roboto"/>
                <a:sym typeface="Roboto"/>
              </a:rPr>
              <a:t>If you’re looking for a complete solution including validation, keeping track of the visited fields, and handling form submission, Formik is one of the popular choices. However, it is built on the same principles of controlled components and managing state — so don’t neglect to learn them.</a:t>
            </a:r>
            <a:endParaRPr sz="1300">
              <a:latin typeface="Roboto"/>
              <a:ea typeface="Roboto"/>
              <a:cs typeface="Roboto"/>
              <a:sym typeface="Roboto"/>
            </a:endParaRPr>
          </a:p>
          <a:p>
            <a:pPr indent="0" lvl="0" marL="0" rtl="0" algn="l">
              <a:lnSpc>
                <a:spcPct val="170000"/>
              </a:lnSpc>
              <a:spcBef>
                <a:spcPts val="0"/>
              </a:spcBef>
              <a:spcAft>
                <a:spcPts val="0"/>
              </a:spcAft>
              <a:buClr>
                <a:schemeClr val="dk1"/>
              </a:buClr>
              <a:buSzPts val="1100"/>
              <a:buFont typeface="Arial"/>
              <a:buNone/>
            </a:pPr>
            <a:r>
              <a:t/>
            </a:r>
            <a:endParaRPr sz="1300">
              <a:latin typeface="Roboto"/>
              <a:ea typeface="Roboto"/>
              <a:cs typeface="Roboto"/>
              <a:sym typeface="Roboto"/>
            </a:endParaRPr>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solidFill>
                  <a:schemeClr val="dk1"/>
                </a:solidFill>
              </a:rPr>
              <a:t>Objectives</a:t>
            </a:r>
            <a:endParaRPr/>
          </a:p>
        </p:txBody>
      </p:sp>
      <p:sp>
        <p:nvSpPr>
          <p:cNvPr id="90" name="Google Shape;90;p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 sz="2400"/>
              <a:t>Controlled Components</a:t>
            </a:r>
            <a:endParaRPr sz="2400"/>
          </a:p>
          <a:p>
            <a:pPr indent="-381000" lvl="0" marL="457200" rtl="0" algn="l">
              <a:lnSpc>
                <a:spcPct val="115000"/>
              </a:lnSpc>
              <a:spcBef>
                <a:spcPts val="0"/>
              </a:spcBef>
              <a:spcAft>
                <a:spcPts val="0"/>
              </a:spcAft>
              <a:buSzPts val="2400"/>
              <a:buChar char="•"/>
            </a:pPr>
            <a:r>
              <a:rPr lang="en" sz="2400"/>
              <a:t>The textarea Tag</a:t>
            </a:r>
            <a:endParaRPr sz="2400"/>
          </a:p>
          <a:p>
            <a:pPr indent="-381000" lvl="0" marL="457200" rtl="0" algn="l">
              <a:lnSpc>
                <a:spcPct val="115000"/>
              </a:lnSpc>
              <a:spcBef>
                <a:spcPts val="0"/>
              </a:spcBef>
              <a:spcAft>
                <a:spcPts val="0"/>
              </a:spcAft>
              <a:buSzPts val="2400"/>
              <a:buChar char="•"/>
            </a:pPr>
            <a:r>
              <a:rPr lang="en" sz="2400"/>
              <a:t>The select Tag</a:t>
            </a:r>
            <a:endParaRPr sz="2400"/>
          </a:p>
          <a:p>
            <a:pPr indent="-381000" lvl="0" marL="457200" rtl="0" algn="l">
              <a:lnSpc>
                <a:spcPct val="115000"/>
              </a:lnSpc>
              <a:spcBef>
                <a:spcPts val="0"/>
              </a:spcBef>
              <a:spcAft>
                <a:spcPts val="0"/>
              </a:spcAft>
              <a:buSzPts val="2400"/>
              <a:buFont typeface="Roboto"/>
              <a:buChar char="•"/>
            </a:pPr>
            <a:r>
              <a:rPr lang="en" sz="2400">
                <a:latin typeface="Roboto"/>
                <a:ea typeface="Roboto"/>
                <a:cs typeface="Roboto"/>
                <a:sym typeface="Roboto"/>
              </a:rPr>
              <a:t>The file input Tag</a:t>
            </a:r>
            <a:endParaRPr sz="2400"/>
          </a:p>
          <a:p>
            <a:pPr indent="-381000" lvl="0" marL="457200" rtl="0" algn="l">
              <a:lnSpc>
                <a:spcPct val="115000"/>
              </a:lnSpc>
              <a:spcBef>
                <a:spcPts val="0"/>
              </a:spcBef>
              <a:spcAft>
                <a:spcPts val="0"/>
              </a:spcAft>
              <a:buSzPts val="2400"/>
              <a:buFont typeface="Roboto"/>
              <a:buChar char="•"/>
            </a:pPr>
            <a:r>
              <a:rPr lang="en" sz="2400">
                <a:latin typeface="Roboto"/>
                <a:ea typeface="Roboto"/>
                <a:cs typeface="Roboto"/>
                <a:sym typeface="Roboto"/>
              </a:rPr>
              <a:t>Handling Multiple Inputs</a:t>
            </a:r>
            <a:endParaRPr sz="2400"/>
          </a:p>
          <a:p>
            <a:pPr indent="-381000" lvl="0" marL="457200" rtl="0" algn="l">
              <a:lnSpc>
                <a:spcPct val="115000"/>
              </a:lnSpc>
              <a:spcBef>
                <a:spcPts val="0"/>
              </a:spcBef>
              <a:spcAft>
                <a:spcPts val="0"/>
              </a:spcAft>
              <a:buSzPts val="2400"/>
              <a:buFont typeface="Roboto"/>
              <a:buChar char="•"/>
            </a:pPr>
            <a:r>
              <a:rPr lang="en" sz="2400">
                <a:latin typeface="Roboto"/>
                <a:ea typeface="Roboto"/>
                <a:cs typeface="Roboto"/>
                <a:sym typeface="Roboto"/>
              </a:rPr>
              <a:t>Controlled Input Null Value</a:t>
            </a:r>
            <a:endParaRPr sz="2400">
              <a:latin typeface="Roboto"/>
              <a:ea typeface="Roboto"/>
              <a:cs typeface="Roboto"/>
              <a:sym typeface="Roboto"/>
            </a:endParaRPr>
          </a:p>
          <a:p>
            <a:pPr indent="0" lvl="0" marL="0" rtl="0" algn="l">
              <a:lnSpc>
                <a:spcPct val="100000"/>
              </a:lnSpc>
              <a:spcBef>
                <a:spcPts val="0"/>
              </a:spcBef>
              <a:spcAft>
                <a:spcPts val="0"/>
              </a:spcAft>
              <a:buSzPts val="18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Introduction</a:t>
            </a:r>
            <a:endParaRPr/>
          </a:p>
        </p:txBody>
      </p:sp>
      <p:sp>
        <p:nvSpPr>
          <p:cNvPr id="96" name="Google Shape;96;p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 sz="1800">
                <a:solidFill>
                  <a:srgbClr val="000000"/>
                </a:solidFill>
              </a:rPr>
              <a:t>HTML form elements work a little bit differently from other DOM elements in React, because form elements naturally keep some internal state. For example, this form in plain HTML accepts a single name</a:t>
            </a:r>
            <a:endParaRPr>
              <a:solidFill>
                <a:srgbClr val="000000"/>
              </a:solidFill>
            </a:endParaRPr>
          </a:p>
        </p:txBody>
      </p:sp>
      <p:pic>
        <p:nvPicPr>
          <p:cNvPr id="97" name="Google Shape;97;p3"/>
          <p:cNvPicPr preferRelativeResize="0"/>
          <p:nvPr/>
        </p:nvPicPr>
        <p:blipFill rotWithShape="1">
          <a:blip r:embed="rId3">
            <a:alphaModFix/>
          </a:blip>
          <a:srcRect b="0" l="0" r="0" t="0"/>
          <a:stretch/>
        </p:blipFill>
        <p:spPr>
          <a:xfrm>
            <a:off x="1761000" y="2274738"/>
            <a:ext cx="5143500" cy="170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3300"/>
              </a:spcBef>
              <a:spcAft>
                <a:spcPts val="0"/>
              </a:spcAft>
              <a:buSzPts val="1400"/>
              <a:buNone/>
            </a:pPr>
            <a:r>
              <a:rPr b="1" lang="en">
                <a:solidFill>
                  <a:schemeClr val="dk1"/>
                </a:solidFill>
              </a:rPr>
              <a:t>Controlled Components</a:t>
            </a:r>
            <a:endParaRPr/>
          </a:p>
        </p:txBody>
      </p:sp>
      <p:sp>
        <p:nvSpPr>
          <p:cNvPr id="103" name="Google Shape;103;p4"/>
          <p:cNvSpPr txBox="1"/>
          <p:nvPr>
            <p:ph idx="1" type="body"/>
          </p:nvPr>
        </p:nvSpPr>
        <p:spPr>
          <a:xfrm>
            <a:off x="457200" y="1200150"/>
            <a:ext cx="38328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 sz="1800"/>
              <a:t>In HTML, form elements such as </a:t>
            </a:r>
            <a:r>
              <a:rPr lang="en" sz="1800">
                <a:solidFill>
                  <a:srgbClr val="1A1A1A"/>
                </a:solidFill>
              </a:rPr>
              <a:t>&lt;input&gt;</a:t>
            </a:r>
            <a:r>
              <a:rPr lang="en" sz="1800"/>
              <a:t>, </a:t>
            </a:r>
            <a:r>
              <a:rPr lang="en" sz="1800">
                <a:solidFill>
                  <a:srgbClr val="1A1A1A"/>
                </a:solidFill>
              </a:rPr>
              <a:t>&lt;textarea&gt;</a:t>
            </a:r>
            <a:r>
              <a:rPr lang="en" sz="1800"/>
              <a:t>, and </a:t>
            </a:r>
            <a:r>
              <a:rPr lang="en" sz="1800">
                <a:solidFill>
                  <a:srgbClr val="1A1A1A"/>
                </a:solidFill>
              </a:rPr>
              <a:t>&lt;select&gt;</a:t>
            </a:r>
            <a:r>
              <a:rPr lang="en" sz="1800"/>
              <a:t> typically maintain their own state and update it based on user input. In React, mutable state is typically kept in the state property of components, and only updated with setState().</a:t>
            </a:r>
            <a:endParaRPr sz="1800"/>
          </a:p>
        </p:txBody>
      </p:sp>
      <p:pic>
        <p:nvPicPr>
          <p:cNvPr id="104" name="Google Shape;104;p4"/>
          <p:cNvPicPr preferRelativeResize="0"/>
          <p:nvPr/>
        </p:nvPicPr>
        <p:blipFill rotWithShape="1">
          <a:blip r:embed="rId3">
            <a:alphaModFix/>
          </a:blip>
          <a:srcRect b="0" l="0" r="0" t="0"/>
          <a:stretch/>
        </p:blipFill>
        <p:spPr>
          <a:xfrm>
            <a:off x="4324300" y="1136175"/>
            <a:ext cx="4487850" cy="362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3300"/>
              </a:spcBef>
              <a:spcAft>
                <a:spcPts val="0"/>
              </a:spcAft>
              <a:buSzPts val="1400"/>
              <a:buNone/>
            </a:pPr>
            <a:r>
              <a:rPr b="1" lang="en">
                <a:solidFill>
                  <a:schemeClr val="dk1"/>
                </a:solidFill>
              </a:rPr>
              <a:t>The textarea Tag</a:t>
            </a:r>
            <a:endParaRPr b="1">
              <a:solidFill>
                <a:schemeClr val="dk1"/>
              </a:solidFill>
            </a:endParaRPr>
          </a:p>
        </p:txBody>
      </p:sp>
      <p:sp>
        <p:nvSpPr>
          <p:cNvPr id="110" name="Google Shape;110;p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 sz="1800"/>
              <a:t>In HTML, a </a:t>
            </a:r>
            <a:r>
              <a:rPr lang="en" sz="1800">
                <a:solidFill>
                  <a:srgbClr val="1A1A1A"/>
                </a:solidFill>
              </a:rPr>
              <a:t>&lt;textarea&gt;</a:t>
            </a:r>
            <a:r>
              <a:rPr lang="en" sz="1800"/>
              <a:t> element defines its text by its children:</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1000"/>
              </a:spcBef>
              <a:spcAft>
                <a:spcPts val="0"/>
              </a:spcAft>
              <a:buSzPts val="1800"/>
              <a:buNone/>
            </a:pPr>
            <a:r>
              <a:rPr lang="en" sz="1800"/>
              <a:t>In React, a </a:t>
            </a:r>
            <a:r>
              <a:rPr lang="en" sz="1800">
                <a:solidFill>
                  <a:srgbClr val="1A1A1A"/>
                </a:solidFill>
              </a:rPr>
              <a:t>&lt;textarea&gt;</a:t>
            </a:r>
            <a:r>
              <a:rPr lang="en" sz="1800"/>
              <a:t> uses a </a:t>
            </a:r>
            <a:r>
              <a:rPr lang="en" sz="1800">
                <a:solidFill>
                  <a:srgbClr val="1A1A1A"/>
                </a:solidFill>
              </a:rPr>
              <a:t>value</a:t>
            </a:r>
            <a:r>
              <a:rPr lang="en" sz="1800"/>
              <a:t> attribute instead. This way, a form using a </a:t>
            </a:r>
            <a:r>
              <a:rPr lang="en" sz="1800">
                <a:solidFill>
                  <a:srgbClr val="1A1A1A"/>
                </a:solidFill>
              </a:rPr>
              <a:t>&lt;textarea&gt;</a:t>
            </a:r>
            <a:r>
              <a:rPr lang="en" sz="1800"/>
              <a:t> can be written very similarly to a form that uses a single-line input:</a:t>
            </a:r>
            <a:endParaRPr sz="1800"/>
          </a:p>
          <a:p>
            <a:pPr indent="0" lvl="0" marL="0" rtl="0" algn="l">
              <a:lnSpc>
                <a:spcPct val="100000"/>
              </a:lnSpc>
              <a:spcBef>
                <a:spcPts val="360"/>
              </a:spcBef>
              <a:spcAft>
                <a:spcPts val="0"/>
              </a:spcAft>
              <a:buSzPts val="1800"/>
              <a:buNone/>
            </a:pPr>
            <a:r>
              <a:t/>
            </a:r>
            <a:endParaRPr sz="1800"/>
          </a:p>
        </p:txBody>
      </p:sp>
      <p:pic>
        <p:nvPicPr>
          <p:cNvPr id="111" name="Google Shape;111;p5"/>
          <p:cNvPicPr preferRelativeResize="0"/>
          <p:nvPr/>
        </p:nvPicPr>
        <p:blipFill rotWithShape="1">
          <a:blip r:embed="rId3">
            <a:alphaModFix/>
          </a:blip>
          <a:srcRect b="0" l="0" r="0" t="0"/>
          <a:stretch/>
        </p:blipFill>
        <p:spPr>
          <a:xfrm>
            <a:off x="682225" y="1598150"/>
            <a:ext cx="4638675" cy="695325"/>
          </a:xfrm>
          <a:prstGeom prst="rect">
            <a:avLst/>
          </a:prstGeom>
          <a:noFill/>
          <a:ln>
            <a:noFill/>
          </a:ln>
        </p:spPr>
      </p:pic>
      <p:pic>
        <p:nvPicPr>
          <p:cNvPr id="112" name="Google Shape;112;p5"/>
          <p:cNvPicPr preferRelativeResize="0"/>
          <p:nvPr/>
        </p:nvPicPr>
        <p:blipFill rotWithShape="1">
          <a:blip r:embed="rId4">
            <a:alphaModFix/>
          </a:blip>
          <a:srcRect b="0" l="0" r="0" t="0"/>
          <a:stretch/>
        </p:blipFill>
        <p:spPr>
          <a:xfrm>
            <a:off x="682225" y="3903688"/>
            <a:ext cx="6381750" cy="695325"/>
          </a:xfrm>
          <a:prstGeom prst="rect">
            <a:avLst/>
          </a:prstGeom>
          <a:noFill/>
          <a:ln>
            <a:noFill/>
          </a:ln>
        </p:spPr>
      </p:pic>
      <p:pic>
        <p:nvPicPr>
          <p:cNvPr id="113" name="Google Shape;113;p5"/>
          <p:cNvPicPr preferRelativeResize="0"/>
          <p:nvPr/>
        </p:nvPicPr>
        <p:blipFill rotWithShape="1">
          <a:blip r:embed="rId5">
            <a:alphaModFix/>
          </a:blip>
          <a:srcRect b="0" l="0" r="0" t="0"/>
          <a:stretch/>
        </p:blipFill>
        <p:spPr>
          <a:xfrm>
            <a:off x="682225" y="3156425"/>
            <a:ext cx="5181600" cy="704850"/>
          </a:xfrm>
          <a:prstGeom prst="rect">
            <a:avLst/>
          </a:prstGeom>
          <a:noFill/>
          <a:ln>
            <a:noFill/>
          </a:ln>
        </p:spPr>
      </p:pic>
      <p:pic>
        <p:nvPicPr>
          <p:cNvPr id="114" name="Google Shape;114;p5"/>
          <p:cNvPicPr preferRelativeResize="0"/>
          <p:nvPr/>
        </p:nvPicPr>
        <p:blipFill rotWithShape="1">
          <a:blip r:embed="rId6">
            <a:alphaModFix/>
          </a:blip>
          <a:srcRect b="0" l="0" r="0" t="0"/>
          <a:stretch/>
        </p:blipFill>
        <p:spPr>
          <a:xfrm>
            <a:off x="682225" y="2904450"/>
            <a:ext cx="5905500" cy="209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3300"/>
              </a:spcBef>
              <a:spcAft>
                <a:spcPts val="0"/>
              </a:spcAft>
              <a:buSzPts val="1400"/>
              <a:buNone/>
            </a:pPr>
            <a:r>
              <a:rPr b="1" lang="en">
                <a:solidFill>
                  <a:schemeClr val="dk1"/>
                </a:solidFill>
              </a:rPr>
              <a:t>The select Tag</a:t>
            </a:r>
            <a:endParaRPr/>
          </a:p>
        </p:txBody>
      </p:sp>
      <p:sp>
        <p:nvSpPr>
          <p:cNvPr id="120" name="Google Shape;120;p6"/>
          <p:cNvSpPr txBox="1"/>
          <p:nvPr>
            <p:ph idx="1" type="body"/>
          </p:nvPr>
        </p:nvSpPr>
        <p:spPr>
          <a:xfrm>
            <a:off x="557250" y="1182275"/>
            <a:ext cx="38499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 sz="1800"/>
              <a:t>In HTML, </a:t>
            </a:r>
            <a:r>
              <a:rPr lang="en" sz="1800">
                <a:solidFill>
                  <a:srgbClr val="1A1A1A"/>
                </a:solidFill>
              </a:rPr>
              <a:t>&lt;select&gt;</a:t>
            </a:r>
            <a:r>
              <a:rPr lang="en" sz="1800"/>
              <a:t> creates a drop-down list. For example, this HTML creates a drop-down list of flavors</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p:txBody>
      </p:sp>
      <p:pic>
        <p:nvPicPr>
          <p:cNvPr id="121" name="Google Shape;121;p6"/>
          <p:cNvPicPr preferRelativeResize="0"/>
          <p:nvPr/>
        </p:nvPicPr>
        <p:blipFill rotWithShape="1">
          <a:blip r:embed="rId3">
            <a:alphaModFix/>
          </a:blip>
          <a:srcRect b="0" l="0" r="0" t="0"/>
          <a:stretch/>
        </p:blipFill>
        <p:spPr>
          <a:xfrm>
            <a:off x="4126900" y="1182275"/>
            <a:ext cx="4419025" cy="1348400"/>
          </a:xfrm>
          <a:prstGeom prst="rect">
            <a:avLst/>
          </a:prstGeom>
          <a:noFill/>
          <a:ln>
            <a:noFill/>
          </a:ln>
        </p:spPr>
      </p:pic>
      <p:pic>
        <p:nvPicPr>
          <p:cNvPr id="122" name="Google Shape;122;p6"/>
          <p:cNvPicPr preferRelativeResize="0"/>
          <p:nvPr/>
        </p:nvPicPr>
        <p:blipFill rotWithShape="1">
          <a:blip r:embed="rId4">
            <a:alphaModFix/>
          </a:blip>
          <a:srcRect b="0" l="0" r="0" t="0"/>
          <a:stretch/>
        </p:blipFill>
        <p:spPr>
          <a:xfrm>
            <a:off x="633450" y="3662250"/>
            <a:ext cx="5600700" cy="228600"/>
          </a:xfrm>
          <a:prstGeom prst="rect">
            <a:avLst/>
          </a:prstGeom>
          <a:noFill/>
          <a:ln>
            <a:noFill/>
          </a:ln>
        </p:spPr>
      </p:pic>
      <p:pic>
        <p:nvPicPr>
          <p:cNvPr id="123" name="Google Shape;123;p6"/>
          <p:cNvPicPr preferRelativeResize="0"/>
          <p:nvPr/>
        </p:nvPicPr>
        <p:blipFill rotWithShape="1">
          <a:blip r:embed="rId5">
            <a:alphaModFix/>
          </a:blip>
          <a:srcRect b="0" l="0" r="0" t="0"/>
          <a:stretch/>
        </p:blipFill>
        <p:spPr>
          <a:xfrm>
            <a:off x="633450" y="3986075"/>
            <a:ext cx="5257800" cy="762000"/>
          </a:xfrm>
          <a:prstGeom prst="rect">
            <a:avLst/>
          </a:prstGeom>
          <a:noFill/>
          <a:ln>
            <a:noFill/>
          </a:ln>
        </p:spPr>
      </p:pic>
      <p:sp>
        <p:nvSpPr>
          <p:cNvPr id="124" name="Google Shape;124;p6"/>
          <p:cNvSpPr txBox="1"/>
          <p:nvPr/>
        </p:nvSpPr>
        <p:spPr>
          <a:xfrm>
            <a:off x="529950" y="2648875"/>
            <a:ext cx="8229600" cy="9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60"/>
              </a:spcBef>
              <a:spcAft>
                <a:spcPts val="0"/>
              </a:spcAft>
              <a:buClr>
                <a:schemeClr val="dk1"/>
              </a:buClr>
              <a:buSzPts val="1100"/>
              <a:buFont typeface="Arial"/>
              <a:buNone/>
            </a:pPr>
            <a:r>
              <a:rPr b="0" i="0" lang="en" sz="1800" u="none" cap="none" strike="noStrike">
                <a:solidFill>
                  <a:schemeClr val="dk1"/>
                </a:solidFill>
                <a:latin typeface="Roboto"/>
                <a:ea typeface="Roboto"/>
                <a:cs typeface="Roboto"/>
                <a:sym typeface="Roboto"/>
              </a:rPr>
              <a:t>React, instead of using this </a:t>
            </a:r>
            <a:r>
              <a:rPr b="0" i="0" lang="en" sz="1800" u="none" cap="none" strike="noStrike">
                <a:solidFill>
                  <a:srgbClr val="1A1A1A"/>
                </a:solidFill>
                <a:latin typeface="Consolas"/>
                <a:ea typeface="Consolas"/>
                <a:cs typeface="Consolas"/>
                <a:sym typeface="Consolas"/>
              </a:rPr>
              <a:t>selected</a:t>
            </a:r>
            <a:r>
              <a:rPr b="0" i="0" lang="en" sz="1800" u="none" cap="none" strike="noStrike">
                <a:solidFill>
                  <a:schemeClr val="dk1"/>
                </a:solidFill>
                <a:latin typeface="Roboto"/>
                <a:ea typeface="Roboto"/>
                <a:cs typeface="Roboto"/>
                <a:sym typeface="Roboto"/>
              </a:rPr>
              <a:t> attribute, uses a </a:t>
            </a:r>
            <a:r>
              <a:rPr b="0" i="0" lang="en" sz="1800" u="none" cap="none" strike="noStrike">
                <a:solidFill>
                  <a:srgbClr val="1A1A1A"/>
                </a:solidFill>
                <a:latin typeface="Consolas"/>
                <a:ea typeface="Consolas"/>
                <a:cs typeface="Consolas"/>
                <a:sym typeface="Consolas"/>
              </a:rPr>
              <a:t>value</a:t>
            </a:r>
            <a:r>
              <a:rPr b="0" i="0" lang="en" sz="1800" u="none" cap="none" strike="noStrike">
                <a:solidFill>
                  <a:schemeClr val="dk1"/>
                </a:solidFill>
                <a:latin typeface="Roboto"/>
                <a:ea typeface="Roboto"/>
                <a:cs typeface="Roboto"/>
                <a:sym typeface="Roboto"/>
              </a:rPr>
              <a:t> attribute on the root </a:t>
            </a:r>
            <a:r>
              <a:rPr b="0" i="0" lang="en" sz="1800" u="none" cap="none" strike="noStrike">
                <a:solidFill>
                  <a:srgbClr val="1A1A1A"/>
                </a:solidFill>
                <a:latin typeface="Consolas"/>
                <a:ea typeface="Consolas"/>
                <a:cs typeface="Consolas"/>
                <a:sym typeface="Consolas"/>
              </a:rPr>
              <a:t>select</a:t>
            </a:r>
            <a:r>
              <a:rPr b="0" i="0" lang="en" sz="1800" u="none" cap="none" strike="noStrike">
                <a:solidFill>
                  <a:schemeClr val="dk1"/>
                </a:solidFill>
                <a:latin typeface="Roboto"/>
                <a:ea typeface="Roboto"/>
                <a:cs typeface="Roboto"/>
                <a:sym typeface="Roboto"/>
              </a:rPr>
              <a:t> tag. This is more convenient in a controlled component because you only need to update it in one place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3300"/>
              </a:spcBef>
              <a:spcAft>
                <a:spcPts val="0"/>
              </a:spcAft>
              <a:buSzPts val="1400"/>
              <a:buNone/>
            </a:pPr>
            <a:r>
              <a:rPr b="1" lang="en">
                <a:solidFill>
                  <a:schemeClr val="dk1"/>
                </a:solidFill>
              </a:rPr>
              <a:t>The select Tag</a:t>
            </a:r>
            <a:endParaRPr/>
          </a:p>
        </p:txBody>
      </p:sp>
      <p:sp>
        <p:nvSpPr>
          <p:cNvPr id="130" name="Google Shape;130;p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 sz="1800"/>
              <a:t>Overall, this makes it so that </a:t>
            </a:r>
            <a:r>
              <a:rPr lang="en" sz="1800">
                <a:solidFill>
                  <a:srgbClr val="1A1A1A"/>
                </a:solidFill>
              </a:rPr>
              <a:t>&lt;input type="text"&gt;</a:t>
            </a:r>
            <a:r>
              <a:rPr lang="en" sz="1800"/>
              <a:t>, </a:t>
            </a:r>
            <a:r>
              <a:rPr lang="en" sz="1800">
                <a:solidFill>
                  <a:srgbClr val="1A1A1A"/>
                </a:solidFill>
              </a:rPr>
              <a:t>&lt;textarea&gt;</a:t>
            </a:r>
            <a:r>
              <a:rPr lang="en" sz="1800"/>
              <a:t>, and </a:t>
            </a:r>
            <a:r>
              <a:rPr lang="en" sz="1800">
                <a:solidFill>
                  <a:srgbClr val="1A1A1A"/>
                </a:solidFill>
              </a:rPr>
              <a:t>&lt;select&gt;</a:t>
            </a:r>
            <a:r>
              <a:rPr lang="en" sz="1800"/>
              <a:t> all work very similarly - they all accept a </a:t>
            </a:r>
            <a:r>
              <a:rPr lang="en" sz="1800">
                <a:solidFill>
                  <a:srgbClr val="1A1A1A"/>
                </a:solidFill>
              </a:rPr>
              <a:t>value</a:t>
            </a:r>
            <a:r>
              <a:rPr lang="en" sz="1800"/>
              <a:t> attribute that you can use to implement a controlled component.</a:t>
            </a:r>
            <a:endParaRPr sz="1800"/>
          </a:p>
        </p:txBody>
      </p:sp>
      <p:pic>
        <p:nvPicPr>
          <p:cNvPr id="131" name="Google Shape;131;p7"/>
          <p:cNvPicPr preferRelativeResize="0"/>
          <p:nvPr/>
        </p:nvPicPr>
        <p:blipFill rotWithShape="1">
          <a:blip r:embed="rId3">
            <a:alphaModFix/>
          </a:blip>
          <a:srcRect b="0" l="0" r="0" t="0"/>
          <a:stretch/>
        </p:blipFill>
        <p:spPr>
          <a:xfrm>
            <a:off x="457200" y="2356225"/>
            <a:ext cx="8229599" cy="21622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3300"/>
              </a:spcBef>
              <a:spcAft>
                <a:spcPts val="0"/>
              </a:spcAft>
              <a:buSzPts val="1400"/>
              <a:buNone/>
            </a:pPr>
            <a:r>
              <a:rPr b="1" lang="en">
                <a:solidFill>
                  <a:schemeClr val="dk1"/>
                </a:solidFill>
                <a:latin typeface="Roboto"/>
                <a:ea typeface="Roboto"/>
                <a:cs typeface="Roboto"/>
                <a:sym typeface="Roboto"/>
              </a:rPr>
              <a:t>The file input Tag</a:t>
            </a:r>
            <a:endParaRPr/>
          </a:p>
        </p:txBody>
      </p:sp>
      <p:sp>
        <p:nvSpPr>
          <p:cNvPr id="137" name="Google Shape;137;p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 sz="1800">
                <a:latin typeface="Roboto"/>
                <a:ea typeface="Roboto"/>
                <a:cs typeface="Roboto"/>
                <a:sym typeface="Roboto"/>
              </a:rPr>
              <a:t>In HTML, an </a:t>
            </a:r>
            <a:r>
              <a:rPr lang="en" sz="1800">
                <a:solidFill>
                  <a:srgbClr val="1A1A1A"/>
                </a:solidFill>
                <a:latin typeface="Consolas"/>
                <a:ea typeface="Consolas"/>
                <a:cs typeface="Consolas"/>
                <a:sym typeface="Consolas"/>
              </a:rPr>
              <a:t>&lt;input type="file"&gt;</a:t>
            </a:r>
            <a:r>
              <a:rPr lang="en" sz="1800">
                <a:latin typeface="Roboto"/>
                <a:ea typeface="Roboto"/>
                <a:cs typeface="Roboto"/>
                <a:sym typeface="Roboto"/>
              </a:rPr>
              <a:t> lets the user choose one or more files from their device storage to be uploaded to a server or manipulated by JavaScript via the File API.</a:t>
            </a:r>
            <a:endParaRPr sz="1800">
              <a:latin typeface="Roboto"/>
              <a:ea typeface="Roboto"/>
              <a:cs typeface="Roboto"/>
              <a:sym typeface="Roboto"/>
            </a:endParaRPr>
          </a:p>
          <a:p>
            <a:pPr indent="0" lvl="0" marL="0" rtl="0" algn="l">
              <a:lnSpc>
                <a:spcPct val="100000"/>
              </a:lnSpc>
              <a:spcBef>
                <a:spcPts val="360"/>
              </a:spcBef>
              <a:spcAft>
                <a:spcPts val="0"/>
              </a:spcAft>
              <a:buSzPts val="1800"/>
              <a:buNone/>
            </a:pPr>
            <a:r>
              <a:t/>
            </a:r>
            <a:endParaRPr sz="1800">
              <a:latin typeface="Roboto"/>
              <a:ea typeface="Roboto"/>
              <a:cs typeface="Roboto"/>
              <a:sym typeface="Roboto"/>
            </a:endParaRPr>
          </a:p>
          <a:p>
            <a:pPr indent="0" lvl="0" marL="0" rtl="0" algn="l">
              <a:lnSpc>
                <a:spcPct val="100000"/>
              </a:lnSpc>
              <a:spcBef>
                <a:spcPts val="360"/>
              </a:spcBef>
              <a:spcAft>
                <a:spcPts val="0"/>
              </a:spcAft>
              <a:buSzPts val="1800"/>
              <a:buNone/>
            </a:pPr>
            <a:r>
              <a:t/>
            </a:r>
            <a:endParaRPr sz="1800">
              <a:latin typeface="Roboto"/>
              <a:ea typeface="Roboto"/>
              <a:cs typeface="Roboto"/>
              <a:sym typeface="Roboto"/>
            </a:endParaRPr>
          </a:p>
          <a:p>
            <a:pPr indent="0" lvl="0" marL="0" rtl="0" algn="l">
              <a:lnSpc>
                <a:spcPct val="100000"/>
              </a:lnSpc>
              <a:spcBef>
                <a:spcPts val="360"/>
              </a:spcBef>
              <a:spcAft>
                <a:spcPts val="0"/>
              </a:spcAft>
              <a:buSzPts val="1800"/>
              <a:buNone/>
            </a:pPr>
            <a:r>
              <a:t/>
            </a:r>
            <a:endParaRPr sz="1800">
              <a:latin typeface="Roboto"/>
              <a:ea typeface="Roboto"/>
              <a:cs typeface="Roboto"/>
              <a:sym typeface="Roboto"/>
            </a:endParaRPr>
          </a:p>
          <a:p>
            <a:pPr indent="0" lvl="0" marL="0" rtl="0" algn="l">
              <a:lnSpc>
                <a:spcPct val="100000"/>
              </a:lnSpc>
              <a:spcBef>
                <a:spcPts val="360"/>
              </a:spcBef>
              <a:spcAft>
                <a:spcPts val="0"/>
              </a:spcAft>
              <a:buSzPts val="1800"/>
              <a:buNone/>
            </a:pPr>
            <a:r>
              <a:rPr lang="en" sz="1800">
                <a:latin typeface="Roboto"/>
                <a:ea typeface="Roboto"/>
                <a:cs typeface="Roboto"/>
                <a:sym typeface="Roboto"/>
              </a:rPr>
              <a:t>Because its value is read-only, it is an uncontrolled component in React. It is discussed together with other uncontrolled components later in the documentation.</a:t>
            </a:r>
            <a:endParaRPr sz="1800">
              <a:latin typeface="Roboto"/>
              <a:ea typeface="Roboto"/>
              <a:cs typeface="Roboto"/>
              <a:sym typeface="Roboto"/>
            </a:endParaRPr>
          </a:p>
        </p:txBody>
      </p:sp>
      <p:pic>
        <p:nvPicPr>
          <p:cNvPr id="138" name="Google Shape;138;p8"/>
          <p:cNvPicPr preferRelativeResize="0"/>
          <p:nvPr/>
        </p:nvPicPr>
        <p:blipFill rotWithShape="1">
          <a:blip r:embed="rId3">
            <a:alphaModFix/>
          </a:blip>
          <a:srcRect b="0" l="0" r="0" t="0"/>
          <a:stretch/>
        </p:blipFill>
        <p:spPr>
          <a:xfrm>
            <a:off x="491450" y="2407650"/>
            <a:ext cx="7635724" cy="56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3300"/>
              </a:spcBef>
              <a:spcAft>
                <a:spcPts val="0"/>
              </a:spcAft>
              <a:buSzPts val="1400"/>
              <a:buNone/>
            </a:pPr>
            <a:r>
              <a:rPr b="1" lang="en">
                <a:solidFill>
                  <a:schemeClr val="dk1"/>
                </a:solidFill>
                <a:latin typeface="Roboto"/>
                <a:ea typeface="Roboto"/>
                <a:cs typeface="Roboto"/>
                <a:sym typeface="Roboto"/>
              </a:rPr>
              <a:t>Handling Multiple Inputs</a:t>
            </a:r>
            <a:endParaRPr/>
          </a:p>
        </p:txBody>
      </p:sp>
      <p:sp>
        <p:nvSpPr>
          <p:cNvPr id="144" name="Google Shape;144;p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 sz="1800"/>
              <a:t>When you need to handle multiple controlled </a:t>
            </a:r>
            <a:r>
              <a:rPr lang="en" sz="1800">
                <a:solidFill>
                  <a:srgbClr val="1A1A1A"/>
                </a:solidFill>
              </a:rPr>
              <a:t>input</a:t>
            </a:r>
            <a:r>
              <a:rPr lang="en" sz="1800"/>
              <a:t> elements, you can add a </a:t>
            </a:r>
            <a:r>
              <a:rPr lang="en" sz="1800">
                <a:solidFill>
                  <a:srgbClr val="1A1A1A"/>
                </a:solidFill>
              </a:rPr>
              <a:t>name </a:t>
            </a:r>
            <a:r>
              <a:rPr lang="en" sz="1800"/>
              <a:t>attribute to each element and let the handler function choose what to do based on the value of </a:t>
            </a:r>
            <a:r>
              <a:rPr lang="en" sz="1800">
                <a:solidFill>
                  <a:srgbClr val="1A1A1A"/>
                </a:solidFill>
              </a:rPr>
              <a:t>event.target.name</a:t>
            </a:r>
            <a:endParaRPr sz="1800">
              <a:solidFill>
                <a:srgbClr val="1A1A1A"/>
              </a:solidFill>
            </a:endParaRPr>
          </a:p>
          <a:p>
            <a:pPr indent="0" lvl="0" marL="0" rtl="0" algn="l">
              <a:lnSpc>
                <a:spcPct val="100000"/>
              </a:lnSpc>
              <a:spcBef>
                <a:spcPts val="360"/>
              </a:spcBef>
              <a:spcAft>
                <a:spcPts val="0"/>
              </a:spcAft>
              <a:buSzPts val="1800"/>
              <a:buNone/>
            </a:pPr>
            <a:r>
              <a:t/>
            </a:r>
            <a:endParaRPr sz="1800">
              <a:solidFill>
                <a:srgbClr val="1A1A1A"/>
              </a:solidFill>
            </a:endParaRPr>
          </a:p>
          <a:p>
            <a:pPr indent="0" lvl="0" marL="0" rtl="0" algn="l">
              <a:lnSpc>
                <a:spcPct val="100000"/>
              </a:lnSpc>
              <a:spcBef>
                <a:spcPts val="360"/>
              </a:spcBef>
              <a:spcAft>
                <a:spcPts val="0"/>
              </a:spcAft>
              <a:buSzPts val="1800"/>
              <a:buNone/>
            </a:pPr>
            <a:r>
              <a:rPr lang="en" sz="1800">
                <a:latin typeface="Roboto"/>
                <a:ea typeface="Roboto"/>
                <a:cs typeface="Roboto"/>
                <a:sym typeface="Roboto"/>
              </a:rPr>
              <a:t>Note how we used the ES6 computed property name syntax to update the state key corresponding to the given input name:</a:t>
            </a:r>
            <a:endParaRPr sz="1800">
              <a:latin typeface="Roboto"/>
              <a:ea typeface="Roboto"/>
              <a:cs typeface="Roboto"/>
              <a:sym typeface="Roboto"/>
            </a:endParaRPr>
          </a:p>
          <a:p>
            <a:pPr indent="0" lvl="0" marL="0" rtl="0" algn="l">
              <a:lnSpc>
                <a:spcPct val="100000"/>
              </a:lnSpc>
              <a:spcBef>
                <a:spcPts val="360"/>
              </a:spcBef>
              <a:spcAft>
                <a:spcPts val="0"/>
              </a:spcAft>
              <a:buSzPts val="1800"/>
              <a:buNone/>
            </a:pPr>
            <a:r>
              <a:t/>
            </a:r>
            <a:endParaRPr sz="1800">
              <a:latin typeface="Roboto"/>
              <a:ea typeface="Roboto"/>
              <a:cs typeface="Roboto"/>
              <a:sym typeface="Roboto"/>
            </a:endParaRPr>
          </a:p>
          <a:p>
            <a:pPr indent="0" lvl="0" marL="0" rtl="0" algn="l">
              <a:lnSpc>
                <a:spcPct val="100000"/>
              </a:lnSpc>
              <a:spcBef>
                <a:spcPts val="360"/>
              </a:spcBef>
              <a:spcAft>
                <a:spcPts val="0"/>
              </a:spcAft>
              <a:buSzPts val="1800"/>
              <a:buNone/>
            </a:pPr>
            <a:r>
              <a:t/>
            </a:r>
            <a:endParaRPr sz="1800">
              <a:latin typeface="Roboto"/>
              <a:ea typeface="Roboto"/>
              <a:cs typeface="Roboto"/>
              <a:sym typeface="Roboto"/>
            </a:endParaRPr>
          </a:p>
        </p:txBody>
      </p:sp>
      <p:pic>
        <p:nvPicPr>
          <p:cNvPr id="145" name="Google Shape;145;p9"/>
          <p:cNvPicPr preferRelativeResize="0"/>
          <p:nvPr/>
        </p:nvPicPr>
        <p:blipFill rotWithShape="1">
          <a:blip r:embed="rId3">
            <a:alphaModFix/>
          </a:blip>
          <a:srcRect b="0" l="0" r="0" t="0"/>
          <a:stretch/>
        </p:blipFill>
        <p:spPr>
          <a:xfrm>
            <a:off x="719500" y="3237975"/>
            <a:ext cx="3790950" cy="83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