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
      <p:font typeface="Source Code Pr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iqGf32Z+tU1FF+OqFi7fcnXYvg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SourceCodePro-regular.fntdata"/><Relationship Id="rId21" Type="http://schemas.openxmlformats.org/officeDocument/2006/relationships/font" Target="fonts/Roboto-boldItalic.fntdata"/><Relationship Id="rId24" Type="http://schemas.openxmlformats.org/officeDocument/2006/relationships/font" Target="fonts/SourceCodePro-italic.fntdata"/><Relationship Id="rId23" Type="http://schemas.openxmlformats.org/officeDocument/2006/relationships/font" Target="fonts/SourceCodePr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SourceCodePr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d9ce356a2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bd9ce356a2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Explain example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a78b52cd3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ba78b52cd3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Explain example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a78b52cd3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ba78b52cd3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Explain example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8a0001c71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b8a0001c71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a78b52cd3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ba78b52cd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d9ce356a2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bd9ce356a2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d9ce356a2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bd9ce356a2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Explain example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d9ce356a2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bd9ce356a2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Explain example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a78b52cd3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ba78b52cd3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Explain example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a78b52cd3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ba78b52cd3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Explain example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13"/>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ctr">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ctr">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1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22"/>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2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2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2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23"/>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2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2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2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14"/>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1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1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15"/>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algn="l">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1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1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1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16"/>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16"/>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1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1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1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17"/>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17"/>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17"/>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17"/>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1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1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1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1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1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1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1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1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20"/>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20"/>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2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2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2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21"/>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21"/>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2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2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2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 name="Google Shape;7;p1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redux-saga.j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codesandbox.io/s/github/redux-saga/redux-saga/tree/master/examples/counter?file=/src/main.j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18750" y="1354150"/>
            <a:ext cx="7906500" cy="174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 sz="4800">
                <a:solidFill>
                  <a:srgbClr val="000000"/>
                </a:solidFill>
                <a:latin typeface="Roboto"/>
                <a:ea typeface="Roboto"/>
                <a:cs typeface="Roboto"/>
                <a:sym typeface="Roboto"/>
              </a:rPr>
              <a:t>Middleware and Redux</a:t>
            </a:r>
            <a:r>
              <a:rPr b="1" lang="en" sz="4800">
                <a:solidFill>
                  <a:srgbClr val="000000"/>
                </a:solidFill>
                <a:latin typeface="Roboto"/>
                <a:ea typeface="Roboto"/>
                <a:cs typeface="Roboto"/>
                <a:sym typeface="Roboto"/>
              </a:rPr>
              <a:t>-s</a:t>
            </a:r>
            <a:r>
              <a:rPr b="1" lang="en" sz="4800">
                <a:solidFill>
                  <a:srgbClr val="000000"/>
                </a:solidFill>
                <a:latin typeface="Roboto"/>
                <a:ea typeface="Roboto"/>
                <a:cs typeface="Roboto"/>
                <a:sym typeface="Roboto"/>
              </a:rPr>
              <a:t>aga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bd9ce356a2_0_4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Counter </a:t>
            </a:r>
            <a:r>
              <a:rPr lang="en" sz="3600">
                <a:solidFill>
                  <a:schemeClr val="dk1"/>
                </a:solidFill>
                <a:latin typeface="Roboto"/>
                <a:ea typeface="Roboto"/>
                <a:cs typeface="Roboto"/>
                <a:sym typeface="Roboto"/>
              </a:rPr>
              <a:t>Example (4)</a:t>
            </a:r>
            <a:endParaRPr sz="3600"/>
          </a:p>
        </p:txBody>
      </p:sp>
      <p:sp>
        <p:nvSpPr>
          <p:cNvPr id="141" name="Google Shape;141;gbd9ce356a2_0_47"/>
          <p:cNvSpPr txBox="1"/>
          <p:nvPr>
            <p:ph idx="1" type="body"/>
          </p:nvPr>
        </p:nvSpPr>
        <p:spPr>
          <a:xfrm>
            <a:off x="619775" y="902525"/>
            <a:ext cx="4098300" cy="39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800">
                <a:solidFill>
                  <a:srgbClr val="000000"/>
                </a:solidFill>
                <a:latin typeface="Roboto"/>
                <a:ea typeface="Roboto"/>
                <a:cs typeface="Roboto"/>
                <a:sym typeface="Roboto"/>
              </a:rPr>
              <a:t>We create Counter Component</a:t>
            </a:r>
            <a:endParaRPr sz="1800">
              <a:solidFill>
                <a:srgbClr val="000000"/>
              </a:solidFill>
              <a:latin typeface="Roboto"/>
              <a:ea typeface="Roboto"/>
              <a:cs typeface="Roboto"/>
              <a:sym typeface="Roboto"/>
            </a:endParaRPr>
          </a:p>
        </p:txBody>
      </p:sp>
      <p:sp>
        <p:nvSpPr>
          <p:cNvPr id="142" name="Google Shape;142;gbd9ce356a2_0_47"/>
          <p:cNvSpPr txBox="1"/>
          <p:nvPr/>
        </p:nvSpPr>
        <p:spPr>
          <a:xfrm>
            <a:off x="399075" y="1360725"/>
            <a:ext cx="8491200" cy="2739000"/>
          </a:xfrm>
          <a:prstGeom prst="rect">
            <a:avLst/>
          </a:prstGeom>
          <a:noFill/>
          <a:ln>
            <a:noFill/>
          </a:ln>
        </p:spPr>
        <p:txBody>
          <a:bodyPr anchorCtr="0" anchor="t" bIns="91425" lIns="91425" spcFirstLastPara="1" rIns="91425" wrap="square" tIns="91425">
            <a:spAutoFit/>
          </a:bodyPr>
          <a:lstStyle/>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import * as React from 'react'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const Counter = ({ value, onIncrement, onIncrementAsync, onDecrement, onIncrementIfOdd }) =&gt; (</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&lt;p&gt;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Clicked: {value} times &lt;button onClick={onIncrement}&gt;+&lt;/button&gt;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&lt;button onClick={onDecrement}&gt;-&lt;/button&gt;{' '}</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&lt;button onClick={onIncrementIfOdd}&gt;Increment if odd&lt;/button&gt;{' '}</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&lt;button onClick={onIncrementAsync}&gt;Increment async&lt;/button&gt;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&lt;/p&gt;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export default Counter</a:t>
            </a:r>
            <a:endParaRPr b="1" sz="1100">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ba78b52cd3_0_3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Counter Example (5)</a:t>
            </a:r>
            <a:endParaRPr sz="3600"/>
          </a:p>
        </p:txBody>
      </p:sp>
      <p:sp>
        <p:nvSpPr>
          <p:cNvPr id="148" name="Google Shape;148;gba78b52cd3_0_38"/>
          <p:cNvSpPr txBox="1"/>
          <p:nvPr>
            <p:ph idx="1" type="body"/>
          </p:nvPr>
        </p:nvSpPr>
        <p:spPr>
          <a:xfrm>
            <a:off x="619775" y="902525"/>
            <a:ext cx="4098300" cy="39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800">
                <a:solidFill>
                  <a:srgbClr val="000000"/>
                </a:solidFill>
                <a:latin typeface="Roboto"/>
                <a:ea typeface="Roboto"/>
                <a:cs typeface="Roboto"/>
                <a:sym typeface="Roboto"/>
              </a:rPr>
              <a:t>We create simple Reducer</a:t>
            </a:r>
            <a:endParaRPr sz="1800">
              <a:solidFill>
                <a:srgbClr val="000000"/>
              </a:solidFill>
              <a:latin typeface="Roboto"/>
              <a:ea typeface="Roboto"/>
              <a:cs typeface="Roboto"/>
              <a:sym typeface="Roboto"/>
            </a:endParaRPr>
          </a:p>
        </p:txBody>
      </p:sp>
      <p:sp>
        <p:nvSpPr>
          <p:cNvPr id="149" name="Google Shape;149;gba78b52cd3_0_38"/>
          <p:cNvSpPr txBox="1"/>
          <p:nvPr/>
        </p:nvSpPr>
        <p:spPr>
          <a:xfrm>
            <a:off x="619775" y="1382875"/>
            <a:ext cx="7715100" cy="3269100"/>
          </a:xfrm>
          <a:prstGeom prst="rect">
            <a:avLst/>
          </a:prstGeom>
          <a:noFill/>
          <a:ln>
            <a:noFill/>
          </a:ln>
        </p:spPr>
        <p:txBody>
          <a:bodyPr anchorCtr="0" anchor="t" bIns="91425" lIns="91425" spcFirstLastPara="1" rIns="91425" wrap="square" tIns="91425">
            <a:spAutoFit/>
          </a:bodyPr>
          <a:lstStyle/>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export default function counter(state = 0, action) {</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switch (action.type) {</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case 'INCREMENT':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return state + 1</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case 'INCREMENT_IF_ODD':</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return (state % 2 !== 0) ? state + 1 : state</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case 'DECREMENT':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return state - 1</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default: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return state</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a:t>
            </a:r>
            <a:endParaRPr sz="1100">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ba78b52cd3_0_4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Counter Example (6)</a:t>
            </a:r>
            <a:endParaRPr sz="3600"/>
          </a:p>
        </p:txBody>
      </p:sp>
      <p:sp>
        <p:nvSpPr>
          <p:cNvPr id="155" name="Google Shape;155;gba78b52cd3_0_45"/>
          <p:cNvSpPr txBox="1"/>
          <p:nvPr>
            <p:ph idx="1" type="body"/>
          </p:nvPr>
        </p:nvSpPr>
        <p:spPr>
          <a:xfrm>
            <a:off x="619775" y="902525"/>
            <a:ext cx="4098300" cy="39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800">
                <a:solidFill>
                  <a:srgbClr val="000000"/>
                </a:solidFill>
                <a:latin typeface="Roboto"/>
                <a:ea typeface="Roboto"/>
                <a:cs typeface="Roboto"/>
                <a:sym typeface="Roboto"/>
              </a:rPr>
              <a:t>And create a simple saga</a:t>
            </a:r>
            <a:endParaRPr sz="1800">
              <a:solidFill>
                <a:srgbClr val="000000"/>
              </a:solidFill>
              <a:latin typeface="Roboto"/>
              <a:ea typeface="Roboto"/>
              <a:cs typeface="Roboto"/>
              <a:sym typeface="Roboto"/>
            </a:endParaRPr>
          </a:p>
        </p:txBody>
      </p:sp>
      <p:sp>
        <p:nvSpPr>
          <p:cNvPr id="156" name="Google Shape;156;gba78b52cd3_0_45"/>
          <p:cNvSpPr txBox="1"/>
          <p:nvPr/>
        </p:nvSpPr>
        <p:spPr>
          <a:xfrm>
            <a:off x="619775" y="1382875"/>
            <a:ext cx="7715100" cy="3269100"/>
          </a:xfrm>
          <a:prstGeom prst="rect">
            <a:avLst/>
          </a:prstGeom>
          <a:noFill/>
          <a:ln>
            <a:noFill/>
          </a:ln>
        </p:spPr>
        <p:txBody>
          <a:bodyPr anchorCtr="0" anchor="t" bIns="91425" lIns="91425" spcFirstLastPara="1" rIns="91425" wrap="square" tIns="91425">
            <a:spAutoFit/>
          </a:bodyPr>
          <a:lstStyle/>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import { put, takeEvery, delay } from 'redux-saga/effects'</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export function* incrementAsync() {</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yield delay(1000)</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yield put({ type: 'INCREMENT' })</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export default function* rootSaga() {</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yield takeEvery('INCREMENT_ASYNC', incrementAsync)</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t/>
            </a:r>
            <a:endParaRPr sz="1100">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b8a0001c71_0_4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Conclusion</a:t>
            </a:r>
            <a:endParaRPr/>
          </a:p>
        </p:txBody>
      </p:sp>
      <p:sp>
        <p:nvSpPr>
          <p:cNvPr id="162" name="Google Shape;162;gb8a0001c71_0_41"/>
          <p:cNvSpPr txBox="1"/>
          <p:nvPr>
            <p:ph idx="1" type="body"/>
          </p:nvPr>
        </p:nvSpPr>
        <p:spPr>
          <a:xfrm>
            <a:off x="622800" y="1136175"/>
            <a:ext cx="8064000" cy="2159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Roboto"/>
              <a:buChar char="-"/>
            </a:pPr>
            <a:r>
              <a:rPr lang="en" sz="1800">
                <a:latin typeface="Roboto"/>
                <a:ea typeface="Roboto"/>
                <a:cs typeface="Roboto"/>
                <a:sym typeface="Roboto"/>
              </a:rPr>
              <a:t>Middleware is one of the most important thing in any project which have to handle side effect or work with serve</a:t>
            </a:r>
            <a:endParaRPr sz="1800">
              <a:latin typeface="Roboto"/>
              <a:ea typeface="Roboto"/>
              <a:cs typeface="Roboto"/>
              <a:sym typeface="Roboto"/>
            </a:endParaRPr>
          </a:p>
          <a:p>
            <a:pPr indent="-342900" lvl="0" marL="457200" rtl="0" algn="l">
              <a:lnSpc>
                <a:spcPct val="100000"/>
              </a:lnSpc>
              <a:spcBef>
                <a:spcPts val="0"/>
              </a:spcBef>
              <a:spcAft>
                <a:spcPts val="0"/>
              </a:spcAft>
              <a:buSzPts val="1800"/>
              <a:buFont typeface="Roboto"/>
              <a:buChar char="-"/>
            </a:pPr>
            <a:r>
              <a:rPr lang="en" sz="1800">
                <a:latin typeface="Roboto"/>
                <a:ea typeface="Roboto"/>
                <a:cs typeface="Roboto"/>
                <a:sym typeface="Roboto"/>
              </a:rPr>
              <a:t>There are many library support middleware in Redux, such as: redux-saga, redux-thunk, redux-promise,...</a:t>
            </a:r>
            <a:endParaRPr sz="1800">
              <a:latin typeface="Roboto"/>
              <a:ea typeface="Roboto"/>
              <a:cs typeface="Roboto"/>
              <a:sym typeface="Roboto"/>
            </a:endParaRPr>
          </a:p>
          <a:p>
            <a:pPr indent="-342900" lvl="0" marL="457200" rtl="0" algn="l">
              <a:lnSpc>
                <a:spcPct val="100000"/>
              </a:lnSpc>
              <a:spcBef>
                <a:spcPts val="0"/>
              </a:spcBef>
              <a:spcAft>
                <a:spcPts val="0"/>
              </a:spcAft>
              <a:buSzPts val="1800"/>
              <a:buFont typeface="Roboto"/>
              <a:buChar char="-"/>
            </a:pPr>
            <a:r>
              <a:rPr lang="en" sz="1800">
                <a:latin typeface="Roboto"/>
                <a:ea typeface="Roboto"/>
                <a:cs typeface="Roboto"/>
                <a:sym typeface="Roboto"/>
              </a:rPr>
              <a:t>Redux-saga is a popular library which makes us use middleware easy and simple</a:t>
            </a:r>
            <a:endParaRPr sz="1800">
              <a:latin typeface="Roboto"/>
              <a:ea typeface="Roboto"/>
              <a:cs typeface="Roboto"/>
              <a:sym typeface="Roboto"/>
            </a:endParaRPr>
          </a:p>
          <a:p>
            <a:pPr indent="-342900" lvl="0" marL="457200" rtl="0" algn="l">
              <a:lnSpc>
                <a:spcPct val="100000"/>
              </a:lnSpc>
              <a:spcBef>
                <a:spcPts val="0"/>
              </a:spcBef>
              <a:spcAft>
                <a:spcPts val="0"/>
              </a:spcAft>
              <a:buSzPts val="1800"/>
              <a:buFont typeface="Roboto"/>
              <a:buChar char="-"/>
            </a:pPr>
            <a:r>
              <a:rPr lang="en" sz="1800">
                <a:latin typeface="Roboto"/>
                <a:ea typeface="Roboto"/>
                <a:cs typeface="Roboto"/>
                <a:sym typeface="Roboto"/>
              </a:rPr>
              <a:t>Reference: </a:t>
            </a:r>
            <a:r>
              <a:rPr lang="en" sz="1800" u="sng">
                <a:solidFill>
                  <a:schemeClr val="hlink"/>
                </a:solidFill>
                <a:latin typeface="Roboto"/>
                <a:ea typeface="Roboto"/>
                <a:cs typeface="Roboto"/>
                <a:sym typeface="Roboto"/>
                <a:hlinkClick r:id="rId3"/>
              </a:rPr>
              <a:t>Redux-Saga</a:t>
            </a:r>
            <a:endParaRPr sz="1800">
              <a:latin typeface="Roboto"/>
              <a:ea typeface="Roboto"/>
              <a:cs typeface="Roboto"/>
              <a:sym typeface="Roboto"/>
            </a:endParaRPr>
          </a:p>
          <a:p>
            <a:pPr indent="0" lvl="0" marL="457200" rtl="0" algn="l">
              <a:lnSpc>
                <a:spcPct val="100000"/>
              </a:lnSpc>
              <a:spcBef>
                <a:spcPts val="0"/>
              </a:spcBef>
              <a:spcAft>
                <a:spcPts val="0"/>
              </a:spcAft>
              <a:buSzPts val="3200"/>
              <a:buNone/>
            </a:pPr>
            <a:r>
              <a:t/>
            </a:r>
            <a:endParaRPr sz="18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
                <a:solidFill>
                  <a:schemeClr val="dk1"/>
                </a:solidFill>
              </a:rPr>
              <a:t>Objectives</a:t>
            </a:r>
            <a:endParaRPr/>
          </a:p>
        </p:txBody>
      </p:sp>
      <p:sp>
        <p:nvSpPr>
          <p:cNvPr id="90" name="Google Shape;90;p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3800"/>
              </a:spcBef>
              <a:spcAft>
                <a:spcPts val="0"/>
              </a:spcAft>
              <a:buClr>
                <a:srgbClr val="1A1A1A"/>
              </a:buClr>
              <a:buSzPts val="2400"/>
              <a:buFont typeface="Roboto"/>
              <a:buChar char="●"/>
            </a:pPr>
            <a:r>
              <a:rPr lang="en" sz="2400">
                <a:latin typeface="Roboto"/>
                <a:ea typeface="Roboto"/>
                <a:cs typeface="Roboto"/>
                <a:sym typeface="Roboto"/>
              </a:rPr>
              <a:t>What is Middleware</a:t>
            </a:r>
            <a:endParaRPr sz="2400">
              <a:latin typeface="Roboto"/>
              <a:ea typeface="Roboto"/>
              <a:cs typeface="Roboto"/>
              <a:sym typeface="Roboto"/>
            </a:endParaRPr>
          </a:p>
          <a:p>
            <a:pPr indent="-381000" lvl="0" marL="457200" rtl="0" algn="l">
              <a:lnSpc>
                <a:spcPct val="115000"/>
              </a:lnSpc>
              <a:spcBef>
                <a:spcPts val="0"/>
              </a:spcBef>
              <a:spcAft>
                <a:spcPts val="0"/>
              </a:spcAft>
              <a:buSzPts val="2400"/>
              <a:buFont typeface="Roboto"/>
              <a:buChar char="●"/>
            </a:pPr>
            <a:r>
              <a:rPr lang="en" sz="2400">
                <a:latin typeface="Roboto"/>
                <a:ea typeface="Roboto"/>
                <a:cs typeface="Roboto"/>
                <a:sym typeface="Roboto"/>
              </a:rPr>
              <a:t>Middleware in Redux</a:t>
            </a:r>
            <a:endParaRPr sz="2400">
              <a:latin typeface="Roboto"/>
              <a:ea typeface="Roboto"/>
              <a:cs typeface="Roboto"/>
              <a:sym typeface="Roboto"/>
            </a:endParaRPr>
          </a:p>
          <a:p>
            <a:pPr indent="-381000" lvl="0" marL="457200" rtl="0" algn="l">
              <a:lnSpc>
                <a:spcPct val="115000"/>
              </a:lnSpc>
              <a:spcBef>
                <a:spcPts val="0"/>
              </a:spcBef>
              <a:spcAft>
                <a:spcPts val="0"/>
              </a:spcAft>
              <a:buSzPts val="2400"/>
              <a:buFont typeface="Roboto"/>
              <a:buChar char="●"/>
            </a:pPr>
            <a:r>
              <a:rPr lang="en" sz="2400">
                <a:latin typeface="Roboto"/>
                <a:ea typeface="Roboto"/>
                <a:cs typeface="Roboto"/>
                <a:sym typeface="Roboto"/>
              </a:rPr>
              <a:t>Introducing Redux Saga</a:t>
            </a:r>
            <a:endParaRPr sz="2400">
              <a:latin typeface="Roboto"/>
              <a:ea typeface="Roboto"/>
              <a:cs typeface="Roboto"/>
              <a:sym typeface="Roboto"/>
            </a:endParaRPr>
          </a:p>
          <a:p>
            <a:pPr indent="-381000" lvl="0" marL="457200" rtl="0" algn="l">
              <a:lnSpc>
                <a:spcPct val="115000"/>
              </a:lnSpc>
              <a:spcBef>
                <a:spcPts val="0"/>
              </a:spcBef>
              <a:spcAft>
                <a:spcPts val="0"/>
              </a:spcAft>
              <a:buSzPts val="2400"/>
              <a:buFont typeface="Roboto"/>
              <a:buChar char="●"/>
            </a:pPr>
            <a:r>
              <a:rPr lang="en" sz="2400">
                <a:latin typeface="Roboto"/>
                <a:ea typeface="Roboto"/>
                <a:cs typeface="Roboto"/>
                <a:sym typeface="Roboto"/>
              </a:rPr>
              <a:t>Apply Redux Saga into Redux</a:t>
            </a:r>
            <a:endParaRPr sz="2400">
              <a:latin typeface="Roboto"/>
              <a:ea typeface="Roboto"/>
              <a:cs typeface="Roboto"/>
              <a:sym typeface="Roboto"/>
            </a:endParaRPr>
          </a:p>
          <a:p>
            <a:pPr indent="-381000" lvl="0" marL="457200" rtl="0" algn="l">
              <a:lnSpc>
                <a:spcPct val="115000"/>
              </a:lnSpc>
              <a:spcBef>
                <a:spcPts val="0"/>
              </a:spcBef>
              <a:spcAft>
                <a:spcPts val="0"/>
              </a:spcAft>
              <a:buSzPts val="2400"/>
              <a:buFont typeface="Roboto"/>
              <a:buChar char="●"/>
            </a:pPr>
            <a:r>
              <a:rPr lang="en" sz="2400">
                <a:latin typeface="Roboto"/>
                <a:ea typeface="Roboto"/>
                <a:cs typeface="Roboto"/>
                <a:sym typeface="Roboto"/>
              </a:rPr>
              <a:t>Counter Example</a:t>
            </a:r>
            <a:endParaRPr sz="2400">
              <a:latin typeface="Roboto"/>
              <a:ea typeface="Roboto"/>
              <a:cs typeface="Roboto"/>
              <a:sym typeface="Roboto"/>
            </a:endParaRPr>
          </a:p>
          <a:p>
            <a:pPr indent="0" lvl="0" marL="0" rtl="0" algn="l">
              <a:lnSpc>
                <a:spcPct val="115000"/>
              </a:lnSpc>
              <a:spcBef>
                <a:spcPts val="0"/>
              </a:spcBef>
              <a:spcAft>
                <a:spcPts val="0"/>
              </a:spcAft>
              <a:buSzPts val="3200"/>
              <a:buNone/>
            </a:pPr>
            <a:r>
              <a:t/>
            </a:r>
            <a:endParaRPr sz="2400">
              <a:solidFill>
                <a:srgbClr val="000000"/>
              </a:solidFill>
              <a:latin typeface="Roboto"/>
              <a:ea typeface="Roboto"/>
              <a:cs typeface="Roboto"/>
              <a:sym typeface="Roboto"/>
            </a:endParaRPr>
          </a:p>
          <a:p>
            <a:pPr indent="0" lvl="0" marL="457200" rtl="0" algn="l">
              <a:lnSpc>
                <a:spcPct val="115000"/>
              </a:lnSpc>
              <a:spcBef>
                <a:spcPts val="0"/>
              </a:spcBef>
              <a:spcAft>
                <a:spcPts val="0"/>
              </a:spcAft>
              <a:buSzPts val="3200"/>
              <a:buNone/>
            </a:pPr>
            <a:r>
              <a:t/>
            </a:r>
            <a:endParaRPr sz="2400">
              <a:latin typeface="Roboto"/>
              <a:ea typeface="Roboto"/>
              <a:cs typeface="Roboto"/>
              <a:sym typeface="Roboto"/>
            </a:endParaRPr>
          </a:p>
          <a:p>
            <a:pPr indent="0" lvl="0" marL="0" rtl="0" algn="l">
              <a:lnSpc>
                <a:spcPct val="115000"/>
              </a:lnSpc>
              <a:spcBef>
                <a:spcPts val="0"/>
              </a:spcBef>
              <a:spcAft>
                <a:spcPts val="0"/>
              </a:spcAft>
              <a:buSzPts val="3200"/>
              <a:buNone/>
            </a:pPr>
            <a:r>
              <a:t/>
            </a:r>
            <a:endParaRPr sz="24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400"/>
          </a:p>
          <a:p>
            <a:pPr indent="0" lvl="0" marL="0" rtl="0" algn="l">
              <a:lnSpc>
                <a:spcPct val="100000"/>
              </a:lnSpc>
              <a:spcBef>
                <a:spcPts val="640"/>
              </a:spcBef>
              <a:spcAft>
                <a:spcPts val="0"/>
              </a:spcAft>
              <a:buSzPts val="32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What is middleware</a:t>
            </a:r>
            <a:endParaRPr sz="3600"/>
          </a:p>
        </p:txBody>
      </p:sp>
      <p:sp>
        <p:nvSpPr>
          <p:cNvPr id="96" name="Google Shape;96;p3"/>
          <p:cNvSpPr txBox="1"/>
          <p:nvPr>
            <p:ph idx="1" type="body"/>
          </p:nvPr>
        </p:nvSpPr>
        <p:spPr>
          <a:xfrm>
            <a:off x="457200" y="1063375"/>
            <a:ext cx="8403000" cy="3683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151515"/>
              </a:buClr>
              <a:buSzPts val="1800"/>
              <a:buFont typeface="Roboto"/>
              <a:buChar char="+"/>
            </a:pPr>
            <a:r>
              <a:rPr lang="en" sz="1800">
                <a:solidFill>
                  <a:srgbClr val="151515"/>
                </a:solidFill>
                <a:highlight>
                  <a:srgbClr val="FFFFFF"/>
                </a:highlight>
                <a:latin typeface="Roboto"/>
                <a:ea typeface="Roboto"/>
                <a:cs typeface="Roboto"/>
                <a:sym typeface="Roboto"/>
              </a:rPr>
              <a:t>Middleware are intermediate code between the request and the response. It receives requests, executes the corresponding commands on that request. Upon completion it responds or passes the delegate result to another middleware in the queue.</a:t>
            </a:r>
            <a:endParaRPr sz="1800">
              <a:solidFill>
                <a:srgbClr val="151515"/>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151515"/>
              </a:buClr>
              <a:buSzPts val="1800"/>
              <a:buFont typeface="Roboto"/>
              <a:buChar char="+"/>
            </a:pPr>
            <a:r>
              <a:rPr lang="en" sz="1800">
                <a:solidFill>
                  <a:srgbClr val="151515"/>
                </a:solidFill>
                <a:highlight>
                  <a:srgbClr val="FFFFFF"/>
                </a:highlight>
                <a:latin typeface="Roboto"/>
                <a:ea typeface="Roboto"/>
                <a:cs typeface="Roboto"/>
                <a:sym typeface="Roboto"/>
              </a:rPr>
              <a:t>Middleware </a:t>
            </a:r>
            <a:r>
              <a:rPr lang="en" sz="1800">
                <a:solidFill>
                  <a:srgbClr val="151515"/>
                </a:solidFill>
                <a:highlight>
                  <a:srgbClr val="FFFFFF"/>
                </a:highlight>
                <a:latin typeface="Roboto"/>
                <a:ea typeface="Roboto"/>
                <a:cs typeface="Roboto"/>
                <a:sym typeface="Roboto"/>
              </a:rPr>
              <a:t>provides common services and capabilities to applications outside of what’s offered by the operating system. Data management, application services, messaging, authentication, and API management are all commonly handled by middleware.</a:t>
            </a:r>
            <a:endParaRPr sz="1800">
              <a:solidFill>
                <a:srgbClr val="151515"/>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151515"/>
              </a:buClr>
              <a:buSzPts val="1800"/>
              <a:buFont typeface="Roboto"/>
              <a:buChar char="+"/>
            </a:pPr>
            <a:r>
              <a:rPr lang="en" sz="1800">
                <a:solidFill>
                  <a:srgbClr val="151515"/>
                </a:solidFill>
                <a:highlight>
                  <a:srgbClr val="FFFFFF"/>
                </a:highlight>
                <a:latin typeface="Roboto"/>
                <a:ea typeface="Roboto"/>
                <a:cs typeface="Roboto"/>
                <a:sym typeface="Roboto"/>
              </a:rPr>
              <a:t>Middleware helps developers build applications more efficiently. It acts like the connective tissue between applications, data, and users.</a:t>
            </a:r>
            <a:endParaRPr sz="1800">
              <a:solidFill>
                <a:srgbClr val="151515"/>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ba78b52cd3_0_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Middleware in Redux</a:t>
            </a:r>
            <a:endParaRPr sz="3600"/>
          </a:p>
        </p:txBody>
      </p:sp>
      <p:sp>
        <p:nvSpPr>
          <p:cNvPr id="102" name="Google Shape;102;gba78b52cd3_0_5"/>
          <p:cNvSpPr txBox="1"/>
          <p:nvPr>
            <p:ph idx="1" type="body"/>
          </p:nvPr>
        </p:nvSpPr>
        <p:spPr>
          <a:xfrm>
            <a:off x="457200" y="1200150"/>
            <a:ext cx="3605100" cy="310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000000"/>
                </a:solidFill>
                <a:latin typeface="Roboto"/>
                <a:ea typeface="Roboto"/>
                <a:cs typeface="Roboto"/>
                <a:sym typeface="Roboto"/>
              </a:rPr>
              <a:t>It in intermediate point between after dispatching a action and before reducer receive a action</a:t>
            </a:r>
            <a:endParaRPr sz="1800">
              <a:solidFill>
                <a:srgbClr val="000000"/>
              </a:solidFill>
              <a:latin typeface="Roboto"/>
              <a:ea typeface="Roboto"/>
              <a:cs typeface="Roboto"/>
              <a:sym typeface="Roboto"/>
            </a:endParaRPr>
          </a:p>
          <a:p>
            <a:pPr indent="0" lvl="0" marL="0" rtl="0" algn="l">
              <a:lnSpc>
                <a:spcPct val="100000"/>
              </a:lnSpc>
              <a:spcBef>
                <a:spcPts val="0"/>
              </a:spcBef>
              <a:spcAft>
                <a:spcPts val="0"/>
              </a:spcAft>
              <a:buNone/>
            </a:pPr>
            <a:r>
              <a:rPr lang="en" sz="1800">
                <a:solidFill>
                  <a:srgbClr val="222222"/>
                </a:solidFill>
                <a:highlight>
                  <a:srgbClr val="FFFFFF"/>
                </a:highlight>
                <a:latin typeface="Roboto"/>
                <a:ea typeface="Roboto"/>
                <a:cs typeface="Roboto"/>
                <a:sym typeface="Roboto"/>
              </a:rPr>
              <a:t> ( dispatch action -&gt; middleware -&gt; reducer)</a:t>
            </a:r>
            <a:endParaRPr sz="1800">
              <a:solidFill>
                <a:srgbClr val="000000"/>
              </a:solidFill>
              <a:latin typeface="Roboto"/>
              <a:ea typeface="Roboto"/>
              <a:cs typeface="Roboto"/>
              <a:sym typeface="Roboto"/>
            </a:endParaRPr>
          </a:p>
        </p:txBody>
      </p:sp>
      <p:pic>
        <p:nvPicPr>
          <p:cNvPr id="103" name="Google Shape;103;gba78b52cd3_0_5"/>
          <p:cNvPicPr preferRelativeResize="0"/>
          <p:nvPr/>
        </p:nvPicPr>
        <p:blipFill>
          <a:blip r:embed="rId3">
            <a:alphaModFix/>
          </a:blip>
          <a:stretch>
            <a:fillRect/>
          </a:stretch>
        </p:blipFill>
        <p:spPr>
          <a:xfrm>
            <a:off x="4229350" y="1063375"/>
            <a:ext cx="4519425" cy="3392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bd9ce356a2_0_6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Introducing Redux Saga</a:t>
            </a:r>
            <a:endParaRPr sz="3600"/>
          </a:p>
        </p:txBody>
      </p:sp>
      <p:sp>
        <p:nvSpPr>
          <p:cNvPr id="109" name="Google Shape;109;gbd9ce356a2_0_66"/>
          <p:cNvSpPr txBox="1"/>
          <p:nvPr>
            <p:ph idx="1" type="body"/>
          </p:nvPr>
        </p:nvSpPr>
        <p:spPr>
          <a:xfrm>
            <a:off x="457200" y="1200150"/>
            <a:ext cx="8403000" cy="3459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Redux-Saga is a redux middleware library, which makes managing side effects in redux apps simpler. By making the most of ES6's Generators (function *) feature, it allows us to write async code that looks synchronized</a:t>
            </a:r>
            <a:endParaRPr sz="1800">
              <a:solidFill>
                <a:srgbClr val="000000"/>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1800">
              <a:solidFill>
                <a:srgbClr val="000000"/>
              </a:solidFill>
              <a:latin typeface="Roboto"/>
              <a:ea typeface="Roboto"/>
              <a:cs typeface="Roboto"/>
              <a:sym typeface="Roboto"/>
            </a:endParaRPr>
          </a:p>
          <a:p>
            <a:pPr indent="-342900" lvl="0" marL="457200" rtl="0" algn="l">
              <a:lnSpc>
                <a:spcPct val="100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At a glance, the Saga pattern is a way to manage long transactions with side effects or potential threats. For each successful transaction, we all need a counter-transaction to revert that transaction back to its original state if something goes wrong.</a:t>
            </a:r>
            <a:endParaRPr sz="1800">
              <a:solidFill>
                <a:srgbClr val="000000"/>
              </a:solidFill>
              <a:latin typeface="Roboto"/>
              <a:ea typeface="Roboto"/>
              <a:cs typeface="Roboto"/>
              <a:sym typeface="Roboto"/>
            </a:endParaRPr>
          </a:p>
          <a:p>
            <a:pPr indent="0" lvl="0" marL="0" rtl="0" algn="l">
              <a:lnSpc>
                <a:spcPct val="100000"/>
              </a:lnSpc>
              <a:spcBef>
                <a:spcPts val="0"/>
              </a:spcBef>
              <a:spcAft>
                <a:spcPts val="0"/>
              </a:spcAft>
              <a:buNone/>
            </a:pPr>
            <a:r>
              <a:t/>
            </a:r>
            <a:endParaRPr sz="1800">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bd9ce356a2_0_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Apply Redux Saga into Redux</a:t>
            </a:r>
            <a:endParaRPr sz="3600"/>
          </a:p>
        </p:txBody>
      </p:sp>
      <p:sp>
        <p:nvSpPr>
          <p:cNvPr id="115" name="Google Shape;115;gbd9ce356a2_0_22"/>
          <p:cNvSpPr txBox="1"/>
          <p:nvPr>
            <p:ph idx="1" type="body"/>
          </p:nvPr>
        </p:nvSpPr>
        <p:spPr>
          <a:xfrm>
            <a:off x="457200" y="946875"/>
            <a:ext cx="8337300" cy="385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800">
                <a:solidFill>
                  <a:srgbClr val="000000"/>
                </a:solidFill>
                <a:latin typeface="Roboto"/>
                <a:ea typeface="Roboto"/>
                <a:cs typeface="Roboto"/>
                <a:sym typeface="Roboto"/>
              </a:rPr>
              <a:t>We install Redux Saga with npm or yarn, it’s up to you:</a:t>
            </a:r>
            <a:endParaRPr sz="1800">
              <a:solidFill>
                <a:srgbClr val="000000"/>
              </a:solidFill>
              <a:latin typeface="Roboto"/>
              <a:ea typeface="Roboto"/>
              <a:cs typeface="Roboto"/>
              <a:sym typeface="Roboto"/>
            </a:endParaRPr>
          </a:p>
          <a:p>
            <a:pPr indent="0" lvl="0" marL="0" rtl="0" algn="l">
              <a:lnSpc>
                <a:spcPct val="145000"/>
              </a:lnSpc>
              <a:spcBef>
                <a:spcPts val="1200"/>
              </a:spcBef>
              <a:spcAft>
                <a:spcPts val="0"/>
              </a:spcAft>
              <a:buNone/>
            </a:pPr>
            <a:r>
              <a:rPr lang="en" sz="1800">
                <a:latin typeface="Roboto"/>
                <a:ea typeface="Roboto"/>
                <a:cs typeface="Roboto"/>
                <a:sym typeface="Roboto"/>
              </a:rPr>
              <a:t>npm install --save redux-saga or yarn add redux-sa</a:t>
            </a:r>
            <a:r>
              <a:rPr lang="en" sz="1800">
                <a:latin typeface="Roboto"/>
                <a:ea typeface="Roboto"/>
                <a:cs typeface="Roboto"/>
                <a:sym typeface="Roboto"/>
              </a:rPr>
              <a:t>ga</a:t>
            </a:r>
            <a:br>
              <a:rPr lang="en" sz="1800">
                <a:latin typeface="Roboto"/>
                <a:ea typeface="Roboto"/>
                <a:cs typeface="Roboto"/>
                <a:sym typeface="Roboto"/>
              </a:rPr>
            </a:br>
            <a:r>
              <a:rPr lang="en" sz="1800">
                <a:latin typeface="Roboto"/>
                <a:ea typeface="Roboto"/>
                <a:cs typeface="Roboto"/>
                <a:sym typeface="Roboto"/>
              </a:rPr>
              <a:t>In file index.js, we apply Middleware Saga into Redux</a:t>
            </a:r>
            <a:br>
              <a:rPr lang="en" sz="1800">
                <a:latin typeface="Roboto"/>
                <a:ea typeface="Roboto"/>
                <a:cs typeface="Roboto"/>
                <a:sym typeface="Roboto"/>
              </a:rPr>
            </a:br>
            <a:r>
              <a:rPr lang="en" sz="1400">
                <a:latin typeface="Source Code Pro"/>
                <a:ea typeface="Source Code Pro"/>
                <a:cs typeface="Source Code Pro"/>
                <a:sym typeface="Source Code Pro"/>
              </a:rPr>
              <a:t>import { createStore, applyMiddleware } from 'redux'</a:t>
            </a:r>
            <a:br>
              <a:rPr lang="en" sz="1400">
                <a:latin typeface="Source Code Pro"/>
                <a:ea typeface="Source Code Pro"/>
                <a:cs typeface="Source Code Pro"/>
                <a:sym typeface="Source Code Pro"/>
              </a:rPr>
            </a:br>
            <a:r>
              <a:rPr lang="en" sz="1400">
                <a:latin typeface="Source Code Pro"/>
                <a:ea typeface="Source Code Pro"/>
                <a:cs typeface="Source Code Pro"/>
                <a:sym typeface="Source Code Pro"/>
              </a:rPr>
              <a:t>import createSagaMiddleware from 'redux-saga'</a:t>
            </a:r>
            <a:br>
              <a:rPr lang="en" sz="1400">
                <a:latin typeface="Source Code Pro"/>
                <a:ea typeface="Source Code Pro"/>
                <a:cs typeface="Source Code Pro"/>
                <a:sym typeface="Source Code Pro"/>
              </a:rPr>
            </a:br>
            <a:r>
              <a:rPr lang="en" sz="1400">
                <a:latin typeface="Source Code Pro"/>
                <a:ea typeface="Source Code Pro"/>
                <a:cs typeface="Source Code Pro"/>
                <a:sym typeface="Source Code Pro"/>
              </a:rPr>
              <a:t>import reducer from './reducers'</a:t>
            </a:r>
            <a:br>
              <a:rPr lang="en" sz="1400">
                <a:latin typeface="Source Code Pro"/>
                <a:ea typeface="Source Code Pro"/>
                <a:cs typeface="Source Code Pro"/>
                <a:sym typeface="Source Code Pro"/>
              </a:rPr>
            </a:br>
            <a:r>
              <a:rPr lang="en" sz="1400">
                <a:latin typeface="Source Code Pro"/>
                <a:ea typeface="Source Code Pro"/>
                <a:cs typeface="Source Code Pro"/>
                <a:sym typeface="Source Code Pro"/>
              </a:rPr>
              <a:t>import mySaga from './sagas'</a:t>
            </a:r>
            <a:br>
              <a:rPr lang="en" sz="1400">
                <a:latin typeface="Source Code Pro"/>
                <a:ea typeface="Source Code Pro"/>
                <a:cs typeface="Source Code Pro"/>
                <a:sym typeface="Source Code Pro"/>
              </a:rPr>
            </a:br>
            <a:r>
              <a:rPr lang="en" sz="1400">
                <a:latin typeface="Source Code Pro"/>
                <a:ea typeface="Source Code Pro"/>
                <a:cs typeface="Source Code Pro"/>
                <a:sym typeface="Source Code Pro"/>
              </a:rPr>
              <a:t>// create middlware</a:t>
            </a:r>
            <a:br>
              <a:rPr lang="en" sz="1400">
                <a:latin typeface="Source Code Pro"/>
                <a:ea typeface="Source Code Pro"/>
                <a:cs typeface="Source Code Pro"/>
                <a:sym typeface="Source Code Pro"/>
              </a:rPr>
            </a:br>
            <a:r>
              <a:rPr lang="en" sz="1400">
                <a:latin typeface="Source Code Pro"/>
                <a:ea typeface="Source Code Pro"/>
                <a:cs typeface="Source Code Pro"/>
                <a:sym typeface="Source Code Pro"/>
              </a:rPr>
              <a:t>const sagaMiddleware = createSagaMiddleware()</a:t>
            </a:r>
            <a:br>
              <a:rPr lang="en" sz="1400">
                <a:latin typeface="Source Code Pro"/>
                <a:ea typeface="Source Code Pro"/>
                <a:cs typeface="Source Code Pro"/>
                <a:sym typeface="Source Code Pro"/>
              </a:rPr>
            </a:br>
            <a:r>
              <a:rPr lang="en" sz="1400">
                <a:latin typeface="Source Code Pro"/>
                <a:ea typeface="Source Code Pro"/>
                <a:cs typeface="Source Code Pro"/>
                <a:sym typeface="Source Code Pro"/>
              </a:rPr>
              <a:t>// connect it with store</a:t>
            </a:r>
            <a:br>
              <a:rPr lang="en" sz="1400">
                <a:latin typeface="Source Code Pro"/>
                <a:ea typeface="Source Code Pro"/>
                <a:cs typeface="Source Code Pro"/>
                <a:sym typeface="Source Code Pro"/>
              </a:rPr>
            </a:br>
            <a:r>
              <a:rPr lang="en" sz="1400">
                <a:latin typeface="Source Code Pro"/>
                <a:ea typeface="Source Code Pro"/>
                <a:cs typeface="Source Code Pro"/>
                <a:sym typeface="Source Code Pro"/>
              </a:rPr>
              <a:t>const store = createStore(reducer, applyMiddleware(sagaMiddleware) )</a:t>
            </a:r>
            <a:endParaRPr sz="1400">
              <a:latin typeface="Source Code Pro"/>
              <a:ea typeface="Source Code Pro"/>
              <a:cs typeface="Source Code Pro"/>
              <a:sym typeface="Source Code Pro"/>
            </a:endParaRPr>
          </a:p>
          <a:p>
            <a:pPr indent="0" lvl="0" marL="0" rtl="0" algn="l">
              <a:lnSpc>
                <a:spcPct val="145000"/>
              </a:lnSpc>
              <a:spcBef>
                <a:spcPts val="1200"/>
              </a:spcBef>
              <a:spcAft>
                <a:spcPts val="0"/>
              </a:spcAft>
              <a:buNone/>
            </a:pPr>
            <a:r>
              <a:t/>
            </a:r>
            <a:endParaRPr sz="1100"/>
          </a:p>
          <a:p>
            <a:pPr indent="0" lvl="0" marL="0" rtl="0" algn="l">
              <a:lnSpc>
                <a:spcPct val="145000"/>
              </a:lnSpc>
              <a:spcBef>
                <a:spcPts val="1200"/>
              </a:spcBef>
              <a:spcAft>
                <a:spcPts val="1200"/>
              </a:spcAft>
              <a:buNone/>
            </a:pPr>
            <a:r>
              <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bd9ce356a2_0_4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Counter </a:t>
            </a:r>
            <a:r>
              <a:rPr lang="en" sz="3600">
                <a:solidFill>
                  <a:schemeClr val="dk1"/>
                </a:solidFill>
                <a:latin typeface="Roboto"/>
                <a:ea typeface="Roboto"/>
                <a:cs typeface="Roboto"/>
                <a:sym typeface="Roboto"/>
              </a:rPr>
              <a:t>Example</a:t>
            </a:r>
            <a:endParaRPr sz="3600"/>
          </a:p>
        </p:txBody>
      </p:sp>
      <p:pic>
        <p:nvPicPr>
          <p:cNvPr id="121" name="Google Shape;121;gbd9ce356a2_0_40"/>
          <p:cNvPicPr preferRelativeResize="0"/>
          <p:nvPr/>
        </p:nvPicPr>
        <p:blipFill>
          <a:blip r:embed="rId3">
            <a:alphaModFix/>
          </a:blip>
          <a:stretch>
            <a:fillRect/>
          </a:stretch>
        </p:blipFill>
        <p:spPr>
          <a:xfrm>
            <a:off x="657788" y="2715499"/>
            <a:ext cx="7828417" cy="857400"/>
          </a:xfrm>
          <a:prstGeom prst="rect">
            <a:avLst/>
          </a:prstGeom>
          <a:noFill/>
          <a:ln>
            <a:noFill/>
          </a:ln>
        </p:spPr>
      </p:pic>
      <p:sp>
        <p:nvSpPr>
          <p:cNvPr id="122" name="Google Shape;122;gbd9ce356a2_0_40"/>
          <p:cNvSpPr txBox="1"/>
          <p:nvPr>
            <p:ph idx="1" type="body"/>
          </p:nvPr>
        </p:nvSpPr>
        <p:spPr>
          <a:xfrm>
            <a:off x="457200" y="946875"/>
            <a:ext cx="8439300" cy="153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800">
                <a:solidFill>
                  <a:srgbClr val="000000"/>
                </a:solidFill>
                <a:latin typeface="Roboto"/>
                <a:ea typeface="Roboto"/>
                <a:cs typeface="Roboto"/>
                <a:sym typeface="Roboto"/>
              </a:rPr>
              <a:t>We will create a simple counter app, you can see full code in this link </a:t>
            </a:r>
            <a:r>
              <a:rPr lang="en" sz="1800" u="sng">
                <a:solidFill>
                  <a:schemeClr val="hlink"/>
                </a:solidFill>
                <a:latin typeface="Roboto"/>
                <a:ea typeface="Roboto"/>
                <a:cs typeface="Roboto"/>
                <a:sym typeface="Roboto"/>
                <a:hlinkClick r:id="rId4"/>
              </a:rPr>
              <a:t>Counter App</a:t>
            </a:r>
            <a:endParaRPr sz="1800">
              <a:solidFill>
                <a:srgbClr val="000000"/>
              </a:solidFill>
              <a:latin typeface="Roboto"/>
              <a:ea typeface="Roboto"/>
              <a:cs typeface="Roboto"/>
              <a:sym typeface="Roboto"/>
            </a:endParaRPr>
          </a:p>
          <a:p>
            <a:pPr indent="0" lvl="0" marL="0" rtl="0" algn="l">
              <a:lnSpc>
                <a:spcPct val="100000"/>
              </a:lnSpc>
              <a:spcBef>
                <a:spcPts val="640"/>
              </a:spcBef>
              <a:spcAft>
                <a:spcPts val="0"/>
              </a:spcAft>
              <a:buSzPts val="3200"/>
              <a:buNone/>
            </a:pPr>
            <a:r>
              <a:rPr lang="en" sz="1800">
                <a:solidFill>
                  <a:srgbClr val="000000"/>
                </a:solidFill>
                <a:latin typeface="Roboto"/>
                <a:ea typeface="Roboto"/>
                <a:cs typeface="Roboto"/>
                <a:sym typeface="Roboto"/>
              </a:rPr>
              <a:t>For ‘+’ or ‘-’ button, we make times value increase or decrease, with ‘Increment if odd’ button, if times is odd, it will increase and for ‘Increment async’, we press it, times will increase after a certain time, you can click any button, it still run function increment async </a:t>
            </a:r>
            <a:endParaRPr sz="1800">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ba78b52cd3_0_1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Counter </a:t>
            </a:r>
            <a:r>
              <a:rPr lang="en" sz="3600">
                <a:solidFill>
                  <a:schemeClr val="dk1"/>
                </a:solidFill>
                <a:latin typeface="Roboto"/>
                <a:ea typeface="Roboto"/>
                <a:cs typeface="Roboto"/>
                <a:sym typeface="Roboto"/>
              </a:rPr>
              <a:t>Example (2)</a:t>
            </a:r>
            <a:endParaRPr sz="3600"/>
          </a:p>
        </p:txBody>
      </p:sp>
      <p:sp>
        <p:nvSpPr>
          <p:cNvPr id="128" name="Google Shape;128;gba78b52cd3_0_17"/>
          <p:cNvSpPr txBox="1"/>
          <p:nvPr>
            <p:ph idx="1" type="body"/>
          </p:nvPr>
        </p:nvSpPr>
        <p:spPr>
          <a:xfrm>
            <a:off x="457200" y="946875"/>
            <a:ext cx="8439300" cy="50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800">
                <a:solidFill>
                  <a:srgbClr val="000000"/>
                </a:solidFill>
                <a:latin typeface="Roboto"/>
                <a:ea typeface="Roboto"/>
                <a:cs typeface="Roboto"/>
                <a:sym typeface="Roboto"/>
              </a:rPr>
              <a:t>Let’s see example code in main.js</a:t>
            </a:r>
            <a:endParaRPr sz="1800">
              <a:solidFill>
                <a:srgbClr val="000000"/>
              </a:solidFill>
              <a:latin typeface="Roboto"/>
              <a:ea typeface="Roboto"/>
              <a:cs typeface="Roboto"/>
              <a:sym typeface="Roboto"/>
            </a:endParaRPr>
          </a:p>
        </p:txBody>
      </p:sp>
      <p:sp>
        <p:nvSpPr>
          <p:cNvPr id="129" name="Google Shape;129;gba78b52cd3_0_17"/>
          <p:cNvSpPr txBox="1"/>
          <p:nvPr/>
        </p:nvSpPr>
        <p:spPr>
          <a:xfrm>
            <a:off x="556200" y="1455975"/>
            <a:ext cx="8031600" cy="8304600"/>
          </a:xfrm>
          <a:prstGeom prst="rect">
            <a:avLst/>
          </a:prstGeom>
          <a:noFill/>
          <a:ln>
            <a:noFill/>
          </a:ln>
        </p:spPr>
        <p:txBody>
          <a:bodyPr anchorCtr="0" anchor="t" bIns="91425" lIns="91425" spcFirstLastPara="1" rIns="91425" wrap="square" tIns="91425">
            <a:spAutoFit/>
          </a:bodyPr>
          <a:lstStyle/>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import '@babel/polyfill'</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import * as React from 'react'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import ReactDOM from 'react-dom'</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import { createStore, applyMiddleware } from 'redux'</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import createSagaMiddleware from 'redux-saga'</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import Counter from './components/Counter'</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import reducer from './reducers'</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import rootSaga from './sagas'</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const sagaMiddleware = createSagaMiddleware()</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const store = createStore(reducer, applyMiddleware(sagaMiddleware))</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sagaMiddleware.run(rootSaga)</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const action = type =&gt; store.dispatch({ type })</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function render() {</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ReactDOM.render(</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&lt;Counter</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value={store.getState()}</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onIncrement={() =&gt; action('INCREMENT')}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onDecrement={() =&gt; action('DECREMENT')}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onIncrementIfOdd={() =&gt; action('INCREMENT_IF_ODD')}</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onIncrementAsync={() =&gt; action('INCREMENT_ASYNC')}</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/&gt;,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document.getElementById('root'),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render()</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store.subscribe(render)</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Clr>
                <a:schemeClr val="dk1"/>
              </a:buClr>
              <a:buSzPts val="1100"/>
              <a:buFont typeface="Arial"/>
              <a:buNone/>
            </a:pPr>
            <a:r>
              <a:t/>
            </a:r>
            <a:endParaRPr sz="1100">
              <a:latin typeface="Source Code Pro"/>
              <a:ea typeface="Source Code Pro"/>
              <a:cs typeface="Source Code Pro"/>
              <a:sym typeface="Source Code Pro"/>
            </a:endParaRPr>
          </a:p>
          <a:p>
            <a:pPr indent="0" lvl="0" marL="0" rtl="0" algn="l">
              <a:spcBef>
                <a:spcPts val="0"/>
              </a:spcBef>
              <a:spcAft>
                <a:spcPts val="0"/>
              </a:spcAft>
              <a:buNone/>
            </a:pPr>
            <a:r>
              <a:t/>
            </a:r>
            <a:endParaRPr sz="1100">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ba78b52cd3_0_3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Counter Example (3)</a:t>
            </a:r>
            <a:endParaRPr sz="3600"/>
          </a:p>
        </p:txBody>
      </p:sp>
      <p:sp>
        <p:nvSpPr>
          <p:cNvPr id="135" name="Google Shape;135;gba78b52cd3_0_31"/>
          <p:cNvSpPr txBox="1"/>
          <p:nvPr/>
        </p:nvSpPr>
        <p:spPr>
          <a:xfrm>
            <a:off x="497100" y="872150"/>
            <a:ext cx="8031600" cy="4064100"/>
          </a:xfrm>
          <a:prstGeom prst="rect">
            <a:avLst/>
          </a:prstGeom>
          <a:noFill/>
          <a:ln>
            <a:noFill/>
          </a:ln>
        </p:spPr>
        <p:txBody>
          <a:bodyPr anchorCtr="0" anchor="t" bIns="91425" lIns="91425" spcFirstLastPara="1" rIns="91425" wrap="square" tIns="91425">
            <a:spAutoFit/>
          </a:bodyPr>
          <a:lstStyle/>
          <a:p>
            <a:pPr indent="0" lvl="0" marL="0" rtl="0" algn="l">
              <a:lnSpc>
                <a:spcPct val="156521"/>
              </a:lnSpc>
              <a:spcBef>
                <a:spcPts val="0"/>
              </a:spcBef>
              <a:spcAft>
                <a:spcPts val="0"/>
              </a:spcAft>
              <a:buNone/>
            </a:pPr>
            <a:r>
              <a:rPr lang="en" sz="1100">
                <a:latin typeface="Source Code Pro"/>
                <a:ea typeface="Source Code Pro"/>
                <a:cs typeface="Source Code Pro"/>
                <a:sym typeface="Source Code Pro"/>
              </a:rPr>
              <a:t>const action = type =&gt; store.dispatch({ type })</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None/>
            </a:pPr>
            <a:r>
              <a:rPr lang="en" sz="1100">
                <a:latin typeface="Source Code Pro"/>
                <a:ea typeface="Source Code Pro"/>
                <a:cs typeface="Source Code Pro"/>
                <a:sym typeface="Source Code Pro"/>
              </a:rPr>
              <a:t>function render() {</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None/>
            </a:pPr>
            <a:r>
              <a:rPr lang="en" sz="1100">
                <a:latin typeface="Source Code Pro"/>
                <a:ea typeface="Source Code Pro"/>
                <a:cs typeface="Source Code Pro"/>
                <a:sym typeface="Source Code Pro"/>
              </a:rPr>
              <a:t> ReactDOM.render(</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None/>
            </a:pPr>
            <a:r>
              <a:rPr lang="en" sz="1100">
                <a:latin typeface="Source Code Pro"/>
                <a:ea typeface="Source Code Pro"/>
                <a:cs typeface="Source Code Pro"/>
                <a:sym typeface="Source Code Pro"/>
              </a:rPr>
              <a:t>   &lt;Counter</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None/>
            </a:pPr>
            <a:r>
              <a:rPr lang="en" sz="1100">
                <a:latin typeface="Source Code Pro"/>
                <a:ea typeface="Source Code Pro"/>
                <a:cs typeface="Source Code Pro"/>
                <a:sym typeface="Source Code Pro"/>
              </a:rPr>
              <a:t>     value={store.getState()}</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None/>
            </a:pPr>
            <a:r>
              <a:rPr lang="en" sz="1100">
                <a:latin typeface="Source Code Pro"/>
                <a:ea typeface="Source Code Pro"/>
                <a:cs typeface="Source Code Pro"/>
                <a:sym typeface="Source Code Pro"/>
              </a:rPr>
              <a:t>     onIncrement={() =&gt; action('INCREMENT')}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None/>
            </a:pPr>
            <a:r>
              <a:rPr lang="en" sz="1100">
                <a:latin typeface="Source Code Pro"/>
                <a:ea typeface="Source Code Pro"/>
                <a:cs typeface="Source Code Pro"/>
                <a:sym typeface="Source Code Pro"/>
              </a:rPr>
              <a:t>     onDecrement={() =&gt; action('DECREMENT')}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None/>
            </a:pPr>
            <a:r>
              <a:rPr lang="en" sz="1100">
                <a:latin typeface="Source Code Pro"/>
                <a:ea typeface="Source Code Pro"/>
                <a:cs typeface="Source Code Pro"/>
                <a:sym typeface="Source Code Pro"/>
              </a:rPr>
              <a:t>     onIncrementIfOdd={() =&gt; action('INCREMENT_IF_ODD')}</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None/>
            </a:pPr>
            <a:r>
              <a:rPr lang="en" sz="1100">
                <a:latin typeface="Source Code Pro"/>
                <a:ea typeface="Source Code Pro"/>
                <a:cs typeface="Source Code Pro"/>
                <a:sym typeface="Source Code Pro"/>
              </a:rPr>
              <a:t>     onIncrementAsync={() =&gt; action('INCREMENT_ASYNC')}</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None/>
            </a:pPr>
            <a:r>
              <a:rPr lang="en" sz="1100">
                <a:latin typeface="Source Code Pro"/>
                <a:ea typeface="Source Code Pro"/>
                <a:cs typeface="Source Code Pro"/>
                <a:sym typeface="Source Code Pro"/>
              </a:rPr>
              <a:t>   /&gt;,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None/>
            </a:pPr>
            <a:r>
              <a:rPr lang="en" sz="1100">
                <a:latin typeface="Source Code Pro"/>
                <a:ea typeface="Source Code Pro"/>
                <a:cs typeface="Source Code Pro"/>
                <a:sym typeface="Source Code Pro"/>
              </a:rPr>
              <a:t>   document.getElementById('root'),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None/>
            </a:pPr>
            <a:r>
              <a:rPr lang="en" sz="1100">
                <a:latin typeface="Source Code Pro"/>
                <a:ea typeface="Source Code Pro"/>
                <a:cs typeface="Source Code Pro"/>
                <a:sym typeface="Source Code Pro"/>
              </a:rPr>
              <a:t> )</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None/>
            </a:pPr>
            <a:r>
              <a:rPr lang="en" sz="1100">
                <a:latin typeface="Source Code Pro"/>
                <a:ea typeface="Source Code Pro"/>
                <a:cs typeface="Source Code Pro"/>
                <a:sym typeface="Source Code Pro"/>
              </a:rPr>
              <a:t>}</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None/>
            </a:pPr>
            <a:r>
              <a:rPr lang="en" sz="1100">
                <a:latin typeface="Source Code Pro"/>
                <a:ea typeface="Source Code Pro"/>
                <a:cs typeface="Source Code Pro"/>
                <a:sym typeface="Source Code Pro"/>
              </a:rPr>
              <a:t>render()</a:t>
            </a:r>
            <a:endParaRPr sz="1100">
              <a:latin typeface="Source Code Pro"/>
              <a:ea typeface="Source Code Pro"/>
              <a:cs typeface="Source Code Pro"/>
              <a:sym typeface="Source Code Pro"/>
            </a:endParaRPr>
          </a:p>
          <a:p>
            <a:pPr indent="0" lvl="0" marL="0" rtl="0" algn="l">
              <a:lnSpc>
                <a:spcPct val="156521"/>
              </a:lnSpc>
              <a:spcBef>
                <a:spcPts val="0"/>
              </a:spcBef>
              <a:spcAft>
                <a:spcPts val="0"/>
              </a:spcAft>
              <a:buNone/>
            </a:pPr>
            <a:r>
              <a:rPr lang="en" sz="1100">
                <a:latin typeface="Source Code Pro"/>
                <a:ea typeface="Source Code Pro"/>
                <a:cs typeface="Source Code Pro"/>
                <a:sym typeface="Source Code Pro"/>
              </a:rPr>
              <a:t>store.subscribe(render)</a:t>
            </a:r>
            <a:endParaRPr sz="1100">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