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sJiDBve/u0LrpEJOKoXrj4m78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d9ce356a2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bd9ce356a2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e541a7ca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be541a7ca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8a0001c71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b8a0001c7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Give some example about </a:t>
            </a:r>
            <a:r>
              <a:rPr lang="en">
                <a:solidFill>
                  <a:schemeClr val="dk1"/>
                </a:solidFill>
              </a:rPr>
              <a:t>[propsObserved, stateObserved, variableObserved]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d9ce356a2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bd9ce356a2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96867516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b89686751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d9ce356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bd9ce356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d9ce356a2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bd9ce356a2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d9ce356a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bd9ce356a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d9ce356a2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bd9ce356a2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example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3"/>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2"/>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3"/>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5"/>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6"/>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6"/>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1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17"/>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17"/>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17"/>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17"/>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0"/>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0"/>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1"/>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1"/>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mobx.js.org/READM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2833800" y="1606000"/>
            <a:ext cx="3476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4800">
                <a:solidFill>
                  <a:srgbClr val="000000"/>
                </a:solidFill>
                <a:latin typeface="Roboto"/>
                <a:ea typeface="Roboto"/>
                <a:cs typeface="Roboto"/>
                <a:sym typeface="Roboto"/>
              </a:rPr>
              <a:t>MobX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bd9ce356a2_0_6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Example (5)</a:t>
            </a:r>
            <a:endParaRPr sz="3600"/>
          </a:p>
        </p:txBody>
      </p:sp>
      <p:sp>
        <p:nvSpPr>
          <p:cNvPr id="155" name="Google Shape;155;gbd9ce356a2_0_60"/>
          <p:cNvSpPr txBox="1"/>
          <p:nvPr>
            <p:ph idx="1" type="body"/>
          </p:nvPr>
        </p:nvSpPr>
        <p:spPr>
          <a:xfrm>
            <a:off x="457200" y="946875"/>
            <a:ext cx="8366400" cy="141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This above example you can find it in mobx.js.org . All code is written in 1 file. Although it’s easy to watch, it’s not clear about the structure.</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You can try separate them into different files: TimerStore.js, TimerViewComponent.js, and index.js</a:t>
            </a:r>
            <a:endParaRPr sz="1800">
              <a:solidFill>
                <a:srgbClr val="000000"/>
              </a:solidFill>
              <a:latin typeface="Roboto"/>
              <a:ea typeface="Roboto"/>
              <a:cs typeface="Roboto"/>
              <a:sym typeface="Roboto"/>
            </a:endParaRPr>
          </a:p>
        </p:txBody>
      </p:sp>
      <p:sp>
        <p:nvSpPr>
          <p:cNvPr id="156" name="Google Shape;156;gbd9ce356a2_0_60"/>
          <p:cNvSpPr txBox="1"/>
          <p:nvPr/>
        </p:nvSpPr>
        <p:spPr>
          <a:xfrm>
            <a:off x="457200" y="2358675"/>
            <a:ext cx="4129200" cy="24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 TimerStore.js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import React from "react"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import { makeAutoObservable } from "mobx"</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class Timer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secondsPassed = 0</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constructor()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makeAutoObservable(this)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increase()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this.secondsPassed += 1</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latin typeface="Source Code Pro"/>
              <a:ea typeface="Source Code Pro"/>
              <a:cs typeface="Source Code Pro"/>
              <a:sym typeface="Source Code Pro"/>
            </a:endParaRPr>
          </a:p>
        </p:txBody>
      </p:sp>
      <p:sp>
        <p:nvSpPr>
          <p:cNvPr id="157" name="Google Shape;157;gbd9ce356a2_0_60"/>
          <p:cNvSpPr txBox="1"/>
          <p:nvPr/>
        </p:nvSpPr>
        <p:spPr>
          <a:xfrm>
            <a:off x="4586400" y="2708125"/>
            <a:ext cx="41292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    reset()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this.secondsPassed = 0</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const myTimer = new Timer()</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export default myTimer;</a:t>
            </a:r>
            <a:endParaRPr sz="1100">
              <a:solidFill>
                <a:schemeClr val="dk1"/>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be541a7cac_0_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Example (6)</a:t>
            </a:r>
            <a:endParaRPr sz="3600"/>
          </a:p>
        </p:txBody>
      </p:sp>
      <p:sp>
        <p:nvSpPr>
          <p:cNvPr id="163" name="Google Shape;163;gbe541a7cac_0_2"/>
          <p:cNvSpPr txBox="1"/>
          <p:nvPr>
            <p:ph idx="1" type="body"/>
          </p:nvPr>
        </p:nvSpPr>
        <p:spPr>
          <a:xfrm>
            <a:off x="457200" y="946875"/>
            <a:ext cx="8366400" cy="46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You should try that, it’s good for your project structure if you want to use MobX.</a:t>
            </a:r>
            <a:endParaRPr sz="1800">
              <a:solidFill>
                <a:srgbClr val="000000"/>
              </a:solidFill>
              <a:latin typeface="Roboto"/>
              <a:ea typeface="Roboto"/>
              <a:cs typeface="Roboto"/>
              <a:sym typeface="Roboto"/>
            </a:endParaRPr>
          </a:p>
        </p:txBody>
      </p:sp>
      <p:sp>
        <p:nvSpPr>
          <p:cNvPr id="164" name="Google Shape;164;gbe541a7cac_0_2"/>
          <p:cNvSpPr txBox="1"/>
          <p:nvPr/>
        </p:nvSpPr>
        <p:spPr>
          <a:xfrm>
            <a:off x="457200" y="1514175"/>
            <a:ext cx="4129200" cy="191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 TimerView.js</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import { observer } from "mobx-react";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const TimerView = ({ timer }) =&gt;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&lt;button onClick={() =&gt; timer.reset()}&gt;Seconds passed: {timer.secondsPassed}&lt;/button&gt;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export default observer(TimerView);</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165" name="Google Shape;165;gbe541a7cac_0_2"/>
          <p:cNvSpPr txBox="1"/>
          <p:nvPr/>
        </p:nvSpPr>
        <p:spPr>
          <a:xfrm>
            <a:off x="4694400" y="1514175"/>
            <a:ext cx="4129200" cy="17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 index.js</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import React from "react"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import ReactDOM from "react-dom"</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import myTimer from “./TimerStore.js”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ReactDOM.render(&lt;TimerView timer={myTimer} /&gt;, document.body)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b8a0001c71_0_4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Conclusion</a:t>
            </a:r>
            <a:endParaRPr/>
          </a:p>
        </p:txBody>
      </p:sp>
      <p:sp>
        <p:nvSpPr>
          <p:cNvPr id="171" name="Google Shape;171;gb8a0001c71_0_41"/>
          <p:cNvSpPr txBox="1"/>
          <p:nvPr>
            <p:ph idx="1" type="body"/>
          </p:nvPr>
        </p:nvSpPr>
        <p:spPr>
          <a:xfrm>
            <a:off x="622800" y="1136175"/>
            <a:ext cx="8064000" cy="1440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MobX is library which to use and manage state efficiently</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You can learn and use it easily</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Reading and practicing example is the best way to learn new technology.</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Reference: </a:t>
            </a:r>
            <a:r>
              <a:rPr lang="en" sz="1800" u="sng">
                <a:solidFill>
                  <a:schemeClr val="hlink"/>
                </a:solidFill>
                <a:latin typeface="Roboto"/>
                <a:ea typeface="Roboto"/>
                <a:cs typeface="Roboto"/>
                <a:sym typeface="Roboto"/>
                <a:hlinkClick r:id="rId3"/>
              </a:rPr>
              <a:t>MobX</a:t>
            </a:r>
            <a:endParaRPr sz="1800">
              <a:latin typeface="Roboto"/>
              <a:ea typeface="Roboto"/>
              <a:cs typeface="Roboto"/>
              <a:sym typeface="Roboto"/>
            </a:endParaRPr>
          </a:p>
          <a:p>
            <a:pPr indent="0" lvl="0" marL="457200" rtl="0" algn="l">
              <a:lnSpc>
                <a:spcPct val="10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0" name="Google Shape;90;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3800"/>
              </a:spcBef>
              <a:spcAft>
                <a:spcPts val="0"/>
              </a:spcAft>
              <a:buClr>
                <a:srgbClr val="1A1A1A"/>
              </a:buClr>
              <a:buSzPts val="2400"/>
              <a:buFont typeface="Roboto"/>
              <a:buChar char="●"/>
            </a:pPr>
            <a:r>
              <a:rPr lang="en" sz="2400">
                <a:latin typeface="Roboto"/>
                <a:ea typeface="Roboto"/>
                <a:cs typeface="Roboto"/>
                <a:sym typeface="Roboto"/>
              </a:rPr>
              <a:t>Introducing MobX</a:t>
            </a:r>
            <a:endParaRPr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W</a:t>
            </a:r>
            <a:r>
              <a:rPr lang="en" sz="2400">
                <a:latin typeface="Roboto"/>
                <a:ea typeface="Roboto"/>
                <a:cs typeface="Roboto"/>
                <a:sym typeface="Roboto"/>
              </a:rPr>
              <a:t>hy we should know MobX</a:t>
            </a:r>
            <a:endParaRPr sz="2400">
              <a:latin typeface="Roboto"/>
              <a:ea typeface="Roboto"/>
              <a:cs typeface="Roboto"/>
              <a:sym typeface="Roboto"/>
            </a:endParaRPr>
          </a:p>
          <a:p>
            <a:pPr indent="-381000" lvl="0" marL="457200" rtl="0" algn="l">
              <a:lnSpc>
                <a:spcPct val="115000"/>
              </a:lnSpc>
              <a:spcBef>
                <a:spcPts val="0"/>
              </a:spcBef>
              <a:spcAft>
                <a:spcPts val="0"/>
              </a:spcAft>
              <a:buClr>
                <a:srgbClr val="1A1A1A"/>
              </a:buClr>
              <a:buSzPts val="2400"/>
              <a:buFont typeface="Roboto"/>
              <a:buChar char="●"/>
            </a:pPr>
            <a:r>
              <a:rPr lang="en" sz="2400">
                <a:latin typeface="Roboto"/>
                <a:ea typeface="Roboto"/>
                <a:cs typeface="Roboto"/>
                <a:sym typeface="Roboto"/>
              </a:rPr>
              <a:t>How to MobX work with Component</a:t>
            </a:r>
            <a:endParaRPr sz="2400">
              <a:latin typeface="Roboto"/>
              <a:ea typeface="Roboto"/>
              <a:cs typeface="Roboto"/>
              <a:sym typeface="Roboto"/>
            </a:endParaRPr>
          </a:p>
          <a:p>
            <a:pPr indent="-381000" lvl="0" marL="457200" rtl="0" algn="l">
              <a:lnSpc>
                <a:spcPct val="115000"/>
              </a:lnSpc>
              <a:spcBef>
                <a:spcPts val="0"/>
              </a:spcBef>
              <a:spcAft>
                <a:spcPts val="0"/>
              </a:spcAft>
              <a:buClr>
                <a:srgbClr val="1A1A1A"/>
              </a:buClr>
              <a:buSzPts val="2400"/>
              <a:buFont typeface="Roboto"/>
              <a:buChar char="●"/>
            </a:pPr>
            <a:r>
              <a:rPr lang="en" sz="2400">
                <a:solidFill>
                  <a:srgbClr val="000000"/>
                </a:solidFill>
                <a:latin typeface="Roboto"/>
                <a:ea typeface="Roboto"/>
                <a:cs typeface="Roboto"/>
                <a:sym typeface="Roboto"/>
              </a:rPr>
              <a:t>Example</a:t>
            </a:r>
            <a:endParaRPr sz="24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000000"/>
              </a:solidFill>
              <a:latin typeface="Roboto"/>
              <a:ea typeface="Roboto"/>
              <a:cs typeface="Roboto"/>
              <a:sym typeface="Roboto"/>
            </a:endParaRPr>
          </a:p>
          <a:p>
            <a:pPr indent="0" lvl="0" marL="457200" rtl="0" algn="l">
              <a:lnSpc>
                <a:spcPct val="115000"/>
              </a:lnSpc>
              <a:spcBef>
                <a:spcPts val="0"/>
              </a:spcBef>
              <a:spcAft>
                <a:spcPts val="0"/>
              </a:spcAft>
              <a:buNone/>
            </a:pPr>
            <a:r>
              <a:t/>
            </a:r>
            <a:endParaRPr sz="2400">
              <a:latin typeface="Roboto"/>
              <a:ea typeface="Roboto"/>
              <a:cs typeface="Roboto"/>
              <a:sym typeface="Roboto"/>
            </a:endParaRPr>
          </a:p>
          <a:p>
            <a:pPr indent="0" lvl="0" marL="0" rtl="0" algn="l">
              <a:lnSpc>
                <a:spcPct val="115000"/>
              </a:lnSpc>
              <a:spcBef>
                <a:spcPts val="0"/>
              </a:spcBef>
              <a:spcAft>
                <a:spcPts val="0"/>
              </a:spcAft>
              <a:buSzPts val="32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00000"/>
              </a:lnSpc>
              <a:spcBef>
                <a:spcPts val="640"/>
              </a:spcBef>
              <a:spcAft>
                <a:spcPts val="0"/>
              </a:spcAft>
              <a:buSzPts val="3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Introducing MobX</a:t>
            </a:r>
            <a:endParaRPr sz="3600"/>
          </a:p>
        </p:txBody>
      </p:sp>
      <p:sp>
        <p:nvSpPr>
          <p:cNvPr id="96" name="Google Shape;96;p3"/>
          <p:cNvSpPr txBox="1"/>
          <p:nvPr>
            <p:ph idx="1" type="body"/>
          </p:nvPr>
        </p:nvSpPr>
        <p:spPr>
          <a:xfrm>
            <a:off x="457200" y="1200150"/>
            <a:ext cx="8403000" cy="347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MobX is a library that makes state management simple and scalable by transparently applying functional reactive programming.</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SzPts val="3200"/>
              <a:buNone/>
            </a:pPr>
            <a:r>
              <a:rPr lang="en" sz="1800">
                <a:solidFill>
                  <a:srgbClr val="000000"/>
                </a:solidFill>
                <a:latin typeface="Roboto"/>
                <a:ea typeface="Roboto"/>
                <a:cs typeface="Roboto"/>
                <a:sym typeface="Roboto"/>
              </a:rPr>
              <a:t>The criteria of MobX:</a:t>
            </a:r>
            <a:endParaRPr sz="1800">
              <a:solidFill>
                <a:srgbClr val="000000"/>
              </a:solidFill>
              <a:latin typeface="Roboto"/>
              <a:ea typeface="Roboto"/>
              <a:cs typeface="Roboto"/>
              <a:sym typeface="Roboto"/>
            </a:endParaRPr>
          </a:p>
          <a:p>
            <a:pPr indent="-342900" lvl="0" marL="457200" rtl="0" algn="l">
              <a:lnSpc>
                <a:spcPct val="100000"/>
              </a:lnSpc>
              <a:spcBef>
                <a:spcPts val="64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Straightforward</a:t>
            </a:r>
            <a:endParaRPr sz="1800">
              <a:solidFill>
                <a:srgbClr val="000000"/>
              </a:solidFill>
              <a:latin typeface="Roboto"/>
              <a:ea typeface="Roboto"/>
              <a:cs typeface="Roboto"/>
              <a:sym typeface="Roboto"/>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Effortless optional rendering</a:t>
            </a:r>
            <a:endParaRPr sz="1800">
              <a:solidFill>
                <a:srgbClr val="000000"/>
              </a:solidFill>
              <a:latin typeface="Roboto"/>
              <a:ea typeface="Roboto"/>
              <a:cs typeface="Roboto"/>
              <a:sym typeface="Roboto"/>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Architectural freedom</a:t>
            </a:r>
            <a:endParaRPr sz="18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bd9ce356a2_0_6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Why we should know about MobX</a:t>
            </a:r>
            <a:endParaRPr sz="3600"/>
          </a:p>
        </p:txBody>
      </p:sp>
      <p:sp>
        <p:nvSpPr>
          <p:cNvPr id="102" name="Google Shape;102;gbd9ce356a2_0_66"/>
          <p:cNvSpPr txBox="1"/>
          <p:nvPr>
            <p:ph idx="1" type="body"/>
          </p:nvPr>
        </p:nvSpPr>
        <p:spPr>
          <a:xfrm>
            <a:off x="457200" y="1200150"/>
            <a:ext cx="8403000" cy="1639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4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MobX help you manage state easily.</a:t>
            </a:r>
            <a:endParaRPr sz="1800">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sz="1800">
                <a:latin typeface="Roboto"/>
                <a:ea typeface="Roboto"/>
                <a:cs typeface="Roboto"/>
                <a:sym typeface="Roboto"/>
              </a:rPr>
              <a:t>MobX is one of the most popular library.</a:t>
            </a:r>
            <a:endParaRPr sz="1800">
              <a:solidFill>
                <a:srgbClr val="000000"/>
              </a:solidFill>
              <a:latin typeface="Roboto"/>
              <a:ea typeface="Roboto"/>
              <a:cs typeface="Roboto"/>
              <a:sym typeface="Roboto"/>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MobX has simple flow which is easy to understand</a:t>
            </a:r>
            <a:endParaRPr sz="1800">
              <a:solidFill>
                <a:srgbClr val="000000"/>
              </a:solidFill>
              <a:latin typeface="Roboto"/>
              <a:ea typeface="Roboto"/>
              <a:cs typeface="Roboto"/>
              <a:sym typeface="Roboto"/>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MobX is a good choice for small and medium project</a:t>
            </a:r>
            <a:endParaRPr sz="1800">
              <a:solidFill>
                <a:srgbClr val="000000"/>
              </a:solidFill>
              <a:latin typeface="Roboto"/>
              <a:ea typeface="Roboto"/>
              <a:cs typeface="Roboto"/>
              <a:sym typeface="Roboto"/>
            </a:endParaRPr>
          </a:p>
          <a:p>
            <a:pPr indent="-342900" lvl="0" marL="457200" rtl="0" algn="l">
              <a:lnSpc>
                <a:spcPct val="1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MobX is supported well from the community</a:t>
            </a:r>
            <a:endParaRPr sz="18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b896867516_0_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How to MobX work with Component</a:t>
            </a:r>
            <a:endParaRPr sz="3600"/>
          </a:p>
        </p:txBody>
      </p:sp>
      <p:sp>
        <p:nvSpPr>
          <p:cNvPr id="108" name="Google Shape;108;gb896867516_0_2"/>
          <p:cNvSpPr txBox="1"/>
          <p:nvPr>
            <p:ph idx="1" type="body"/>
          </p:nvPr>
        </p:nvSpPr>
        <p:spPr>
          <a:xfrm>
            <a:off x="457200" y="1063375"/>
            <a:ext cx="4100400" cy="363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Flow of MobX is very simple. State is stored in Store.</a:t>
            </a:r>
            <a:endParaRPr sz="1800">
              <a:solidFill>
                <a:srgbClr val="000000"/>
              </a:solidFill>
              <a:latin typeface="Roboto"/>
              <a:ea typeface="Roboto"/>
              <a:cs typeface="Roboto"/>
              <a:sym typeface="Roboto"/>
            </a:endParaRPr>
          </a:p>
          <a:p>
            <a:pPr indent="-342900" lvl="0" marL="457200" rtl="0" algn="l">
              <a:lnSpc>
                <a:spcPct val="100000"/>
              </a:lnSpc>
              <a:spcBef>
                <a:spcPts val="640"/>
              </a:spcBef>
              <a:spcAft>
                <a:spcPts val="0"/>
              </a:spcAft>
              <a:buClr>
                <a:srgbClr val="000000"/>
              </a:buClr>
              <a:buSzPts val="1800"/>
              <a:buFont typeface="Roboto"/>
              <a:buAutoNum type="arabicParenR"/>
            </a:pPr>
            <a:r>
              <a:rPr lang="en" sz="1800">
                <a:solidFill>
                  <a:srgbClr val="000000"/>
                </a:solidFill>
                <a:latin typeface="Roboto"/>
                <a:ea typeface="Roboto"/>
                <a:cs typeface="Roboto"/>
                <a:sym typeface="Roboto"/>
              </a:rPr>
              <a:t>View trigger events, that invoke actions.</a:t>
            </a:r>
            <a:endParaRPr sz="1800">
              <a:solidFill>
                <a:srgbClr val="000000"/>
              </a:solidFill>
              <a:latin typeface="Roboto"/>
              <a:ea typeface="Roboto"/>
              <a:cs typeface="Roboto"/>
              <a:sym typeface="Roboto"/>
            </a:endParaRPr>
          </a:p>
          <a:p>
            <a:pPr indent="-342900" lvl="0" marL="457200" rtl="0" algn="l">
              <a:lnSpc>
                <a:spcPct val="100000"/>
              </a:lnSpc>
              <a:spcBef>
                <a:spcPts val="0"/>
              </a:spcBef>
              <a:spcAft>
                <a:spcPts val="0"/>
              </a:spcAft>
              <a:buClr>
                <a:srgbClr val="000000"/>
              </a:buClr>
              <a:buSzPts val="1800"/>
              <a:buFont typeface="Roboto"/>
              <a:buAutoNum type="arabicParenR"/>
            </a:pPr>
            <a:r>
              <a:rPr lang="en" sz="1800">
                <a:solidFill>
                  <a:srgbClr val="000000"/>
                </a:solidFill>
                <a:latin typeface="Roboto"/>
                <a:ea typeface="Roboto"/>
                <a:cs typeface="Roboto"/>
                <a:sym typeface="Roboto"/>
              </a:rPr>
              <a:t>Actions update observable state in store</a:t>
            </a:r>
            <a:endParaRPr sz="1800">
              <a:solidFill>
                <a:srgbClr val="000000"/>
              </a:solidFill>
              <a:latin typeface="Roboto"/>
              <a:ea typeface="Roboto"/>
              <a:cs typeface="Roboto"/>
              <a:sym typeface="Roboto"/>
            </a:endParaRPr>
          </a:p>
          <a:p>
            <a:pPr indent="-342900" lvl="0" marL="457200" rtl="0" algn="l">
              <a:lnSpc>
                <a:spcPct val="100000"/>
              </a:lnSpc>
              <a:spcBef>
                <a:spcPts val="0"/>
              </a:spcBef>
              <a:spcAft>
                <a:spcPts val="0"/>
              </a:spcAft>
              <a:buClr>
                <a:srgbClr val="000000"/>
              </a:buClr>
              <a:buSzPts val="1800"/>
              <a:buFont typeface="Roboto"/>
              <a:buAutoNum type="arabicParenR"/>
            </a:pPr>
            <a:r>
              <a:rPr lang="en" sz="1800">
                <a:solidFill>
                  <a:srgbClr val="000000"/>
                </a:solidFill>
                <a:latin typeface="Roboto"/>
                <a:ea typeface="Roboto"/>
                <a:cs typeface="Roboto"/>
                <a:sym typeface="Roboto"/>
              </a:rPr>
              <a:t>View receives computed values from store through actions, View update UI</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t/>
            </a:r>
            <a:endParaRPr sz="1800">
              <a:solidFill>
                <a:srgbClr val="000000"/>
              </a:solidFill>
              <a:latin typeface="Roboto"/>
              <a:ea typeface="Roboto"/>
              <a:cs typeface="Roboto"/>
              <a:sym typeface="Roboto"/>
            </a:endParaRPr>
          </a:p>
        </p:txBody>
      </p:sp>
      <p:sp>
        <p:nvSpPr>
          <p:cNvPr id="109" name="Google Shape;109;gb896867516_0_2"/>
          <p:cNvSpPr txBox="1"/>
          <p:nvPr/>
        </p:nvSpPr>
        <p:spPr>
          <a:xfrm>
            <a:off x="5893175" y="1237625"/>
            <a:ext cx="246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STORE (MobX) </a:t>
            </a:r>
            <a:endParaRPr sz="2400">
              <a:latin typeface="Roboto"/>
              <a:ea typeface="Roboto"/>
              <a:cs typeface="Roboto"/>
              <a:sym typeface="Roboto"/>
            </a:endParaRPr>
          </a:p>
        </p:txBody>
      </p:sp>
      <p:sp>
        <p:nvSpPr>
          <p:cNvPr id="110" name="Google Shape;110;gb896867516_0_2"/>
          <p:cNvSpPr txBox="1"/>
          <p:nvPr/>
        </p:nvSpPr>
        <p:spPr>
          <a:xfrm>
            <a:off x="6559025" y="2570375"/>
            <a:ext cx="112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Action </a:t>
            </a:r>
            <a:endParaRPr sz="2400">
              <a:latin typeface="Roboto"/>
              <a:ea typeface="Roboto"/>
              <a:cs typeface="Roboto"/>
              <a:sym typeface="Roboto"/>
            </a:endParaRPr>
          </a:p>
        </p:txBody>
      </p:sp>
      <p:sp>
        <p:nvSpPr>
          <p:cNvPr id="111" name="Google Shape;111;gb896867516_0_2"/>
          <p:cNvSpPr txBox="1"/>
          <p:nvPr/>
        </p:nvSpPr>
        <p:spPr>
          <a:xfrm>
            <a:off x="5674775" y="3903125"/>
            <a:ext cx="289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View (Component)</a:t>
            </a:r>
            <a:endParaRPr sz="2400">
              <a:latin typeface="Roboto"/>
              <a:ea typeface="Roboto"/>
              <a:cs typeface="Roboto"/>
              <a:sym typeface="Roboto"/>
            </a:endParaRPr>
          </a:p>
        </p:txBody>
      </p:sp>
      <p:cxnSp>
        <p:nvCxnSpPr>
          <p:cNvPr id="112" name="Google Shape;112;gb896867516_0_2"/>
          <p:cNvCxnSpPr>
            <a:stCxn id="110" idx="2"/>
            <a:endCxn id="111" idx="0"/>
          </p:cNvCxnSpPr>
          <p:nvPr/>
        </p:nvCxnSpPr>
        <p:spPr>
          <a:xfrm>
            <a:off x="7123475" y="3124475"/>
            <a:ext cx="0" cy="7788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gb896867516_0_2"/>
          <p:cNvCxnSpPr>
            <a:stCxn id="110" idx="0"/>
            <a:endCxn id="109" idx="2"/>
          </p:cNvCxnSpPr>
          <p:nvPr/>
        </p:nvCxnSpPr>
        <p:spPr>
          <a:xfrm rot="10800000">
            <a:off x="7123475" y="1791875"/>
            <a:ext cx="0" cy="7785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gb896867516_0_2"/>
          <p:cNvCxnSpPr>
            <a:stCxn id="109" idx="2"/>
            <a:endCxn id="110" idx="0"/>
          </p:cNvCxnSpPr>
          <p:nvPr/>
        </p:nvCxnSpPr>
        <p:spPr>
          <a:xfrm>
            <a:off x="7123475" y="1791725"/>
            <a:ext cx="0" cy="7788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gb896867516_0_2"/>
          <p:cNvCxnSpPr>
            <a:stCxn id="111" idx="0"/>
            <a:endCxn id="110" idx="2"/>
          </p:cNvCxnSpPr>
          <p:nvPr/>
        </p:nvCxnSpPr>
        <p:spPr>
          <a:xfrm rot="10800000">
            <a:off x="7123475" y="3124625"/>
            <a:ext cx="0" cy="7785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gb896867516_0_2"/>
          <p:cNvSpPr txBox="1"/>
          <p:nvPr/>
        </p:nvSpPr>
        <p:spPr>
          <a:xfrm>
            <a:off x="5674775" y="1873250"/>
            <a:ext cx="112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Observable state</a:t>
            </a:r>
            <a:endParaRPr>
              <a:latin typeface="Roboto"/>
              <a:ea typeface="Roboto"/>
              <a:cs typeface="Roboto"/>
              <a:sym typeface="Roboto"/>
            </a:endParaRPr>
          </a:p>
        </p:txBody>
      </p:sp>
      <p:sp>
        <p:nvSpPr>
          <p:cNvPr id="117" name="Google Shape;117;gb896867516_0_2"/>
          <p:cNvSpPr txBox="1"/>
          <p:nvPr/>
        </p:nvSpPr>
        <p:spPr>
          <a:xfrm>
            <a:off x="5674775" y="3206000"/>
            <a:ext cx="112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Computed values</a:t>
            </a:r>
            <a:endParaRPr>
              <a:latin typeface="Roboto"/>
              <a:ea typeface="Roboto"/>
              <a:cs typeface="Roboto"/>
              <a:sym typeface="Roboto"/>
            </a:endParaRPr>
          </a:p>
        </p:txBody>
      </p:sp>
      <p:sp>
        <p:nvSpPr>
          <p:cNvPr id="118" name="Google Shape;118;gb896867516_0_2"/>
          <p:cNvSpPr txBox="1"/>
          <p:nvPr/>
        </p:nvSpPr>
        <p:spPr>
          <a:xfrm>
            <a:off x="7443275" y="3206000"/>
            <a:ext cx="11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Events</a:t>
            </a:r>
            <a:endParaRPr>
              <a:latin typeface="Roboto"/>
              <a:ea typeface="Roboto"/>
              <a:cs typeface="Roboto"/>
              <a:sym typeface="Roboto"/>
            </a:endParaRPr>
          </a:p>
        </p:txBody>
      </p:sp>
      <p:sp>
        <p:nvSpPr>
          <p:cNvPr id="119" name="Google Shape;119;gb896867516_0_2"/>
          <p:cNvSpPr txBox="1"/>
          <p:nvPr/>
        </p:nvSpPr>
        <p:spPr>
          <a:xfrm>
            <a:off x="7443275" y="1873250"/>
            <a:ext cx="11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Update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bd9ce356a2_0_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Example</a:t>
            </a:r>
            <a:endParaRPr sz="3600"/>
          </a:p>
        </p:txBody>
      </p:sp>
      <p:sp>
        <p:nvSpPr>
          <p:cNvPr id="125" name="Google Shape;125;gbd9ce356a2_0_22"/>
          <p:cNvSpPr txBox="1"/>
          <p:nvPr>
            <p:ph idx="1" type="body"/>
          </p:nvPr>
        </p:nvSpPr>
        <p:spPr>
          <a:xfrm>
            <a:off x="457200" y="946875"/>
            <a:ext cx="8439300" cy="50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If you still confusing about how Mobx work, let’s see a simple example</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t/>
            </a:r>
            <a:endParaRPr sz="1800">
              <a:solidFill>
                <a:srgbClr val="000000"/>
              </a:solidFill>
              <a:latin typeface="Roboto"/>
              <a:ea typeface="Roboto"/>
              <a:cs typeface="Roboto"/>
              <a:sym typeface="Roboto"/>
            </a:endParaRPr>
          </a:p>
        </p:txBody>
      </p:sp>
      <p:sp>
        <p:nvSpPr>
          <p:cNvPr id="126" name="Google Shape;126;gbd9ce356a2_0_22"/>
          <p:cNvSpPr txBox="1"/>
          <p:nvPr/>
        </p:nvSpPr>
        <p:spPr>
          <a:xfrm>
            <a:off x="457200" y="1455975"/>
            <a:ext cx="4275000" cy="34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import React from "react"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import ReactDOM from "react-dom"</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import { makeAutoObservable } from "mobx"</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import { observer } from "mobx-react"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class Timer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secondsPassed = 0</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constructor()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makeAutoObservable(this)</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increase()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this.secondsPassed += 1</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reset()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this.secondsPassed = 0</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Source Code Pro"/>
                <a:ea typeface="Source Code Pro"/>
                <a:cs typeface="Source Code Pro"/>
                <a:sym typeface="Source Code Pro"/>
              </a:rPr>
              <a: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
        <p:nvSpPr>
          <p:cNvPr id="127" name="Google Shape;127;gbd9ce356a2_0_22"/>
          <p:cNvSpPr txBox="1"/>
          <p:nvPr/>
        </p:nvSpPr>
        <p:spPr>
          <a:xfrm>
            <a:off x="4555500" y="1455975"/>
            <a:ext cx="42750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const myTimer = new Timer()</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const TimerView = observer(({ timer }) =&gt;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&lt;button onClick={() =&gt; timer.reset()}&gt;Seconds passed: {timer.secondsPassed}&lt;/button&gt;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ReactDOM.render(&lt;TimerView timer={myTimer} /&gt;, document.body)</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Update the 'Seconds passed: X' text every second.</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setInterval(() =&gt;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myTimer.increase()</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1000)</a:t>
            </a:r>
            <a:endParaRPr sz="1100">
              <a:solidFill>
                <a:schemeClr val="dk1"/>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bd9ce356a2_0_4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Example (2)</a:t>
            </a:r>
            <a:endParaRPr sz="3600"/>
          </a:p>
        </p:txBody>
      </p:sp>
      <p:sp>
        <p:nvSpPr>
          <p:cNvPr id="133" name="Google Shape;133;gbd9ce356a2_0_40"/>
          <p:cNvSpPr txBox="1"/>
          <p:nvPr>
            <p:ph idx="1" type="body"/>
          </p:nvPr>
        </p:nvSpPr>
        <p:spPr>
          <a:xfrm>
            <a:off x="457200" y="946875"/>
            <a:ext cx="8439300" cy="50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Let’s go step by step to understand this example</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t/>
            </a:r>
            <a:endParaRPr sz="1800">
              <a:solidFill>
                <a:srgbClr val="000000"/>
              </a:solidFill>
              <a:latin typeface="Roboto"/>
              <a:ea typeface="Roboto"/>
              <a:cs typeface="Roboto"/>
              <a:sym typeface="Roboto"/>
            </a:endParaRPr>
          </a:p>
        </p:txBody>
      </p:sp>
      <p:sp>
        <p:nvSpPr>
          <p:cNvPr id="134" name="Google Shape;134;gbd9ce356a2_0_40"/>
          <p:cNvSpPr txBox="1"/>
          <p:nvPr/>
        </p:nvSpPr>
        <p:spPr>
          <a:xfrm>
            <a:off x="457200" y="1455975"/>
            <a:ext cx="4275000" cy="34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import React from "react"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import ReactDOM from "react-dom"</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import { makeAutoObservable } from "mobx"</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import { observer } from "mobx-react"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class Timer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secondsPassed = 0</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constructor()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makeAutoObservable(this)</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increase()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this.secondsPassed += 1</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reset()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this.secondsPassed = 0</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a:t>
            </a:r>
            <a:endParaRPr b="1" sz="1100">
              <a:latin typeface="Source Code Pro"/>
              <a:ea typeface="Source Code Pro"/>
              <a:cs typeface="Source Code Pro"/>
              <a:sym typeface="Source Code Pro"/>
            </a:endParaRPr>
          </a:p>
        </p:txBody>
      </p:sp>
      <p:sp>
        <p:nvSpPr>
          <p:cNvPr id="135" name="Google Shape;135;gbd9ce356a2_0_40"/>
          <p:cNvSpPr txBox="1"/>
          <p:nvPr/>
        </p:nvSpPr>
        <p:spPr>
          <a:xfrm>
            <a:off x="4555500" y="1455975"/>
            <a:ext cx="4275000" cy="262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This is Store in MobX, it is created as a class, has constructor function, variable secondsPassed and function action (increase, reset).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700">
                <a:solidFill>
                  <a:schemeClr val="dk1"/>
                </a:solidFill>
                <a:latin typeface="Source Code Pro"/>
                <a:ea typeface="Source Code Pro"/>
                <a:cs typeface="Source Code Pro"/>
                <a:sym typeface="Source Code Pro"/>
              </a:rPr>
              <a:t>makeAutoObservable</a:t>
            </a:r>
            <a:r>
              <a:rPr lang="en" sz="1700">
                <a:solidFill>
                  <a:schemeClr val="dk1"/>
                </a:solidFill>
                <a:latin typeface="Source Code Pro"/>
                <a:ea typeface="Source Code Pro"/>
                <a:cs typeface="Source Code Pro"/>
                <a:sym typeface="Source Code Pro"/>
              </a:rPr>
              <a:t> </a:t>
            </a:r>
            <a:r>
              <a:rPr lang="en" sz="1700">
                <a:solidFill>
                  <a:schemeClr val="dk1"/>
                </a:solidFill>
                <a:latin typeface="Roboto"/>
                <a:ea typeface="Roboto"/>
                <a:cs typeface="Roboto"/>
                <a:sym typeface="Roboto"/>
              </a:rPr>
              <a:t>in constructor make all variable in Timer is observed by MobX, if secondsPassed value changes, Component which use it will re-render</a:t>
            </a:r>
            <a:endParaRPr sz="24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bd9ce356a2_0_4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Example (3)</a:t>
            </a:r>
            <a:endParaRPr sz="3600"/>
          </a:p>
        </p:txBody>
      </p:sp>
      <p:sp>
        <p:nvSpPr>
          <p:cNvPr id="141" name="Google Shape;141;gbd9ce356a2_0_47"/>
          <p:cNvSpPr txBox="1"/>
          <p:nvPr>
            <p:ph idx="1" type="body"/>
          </p:nvPr>
        </p:nvSpPr>
        <p:spPr>
          <a:xfrm>
            <a:off x="457200" y="946875"/>
            <a:ext cx="4098300" cy="388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myTimer is created with type Timer, it means that myTimer will can access into all variables and functions in class Timer.</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We define TimerView component, you can see that component is covered by observer keyword, this keyword help component re-render whenever variable secondsPassed changes</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We pass myTimer as a prop in TimerView, it’s not a big deal, you needn’t care about that.</a:t>
            </a:r>
            <a:endParaRPr sz="1800">
              <a:solidFill>
                <a:srgbClr val="000000"/>
              </a:solidFill>
              <a:latin typeface="Roboto"/>
              <a:ea typeface="Roboto"/>
              <a:cs typeface="Roboto"/>
              <a:sym typeface="Roboto"/>
            </a:endParaRPr>
          </a:p>
        </p:txBody>
      </p:sp>
      <p:sp>
        <p:nvSpPr>
          <p:cNvPr id="142" name="Google Shape;142;gbd9ce356a2_0_47"/>
          <p:cNvSpPr txBox="1"/>
          <p:nvPr/>
        </p:nvSpPr>
        <p:spPr>
          <a:xfrm>
            <a:off x="4555500" y="946875"/>
            <a:ext cx="42750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const myTimer = new Timer()</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const TimerView = observer(({ timer }) =&gt;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&lt;button onClick={() =&gt; timer.reset()}&gt;Seconds passed: {timer.secondsPassed}&lt;/button&gt;</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ReactDOM.render(&lt;TimerView timer={myTimer} /&gt;, document.body)</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Update the 'Seconds passed: X' text every second.</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setInterval(() =&gt;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myTimer.increase()</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1000)</a:t>
            </a:r>
            <a:endParaRPr sz="1100">
              <a:solidFill>
                <a:schemeClr val="dk1"/>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bd9ce356a2_0_5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Example (4)</a:t>
            </a:r>
            <a:endParaRPr sz="3600"/>
          </a:p>
        </p:txBody>
      </p:sp>
      <p:sp>
        <p:nvSpPr>
          <p:cNvPr id="148" name="Google Shape;148;gbd9ce356a2_0_54"/>
          <p:cNvSpPr txBox="1"/>
          <p:nvPr>
            <p:ph idx="1" type="body"/>
          </p:nvPr>
        </p:nvSpPr>
        <p:spPr>
          <a:xfrm>
            <a:off x="457200" y="946875"/>
            <a:ext cx="4098300" cy="388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In the last, we call increase function in  setInterval, that makes increase is invoked every 1 second.</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If you run code, you can see that a counter run from 0 to infinite.</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As you can see:</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rPr lang="en" sz="1800">
                <a:solidFill>
                  <a:srgbClr val="000000"/>
                </a:solidFill>
                <a:latin typeface="Roboto"/>
                <a:ea typeface="Roboto"/>
                <a:cs typeface="Roboto"/>
                <a:sym typeface="Roboto"/>
              </a:rPr>
              <a:t>Store myTimer is declared and pass into TimerView. In TimerView, we use secondsPassed of class Timer. Then we trigger increase every second. That makes secondPassed changes, and MobX detected that and it makes TimerView re-render</a:t>
            </a:r>
            <a:endParaRPr sz="1800">
              <a:solidFill>
                <a:srgbClr val="000000"/>
              </a:solidFill>
              <a:latin typeface="Roboto"/>
              <a:ea typeface="Roboto"/>
              <a:cs typeface="Roboto"/>
              <a:sym typeface="Roboto"/>
            </a:endParaRPr>
          </a:p>
          <a:p>
            <a:pPr indent="0" lvl="0" marL="0" rtl="0" algn="l">
              <a:lnSpc>
                <a:spcPct val="100000"/>
              </a:lnSpc>
              <a:spcBef>
                <a:spcPts val="640"/>
              </a:spcBef>
              <a:spcAft>
                <a:spcPts val="0"/>
              </a:spcAft>
              <a:buNone/>
            </a:pPr>
            <a:r>
              <a:t/>
            </a:r>
            <a:endParaRPr sz="1800">
              <a:solidFill>
                <a:srgbClr val="000000"/>
              </a:solidFill>
              <a:latin typeface="Roboto"/>
              <a:ea typeface="Roboto"/>
              <a:cs typeface="Roboto"/>
              <a:sym typeface="Roboto"/>
            </a:endParaRPr>
          </a:p>
        </p:txBody>
      </p:sp>
      <p:sp>
        <p:nvSpPr>
          <p:cNvPr id="149" name="Google Shape;149;gbd9ce356a2_0_54"/>
          <p:cNvSpPr txBox="1"/>
          <p:nvPr/>
        </p:nvSpPr>
        <p:spPr>
          <a:xfrm>
            <a:off x="4555500" y="946875"/>
            <a:ext cx="42750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const myTimer = new Timer()</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const TimerView = observer(({ timer }) =&gt;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&lt;button onClick={() =&gt; timer.reset()}&gt;Seconds passed: {timer.secondsPassed}&lt;/button&gt;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ReactDOM.render(&lt;TimerView timer={myTimer} /&gt;, document.body)</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100">
                <a:solidFill>
                  <a:schemeClr val="dk1"/>
                </a:solidFill>
                <a:latin typeface="Source Code Pro"/>
                <a:ea typeface="Source Code Pro"/>
                <a:cs typeface="Source Code Pro"/>
                <a:sym typeface="Source Code Pro"/>
              </a:rPr>
              <a:t>// Update the 'Seconds passed: X' text every second.</a:t>
            </a:r>
            <a:endParaRPr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setInterval(() =&gt; {</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myTimer.increase()</a:t>
            </a:r>
            <a:endParaRPr b="1" sz="11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100">
                <a:solidFill>
                  <a:schemeClr val="dk1"/>
                </a:solidFill>
                <a:latin typeface="Source Code Pro"/>
                <a:ea typeface="Source Code Pro"/>
                <a:cs typeface="Source Code Pro"/>
                <a:sym typeface="Source Code Pro"/>
              </a:rPr>
              <a:t>}, 1000)</a:t>
            </a:r>
            <a:endParaRPr b="1" sz="1100">
              <a:solidFill>
                <a:schemeClr val="dk1"/>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