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26"/>
  </p:notesMasterIdLst>
  <p:handoutMasterIdLst>
    <p:handoutMasterId r:id="rId27"/>
  </p:handoutMasterIdLst>
  <p:sldIdLst>
    <p:sldId id="274" r:id="rId2"/>
    <p:sldId id="277" r:id="rId3"/>
    <p:sldId id="278" r:id="rId4"/>
    <p:sldId id="279" r:id="rId5"/>
    <p:sldId id="284" r:id="rId6"/>
    <p:sldId id="285" r:id="rId7"/>
    <p:sldId id="287" r:id="rId8"/>
    <p:sldId id="282" r:id="rId9"/>
    <p:sldId id="312" r:id="rId10"/>
    <p:sldId id="283" r:id="rId11"/>
    <p:sldId id="309" r:id="rId12"/>
    <p:sldId id="305" r:id="rId13"/>
    <p:sldId id="313" r:id="rId14"/>
    <p:sldId id="288" r:id="rId15"/>
    <p:sldId id="307" r:id="rId16"/>
    <p:sldId id="308" r:id="rId17"/>
    <p:sldId id="306" r:id="rId18"/>
    <p:sldId id="314" r:id="rId19"/>
    <p:sldId id="291" r:id="rId20"/>
    <p:sldId id="315" r:id="rId21"/>
    <p:sldId id="293" r:id="rId22"/>
    <p:sldId id="304" r:id="rId23"/>
    <p:sldId id="29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9"/>
    <p:restoredTop sz="79673"/>
  </p:normalViewPr>
  <p:slideViewPr>
    <p:cSldViewPr snapToGrid="0" snapToObjects="1">
      <p:cViewPr>
        <p:scale>
          <a:sx n="50" d="100"/>
          <a:sy n="50" d="100"/>
        </p:scale>
        <p:origin x="82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800B1E-9A0E-C742-A152-DDDFE87A3C0A}" type="datetimeFigureOut">
              <a:rPr lang="en-US" smtClean="0"/>
              <a:t>1/23/19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D266D8-5191-1040-88BA-44B394503E8B}" type="slidenum">
              <a:rPr lang="en-US" smtClean="0"/>
              <a:t>‹#›</a:t>
            </a:fld>
            <a:endParaRPr lang="en-US"/>
          </a:p>
        </p:txBody>
      </p:sp>
    </p:spTree>
    <p:extLst>
      <p:ext uri="{BB962C8B-B14F-4D97-AF65-F5344CB8AC3E}">
        <p14:creationId xmlns:p14="http://schemas.microsoft.com/office/powerpoint/2010/main" val="634444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2DC3A-649E-2847-8398-D46611B452A8}"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36A5B-3EF4-CB49-A62B-0FA631B92926}" type="slidenum">
              <a:rPr lang="en-US" smtClean="0"/>
              <a:t>‹#›</a:t>
            </a:fld>
            <a:endParaRPr lang="en-US"/>
          </a:p>
        </p:txBody>
      </p:sp>
    </p:spTree>
    <p:extLst>
      <p:ext uri="{BB962C8B-B14F-4D97-AF65-F5344CB8AC3E}">
        <p14:creationId xmlns:p14="http://schemas.microsoft.com/office/powerpoint/2010/main" val="183025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t>
            </a:r>
            <a:r>
              <a:rPr lang="en-US" baseline="0" dirty="0" smtClean="0"/>
              <a:t> thinking about </a:t>
            </a:r>
            <a:r>
              <a:rPr lang="mr-IN" baseline="0" dirty="0" smtClean="0"/>
              <a:t>–</a:t>
            </a:r>
            <a:r>
              <a:rPr lang="en-US" baseline="0" dirty="0" smtClean="0"/>
              <a:t> what would create a “good” quality control sample?</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1</a:t>
            </a:fld>
            <a:endParaRPr lang="en-US"/>
          </a:p>
        </p:txBody>
      </p:sp>
    </p:spTree>
    <p:extLst>
      <p:ext uri="{BB962C8B-B14F-4D97-AF65-F5344CB8AC3E}">
        <p14:creationId xmlns:p14="http://schemas.microsoft.com/office/powerpoint/2010/main" val="106721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a:t>
            </a:r>
            <a:r>
              <a:rPr lang="en-US" baseline="0" dirty="0" smtClean="0"/>
              <a:t> discussion </a:t>
            </a:r>
            <a:r>
              <a:rPr lang="en-US" baseline="0" dirty="0" err="1" smtClean="0"/>
              <a:t>pg</a:t>
            </a:r>
            <a:r>
              <a:rPr lang="en-US" baseline="0" dirty="0" smtClean="0"/>
              <a:t> 78-79 of O&amp;L</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10</a:t>
            </a:fld>
            <a:endParaRPr lang="en-US"/>
          </a:p>
        </p:txBody>
      </p:sp>
    </p:spTree>
    <p:extLst>
      <p:ext uri="{BB962C8B-B14F-4D97-AF65-F5344CB8AC3E}">
        <p14:creationId xmlns:p14="http://schemas.microsoft.com/office/powerpoint/2010/main" val="14591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13</a:t>
            </a:fld>
            <a:endParaRPr lang="en-US"/>
          </a:p>
        </p:txBody>
      </p:sp>
    </p:spTree>
    <p:extLst>
      <p:ext uri="{BB962C8B-B14F-4D97-AF65-F5344CB8AC3E}">
        <p14:creationId xmlns:p14="http://schemas.microsoft.com/office/powerpoint/2010/main" val="151407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14</a:t>
            </a:fld>
            <a:endParaRPr lang="en-US"/>
          </a:p>
        </p:txBody>
      </p:sp>
    </p:spTree>
    <p:extLst>
      <p:ext uri="{BB962C8B-B14F-4D97-AF65-F5344CB8AC3E}">
        <p14:creationId xmlns:p14="http://schemas.microsoft.com/office/powerpoint/2010/main" val="77449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15</a:t>
            </a:fld>
            <a:endParaRPr lang="en-US"/>
          </a:p>
        </p:txBody>
      </p:sp>
    </p:spTree>
    <p:extLst>
      <p:ext uri="{BB962C8B-B14F-4D97-AF65-F5344CB8AC3E}">
        <p14:creationId xmlns:p14="http://schemas.microsoft.com/office/powerpoint/2010/main" val="251632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Q1 is the median of the first 10 data values (since</a:t>
            </a:r>
            <a:r>
              <a:rPr lang="en-US" baseline="0" dirty="0" smtClean="0"/>
              <a:t> 20 total data values) and Q3 is the median of the last 10 data values. </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16</a:t>
            </a:fld>
            <a:endParaRPr lang="en-US"/>
          </a:p>
        </p:txBody>
      </p:sp>
    </p:spTree>
    <p:extLst>
      <p:ext uri="{BB962C8B-B14F-4D97-AF65-F5344CB8AC3E}">
        <p14:creationId xmlns:p14="http://schemas.microsoft.com/office/powerpoint/2010/main" val="421404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We’ll study these more extensively when we talk about normal distributions.</a:t>
            </a:r>
          </a:p>
        </p:txBody>
      </p:sp>
      <p:sp>
        <p:nvSpPr>
          <p:cNvPr id="4" name="Slide Number Placeholder 3"/>
          <p:cNvSpPr>
            <a:spLocks noGrp="1"/>
          </p:cNvSpPr>
          <p:nvPr>
            <p:ph type="sldNum" sz="quarter" idx="10"/>
          </p:nvPr>
        </p:nvSpPr>
        <p:spPr/>
        <p:txBody>
          <a:bodyPr/>
          <a:lstStyle/>
          <a:p>
            <a:fld id="{86836A5B-3EF4-CB49-A62B-0FA631B92926}" type="slidenum">
              <a:rPr lang="en-US" smtClean="0"/>
              <a:t>17</a:t>
            </a:fld>
            <a:endParaRPr lang="en-US"/>
          </a:p>
        </p:txBody>
      </p:sp>
    </p:spTree>
    <p:extLst>
      <p:ext uri="{BB962C8B-B14F-4D97-AF65-F5344CB8AC3E}">
        <p14:creationId xmlns:p14="http://schemas.microsoft.com/office/powerpoint/2010/main" val="78855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18</a:t>
            </a:fld>
            <a:endParaRPr lang="en-US"/>
          </a:p>
        </p:txBody>
      </p:sp>
    </p:spTree>
    <p:extLst>
      <p:ext uri="{BB962C8B-B14F-4D97-AF65-F5344CB8AC3E}">
        <p14:creationId xmlns:p14="http://schemas.microsoft.com/office/powerpoint/2010/main" val="937316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a:t>
            </a:r>
            <a:r>
              <a:rPr lang="en-US" baseline="0" dirty="0" smtClean="0"/>
              <a:t> between methods in R vs by hand become less pronounced with larger data sets.</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19</a:t>
            </a:fld>
            <a:endParaRPr lang="en-US"/>
          </a:p>
        </p:txBody>
      </p:sp>
    </p:spTree>
    <p:extLst>
      <p:ext uri="{BB962C8B-B14F-4D97-AF65-F5344CB8AC3E}">
        <p14:creationId xmlns:p14="http://schemas.microsoft.com/office/powerpoint/2010/main" val="17567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20</a:t>
            </a:fld>
            <a:endParaRPr lang="en-US"/>
          </a:p>
        </p:txBody>
      </p:sp>
    </p:spTree>
    <p:extLst>
      <p:ext uri="{BB962C8B-B14F-4D97-AF65-F5344CB8AC3E}">
        <p14:creationId xmlns:p14="http://schemas.microsoft.com/office/powerpoint/2010/main" val="615421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what the equation means </a:t>
            </a:r>
          </a:p>
          <a:p>
            <a:r>
              <a:rPr lang="en-US" baseline="0" dirty="0" smtClean="0"/>
              <a:t>If we had all observations in our population, then x-bar would be equal to the population mean (mu) and then we could calculate our population variance sigma^2 by dividing by n.</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21</a:t>
            </a:fld>
            <a:endParaRPr lang="en-US"/>
          </a:p>
        </p:txBody>
      </p:sp>
    </p:spTree>
    <p:extLst>
      <p:ext uri="{BB962C8B-B14F-4D97-AF65-F5344CB8AC3E}">
        <p14:creationId xmlns:p14="http://schemas.microsoft.com/office/powerpoint/2010/main" val="189971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 axis- frequency</a:t>
            </a:r>
            <a:r>
              <a:rPr lang="en-US" baseline="0" dirty="0" smtClean="0"/>
              <a:t> and the x axis is bins/intervals of lifetimes</a:t>
            </a:r>
          </a:p>
          <a:p>
            <a:endParaRPr lang="en-US" baseline="0" dirty="0" smtClean="0"/>
          </a:p>
          <a:p>
            <a:r>
              <a:rPr lang="en-US" baseline="0" dirty="0" smtClean="0"/>
              <a:t>I’ve included different number of bins in the notes codes </a:t>
            </a:r>
            <a:r>
              <a:rPr lang="mr-IN" baseline="0" dirty="0" smtClean="0"/>
              <a:t>–</a:t>
            </a:r>
            <a:r>
              <a:rPr lang="en-US" baseline="0" dirty="0" smtClean="0"/>
              <a:t> play around with what is hidden/revealed</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2</a:t>
            </a:fld>
            <a:endParaRPr lang="en-US"/>
          </a:p>
        </p:txBody>
      </p:sp>
    </p:spTree>
    <p:extLst>
      <p:ext uri="{BB962C8B-B14F-4D97-AF65-F5344CB8AC3E}">
        <p14:creationId xmlns:p14="http://schemas.microsoft.com/office/powerpoint/2010/main" val="542301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22</a:t>
            </a:fld>
            <a:endParaRPr lang="en-US"/>
          </a:p>
        </p:txBody>
      </p:sp>
    </p:spTree>
    <p:extLst>
      <p:ext uri="{BB962C8B-B14F-4D97-AF65-F5344CB8AC3E}">
        <p14:creationId xmlns:p14="http://schemas.microsoft.com/office/powerpoint/2010/main" val="1186735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a:t>
            </a:r>
            <a:r>
              <a:rPr lang="en-US" baseline="0" dirty="0" smtClean="0"/>
              <a:t> through what the equation means </a:t>
            </a:r>
          </a:p>
          <a:p>
            <a:r>
              <a:rPr lang="en-US" baseline="0" dirty="0" smtClean="0"/>
              <a:t>If we had all observations in our population, then x-bar would be equal to the population mean (mu) and then we could calculate our population variance sigma^2 </a:t>
            </a:r>
            <a:r>
              <a:rPr lang="en-US" baseline="0" smtClean="0"/>
              <a:t>by dividing by n.</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23</a:t>
            </a:fld>
            <a:endParaRPr lang="en-US"/>
          </a:p>
        </p:txBody>
      </p:sp>
    </p:spTree>
    <p:extLst>
      <p:ext uri="{BB962C8B-B14F-4D97-AF65-F5344CB8AC3E}">
        <p14:creationId xmlns:p14="http://schemas.microsoft.com/office/powerpoint/2010/main" val="123544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mean and standard deviation are highly effected by the actual value</a:t>
            </a:r>
            <a:r>
              <a:rPr lang="en-US" baseline="0" dirty="0" smtClean="0"/>
              <a:t> of each datum, so they are both very reactive to extreme values. </a:t>
            </a:r>
          </a:p>
          <a:p>
            <a:endParaRPr lang="en-US" baseline="0" dirty="0" smtClean="0"/>
          </a:p>
          <a:p>
            <a:r>
              <a:rPr lang="en-US" baseline="0" dirty="0" smtClean="0"/>
              <a:t>The median and IQR may be more useful measures when data is highly skewed or has extreme outliers.</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24</a:t>
            </a:fld>
            <a:endParaRPr lang="en-US"/>
          </a:p>
        </p:txBody>
      </p:sp>
    </p:spTree>
    <p:extLst>
      <p:ext uri="{BB962C8B-B14F-4D97-AF65-F5344CB8AC3E}">
        <p14:creationId xmlns:p14="http://schemas.microsoft.com/office/powerpoint/2010/main" val="168912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Numeric data </a:t>
            </a:r>
            <a:r>
              <a:rPr lang="mr-IN" dirty="0" smtClean="0"/>
              <a:t>–</a:t>
            </a:r>
            <a:r>
              <a:rPr lang="en-US" dirty="0" smtClean="0"/>
              <a:t> interested in lifetime</a:t>
            </a:r>
            <a:r>
              <a:rPr lang="en-US" baseline="0" dirty="0" smtClean="0"/>
              <a:t> </a:t>
            </a:r>
            <a:r>
              <a:rPr lang="en-US" dirty="0" smtClean="0"/>
              <a:t>values.</a:t>
            </a:r>
          </a:p>
          <a:p>
            <a:endParaRPr lang="en-US" dirty="0" smtClean="0"/>
          </a:p>
          <a:p>
            <a:r>
              <a:rPr lang="en-US" dirty="0" smtClean="0"/>
              <a:t>Notice for this sized data set (20)</a:t>
            </a:r>
            <a:r>
              <a:rPr lang="en-US" baseline="0" dirty="0" smtClean="0"/>
              <a:t> values, the plots are not too busy. But these are not useful for larger data sets.</a:t>
            </a:r>
          </a:p>
          <a:p>
            <a:endParaRPr lang="en-US" baseline="0" dirty="0" smtClean="0"/>
          </a:p>
          <a:p>
            <a:r>
              <a:rPr lang="en-US" baseline="0" dirty="0" smtClean="0"/>
              <a:t>If those multiple sets of data have a different number of values, then comparing frequency within bins is les straightforward than comparing relative frequency.</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3</a:t>
            </a:fld>
            <a:endParaRPr lang="en-US"/>
          </a:p>
        </p:txBody>
      </p:sp>
    </p:spTree>
    <p:extLst>
      <p:ext uri="{BB962C8B-B14F-4D97-AF65-F5344CB8AC3E}">
        <p14:creationId xmlns:p14="http://schemas.microsoft.com/office/powerpoint/2010/main" val="72827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Added Rug command</a:t>
            </a:r>
            <a:r>
              <a:rPr lang="en-US" baseline="0" dirty="0" smtClean="0"/>
              <a:t> shows where actual data values fall </a:t>
            </a:r>
            <a:r>
              <a:rPr lang="mr-IN" baseline="0" dirty="0" smtClean="0"/>
              <a:t>–</a:t>
            </a:r>
            <a:r>
              <a:rPr lang="en-US" baseline="0" dirty="0" smtClean="0"/>
              <a:t> the density plot is most accurate when we have a lot of data values.</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4</a:t>
            </a:fld>
            <a:endParaRPr lang="en-US"/>
          </a:p>
        </p:txBody>
      </p:sp>
    </p:spTree>
    <p:extLst>
      <p:ext uri="{BB962C8B-B14F-4D97-AF65-F5344CB8AC3E}">
        <p14:creationId xmlns:p14="http://schemas.microsoft.com/office/powerpoint/2010/main" val="85102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 with 1 major peak is called </a:t>
            </a:r>
            <a:r>
              <a:rPr lang="en-US" b="1" dirty="0" smtClean="0"/>
              <a:t>unimodal</a:t>
            </a:r>
            <a:r>
              <a:rPr lang="en-US" dirty="0" smtClean="0"/>
              <a:t>, </a:t>
            </a:r>
          </a:p>
          <a:p>
            <a:r>
              <a:rPr lang="en-US" baseline="0" dirty="0" smtClean="0"/>
              <a:t>When every interval has essentially the same number of observations, the histogram is called a </a:t>
            </a:r>
            <a:r>
              <a:rPr lang="en-US" b="1" baseline="0" dirty="0" smtClean="0"/>
              <a:t>uniform</a:t>
            </a:r>
            <a:r>
              <a:rPr lang="en-US" baseline="0" dirty="0" smtClean="0"/>
              <a:t> histogram.</a:t>
            </a:r>
          </a:p>
          <a:p>
            <a:r>
              <a:rPr lang="en-US" b="1" baseline="0" dirty="0" smtClean="0"/>
              <a:t>Symmetric </a:t>
            </a:r>
            <a:r>
              <a:rPr lang="en-US" b="0" baseline="0" dirty="0" smtClean="0"/>
              <a:t>if the upper and lower half of the data have approximately the same shape</a:t>
            </a:r>
          </a:p>
          <a:p>
            <a:endParaRPr lang="en-US" b="1" dirty="0"/>
          </a:p>
        </p:txBody>
      </p:sp>
      <p:sp>
        <p:nvSpPr>
          <p:cNvPr id="4" name="Slide Number Placeholder 3"/>
          <p:cNvSpPr>
            <a:spLocks noGrp="1"/>
          </p:cNvSpPr>
          <p:nvPr>
            <p:ph type="sldNum" sz="quarter" idx="10"/>
          </p:nvPr>
        </p:nvSpPr>
        <p:spPr/>
        <p:txBody>
          <a:bodyPr/>
          <a:lstStyle/>
          <a:p>
            <a:fld id="{86836A5B-3EF4-CB49-A62B-0FA631B92926}" type="slidenum">
              <a:rPr lang="en-US" smtClean="0"/>
              <a:t>5</a:t>
            </a:fld>
            <a:endParaRPr lang="en-US"/>
          </a:p>
        </p:txBody>
      </p:sp>
    </p:spTree>
    <p:extLst>
      <p:ext uri="{BB962C8B-B14F-4D97-AF65-F5344CB8AC3E}">
        <p14:creationId xmlns:p14="http://schemas.microsoft.com/office/powerpoint/2010/main" val="1525027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Skewed</a:t>
            </a:r>
            <a:r>
              <a:rPr lang="en-US" baseline="0" dirty="0" smtClean="0"/>
              <a:t> to the right: right side of the histogram, larger half of the observations extends a greater distance than the lower</a:t>
            </a:r>
            <a:endParaRPr lang="en-US" dirty="0" smtClean="0"/>
          </a:p>
          <a:p>
            <a:endParaRPr lang="en-US" dirty="0" smtClean="0"/>
          </a:p>
          <a:p>
            <a:r>
              <a:rPr lang="en-US" dirty="0" smtClean="0"/>
              <a:t>Skewed</a:t>
            </a:r>
            <a:r>
              <a:rPr lang="en-US" baseline="0" dirty="0" smtClean="0"/>
              <a:t> to the left: left side of the histogram, lower  half of the observations extends a greater distance than the upper</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6</a:t>
            </a:fld>
            <a:endParaRPr lang="en-US"/>
          </a:p>
        </p:txBody>
      </p:sp>
    </p:spTree>
    <p:extLst>
      <p:ext uri="{BB962C8B-B14F-4D97-AF65-F5344CB8AC3E}">
        <p14:creationId xmlns:p14="http://schemas.microsoft.com/office/powerpoint/2010/main" val="190804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histogram has two major</a:t>
            </a:r>
            <a:r>
              <a:rPr lang="en-US" baseline="0" dirty="0" smtClean="0"/>
              <a:t> peaks its called bimodal.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distribution of starting lawyer salaries makes clear, very few new law school graduates earn anything close to the mean. Instead, many graduates will earn much more than the mean salary, and many more will earn much less.”</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abovethelaw.com</a:t>
            </a:r>
            <a:r>
              <a:rPr lang="en-US" dirty="0" smtClean="0"/>
              <a:t>/2010/07/</a:t>
            </a:r>
            <a:r>
              <a:rPr lang="en-US" dirty="0" err="1" smtClean="0"/>
              <a:t>nalp</a:t>
            </a:r>
            <a:r>
              <a:rPr lang="en-US" dirty="0" smtClean="0"/>
              <a:t>-gives-more-information-on-expected-lawyer-salary/</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7</a:t>
            </a:fld>
            <a:endParaRPr lang="en-US"/>
          </a:p>
        </p:txBody>
      </p:sp>
    </p:spTree>
    <p:extLst>
      <p:ext uri="{BB962C8B-B14F-4D97-AF65-F5344CB8AC3E}">
        <p14:creationId xmlns:p14="http://schemas.microsoft.com/office/powerpoint/2010/main" val="147009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8</a:t>
            </a:fld>
            <a:endParaRPr lang="en-US"/>
          </a:p>
        </p:txBody>
      </p:sp>
    </p:spTree>
    <p:extLst>
      <p:ext uri="{BB962C8B-B14F-4D97-AF65-F5344CB8AC3E}">
        <p14:creationId xmlns:p14="http://schemas.microsoft.com/office/powerpoint/2010/main" val="529269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36A5B-3EF4-CB49-A62B-0FA631B92926}" type="slidenum">
              <a:rPr lang="en-US" smtClean="0"/>
              <a:t>9</a:t>
            </a:fld>
            <a:endParaRPr lang="en-US"/>
          </a:p>
        </p:txBody>
      </p:sp>
    </p:spTree>
    <p:extLst>
      <p:ext uri="{BB962C8B-B14F-4D97-AF65-F5344CB8AC3E}">
        <p14:creationId xmlns:p14="http://schemas.microsoft.com/office/powerpoint/2010/main" val="132469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95C2AD-EADB-B941-8FC2-6CBDA605DA96}"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5C2AD-EADB-B941-8FC2-6CBDA605DA96}"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5C2AD-EADB-B941-8FC2-6CBDA605DA96}"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95C2AD-EADB-B941-8FC2-6CBDA605DA96}"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5C2AD-EADB-B941-8FC2-6CBDA605DA96}"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95C2AD-EADB-B941-8FC2-6CBDA605DA96}"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95C2AD-EADB-B941-8FC2-6CBDA605DA96}"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95C2AD-EADB-B941-8FC2-6CBDA605DA96}"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5C2AD-EADB-B941-8FC2-6CBDA605DA96}"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5C2AD-EADB-B941-8FC2-6CBDA605DA96}"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95C2AD-EADB-B941-8FC2-6CBDA605DA96}"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3110F-8F44-1E47-9EE0-424CB069B3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5C2AD-EADB-B941-8FC2-6CBDA605DA96}" type="datetimeFigureOut">
              <a:rPr lang="en-US" smtClean="0"/>
              <a:t>1/23/19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3110F-8F44-1E47-9EE0-424CB069B3E8}" type="slidenum">
              <a:rPr lang="en-US" smtClean="0"/>
              <a:t>‹#›</a:t>
            </a:fld>
            <a:endParaRPr lang="en-US"/>
          </a:p>
        </p:txBody>
      </p:sp>
    </p:spTree>
    <p:extLst>
      <p:ext uri="{BB962C8B-B14F-4D97-AF65-F5344CB8AC3E}">
        <p14:creationId xmlns:p14="http://schemas.microsoft.com/office/powerpoint/2010/main" val="33500570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350.png"/><Relationship Id="rId4" Type="http://schemas.openxmlformats.org/officeDocument/2006/relationships/image" Target="../media/image360.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351.png"/><Relationship Id="rId4" Type="http://schemas.openxmlformats.org/officeDocument/2006/relationships/image" Target="../media/image360.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41" y="180586"/>
            <a:ext cx="10352598" cy="813327"/>
          </a:xfrm>
        </p:spPr>
        <p:txBody>
          <a:bodyPr/>
          <a:lstStyle/>
          <a:p>
            <a:r>
              <a:rPr lang="en-US" dirty="0" smtClean="0"/>
              <a:t>Sample Data for Consideration</a:t>
            </a:r>
            <a:endParaRPr lang="en-US" dirty="0"/>
          </a:p>
        </p:txBody>
      </p:sp>
      <p:sp>
        <p:nvSpPr>
          <p:cNvPr id="8" name="Text Placeholder 5"/>
          <p:cNvSpPr txBox="1">
            <a:spLocks/>
          </p:cNvSpPr>
          <p:nvPr/>
        </p:nvSpPr>
        <p:spPr>
          <a:xfrm>
            <a:off x="249141" y="993913"/>
            <a:ext cx="9345434" cy="504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500" dirty="0" smtClean="0"/>
          </a:p>
        </p:txBody>
      </p:sp>
      <p:sp>
        <p:nvSpPr>
          <p:cNvPr id="9" name="Content Placeholder 6"/>
          <p:cNvSpPr>
            <a:spLocks noGrp="1"/>
          </p:cNvSpPr>
          <p:nvPr>
            <p:ph sz="half" idx="4294967295"/>
          </p:nvPr>
        </p:nvSpPr>
        <p:spPr>
          <a:xfrm>
            <a:off x="410817" y="1029472"/>
            <a:ext cx="10190922" cy="4818017"/>
          </a:xfrm>
          <a:prstGeom prst="rect">
            <a:avLst/>
          </a:prstGeom>
        </p:spPr>
        <p:txBody>
          <a:bodyPr/>
          <a:lstStyle/>
          <a:p>
            <a:pPr marL="0" indent="0">
              <a:buNone/>
            </a:pPr>
            <a:r>
              <a:rPr lang="en-US" dirty="0" smtClean="0"/>
              <a:t>The </a:t>
            </a:r>
            <a:r>
              <a:rPr lang="en-US" dirty="0"/>
              <a:t>following data represent the lifetimes (in hours) of 20 different incandescent lamps. The data was </a:t>
            </a:r>
            <a:r>
              <a:rPr lang="en-US" dirty="0" smtClean="0"/>
              <a:t>gathered </a:t>
            </a:r>
            <a:r>
              <a:rPr lang="en-US" dirty="0"/>
              <a:t>as part of a routine quality control sample of lamps created at a large electronics manufacturer. </a:t>
            </a:r>
            <a:r>
              <a:rPr lang="en-US" dirty="0" smtClean="0"/>
              <a:t>They are </a:t>
            </a:r>
            <a:r>
              <a:rPr lang="en-US" dirty="0"/>
              <a:t>ordered from smallest to largest for convenience</a:t>
            </a:r>
            <a:r>
              <a:rPr lang="en-US" dirty="0" smtClean="0"/>
              <a:t>:</a:t>
            </a:r>
            <a:endParaRPr lang="en-US" dirty="0"/>
          </a:p>
          <a:p>
            <a:pPr marL="0" indent="0" algn="ctr">
              <a:buNone/>
            </a:pPr>
            <a:r>
              <a:rPr lang="fi-FI" dirty="0"/>
              <a:t>612, 623, 666, 744, 883, 898, 964, 970, 983, 1003, </a:t>
            </a:r>
            <a:endParaRPr lang="fi-FI" dirty="0" smtClean="0"/>
          </a:p>
          <a:p>
            <a:pPr marL="0" indent="0" algn="ctr">
              <a:buNone/>
            </a:pPr>
            <a:r>
              <a:rPr lang="fi-FI" dirty="0" smtClean="0"/>
              <a:t>1016</a:t>
            </a:r>
            <a:r>
              <a:rPr lang="fi-FI" dirty="0"/>
              <a:t>, 1022, 1029, 1058, 1085, 1088, 1122, 1135, 1197, 1201</a:t>
            </a:r>
            <a:endParaRPr lang="en-US" dirty="0"/>
          </a:p>
          <a:p>
            <a:pPr marL="0" marR="0" lvl="1"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Create a vector of data “lifetimes” in R so we can do some coding with it.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27" y="4945501"/>
            <a:ext cx="9794188" cy="1106054"/>
          </a:xfrm>
          <a:prstGeom prst="rect">
            <a:avLst/>
          </a:prstGeom>
        </p:spPr>
      </p:pic>
    </p:spTree>
    <p:extLst>
      <p:ext uri="{BB962C8B-B14F-4D97-AF65-F5344CB8AC3E}">
        <p14:creationId xmlns:p14="http://schemas.microsoft.com/office/powerpoint/2010/main" val="1088946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27607"/>
            <a:ext cx="4572000" cy="546552"/>
          </a:xfrm>
        </p:spPr>
        <p:txBody>
          <a:bodyPr>
            <a:normAutofit/>
          </a:bodyPr>
          <a:lstStyle/>
          <a:p>
            <a:r>
              <a:rPr lang="en-US" sz="2000" dirty="0" smtClean="0"/>
              <a:t>Descriptive Statistics (Numerically) cont.</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0" y="54214"/>
                <a:ext cx="12192000" cy="7130991"/>
              </a:xfrm>
              <a:prstGeom prst="rect">
                <a:avLst/>
              </a:prstGeom>
              <a:noFill/>
            </p:spPr>
            <p:txBody>
              <a:bodyPr wrap="square" rtlCol="0">
                <a:spAutoFit/>
              </a:bodyPr>
              <a:lstStyle/>
              <a:p>
                <a:r>
                  <a:rPr lang="hr-HR" sz="2200" b="1" dirty="0"/>
                  <a:t>Measure </a:t>
                </a:r>
                <a:r>
                  <a:rPr lang="hr-HR" sz="2200" b="1" dirty="0" err="1"/>
                  <a:t>of</a:t>
                </a:r>
                <a:r>
                  <a:rPr lang="hr-HR" sz="2200" b="1" dirty="0"/>
                  <a:t> </a:t>
                </a:r>
                <a:r>
                  <a:rPr lang="hr-HR" sz="2200" b="1" dirty="0" err="1"/>
                  <a:t>center</a:t>
                </a:r>
                <a:r>
                  <a:rPr lang="hr-HR" sz="2200" b="1" dirty="0"/>
                  <a:t> </a:t>
                </a:r>
                <a:r>
                  <a:rPr lang="hr-HR" sz="2200" b="1" dirty="0" smtClean="0"/>
                  <a:t>2:</a:t>
                </a:r>
                <a:endParaRPr lang="hr-HR" sz="2200" b="1" dirty="0"/>
              </a:p>
              <a:p>
                <a:r>
                  <a:rPr lang="hr-HR" sz="2200" b="1" i="1" dirty="0" err="1"/>
                  <a:t>Sample</a:t>
                </a:r>
                <a:r>
                  <a:rPr lang="hr-HR" sz="2200" b="1" i="1" dirty="0"/>
                  <a:t> Mode </a:t>
                </a:r>
                <a:r>
                  <a:rPr lang="en-US" sz="2200" dirty="0"/>
                  <a:t>of a data set </a:t>
                </a:r>
                <a14:m>
                  <m:oMath xmlns:m="http://schemas.openxmlformats.org/officeDocument/2006/math">
                    <m:sSub>
                      <m:sSubPr>
                        <m:ctrlPr>
                          <a:rPr lang="en-US" sz="2200" i="1">
                            <a:latin typeface="Cambria Math" charset="0"/>
                          </a:rPr>
                        </m:ctrlPr>
                      </m:sSubPr>
                      <m:e>
                        <m:r>
                          <a:rPr lang="en-US" sz="2200" i="1">
                            <a:latin typeface="Cambria Math" charset="0"/>
                          </a:rPr>
                          <m:t>𝑋</m:t>
                        </m:r>
                      </m:e>
                      <m:sub>
                        <m:r>
                          <a:rPr lang="en-US" sz="2200" i="1">
                            <a:latin typeface="Cambria Math" charset="0"/>
                          </a:rPr>
                          <m:t>1</m:t>
                        </m:r>
                      </m:sub>
                    </m:sSub>
                    <m:r>
                      <a:rPr lang="en-US" sz="2200" i="1">
                        <a:latin typeface="Cambria Math" charset="0"/>
                      </a:rPr>
                      <m:t>,…, </m:t>
                    </m:r>
                    <m:sSub>
                      <m:sSubPr>
                        <m:ctrlPr>
                          <a:rPr lang="en-US" sz="2200" i="1">
                            <a:latin typeface="Cambria Math" charset="0"/>
                          </a:rPr>
                        </m:ctrlPr>
                      </m:sSubPr>
                      <m:e>
                        <m:r>
                          <a:rPr lang="en-US" sz="2200" i="1">
                            <a:latin typeface="Cambria Math" charset="0"/>
                          </a:rPr>
                          <m:t>𝑋</m:t>
                        </m:r>
                      </m:e>
                      <m:sub>
                        <m:r>
                          <a:rPr lang="en-US" sz="2200" i="1">
                            <a:latin typeface="Cambria Math" charset="0"/>
                          </a:rPr>
                          <m:t>𝑛</m:t>
                        </m:r>
                      </m:sub>
                    </m:sSub>
                  </m:oMath>
                </a14:m>
                <a:r>
                  <a:rPr lang="en-US" sz="2200" dirty="0"/>
                  <a:t> is the measurement that occurs most often (has the highest frequency) </a:t>
                </a:r>
                <a:r>
                  <a:rPr lang="en-US" sz="2200" i="1" dirty="0"/>
                  <a:t>If we have the actual data we can </a:t>
                </a:r>
                <a:r>
                  <a:rPr lang="en-US" sz="2200" i="1" dirty="0" smtClean="0"/>
                  <a:t>determine </a:t>
                </a:r>
                <a:r>
                  <a:rPr lang="en-US" sz="2200" i="1" dirty="0"/>
                  <a:t>the specific mode. If looking at a histogram, we often discuss the midpoint of the tallest </a:t>
                </a:r>
                <a:r>
                  <a:rPr lang="en-US" sz="2200" b="1" i="1" dirty="0"/>
                  <a:t>interval[s] </a:t>
                </a:r>
                <a:r>
                  <a:rPr lang="en-US" sz="2200" i="1" dirty="0"/>
                  <a:t>as an approximation.  </a:t>
                </a:r>
              </a:p>
              <a:p>
                <a:endParaRPr lang="en-US" sz="2200" b="1" i="1" dirty="0"/>
              </a:p>
              <a:p>
                <a:r>
                  <a:rPr lang="en-US" sz="2200" b="1" i="1" dirty="0"/>
                  <a:t> </a:t>
                </a:r>
                <a:r>
                  <a:rPr lang="en-US" sz="2200" dirty="0"/>
                  <a:t>There is no built-in R function for calculating mode.  </a:t>
                </a:r>
                <a:endParaRPr lang="hr-HR" sz="2200" dirty="0"/>
              </a:p>
              <a:p>
                <a:endParaRPr lang="en-US" sz="2200" b="1" dirty="0" smtClean="0"/>
              </a:p>
              <a:p>
                <a:endParaRPr lang="en-US" sz="2200" b="1" dirty="0" smtClean="0"/>
              </a:p>
              <a:p>
                <a:r>
                  <a:rPr lang="en-US" sz="2200" b="1" dirty="0" smtClean="0"/>
                  <a:t>Measure of center 3: </a:t>
                </a:r>
              </a:p>
              <a:p>
                <a:r>
                  <a:rPr lang="en-US" sz="2200" b="1" i="1" dirty="0" smtClean="0"/>
                  <a:t>Sample Med</a:t>
                </a:r>
                <a14:m>
                  <m:oMath xmlns:m="http://schemas.openxmlformats.org/officeDocument/2006/math">
                    <m:r>
                      <a:rPr lang="en-US" sz="2200" b="1" i="1" smtClean="0">
                        <a:latin typeface="Cambria Math" charset="0"/>
                      </a:rPr>
                      <m:t>𝒊𝒂𝒏</m:t>
                    </m:r>
                    <m:r>
                      <a:rPr lang="en-US" sz="2200" b="1" i="1" smtClean="0">
                        <a:latin typeface="Cambria Math" charset="0"/>
                      </a:rPr>
                      <m:t> (</m:t>
                    </m:r>
                    <m:r>
                      <a:rPr lang="en-US" sz="2200" b="1" i="1" smtClean="0">
                        <a:latin typeface="Cambria Math" charset="0"/>
                      </a:rPr>
                      <m:t>𝑴</m:t>
                    </m:r>
                    <m:r>
                      <a:rPr lang="en-US" sz="2200" b="1" i="1" smtClean="0">
                        <a:latin typeface="Cambria Math" charset="0"/>
                      </a:rPr>
                      <m:t>)</m:t>
                    </m:r>
                  </m:oMath>
                </a14:m>
                <a:r>
                  <a:rPr lang="en-US" sz="2200" i="1" dirty="0" smtClean="0"/>
                  <a:t> </a:t>
                </a:r>
                <a:r>
                  <a:rPr lang="en-US" sz="2200" dirty="0" smtClean="0"/>
                  <a:t>of the </a:t>
                </a:r>
                <a:r>
                  <a:rPr lang="en-US" sz="2200" b="1" dirty="0"/>
                  <a:t>ordered</a:t>
                </a:r>
                <a:r>
                  <a:rPr lang="en-US" sz="2200" dirty="0" smtClean="0"/>
                  <a:t> data </a:t>
                </a:r>
                <a14:m>
                  <m:oMath xmlns:m="http://schemas.openxmlformats.org/officeDocument/2006/math">
                    <m:sSub>
                      <m:sSubPr>
                        <m:ctrlPr>
                          <a:rPr lang="en-US" sz="2200" b="0" i="1" smtClean="0">
                            <a:latin typeface="Cambria Math" charset="0"/>
                          </a:rPr>
                        </m:ctrlPr>
                      </m:sSubPr>
                      <m:e>
                        <m:r>
                          <a:rPr lang="en-US" sz="2200" b="0" i="1" smtClean="0">
                            <a:latin typeface="Cambria Math" charset="0"/>
                          </a:rPr>
                          <m:t>𝑋</m:t>
                        </m:r>
                      </m:e>
                      <m:sub>
                        <m:r>
                          <a:rPr lang="en-US" sz="2200" b="0" i="1" smtClean="0">
                            <a:latin typeface="Cambria Math" charset="0"/>
                          </a:rPr>
                          <m:t>1</m:t>
                        </m:r>
                      </m:sub>
                    </m:sSub>
                    <m:r>
                      <a:rPr lang="en-US" sz="2200" b="0" i="1" smtClean="0">
                        <a:latin typeface="Cambria Math" charset="0"/>
                      </a:rPr>
                      <m:t>,…, </m:t>
                    </m:r>
                    <m:sSub>
                      <m:sSubPr>
                        <m:ctrlPr>
                          <a:rPr lang="en-US" sz="2200" b="0" i="1" smtClean="0">
                            <a:latin typeface="Cambria Math" charset="0"/>
                          </a:rPr>
                        </m:ctrlPr>
                      </m:sSubPr>
                      <m:e>
                        <m:r>
                          <a:rPr lang="en-US" sz="2200" b="0" i="1" smtClean="0">
                            <a:latin typeface="Cambria Math" charset="0"/>
                          </a:rPr>
                          <m:t>𝑋</m:t>
                        </m:r>
                      </m:e>
                      <m:sub>
                        <m:r>
                          <a:rPr lang="en-US" sz="2200" b="0" i="1" smtClean="0">
                            <a:latin typeface="Cambria Math" charset="0"/>
                          </a:rPr>
                          <m:t>𝑛</m:t>
                        </m:r>
                      </m:sub>
                    </m:sSub>
                  </m:oMath>
                </a14:m>
                <a:r>
                  <a:rPr lang="en-US" sz="2200" dirty="0" smtClean="0"/>
                  <a:t> is the midpoint of a sample of size n</a:t>
                </a:r>
              </a:p>
              <a:p>
                <a:pPr marL="342900" indent="-342900">
                  <a:buFont typeface="Arial" charset="0"/>
                  <a:buChar char="•"/>
                </a:pPr>
                <a:r>
                  <a:rPr lang="en-US" sz="2200" dirty="0" smtClean="0"/>
                  <a:t>If n is odd , then M is the center data point (at position </a:t>
                </a:r>
                <a14:m>
                  <m:oMath xmlns:m="http://schemas.openxmlformats.org/officeDocument/2006/math">
                    <m:f>
                      <m:fPr>
                        <m:ctrlPr>
                          <a:rPr lang="en-US" sz="2200" b="0" i="1" smtClean="0">
                            <a:latin typeface="Cambria Math" charset="0"/>
                          </a:rPr>
                        </m:ctrlPr>
                      </m:fPr>
                      <m:num>
                        <m:r>
                          <a:rPr lang="en-US" sz="2200" b="0" i="1" smtClean="0">
                            <a:latin typeface="Cambria Math" charset="0"/>
                          </a:rPr>
                          <m:t>𝑛</m:t>
                        </m:r>
                        <m:r>
                          <a:rPr lang="en-US" sz="2200" b="0" i="1" smtClean="0">
                            <a:latin typeface="Cambria Math" charset="0"/>
                          </a:rPr>
                          <m:t>+1</m:t>
                        </m:r>
                      </m:num>
                      <m:den>
                        <m:r>
                          <a:rPr lang="en-US" sz="2200" b="0" i="1" smtClean="0">
                            <a:latin typeface="Cambria Math" charset="0"/>
                          </a:rPr>
                          <m:t>2</m:t>
                        </m:r>
                      </m:den>
                    </m:f>
                  </m:oMath>
                </a14:m>
                <a:r>
                  <a:rPr lang="en-US" sz="2200" dirty="0" smtClean="0"/>
                  <a:t>)</a:t>
                </a:r>
              </a:p>
              <a:p>
                <a:pPr marL="342900" indent="-342900">
                  <a:buFont typeface="Arial" charset="0"/>
                  <a:buChar char="•"/>
                </a:pPr>
                <a:r>
                  <a:rPr lang="en-US" sz="2200" dirty="0" smtClean="0"/>
                  <a:t>If n is even, then M is the average of the two center points (at positions </a:t>
                </a:r>
                <a14:m>
                  <m:oMath xmlns:m="http://schemas.openxmlformats.org/officeDocument/2006/math">
                    <m:f>
                      <m:fPr>
                        <m:ctrlPr>
                          <a:rPr lang="en-US" sz="2200" i="1">
                            <a:latin typeface="Cambria Math" charset="0"/>
                          </a:rPr>
                        </m:ctrlPr>
                      </m:fPr>
                      <m:num>
                        <m:r>
                          <a:rPr lang="en-US" sz="2200" i="1">
                            <a:latin typeface="Cambria Math" charset="0"/>
                          </a:rPr>
                          <m:t>𝑛</m:t>
                        </m:r>
                      </m:num>
                      <m:den>
                        <m:r>
                          <a:rPr lang="en-US" sz="2200" i="1">
                            <a:latin typeface="Cambria Math" charset="0"/>
                          </a:rPr>
                          <m:t>2</m:t>
                        </m:r>
                      </m:den>
                    </m:f>
                  </m:oMath>
                </a14:m>
                <a:r>
                  <a:rPr lang="en-US" sz="2200" dirty="0" smtClean="0"/>
                  <a:t> and  </a:t>
                </a:r>
                <a14:m>
                  <m:oMath xmlns:m="http://schemas.openxmlformats.org/officeDocument/2006/math">
                    <m:f>
                      <m:fPr>
                        <m:ctrlPr>
                          <a:rPr lang="en-US" sz="2200" i="1">
                            <a:latin typeface="Cambria Math" charset="0"/>
                          </a:rPr>
                        </m:ctrlPr>
                      </m:fPr>
                      <m:num>
                        <m:r>
                          <a:rPr lang="en-US" sz="2200" i="1">
                            <a:latin typeface="Cambria Math" charset="0"/>
                          </a:rPr>
                          <m:t>𝑛</m:t>
                        </m:r>
                      </m:num>
                      <m:den>
                        <m:r>
                          <a:rPr lang="en-US" sz="2200" i="1">
                            <a:latin typeface="Cambria Math" charset="0"/>
                          </a:rPr>
                          <m:t>2</m:t>
                        </m:r>
                      </m:den>
                    </m:f>
                    <m:r>
                      <a:rPr lang="en-US" sz="2200" b="0" i="1" smtClean="0">
                        <a:latin typeface="Cambria Math" charset="0"/>
                      </a:rPr>
                      <m:t>+1</m:t>
                    </m:r>
                  </m:oMath>
                </a14:m>
                <a:r>
                  <a:rPr lang="en-US" sz="2200" dirty="0" smtClean="0"/>
                  <a:t>)</a:t>
                </a:r>
              </a:p>
              <a:p>
                <a:endParaRPr lang="en-US" sz="2200" dirty="0"/>
              </a:p>
              <a:p>
                <a:r>
                  <a:rPr lang="en-US" sz="2200" dirty="0" smtClean="0"/>
                  <a:t>For the sample {6, 4, 7, 5, 3}, </a:t>
                </a:r>
                <a14:m>
                  <m:oMath xmlns:m="http://schemas.openxmlformats.org/officeDocument/2006/math">
                    <m:r>
                      <a:rPr lang="en-US" sz="2200" i="1" smtClean="0">
                        <a:latin typeface="Cambria Math" charset="0"/>
                      </a:rPr>
                      <m:t>𝑀</m:t>
                    </m:r>
                    <m:r>
                      <a:rPr lang="en-US" sz="2200" b="0" i="1" smtClean="0">
                        <a:latin typeface="Cambria Math" charset="0"/>
                      </a:rPr>
                      <m:t>𝑒𝑑𝑖𝑎𝑛</m:t>
                    </m:r>
                    <m:r>
                      <a:rPr lang="en-US" sz="2200" b="0" i="1" smtClean="0">
                        <a:latin typeface="Cambria Math" charset="0"/>
                      </a:rPr>
                      <m:t>=5</m:t>
                    </m:r>
                    <m:r>
                      <a:rPr lang="en-US" sz="2200" b="0" i="0" smtClean="0">
                        <a:latin typeface="Cambria Math" charset="0"/>
                      </a:rPr>
                      <m:t> </m:t>
                    </m:r>
                  </m:oMath>
                </a14:m>
                <a:r>
                  <a:rPr lang="en-US" sz="2200" dirty="0" smtClean="0"/>
                  <a:t>           3, 4, 5, 6, 7</a:t>
                </a:r>
              </a:p>
              <a:p>
                <a:endParaRPr lang="en-US" sz="2200" dirty="0" smtClean="0"/>
              </a:p>
              <a:p>
                <a:r>
                  <a:rPr lang="en-US" sz="2200" dirty="0" smtClean="0"/>
                  <a:t>For the sample { 6, 4, 7, 5, 3, 8}, Median=5.5         3, 4, 5, 6, 7, 8</a:t>
                </a:r>
              </a:p>
              <a:p>
                <a:endParaRPr lang="en-US" sz="2200" dirty="0" smtClean="0"/>
              </a:p>
              <a:p>
                <a:r>
                  <a:rPr lang="en-US" sz="2200" dirty="0" smtClean="0"/>
                  <a:t>The lifetime sample has 20 observations, so we need the average of the </a:t>
                </a:r>
                <a:r>
                  <a:rPr lang="en-US" sz="2200" b="1" dirty="0" smtClean="0"/>
                  <a:t>10</a:t>
                </a:r>
                <a:r>
                  <a:rPr lang="en-US" sz="2200" b="1" baseline="30000" dirty="0" smtClean="0"/>
                  <a:t>th</a:t>
                </a:r>
                <a:r>
                  <a:rPr lang="en-US" sz="2200" b="1" dirty="0" smtClean="0"/>
                  <a:t> and 11</a:t>
                </a:r>
                <a:r>
                  <a:rPr lang="en-US" sz="2200" b="1" baseline="30000" dirty="0" smtClean="0"/>
                  <a:t>th</a:t>
                </a:r>
                <a:r>
                  <a:rPr lang="en-US" sz="2200" b="1" dirty="0" smtClean="0"/>
                  <a:t> </a:t>
                </a:r>
                <a:r>
                  <a:rPr lang="en-US" sz="2200" dirty="0" smtClean="0"/>
                  <a:t>observations: </a:t>
                </a:r>
                <a:r>
                  <a:rPr lang="fi-FI" sz="2200" dirty="0"/>
                  <a:t>1003, </a:t>
                </a:r>
                <a:r>
                  <a:rPr lang="fi-FI" sz="2200" dirty="0" smtClean="0"/>
                  <a:t>1016, </a:t>
                </a:r>
                <a:r>
                  <a:rPr lang="fi-FI" sz="2200" dirty="0" err="1" smtClean="0"/>
                  <a:t>which</a:t>
                </a:r>
                <a:r>
                  <a:rPr lang="fi-FI" sz="2200" dirty="0" smtClean="0"/>
                  <a:t> is 1009.5  </a:t>
                </a:r>
                <a:r>
                  <a:rPr lang="hr-HR" sz="2200" dirty="0" err="1" smtClean="0"/>
                  <a:t>in</a:t>
                </a:r>
                <a:r>
                  <a:rPr lang="hr-HR" sz="2200" dirty="0" smtClean="0"/>
                  <a:t> R </a:t>
                </a:r>
                <a:r>
                  <a:rPr lang="hr-HR" sz="2200" dirty="0" err="1" smtClean="0"/>
                  <a:t>via</a:t>
                </a:r>
                <a:r>
                  <a:rPr lang="hr-HR" sz="2200" dirty="0" smtClean="0"/>
                  <a:t> </a:t>
                </a:r>
                <a:r>
                  <a:rPr lang="hr-HR" sz="2200" dirty="0" err="1" smtClean="0"/>
                  <a:t>median</a:t>
                </a:r>
                <a:r>
                  <a:rPr lang="hr-HR" sz="2200" dirty="0" smtClean="0"/>
                  <a:t>(</a:t>
                </a:r>
                <a:r>
                  <a:rPr lang="hr-HR" sz="2200" dirty="0" err="1" smtClean="0"/>
                  <a:t>lifetimes</a:t>
                </a:r>
                <a:r>
                  <a:rPr lang="hr-HR" sz="2200" dirty="0" smtClean="0"/>
                  <a:t>)</a:t>
                </a:r>
              </a:p>
              <a:p>
                <a:endParaRPr lang="hr-HR" sz="2300" dirty="0"/>
              </a:p>
            </p:txBody>
          </p:sp>
        </mc:Choice>
        <mc:Fallback xmlns="">
          <p:sp>
            <p:nvSpPr>
              <p:cNvPr id="6" name="TextBox 5"/>
              <p:cNvSpPr txBox="1">
                <a:spLocks noRot="1" noChangeAspect="1" noMove="1" noResize="1" noEditPoints="1" noAdjustHandles="1" noChangeArrowheads="1" noChangeShapeType="1" noTextEdit="1"/>
              </p:cNvSpPr>
              <p:nvPr/>
            </p:nvSpPr>
            <p:spPr>
              <a:xfrm>
                <a:off x="0" y="54214"/>
                <a:ext cx="12192000" cy="7130991"/>
              </a:xfrm>
              <a:prstGeom prst="rect">
                <a:avLst/>
              </a:prstGeom>
              <a:blipFill rotWithShape="0">
                <a:blip r:embed="rId3"/>
                <a:stretch>
                  <a:fillRect l="-650" t="-598" r="-400"/>
                </a:stretch>
              </a:blipFill>
            </p:spPr>
            <p:txBody>
              <a:bodyPr/>
              <a:lstStyle/>
              <a:p>
                <a:r>
                  <a:rPr lang="en-US">
                    <a:noFill/>
                  </a:rPr>
                  <a:t> </a:t>
                </a:r>
              </a:p>
            </p:txBody>
          </p:sp>
        </mc:Fallback>
      </mc:AlternateContent>
      <p:cxnSp>
        <p:nvCxnSpPr>
          <p:cNvPr id="4" name="Straight Connector 3"/>
          <p:cNvCxnSpPr/>
          <p:nvPr/>
        </p:nvCxnSpPr>
        <p:spPr>
          <a:xfrm flipH="1">
            <a:off x="5605126" y="5364358"/>
            <a:ext cx="212651" cy="318977"/>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5934375" y="5399957"/>
            <a:ext cx="148856" cy="31897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6937253" y="5423070"/>
            <a:ext cx="255182" cy="31897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6660807" y="5435557"/>
            <a:ext cx="276446" cy="31897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5491382" y="4779288"/>
            <a:ext cx="361507" cy="25518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5789015" y="4779288"/>
            <a:ext cx="244549" cy="29771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6692704" y="4779288"/>
            <a:ext cx="244549" cy="25518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6331197" y="4791775"/>
            <a:ext cx="361507" cy="25518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706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50" y="2348468"/>
            <a:ext cx="70170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Major Characteristics of Each Measure of Central Tendency (O&amp;L </a:t>
            </a:r>
            <a:r>
              <a:rPr lang="en-US" dirty="0" err="1" smtClean="0"/>
              <a:t>pg</a:t>
            </a:r>
            <a:r>
              <a:rPr lang="en-US" dirty="0" smtClean="0"/>
              <a:t> 85)</a:t>
            </a:r>
            <a:endParaRPr lang="en-US" dirty="0"/>
          </a:p>
        </p:txBody>
      </p:sp>
      <p:sp>
        <p:nvSpPr>
          <p:cNvPr id="3" name="Rectangle 2"/>
          <p:cNvSpPr/>
          <p:nvPr/>
        </p:nvSpPr>
        <p:spPr>
          <a:xfrm>
            <a:off x="-6350" y="85482"/>
            <a:ext cx="12192000" cy="1477328"/>
          </a:xfrm>
          <a:prstGeom prst="rect">
            <a:avLst/>
          </a:prstGeom>
        </p:spPr>
        <p:txBody>
          <a:bodyPr wrap="square">
            <a:spAutoFit/>
          </a:bodyPr>
          <a:lstStyle/>
          <a:p>
            <a:r>
              <a:rPr lang="en-US" dirty="0" smtClean="0"/>
              <a:t>1.  Why </a:t>
            </a:r>
            <a:r>
              <a:rPr lang="en-US" dirty="0"/>
              <a:t>might you want to use the median instead of the mean as </a:t>
            </a:r>
            <a:r>
              <a:rPr lang="hr-HR" dirty="0" err="1"/>
              <a:t>measure</a:t>
            </a:r>
            <a:r>
              <a:rPr lang="hr-HR" dirty="0"/>
              <a:t> </a:t>
            </a:r>
            <a:r>
              <a:rPr lang="hr-HR" dirty="0" err="1"/>
              <a:t>of</a:t>
            </a:r>
            <a:r>
              <a:rPr lang="hr-HR" dirty="0"/>
              <a:t> </a:t>
            </a:r>
            <a:r>
              <a:rPr lang="hr-HR" dirty="0" err="1"/>
              <a:t>center</a:t>
            </a:r>
            <a:r>
              <a:rPr lang="hr-HR" dirty="0"/>
              <a:t> </a:t>
            </a:r>
            <a:r>
              <a:rPr lang="hr-HR" dirty="0" err="1"/>
              <a:t>when</a:t>
            </a:r>
            <a:r>
              <a:rPr lang="hr-HR" dirty="0"/>
              <a:t> </a:t>
            </a:r>
            <a:r>
              <a:rPr lang="hr-HR" dirty="0" err="1"/>
              <a:t>the</a:t>
            </a:r>
            <a:r>
              <a:rPr lang="hr-HR" dirty="0"/>
              <a:t> data </a:t>
            </a:r>
            <a:r>
              <a:rPr lang="hr-HR" dirty="0" err="1"/>
              <a:t>has</a:t>
            </a:r>
            <a:r>
              <a:rPr lang="hr-HR" dirty="0"/>
              <a:t> </a:t>
            </a:r>
            <a:r>
              <a:rPr lang="hr-HR" dirty="0" err="1"/>
              <a:t>outliers</a:t>
            </a:r>
            <a:r>
              <a:rPr lang="hr-HR" dirty="0"/>
              <a:t> </a:t>
            </a:r>
            <a:r>
              <a:rPr lang="hr-HR" dirty="0" smtClean="0"/>
              <a:t>/ </a:t>
            </a:r>
            <a:r>
              <a:rPr lang="hr-HR" dirty="0" err="1" smtClean="0"/>
              <a:t>extreme</a:t>
            </a:r>
            <a:r>
              <a:rPr lang="hr-HR" dirty="0" smtClean="0"/>
              <a:t> </a:t>
            </a:r>
            <a:r>
              <a:rPr lang="hr-HR" dirty="0" err="1"/>
              <a:t>values</a:t>
            </a:r>
            <a:r>
              <a:rPr lang="hr-HR" dirty="0"/>
              <a:t>  </a:t>
            </a:r>
            <a:r>
              <a:rPr lang="hr-HR" dirty="0" err="1"/>
              <a:t>or</a:t>
            </a:r>
            <a:r>
              <a:rPr lang="hr-HR" dirty="0"/>
              <a:t> </a:t>
            </a:r>
            <a:r>
              <a:rPr lang="hr-HR" dirty="0" err="1"/>
              <a:t>is</a:t>
            </a:r>
            <a:r>
              <a:rPr lang="hr-HR" dirty="0"/>
              <a:t> </a:t>
            </a:r>
            <a:r>
              <a:rPr lang="hr-HR" dirty="0" err="1"/>
              <a:t>skewed</a:t>
            </a:r>
            <a:r>
              <a:rPr lang="en-US" dirty="0"/>
              <a:t>? </a:t>
            </a:r>
          </a:p>
          <a:p>
            <a:pPr marL="342900" indent="-342900">
              <a:buFont typeface="Arial" charset="0"/>
              <a:buChar char="•"/>
            </a:pPr>
            <a:endParaRPr lang="en-US" dirty="0" smtClean="0"/>
          </a:p>
          <a:p>
            <a:pPr marL="342900" indent="-342900">
              <a:buFont typeface="Arial" charset="0"/>
              <a:buChar char="•"/>
            </a:pPr>
            <a:endParaRPr lang="en-US" dirty="0" smtClean="0"/>
          </a:p>
          <a:p>
            <a:r>
              <a:rPr lang="en-US" dirty="0" smtClean="0"/>
              <a:t>2. In </a:t>
            </a:r>
            <a:r>
              <a:rPr lang="en-US" dirty="0"/>
              <a:t>bimodal data, the mean and median are not real helpful for the full data set </a:t>
            </a:r>
            <a:r>
              <a:rPr lang="mr-IN" dirty="0"/>
              <a:t>…</a:t>
            </a:r>
            <a:r>
              <a:rPr lang="en-US" dirty="0"/>
              <a:t>why</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27" y="4924224"/>
            <a:ext cx="5247010" cy="18739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650" y="2917339"/>
            <a:ext cx="5728252" cy="10831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662" y="3949770"/>
            <a:ext cx="5611468" cy="13878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52775"/>
            <a:ext cx="5809422" cy="1936474"/>
          </a:xfrm>
          <a:prstGeom prst="rect">
            <a:avLst/>
          </a:prstGeom>
        </p:spPr>
      </p:pic>
    </p:spTree>
    <p:extLst>
      <p:ext uri="{BB962C8B-B14F-4D97-AF65-F5344CB8AC3E}">
        <p14:creationId xmlns:p14="http://schemas.microsoft.com/office/powerpoint/2010/main" val="91297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50" y="2348468"/>
            <a:ext cx="70170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Major Characteristics of Each Measure of Central Tendency (O&amp;L </a:t>
            </a:r>
            <a:r>
              <a:rPr lang="en-US" dirty="0" err="1" smtClean="0"/>
              <a:t>pg</a:t>
            </a:r>
            <a:r>
              <a:rPr lang="en-US" dirty="0" smtClean="0"/>
              <a:t> 85)</a:t>
            </a:r>
            <a:endParaRPr lang="en-US" dirty="0"/>
          </a:p>
        </p:txBody>
      </p:sp>
      <p:sp>
        <p:nvSpPr>
          <p:cNvPr id="3" name="Rectangle 2"/>
          <p:cNvSpPr/>
          <p:nvPr/>
        </p:nvSpPr>
        <p:spPr>
          <a:xfrm>
            <a:off x="-6350" y="85482"/>
            <a:ext cx="12192000" cy="1754326"/>
          </a:xfrm>
          <a:prstGeom prst="rect">
            <a:avLst/>
          </a:prstGeom>
        </p:spPr>
        <p:txBody>
          <a:bodyPr wrap="square">
            <a:spAutoFit/>
          </a:bodyPr>
          <a:lstStyle/>
          <a:p>
            <a:r>
              <a:rPr lang="en-US" dirty="0" smtClean="0"/>
              <a:t>1.  Why </a:t>
            </a:r>
            <a:r>
              <a:rPr lang="en-US" dirty="0"/>
              <a:t>might you want to use the median instead of the mean as </a:t>
            </a:r>
            <a:r>
              <a:rPr lang="hr-HR" dirty="0" err="1"/>
              <a:t>measure</a:t>
            </a:r>
            <a:r>
              <a:rPr lang="hr-HR" dirty="0"/>
              <a:t> </a:t>
            </a:r>
            <a:r>
              <a:rPr lang="hr-HR" dirty="0" err="1"/>
              <a:t>of</a:t>
            </a:r>
            <a:r>
              <a:rPr lang="hr-HR" dirty="0"/>
              <a:t> </a:t>
            </a:r>
            <a:r>
              <a:rPr lang="hr-HR" dirty="0" err="1"/>
              <a:t>center</a:t>
            </a:r>
            <a:r>
              <a:rPr lang="hr-HR" dirty="0"/>
              <a:t> </a:t>
            </a:r>
            <a:r>
              <a:rPr lang="hr-HR" dirty="0" err="1"/>
              <a:t>when</a:t>
            </a:r>
            <a:r>
              <a:rPr lang="hr-HR" dirty="0"/>
              <a:t> </a:t>
            </a:r>
            <a:r>
              <a:rPr lang="hr-HR" dirty="0" err="1"/>
              <a:t>the</a:t>
            </a:r>
            <a:r>
              <a:rPr lang="hr-HR" dirty="0"/>
              <a:t> data </a:t>
            </a:r>
            <a:r>
              <a:rPr lang="hr-HR" dirty="0" err="1"/>
              <a:t>has</a:t>
            </a:r>
            <a:r>
              <a:rPr lang="hr-HR" dirty="0"/>
              <a:t> </a:t>
            </a:r>
            <a:r>
              <a:rPr lang="hr-HR" dirty="0" err="1"/>
              <a:t>outliers</a:t>
            </a:r>
            <a:r>
              <a:rPr lang="hr-HR" dirty="0"/>
              <a:t> - </a:t>
            </a:r>
            <a:r>
              <a:rPr lang="hr-HR" dirty="0" err="1"/>
              <a:t>extreme</a:t>
            </a:r>
            <a:r>
              <a:rPr lang="hr-HR" dirty="0"/>
              <a:t> </a:t>
            </a:r>
            <a:r>
              <a:rPr lang="hr-HR" dirty="0" err="1"/>
              <a:t>values</a:t>
            </a:r>
            <a:r>
              <a:rPr lang="hr-HR" dirty="0"/>
              <a:t>  </a:t>
            </a:r>
            <a:r>
              <a:rPr lang="hr-HR" dirty="0" err="1"/>
              <a:t>or</a:t>
            </a:r>
            <a:r>
              <a:rPr lang="hr-HR" dirty="0"/>
              <a:t> </a:t>
            </a:r>
            <a:r>
              <a:rPr lang="hr-HR" dirty="0" err="1"/>
              <a:t>is</a:t>
            </a:r>
            <a:r>
              <a:rPr lang="hr-HR" dirty="0"/>
              <a:t> </a:t>
            </a:r>
            <a:r>
              <a:rPr lang="hr-HR" dirty="0" err="1"/>
              <a:t>skewed</a:t>
            </a:r>
            <a:r>
              <a:rPr lang="en-US" dirty="0"/>
              <a:t>? </a:t>
            </a:r>
          </a:p>
          <a:p>
            <a:r>
              <a:rPr lang="en-US" b="1" dirty="0"/>
              <a:t>The mean is highly affected by extreme values- one large value can drastically change the mean</a:t>
            </a:r>
          </a:p>
          <a:p>
            <a:pPr marL="342900" indent="-342900">
              <a:buFont typeface="Arial" charset="0"/>
              <a:buChar char="•"/>
            </a:pPr>
            <a:endParaRPr lang="en-US" dirty="0" smtClean="0"/>
          </a:p>
          <a:p>
            <a:r>
              <a:rPr lang="en-US" dirty="0" smtClean="0"/>
              <a:t>2. In </a:t>
            </a:r>
            <a:r>
              <a:rPr lang="en-US" dirty="0"/>
              <a:t>bimodal data, the mean and median are not real helpful for the full data set </a:t>
            </a:r>
            <a:r>
              <a:rPr lang="mr-IN" dirty="0"/>
              <a:t>…</a:t>
            </a:r>
            <a:r>
              <a:rPr lang="en-US" dirty="0"/>
              <a:t>why?</a:t>
            </a:r>
          </a:p>
          <a:p>
            <a:r>
              <a:rPr lang="hr-HR" b="1" dirty="0" err="1"/>
              <a:t>There</a:t>
            </a:r>
            <a:r>
              <a:rPr lang="hr-HR" b="1" dirty="0"/>
              <a:t> are no </a:t>
            </a:r>
            <a:r>
              <a:rPr lang="hr-HR" b="1" dirty="0" err="1"/>
              <a:t>actual</a:t>
            </a:r>
            <a:r>
              <a:rPr lang="hr-HR" b="1" dirty="0"/>
              <a:t> </a:t>
            </a:r>
            <a:r>
              <a:rPr lang="hr-HR" b="1" dirty="0" err="1"/>
              <a:t>values</a:t>
            </a:r>
            <a:r>
              <a:rPr lang="hr-HR" b="1" dirty="0"/>
              <a:t> </a:t>
            </a:r>
            <a:r>
              <a:rPr lang="hr-HR" b="1" dirty="0" err="1"/>
              <a:t>around</a:t>
            </a:r>
            <a:r>
              <a:rPr lang="hr-HR" b="1" dirty="0"/>
              <a:t> </a:t>
            </a:r>
            <a:r>
              <a:rPr lang="hr-HR" b="1" dirty="0" err="1"/>
              <a:t>the</a:t>
            </a:r>
            <a:r>
              <a:rPr lang="hr-HR" b="1" dirty="0"/>
              <a:t> </a:t>
            </a:r>
            <a:r>
              <a:rPr lang="hr-HR" b="1" dirty="0" err="1"/>
              <a:t>mean</a:t>
            </a:r>
            <a:r>
              <a:rPr lang="hr-HR" b="1" dirty="0"/>
              <a:t> </a:t>
            </a:r>
            <a:r>
              <a:rPr lang="hr-HR" b="1" dirty="0" err="1"/>
              <a:t>and</a:t>
            </a:r>
            <a:r>
              <a:rPr lang="hr-HR" b="1" dirty="0"/>
              <a:t> </a:t>
            </a:r>
            <a:r>
              <a:rPr lang="hr-HR" b="1" dirty="0" err="1"/>
              <a:t>median</a:t>
            </a:r>
            <a:endParaRPr lang="hr-HR"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27" y="4924224"/>
            <a:ext cx="5247010" cy="18739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650" y="2917339"/>
            <a:ext cx="5728252" cy="10831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662" y="3949770"/>
            <a:ext cx="5611468" cy="13878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52775"/>
            <a:ext cx="5809422" cy="1936474"/>
          </a:xfrm>
          <a:prstGeom prst="rect">
            <a:avLst/>
          </a:prstGeom>
        </p:spPr>
      </p:pic>
    </p:spTree>
    <p:extLst>
      <p:ext uri="{BB962C8B-B14F-4D97-AF65-F5344CB8AC3E}">
        <p14:creationId xmlns:p14="http://schemas.microsoft.com/office/powerpoint/2010/main" val="184146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45609"/>
            <a:ext cx="4572000" cy="546552"/>
          </a:xfrm>
        </p:spPr>
        <p:txBody>
          <a:bodyPr>
            <a:normAutofit/>
          </a:bodyPr>
          <a:lstStyle/>
          <a:p>
            <a:r>
              <a:rPr lang="en-US" sz="2000" dirty="0" smtClean="0"/>
              <a:t>Descriptive Statistics (Numerically) cont.</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0" y="51461"/>
                <a:ext cx="12192000" cy="7294305"/>
              </a:xfrm>
              <a:prstGeom prst="rect">
                <a:avLst/>
              </a:prstGeom>
              <a:noFill/>
            </p:spPr>
            <p:txBody>
              <a:bodyPr wrap="square" rtlCol="0">
                <a:spAutoFit/>
              </a:bodyPr>
              <a:lstStyle/>
              <a:p>
                <a:r>
                  <a:rPr lang="en-US" sz="2800" b="1" dirty="0"/>
                  <a:t>Other Measurements of Position: </a:t>
                </a:r>
                <a:endParaRPr lang="en-US" sz="2800" b="1" i="1" dirty="0"/>
              </a:p>
              <a:p>
                <a:r>
                  <a:rPr lang="en-US" sz="2200" dirty="0" smtClean="0"/>
                  <a:t>For larger data sets, it can be useful to extend the notion of median and divide the ordered set into quarters or further. </a:t>
                </a:r>
              </a:p>
              <a:p>
                <a:endParaRPr lang="en-US" sz="2200" dirty="0" smtClean="0"/>
              </a:p>
              <a:p>
                <a:r>
                  <a:rPr lang="en-US" sz="2200" b="1" i="1" dirty="0" smtClean="0"/>
                  <a:t>Quartiles </a:t>
                </a:r>
                <a:r>
                  <a:rPr lang="en-US" sz="2200" dirty="0" smtClean="0"/>
                  <a:t>divide the data into 4 groups of </a:t>
                </a:r>
                <a14:m>
                  <m:oMath xmlns:m="http://schemas.openxmlformats.org/officeDocument/2006/math">
                    <m:r>
                      <a:rPr lang="en-US" sz="2200" i="1" smtClean="0">
                        <a:latin typeface="Cambria Math" charset="0"/>
                        <a:ea typeface="Cambria Math" charset="0"/>
                        <a:cs typeface="Cambria Math" charset="0"/>
                      </a:rPr>
                      <m:t>≈</m:t>
                    </m:r>
                  </m:oMath>
                </a14:m>
                <a:r>
                  <a:rPr lang="en-US" sz="2200" dirty="0" smtClean="0"/>
                  <a:t> equal sizes</a:t>
                </a:r>
                <a:endParaRPr lang="en-US" sz="2200" dirty="0"/>
              </a:p>
              <a:p>
                <a:endParaRPr lang="en-US" sz="2200" dirty="0" smtClean="0"/>
              </a:p>
              <a:p>
                <a:r>
                  <a:rPr lang="en-US" sz="2200" dirty="0" smtClean="0"/>
                  <a:t>*</a:t>
                </a:r>
                <a:r>
                  <a:rPr lang="en-US" sz="2200" b="1" i="1" dirty="0" smtClean="0"/>
                  <a:t>First Quartile (Q1) </a:t>
                </a:r>
                <a:r>
                  <a:rPr lang="en-US" sz="2200" dirty="0" smtClean="0"/>
                  <a:t>is the median of the</a:t>
                </a:r>
              </a:p>
              <a:p>
                <a:r>
                  <a:rPr lang="en-US" sz="2200" dirty="0"/>
                  <a:t>	</a:t>
                </a:r>
                <a:r>
                  <a:rPr lang="en-US" sz="2200" dirty="0" smtClean="0"/>
                  <a:t>	 first (lower) half of the ordered data. </a:t>
                </a:r>
              </a:p>
              <a:p>
                <a:r>
                  <a:rPr lang="en-US" sz="2200" dirty="0"/>
                  <a:t>	</a:t>
                </a:r>
                <a:r>
                  <a:rPr lang="en-US" sz="2200" dirty="0" smtClean="0"/>
                  <a:t>	(Divides into_________________________)</a:t>
                </a:r>
              </a:p>
              <a:p>
                <a:r>
                  <a:rPr lang="en-US" sz="2200" dirty="0" smtClean="0"/>
                  <a:t>	</a:t>
                </a:r>
              </a:p>
              <a:p>
                <a:r>
                  <a:rPr lang="en-US" sz="2200" dirty="0" smtClean="0"/>
                  <a:t>*</a:t>
                </a:r>
                <a:r>
                  <a:rPr lang="en-US" sz="2200" b="1" i="1" dirty="0" smtClean="0"/>
                  <a:t>Second Quartile (Q2) </a:t>
                </a:r>
                <a:r>
                  <a:rPr lang="en-US" sz="2200" dirty="0" smtClean="0"/>
                  <a:t>is </a:t>
                </a:r>
                <a:r>
                  <a:rPr lang="en-US" sz="2200" smtClean="0"/>
                  <a:t>the __________ </a:t>
                </a:r>
                <a:r>
                  <a:rPr lang="en-US" sz="2200" dirty="0" smtClean="0"/>
                  <a:t>of the ordered data.</a:t>
                </a:r>
                <a:r>
                  <a:rPr lang="en-US" sz="2200" dirty="0"/>
                  <a:t>	</a:t>
                </a:r>
                <a:endParaRPr lang="en-US" sz="2200" dirty="0" smtClean="0"/>
              </a:p>
              <a:p>
                <a:r>
                  <a:rPr lang="en-US" sz="2200" dirty="0" smtClean="0"/>
                  <a:t>	</a:t>
                </a:r>
              </a:p>
              <a:p>
                <a:endParaRPr lang="en-US" sz="2200" dirty="0" smtClean="0"/>
              </a:p>
              <a:p>
                <a:r>
                  <a:rPr lang="en-US" sz="2200" b="1" i="1" dirty="0" smtClean="0"/>
                  <a:t>*Third Quartile </a:t>
                </a:r>
                <a:r>
                  <a:rPr lang="en-US" sz="2200" b="1" i="1" dirty="0"/>
                  <a:t>(</a:t>
                </a:r>
                <a:r>
                  <a:rPr lang="en-US" sz="2200" b="1" i="1" dirty="0" smtClean="0"/>
                  <a:t>Q3) </a:t>
                </a:r>
                <a:r>
                  <a:rPr lang="en-US" sz="2200" dirty="0"/>
                  <a:t>is the median of the </a:t>
                </a:r>
                <a:r>
                  <a:rPr lang="en-US" sz="2200" dirty="0" smtClean="0"/>
                  <a:t>second (upper) </a:t>
                </a:r>
                <a:r>
                  <a:rPr lang="en-US" sz="2200" dirty="0"/>
                  <a:t>half of the </a:t>
                </a:r>
                <a:r>
                  <a:rPr lang="en-US" sz="2200" dirty="0" smtClean="0"/>
                  <a:t>ordered data</a:t>
                </a:r>
                <a:r>
                  <a:rPr lang="en-US" sz="2200" dirty="0"/>
                  <a:t>.</a:t>
                </a:r>
                <a:r>
                  <a:rPr lang="en-US" sz="2200" b="1" i="1" dirty="0" smtClean="0"/>
                  <a:t> </a:t>
                </a:r>
              </a:p>
              <a:p>
                <a:r>
                  <a:rPr lang="en-US" sz="2200" b="1" i="1" dirty="0"/>
                  <a:t>	</a:t>
                </a:r>
                <a:r>
                  <a:rPr lang="en-US" sz="2200" b="1" i="1" dirty="0" smtClean="0"/>
                  <a:t>		</a:t>
                </a:r>
                <a:r>
                  <a:rPr lang="en-US" sz="2200" dirty="0"/>
                  <a:t>(Divides into lower </a:t>
                </a:r>
                <a:r>
                  <a:rPr lang="en-US" sz="2200" dirty="0" smtClean="0"/>
                  <a:t>75% </a:t>
                </a:r>
                <a:r>
                  <a:rPr lang="en-US" sz="2200" dirty="0"/>
                  <a:t>and upper </a:t>
                </a:r>
                <a:r>
                  <a:rPr lang="en-US" sz="2200" dirty="0" smtClean="0"/>
                  <a:t>25</a:t>
                </a:r>
                <a:r>
                  <a:rPr lang="en-US" sz="2200" dirty="0"/>
                  <a:t>%)</a:t>
                </a:r>
              </a:p>
              <a:p>
                <a:endParaRPr lang="en-US" sz="2200" dirty="0" smtClean="0"/>
              </a:p>
              <a:p>
                <a:endParaRPr lang="en-US" sz="2200" dirty="0" smtClean="0"/>
              </a:p>
              <a:p>
                <a:r>
                  <a:rPr lang="en-US" sz="2200" dirty="0" smtClean="0"/>
                  <a:t>**If the data set contains an odd number of observations, include the median in both the first half of the sorted list and the second half of the sorted list (when moving to calculate Q1 and Q3)</a:t>
                </a:r>
              </a:p>
              <a:p>
                <a:endParaRPr lang="en-US" sz="2200" dirty="0"/>
              </a:p>
              <a:p>
                <a:endParaRPr lang="fi-FI" sz="22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0" y="51461"/>
                <a:ext cx="12192000" cy="7294305"/>
              </a:xfrm>
              <a:prstGeom prst="rect">
                <a:avLst/>
              </a:prstGeom>
              <a:blipFill rotWithShape="0">
                <a:blip r:embed="rId3"/>
                <a:stretch>
                  <a:fillRect l="-1000" t="-752"/>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986" y="947466"/>
            <a:ext cx="5206014" cy="3021497"/>
          </a:xfrm>
          <a:prstGeom prst="rect">
            <a:avLst/>
          </a:prstGeom>
        </p:spPr>
      </p:pic>
      <p:sp>
        <p:nvSpPr>
          <p:cNvPr id="5" name="TextBox 4"/>
          <p:cNvSpPr txBox="1"/>
          <p:nvPr/>
        </p:nvSpPr>
        <p:spPr>
          <a:xfrm>
            <a:off x="8825948" y="1349946"/>
            <a:ext cx="616226" cy="369332"/>
          </a:xfrm>
          <a:prstGeom prst="rect">
            <a:avLst/>
          </a:prstGeom>
          <a:noFill/>
        </p:spPr>
        <p:txBody>
          <a:bodyPr wrap="square" rtlCol="0">
            <a:spAutoFit/>
          </a:bodyPr>
          <a:lstStyle/>
          <a:p>
            <a:r>
              <a:rPr lang="en-US" smtClean="0"/>
              <a:t>Q1</a:t>
            </a:r>
            <a:endParaRPr lang="en-US"/>
          </a:p>
        </p:txBody>
      </p:sp>
      <p:sp>
        <p:nvSpPr>
          <p:cNvPr id="7" name="TextBox 6"/>
          <p:cNvSpPr txBox="1"/>
          <p:nvPr/>
        </p:nvSpPr>
        <p:spPr>
          <a:xfrm>
            <a:off x="10628243" y="1349946"/>
            <a:ext cx="616226" cy="369332"/>
          </a:xfrm>
          <a:prstGeom prst="rect">
            <a:avLst/>
          </a:prstGeom>
          <a:noFill/>
        </p:spPr>
        <p:txBody>
          <a:bodyPr wrap="square" rtlCol="0">
            <a:spAutoFit/>
          </a:bodyPr>
          <a:lstStyle/>
          <a:p>
            <a:r>
              <a:rPr lang="en-US" dirty="0" smtClean="0"/>
              <a:t>Q3</a:t>
            </a:r>
            <a:endParaRPr lang="en-US" dirty="0"/>
          </a:p>
        </p:txBody>
      </p:sp>
      <p:sp>
        <p:nvSpPr>
          <p:cNvPr id="8" name="TextBox 7"/>
          <p:cNvSpPr txBox="1"/>
          <p:nvPr/>
        </p:nvSpPr>
        <p:spPr>
          <a:xfrm>
            <a:off x="9727095" y="1345029"/>
            <a:ext cx="616226" cy="369332"/>
          </a:xfrm>
          <a:prstGeom prst="rect">
            <a:avLst/>
          </a:prstGeom>
          <a:noFill/>
        </p:spPr>
        <p:txBody>
          <a:bodyPr wrap="square" rtlCol="0">
            <a:spAutoFit/>
          </a:bodyPr>
          <a:lstStyle/>
          <a:p>
            <a:r>
              <a:rPr lang="en-US" dirty="0" smtClean="0"/>
              <a:t>Q2</a:t>
            </a:r>
            <a:endParaRPr lang="en-US" dirty="0"/>
          </a:p>
        </p:txBody>
      </p:sp>
    </p:spTree>
    <p:extLst>
      <p:ext uri="{BB962C8B-B14F-4D97-AF65-F5344CB8AC3E}">
        <p14:creationId xmlns:p14="http://schemas.microsoft.com/office/powerpoint/2010/main" val="200229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45609"/>
            <a:ext cx="4572000" cy="546552"/>
          </a:xfrm>
        </p:spPr>
        <p:txBody>
          <a:bodyPr>
            <a:normAutofit/>
          </a:bodyPr>
          <a:lstStyle/>
          <a:p>
            <a:r>
              <a:rPr lang="en-US" sz="2000" dirty="0" smtClean="0"/>
              <a:t>Descriptive Statistics (Numerically) cont.</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0" y="51461"/>
                <a:ext cx="12192000" cy="7294305"/>
              </a:xfrm>
              <a:prstGeom prst="rect">
                <a:avLst/>
              </a:prstGeom>
              <a:noFill/>
            </p:spPr>
            <p:txBody>
              <a:bodyPr wrap="square" rtlCol="0">
                <a:spAutoFit/>
              </a:bodyPr>
              <a:lstStyle/>
              <a:p>
                <a:r>
                  <a:rPr lang="en-US" sz="2800" b="1" dirty="0"/>
                  <a:t>Other Measurements of Position: </a:t>
                </a:r>
                <a:endParaRPr lang="en-US" sz="2800" b="1" i="1" dirty="0"/>
              </a:p>
              <a:p>
                <a:r>
                  <a:rPr lang="en-US" sz="2200" dirty="0" smtClean="0"/>
                  <a:t>For larger data sets, it can be useful to extend the notion of median and divide the ordered set into quarters or further. </a:t>
                </a:r>
              </a:p>
              <a:p>
                <a:endParaRPr lang="en-US" sz="2200" dirty="0" smtClean="0"/>
              </a:p>
              <a:p>
                <a:r>
                  <a:rPr lang="en-US" sz="2200" b="1" i="1" dirty="0" smtClean="0"/>
                  <a:t>Quartiles </a:t>
                </a:r>
                <a:r>
                  <a:rPr lang="en-US" sz="2200" dirty="0" smtClean="0"/>
                  <a:t>divide the data into 4 groups of </a:t>
                </a:r>
                <a14:m>
                  <m:oMath xmlns:m="http://schemas.openxmlformats.org/officeDocument/2006/math">
                    <m:r>
                      <a:rPr lang="en-US" sz="2200" i="1" smtClean="0">
                        <a:latin typeface="Cambria Math" charset="0"/>
                        <a:ea typeface="Cambria Math" charset="0"/>
                        <a:cs typeface="Cambria Math" charset="0"/>
                      </a:rPr>
                      <m:t>≈</m:t>
                    </m:r>
                  </m:oMath>
                </a14:m>
                <a:r>
                  <a:rPr lang="en-US" sz="2200" dirty="0" smtClean="0"/>
                  <a:t> equal sizes</a:t>
                </a:r>
                <a:endParaRPr lang="en-US" sz="2200" dirty="0"/>
              </a:p>
              <a:p>
                <a:endParaRPr lang="en-US" sz="2200" dirty="0" smtClean="0"/>
              </a:p>
              <a:p>
                <a:r>
                  <a:rPr lang="en-US" sz="2200" dirty="0" smtClean="0"/>
                  <a:t>*</a:t>
                </a:r>
                <a:r>
                  <a:rPr lang="en-US" sz="2200" b="1" i="1" dirty="0" smtClean="0"/>
                  <a:t>First Quartile (Q1) </a:t>
                </a:r>
                <a:r>
                  <a:rPr lang="en-US" sz="2200" dirty="0" smtClean="0"/>
                  <a:t>is the median of the</a:t>
                </a:r>
              </a:p>
              <a:p>
                <a:r>
                  <a:rPr lang="en-US" sz="2200" dirty="0"/>
                  <a:t>	</a:t>
                </a:r>
                <a:r>
                  <a:rPr lang="en-US" sz="2200" dirty="0" smtClean="0"/>
                  <a:t>	 first (lower) half of the ordered data. </a:t>
                </a:r>
              </a:p>
              <a:p>
                <a:r>
                  <a:rPr lang="en-US" sz="2200" dirty="0"/>
                  <a:t>	</a:t>
                </a:r>
                <a:r>
                  <a:rPr lang="en-US" sz="2200" dirty="0" smtClean="0"/>
                  <a:t>	(Divides into </a:t>
                </a:r>
                <a:r>
                  <a:rPr lang="en-US" sz="2200" b="1" dirty="0" smtClean="0"/>
                  <a:t>lower 25% and upper 75%</a:t>
                </a:r>
                <a:r>
                  <a:rPr lang="en-US" sz="2200" dirty="0" smtClean="0"/>
                  <a:t>)</a:t>
                </a:r>
              </a:p>
              <a:p>
                <a:r>
                  <a:rPr lang="en-US" sz="2200" dirty="0" smtClean="0"/>
                  <a:t>	</a:t>
                </a:r>
              </a:p>
              <a:p>
                <a:r>
                  <a:rPr lang="en-US" sz="2200" dirty="0" smtClean="0"/>
                  <a:t>*</a:t>
                </a:r>
                <a:r>
                  <a:rPr lang="en-US" sz="2200" b="1" i="1" dirty="0" smtClean="0"/>
                  <a:t>Second Quartile (Q2) </a:t>
                </a:r>
                <a:r>
                  <a:rPr lang="en-US" sz="2200" dirty="0" smtClean="0"/>
                  <a:t>is the </a:t>
                </a:r>
                <a:r>
                  <a:rPr lang="en-US" sz="2200" b="1" dirty="0" smtClean="0"/>
                  <a:t>median</a:t>
                </a:r>
                <a:r>
                  <a:rPr lang="en-US" sz="2200" dirty="0" smtClean="0"/>
                  <a:t> of the ordered data.</a:t>
                </a:r>
                <a:r>
                  <a:rPr lang="en-US" sz="2200" dirty="0"/>
                  <a:t>	</a:t>
                </a:r>
                <a:endParaRPr lang="en-US" sz="2200" dirty="0" smtClean="0"/>
              </a:p>
              <a:p>
                <a:r>
                  <a:rPr lang="en-US" sz="2200" dirty="0" smtClean="0"/>
                  <a:t>	</a:t>
                </a:r>
              </a:p>
              <a:p>
                <a:endParaRPr lang="en-US" sz="2200" dirty="0" smtClean="0"/>
              </a:p>
              <a:p>
                <a:r>
                  <a:rPr lang="en-US" sz="2200" b="1" i="1" dirty="0" smtClean="0"/>
                  <a:t>*Third Quartile </a:t>
                </a:r>
                <a:r>
                  <a:rPr lang="en-US" sz="2200" b="1" i="1" dirty="0"/>
                  <a:t>(</a:t>
                </a:r>
                <a:r>
                  <a:rPr lang="en-US" sz="2200" b="1" i="1" dirty="0" smtClean="0"/>
                  <a:t>Q3) </a:t>
                </a:r>
                <a:r>
                  <a:rPr lang="en-US" sz="2200" dirty="0"/>
                  <a:t>is the median of the </a:t>
                </a:r>
                <a:r>
                  <a:rPr lang="en-US" sz="2200" dirty="0" smtClean="0"/>
                  <a:t>second (upper) </a:t>
                </a:r>
                <a:r>
                  <a:rPr lang="en-US" sz="2200" dirty="0"/>
                  <a:t>half of the </a:t>
                </a:r>
                <a:r>
                  <a:rPr lang="en-US" sz="2200" dirty="0" smtClean="0"/>
                  <a:t>ordered data</a:t>
                </a:r>
                <a:r>
                  <a:rPr lang="en-US" sz="2200" dirty="0"/>
                  <a:t>.</a:t>
                </a:r>
                <a:r>
                  <a:rPr lang="en-US" sz="2200" b="1" i="1" dirty="0" smtClean="0"/>
                  <a:t> </a:t>
                </a:r>
              </a:p>
              <a:p>
                <a:r>
                  <a:rPr lang="en-US" sz="2200" b="1" i="1" dirty="0"/>
                  <a:t>	</a:t>
                </a:r>
                <a:r>
                  <a:rPr lang="en-US" sz="2200" b="1" i="1" dirty="0" smtClean="0"/>
                  <a:t>		</a:t>
                </a:r>
                <a:r>
                  <a:rPr lang="en-US" sz="2200" dirty="0"/>
                  <a:t>(Divides into lower </a:t>
                </a:r>
                <a:r>
                  <a:rPr lang="en-US" sz="2200" dirty="0" smtClean="0"/>
                  <a:t>75% </a:t>
                </a:r>
                <a:r>
                  <a:rPr lang="en-US" sz="2200" dirty="0"/>
                  <a:t>and upper </a:t>
                </a:r>
                <a:r>
                  <a:rPr lang="en-US" sz="2200" dirty="0" smtClean="0"/>
                  <a:t>25</a:t>
                </a:r>
                <a:r>
                  <a:rPr lang="en-US" sz="2200" dirty="0"/>
                  <a:t>%)</a:t>
                </a:r>
              </a:p>
              <a:p>
                <a:endParaRPr lang="en-US" sz="2200" dirty="0" smtClean="0"/>
              </a:p>
              <a:p>
                <a:endParaRPr lang="en-US" sz="2200" dirty="0" smtClean="0"/>
              </a:p>
              <a:p>
                <a:r>
                  <a:rPr lang="en-US" sz="2200" dirty="0" smtClean="0"/>
                  <a:t>**If the data set contains an odd number of observations, include the median in both the first half of the sorted list and the second half of the sorted list (when moving to calculate Q1 and Q3)</a:t>
                </a:r>
              </a:p>
              <a:p>
                <a:endParaRPr lang="en-US" sz="2200" dirty="0"/>
              </a:p>
              <a:p>
                <a:endParaRPr lang="fi-FI" sz="22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0" y="51461"/>
                <a:ext cx="12192000" cy="7294305"/>
              </a:xfrm>
              <a:prstGeom prst="rect">
                <a:avLst/>
              </a:prstGeom>
              <a:blipFill rotWithShape="0">
                <a:blip r:embed="rId3"/>
                <a:stretch>
                  <a:fillRect l="-1000" t="-752"/>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3141" y="993912"/>
            <a:ext cx="5206014" cy="3021497"/>
          </a:xfrm>
          <a:prstGeom prst="rect">
            <a:avLst/>
          </a:prstGeom>
        </p:spPr>
      </p:pic>
      <p:sp>
        <p:nvSpPr>
          <p:cNvPr id="5" name="TextBox 4"/>
          <p:cNvSpPr txBox="1"/>
          <p:nvPr/>
        </p:nvSpPr>
        <p:spPr>
          <a:xfrm>
            <a:off x="8825948" y="1349946"/>
            <a:ext cx="616226" cy="369332"/>
          </a:xfrm>
          <a:prstGeom prst="rect">
            <a:avLst/>
          </a:prstGeom>
          <a:noFill/>
        </p:spPr>
        <p:txBody>
          <a:bodyPr wrap="square" rtlCol="0">
            <a:spAutoFit/>
          </a:bodyPr>
          <a:lstStyle/>
          <a:p>
            <a:r>
              <a:rPr lang="en-US" smtClean="0"/>
              <a:t>Q1</a:t>
            </a:r>
            <a:endParaRPr lang="en-US"/>
          </a:p>
        </p:txBody>
      </p:sp>
      <p:sp>
        <p:nvSpPr>
          <p:cNvPr id="7" name="TextBox 6"/>
          <p:cNvSpPr txBox="1"/>
          <p:nvPr/>
        </p:nvSpPr>
        <p:spPr>
          <a:xfrm>
            <a:off x="10628243" y="1349946"/>
            <a:ext cx="616226" cy="369332"/>
          </a:xfrm>
          <a:prstGeom prst="rect">
            <a:avLst/>
          </a:prstGeom>
          <a:noFill/>
        </p:spPr>
        <p:txBody>
          <a:bodyPr wrap="square" rtlCol="0">
            <a:spAutoFit/>
          </a:bodyPr>
          <a:lstStyle/>
          <a:p>
            <a:r>
              <a:rPr lang="en-US" dirty="0" smtClean="0"/>
              <a:t>Q3</a:t>
            </a:r>
            <a:endParaRPr lang="en-US" dirty="0"/>
          </a:p>
        </p:txBody>
      </p:sp>
      <p:sp>
        <p:nvSpPr>
          <p:cNvPr id="8" name="TextBox 7"/>
          <p:cNvSpPr txBox="1"/>
          <p:nvPr/>
        </p:nvSpPr>
        <p:spPr>
          <a:xfrm>
            <a:off x="9727095" y="1345029"/>
            <a:ext cx="616226" cy="369332"/>
          </a:xfrm>
          <a:prstGeom prst="rect">
            <a:avLst/>
          </a:prstGeom>
          <a:noFill/>
        </p:spPr>
        <p:txBody>
          <a:bodyPr wrap="square" rtlCol="0">
            <a:spAutoFit/>
          </a:bodyPr>
          <a:lstStyle/>
          <a:p>
            <a:r>
              <a:rPr lang="en-US" dirty="0" smtClean="0"/>
              <a:t>Q2</a:t>
            </a:r>
            <a:endParaRPr lang="en-US" dirty="0"/>
          </a:p>
        </p:txBody>
      </p:sp>
    </p:spTree>
    <p:extLst>
      <p:ext uri="{BB962C8B-B14F-4D97-AF65-F5344CB8AC3E}">
        <p14:creationId xmlns:p14="http://schemas.microsoft.com/office/powerpoint/2010/main" val="1263681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0"/>
            <a:ext cx="4572000" cy="546552"/>
          </a:xfrm>
        </p:spPr>
        <p:txBody>
          <a:bodyPr>
            <a:normAutofit/>
          </a:bodyPr>
          <a:lstStyle/>
          <a:p>
            <a:r>
              <a:rPr lang="en-US" sz="2000" dirty="0" smtClean="0"/>
              <a:t>Descriptive Statistics (Numerically) cont.</a:t>
            </a:r>
            <a:endParaRPr lang="en-US" sz="2000" dirty="0"/>
          </a:p>
        </p:txBody>
      </p:sp>
      <p:sp>
        <p:nvSpPr>
          <p:cNvPr id="6" name="TextBox 5"/>
          <p:cNvSpPr txBox="1"/>
          <p:nvPr/>
        </p:nvSpPr>
        <p:spPr>
          <a:xfrm>
            <a:off x="0" y="117567"/>
            <a:ext cx="11765650" cy="5724644"/>
          </a:xfrm>
          <a:prstGeom prst="rect">
            <a:avLst/>
          </a:prstGeom>
          <a:noFill/>
        </p:spPr>
        <p:txBody>
          <a:bodyPr wrap="square" rtlCol="0">
            <a:spAutoFit/>
          </a:bodyPr>
          <a:lstStyle/>
          <a:p>
            <a:r>
              <a:rPr lang="hr-HR" sz="2200" dirty="0" err="1" smtClean="0"/>
              <a:t>Quartiles</a:t>
            </a:r>
            <a:r>
              <a:rPr lang="hr-HR" sz="2200" dirty="0" smtClean="0"/>
              <a:t> </a:t>
            </a:r>
            <a:r>
              <a:rPr lang="hr-HR" sz="2200" dirty="0" err="1" smtClean="0"/>
              <a:t>Considering</a:t>
            </a:r>
            <a:r>
              <a:rPr lang="hr-HR" sz="2200" dirty="0" smtClean="0"/>
              <a:t> </a:t>
            </a:r>
            <a:r>
              <a:rPr lang="hr-HR" sz="2200" dirty="0" err="1" smtClean="0"/>
              <a:t>the</a:t>
            </a:r>
            <a:r>
              <a:rPr lang="hr-HR" sz="2200" dirty="0" smtClean="0"/>
              <a:t> </a:t>
            </a:r>
            <a:r>
              <a:rPr lang="hr-HR" sz="2200" dirty="0" err="1" smtClean="0"/>
              <a:t>lamp</a:t>
            </a:r>
            <a:r>
              <a:rPr lang="hr-HR" sz="2200" dirty="0" smtClean="0"/>
              <a:t> </a:t>
            </a:r>
            <a:r>
              <a:rPr lang="hr-HR" sz="2200" dirty="0" err="1" smtClean="0"/>
              <a:t>lifetime</a:t>
            </a:r>
            <a:r>
              <a:rPr lang="hr-HR" sz="2200" dirty="0" smtClean="0"/>
              <a:t> da</a:t>
            </a:r>
            <a:r>
              <a:rPr lang="en-US" sz="2200" dirty="0" smtClean="0"/>
              <a:t>ta:</a:t>
            </a:r>
          </a:p>
          <a:p>
            <a:endParaRPr lang="en-US" sz="2200" dirty="0" smtClean="0"/>
          </a:p>
          <a:p>
            <a:r>
              <a:rPr lang="en-US" sz="2000" dirty="0" smtClean="0"/>
              <a:t>{</a:t>
            </a:r>
            <a:r>
              <a:rPr lang="fi-FI" sz="2000" dirty="0" smtClean="0"/>
              <a:t>612</a:t>
            </a:r>
            <a:r>
              <a:rPr lang="fi-FI" sz="2000" dirty="0"/>
              <a:t>, 623, 666, 744, 883, 898, 964, 970</a:t>
            </a:r>
            <a:r>
              <a:rPr lang="fi-FI" sz="2000" dirty="0" smtClean="0"/>
              <a:t>, </a:t>
            </a:r>
            <a:r>
              <a:rPr lang="fi-FI" sz="2000" dirty="0"/>
              <a:t>983, 1003, </a:t>
            </a:r>
            <a:r>
              <a:rPr lang="fi-FI" sz="2000" dirty="0" smtClean="0"/>
              <a:t>1016</a:t>
            </a:r>
            <a:r>
              <a:rPr lang="fi-FI" sz="2000" dirty="0"/>
              <a:t>, 1022, 1029, 1058, 1085, </a:t>
            </a:r>
            <a:r>
              <a:rPr lang="fi-FI" sz="2000" dirty="0" smtClean="0"/>
              <a:t>1088</a:t>
            </a:r>
            <a:r>
              <a:rPr lang="fi-FI" sz="2000" dirty="0"/>
              <a:t>, 1122, 1135, 1197, 1201</a:t>
            </a:r>
            <a:r>
              <a:rPr lang="fi-FI" sz="2000" dirty="0" smtClean="0"/>
              <a:t>}</a:t>
            </a:r>
          </a:p>
          <a:p>
            <a:endParaRPr lang="fi-FI" sz="2400" dirty="0"/>
          </a:p>
          <a:p>
            <a:endParaRPr lang="fi-FI" sz="2400" dirty="0" smtClean="0"/>
          </a:p>
          <a:p>
            <a:r>
              <a:rPr lang="fi-FI" sz="2400" dirty="0" err="1" smtClean="0"/>
              <a:t>Summary</a:t>
            </a:r>
            <a:r>
              <a:rPr lang="fi-FI" sz="2400" dirty="0" smtClean="0"/>
              <a:t> in R </a:t>
            </a:r>
            <a:r>
              <a:rPr lang="fi-FI" sz="2400" dirty="0" err="1" smtClean="0"/>
              <a:t>gives</a:t>
            </a:r>
            <a:r>
              <a:rPr lang="fi-FI" sz="2400" dirty="0" smtClean="0"/>
              <a:t> us </a:t>
            </a:r>
            <a:r>
              <a:rPr lang="fi-FI" sz="2400" dirty="0" err="1" smtClean="0"/>
              <a:t>something</a:t>
            </a:r>
            <a:r>
              <a:rPr lang="fi-FI" sz="2400" dirty="0" smtClean="0"/>
              <a:t> </a:t>
            </a:r>
            <a:r>
              <a:rPr lang="fi-FI" sz="2400" dirty="0" err="1" smtClean="0"/>
              <a:t>else</a:t>
            </a:r>
            <a:r>
              <a:rPr lang="fi-FI" sz="2400" dirty="0" smtClean="0"/>
              <a:t>!?</a:t>
            </a:r>
          </a:p>
          <a:p>
            <a:r>
              <a:rPr lang="fi-FI" sz="2400" dirty="0" smtClean="0"/>
              <a:t>*Just </a:t>
            </a:r>
            <a:r>
              <a:rPr lang="fi-FI" sz="2400" dirty="0" err="1" smtClean="0"/>
              <a:t>be</a:t>
            </a:r>
            <a:r>
              <a:rPr lang="fi-FI" sz="2400" dirty="0" smtClean="0"/>
              <a:t> </a:t>
            </a:r>
            <a:r>
              <a:rPr lang="fi-FI" sz="2400" dirty="0" err="1" smtClean="0"/>
              <a:t>clear</a:t>
            </a:r>
            <a:r>
              <a:rPr lang="fi-FI" sz="2400" dirty="0" smtClean="0"/>
              <a:t> in </a:t>
            </a:r>
            <a:r>
              <a:rPr lang="fi-FI" sz="2400" dirty="0" err="1" smtClean="0"/>
              <a:t>your</a:t>
            </a:r>
            <a:r>
              <a:rPr lang="fi-FI" sz="2400" dirty="0" smtClean="0"/>
              <a:t> </a:t>
            </a:r>
            <a:r>
              <a:rPr lang="fi-FI" sz="2400" dirty="0" err="1" smtClean="0"/>
              <a:t>hwk</a:t>
            </a:r>
            <a:r>
              <a:rPr lang="fi-FI" sz="2400" dirty="0" smtClean="0"/>
              <a:t>/</a:t>
            </a:r>
            <a:r>
              <a:rPr lang="fi-FI" sz="2400" dirty="0" err="1" smtClean="0"/>
              <a:t>exam</a:t>
            </a:r>
            <a:r>
              <a:rPr lang="fi-FI" sz="2400" dirty="0" smtClean="0"/>
              <a:t> </a:t>
            </a:r>
            <a:r>
              <a:rPr lang="fi-FI" sz="2400" dirty="0" err="1" smtClean="0"/>
              <a:t>what</a:t>
            </a:r>
            <a:endParaRPr lang="fi-FI" sz="2400" dirty="0" smtClean="0"/>
          </a:p>
          <a:p>
            <a:r>
              <a:rPr lang="fi-FI" sz="2400" dirty="0" err="1" smtClean="0"/>
              <a:t>Process</a:t>
            </a:r>
            <a:r>
              <a:rPr lang="fi-FI" sz="2400" dirty="0" smtClean="0"/>
              <a:t> </a:t>
            </a:r>
            <a:r>
              <a:rPr lang="fi-FI" sz="2400" dirty="0" err="1" smtClean="0"/>
              <a:t>you</a:t>
            </a:r>
            <a:r>
              <a:rPr lang="fi-FI" sz="2400" dirty="0" smtClean="0"/>
              <a:t> </a:t>
            </a:r>
            <a:r>
              <a:rPr lang="fi-FI" sz="2400" dirty="0" err="1" smtClean="0"/>
              <a:t>are</a:t>
            </a:r>
            <a:r>
              <a:rPr lang="fi-FI" sz="2400" dirty="0" smtClean="0"/>
              <a:t> </a:t>
            </a:r>
            <a:r>
              <a:rPr lang="fi-FI" sz="2400" dirty="0" err="1" smtClean="0"/>
              <a:t>using</a:t>
            </a:r>
            <a:r>
              <a:rPr lang="fi-FI" sz="2400" dirty="0" smtClean="0"/>
              <a:t> </a:t>
            </a:r>
            <a:r>
              <a:rPr lang="mr-IN" sz="2400" dirty="0" smtClean="0"/>
              <a:t>–</a:t>
            </a:r>
            <a:r>
              <a:rPr lang="fi-FI" sz="2400" dirty="0" smtClean="0"/>
              <a:t> R </a:t>
            </a:r>
            <a:r>
              <a:rPr lang="fi-FI" sz="2400" dirty="0" err="1" smtClean="0"/>
              <a:t>or</a:t>
            </a:r>
            <a:r>
              <a:rPr lang="fi-FI" sz="2400" dirty="0" smtClean="0"/>
              <a:t> </a:t>
            </a:r>
            <a:r>
              <a:rPr lang="fi-FI" sz="2400" dirty="0" err="1" smtClean="0"/>
              <a:t>by</a:t>
            </a:r>
            <a:r>
              <a:rPr lang="fi-FI" sz="2400" dirty="0" smtClean="0"/>
              <a:t> </a:t>
            </a:r>
            <a:r>
              <a:rPr lang="fi-FI" sz="2400" dirty="0" err="1" smtClean="0"/>
              <a:t>hand</a:t>
            </a:r>
            <a:endParaRPr lang="fi-FI" sz="2400" dirty="0"/>
          </a:p>
          <a:p>
            <a:endParaRPr lang="fi-FI" sz="2400" dirty="0" smtClean="0"/>
          </a:p>
          <a:p>
            <a:endParaRPr lang="fi-FI" sz="2400" dirty="0" smtClean="0"/>
          </a:p>
          <a:p>
            <a:endParaRPr lang="fi-FI" sz="2400" dirty="0" smtClean="0"/>
          </a:p>
          <a:p>
            <a:r>
              <a:rPr lang="hr-HR" sz="2200" dirty="0" err="1"/>
              <a:t>Considering</a:t>
            </a:r>
            <a:r>
              <a:rPr lang="hr-HR" sz="2200" dirty="0"/>
              <a:t> </a:t>
            </a:r>
            <a:r>
              <a:rPr lang="hr-HR" sz="2200" dirty="0" err="1"/>
              <a:t>the</a:t>
            </a:r>
            <a:r>
              <a:rPr lang="hr-HR" sz="2200" dirty="0"/>
              <a:t> </a:t>
            </a:r>
            <a:r>
              <a:rPr lang="hr-HR" sz="2200" dirty="0" err="1"/>
              <a:t>lamp</a:t>
            </a:r>
            <a:r>
              <a:rPr lang="hr-HR" sz="2200" dirty="0"/>
              <a:t> </a:t>
            </a:r>
            <a:r>
              <a:rPr lang="hr-HR" sz="2200" dirty="0" err="1"/>
              <a:t>lifetime</a:t>
            </a:r>
            <a:r>
              <a:rPr lang="hr-HR" sz="2200" dirty="0"/>
              <a:t> da</a:t>
            </a:r>
            <a:r>
              <a:rPr lang="en-US" sz="2200" dirty="0" smtClean="0"/>
              <a:t>ta (</a:t>
            </a:r>
            <a:r>
              <a:rPr lang="en-US" sz="2200" b="1" dirty="0" smtClean="0"/>
              <a:t>with highest value removed**):</a:t>
            </a:r>
            <a:endParaRPr lang="en-US" sz="2200" b="1" dirty="0"/>
          </a:p>
          <a:p>
            <a:endParaRPr lang="en-US" sz="2200" dirty="0"/>
          </a:p>
          <a:p>
            <a:r>
              <a:rPr lang="en-US" sz="2000" dirty="0"/>
              <a:t>{</a:t>
            </a:r>
            <a:r>
              <a:rPr lang="fi-FI" sz="2000" dirty="0"/>
              <a:t>612, 623, 666, 744, 883, 898, 964, 970, 983, 1003, </a:t>
            </a:r>
            <a:r>
              <a:rPr lang="fi-FI" sz="2000" dirty="0" smtClean="0"/>
              <a:t>1016</a:t>
            </a:r>
            <a:r>
              <a:rPr lang="fi-FI" sz="2000" dirty="0"/>
              <a:t>, 1022, 1029, 1058, 1085, 1088, 1122, 1135, </a:t>
            </a:r>
            <a:r>
              <a:rPr lang="fi-FI" sz="2000" dirty="0" smtClean="0"/>
              <a:t>1197}</a:t>
            </a:r>
            <a:endParaRPr lang="fi-FI" sz="2000" dirty="0"/>
          </a:p>
          <a:p>
            <a:endParaRPr lang="fi-FI" sz="2400" dirty="0"/>
          </a:p>
          <a:p>
            <a:endParaRPr lang="fi-FI" sz="22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572" y="5219455"/>
            <a:ext cx="6445695" cy="16346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8575" y="1670672"/>
            <a:ext cx="6563425" cy="1721554"/>
          </a:xfrm>
          <a:prstGeom prst="rect">
            <a:avLst/>
          </a:prstGeom>
        </p:spPr>
      </p:pic>
    </p:spTree>
    <p:extLst>
      <p:ext uri="{BB962C8B-B14F-4D97-AF65-F5344CB8AC3E}">
        <p14:creationId xmlns:p14="http://schemas.microsoft.com/office/powerpoint/2010/main" val="714905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607"/>
            <a:ext cx="4572000" cy="546552"/>
          </a:xfrm>
        </p:spPr>
        <p:txBody>
          <a:bodyPr>
            <a:normAutofit/>
          </a:bodyPr>
          <a:lstStyle/>
          <a:p>
            <a:r>
              <a:rPr lang="en-US" sz="2000" dirty="0" smtClean="0"/>
              <a:t>Descriptive Statistics (Numerically) cont.</a:t>
            </a:r>
            <a:endParaRPr lang="en-US" sz="2000" dirty="0"/>
          </a:p>
        </p:txBody>
      </p:sp>
      <p:sp>
        <p:nvSpPr>
          <p:cNvPr id="6" name="TextBox 5"/>
          <p:cNvSpPr txBox="1"/>
          <p:nvPr/>
        </p:nvSpPr>
        <p:spPr>
          <a:xfrm>
            <a:off x="206610" y="592161"/>
            <a:ext cx="11765650" cy="5262979"/>
          </a:xfrm>
          <a:prstGeom prst="rect">
            <a:avLst/>
          </a:prstGeom>
          <a:noFill/>
        </p:spPr>
        <p:txBody>
          <a:bodyPr wrap="square" rtlCol="0">
            <a:spAutoFit/>
          </a:bodyPr>
          <a:lstStyle/>
          <a:p>
            <a:r>
              <a:rPr lang="hr-HR" sz="2200" dirty="0" err="1" smtClean="0"/>
              <a:t>Quartiles</a:t>
            </a:r>
            <a:r>
              <a:rPr lang="hr-HR" sz="2200" dirty="0" smtClean="0"/>
              <a:t> </a:t>
            </a:r>
            <a:r>
              <a:rPr lang="hr-HR" sz="2200" dirty="0" err="1" smtClean="0"/>
              <a:t>Considering</a:t>
            </a:r>
            <a:r>
              <a:rPr lang="hr-HR" sz="2200" dirty="0" smtClean="0"/>
              <a:t> </a:t>
            </a:r>
            <a:r>
              <a:rPr lang="hr-HR" sz="2200" dirty="0" err="1" smtClean="0"/>
              <a:t>the</a:t>
            </a:r>
            <a:r>
              <a:rPr lang="hr-HR" sz="2200" dirty="0" smtClean="0"/>
              <a:t> </a:t>
            </a:r>
            <a:r>
              <a:rPr lang="hr-HR" sz="2200" dirty="0" err="1" smtClean="0"/>
              <a:t>lamp</a:t>
            </a:r>
            <a:r>
              <a:rPr lang="hr-HR" sz="2200" dirty="0" smtClean="0"/>
              <a:t> </a:t>
            </a:r>
            <a:r>
              <a:rPr lang="hr-HR" sz="2200" dirty="0" err="1" smtClean="0"/>
              <a:t>lifetime</a:t>
            </a:r>
            <a:r>
              <a:rPr lang="hr-HR" sz="2200" dirty="0" smtClean="0"/>
              <a:t> da</a:t>
            </a:r>
            <a:r>
              <a:rPr lang="en-US" sz="2200" dirty="0" smtClean="0"/>
              <a:t>ta:</a:t>
            </a:r>
          </a:p>
          <a:p>
            <a:endParaRPr lang="en-US" sz="2200" dirty="0"/>
          </a:p>
          <a:p>
            <a:r>
              <a:rPr lang="en-US" sz="2000" dirty="0" smtClean="0"/>
              <a:t>{</a:t>
            </a:r>
            <a:r>
              <a:rPr lang="fi-FI" sz="2000" dirty="0" smtClean="0"/>
              <a:t>612</a:t>
            </a:r>
            <a:r>
              <a:rPr lang="fi-FI" sz="2000" dirty="0"/>
              <a:t>, 623, 666, 744, 883, 898, 964, 970</a:t>
            </a:r>
            <a:r>
              <a:rPr lang="fi-FI" sz="2000" dirty="0" smtClean="0"/>
              <a:t>, </a:t>
            </a:r>
            <a:r>
              <a:rPr lang="fi-FI" sz="2000" dirty="0"/>
              <a:t>983, 1003, </a:t>
            </a:r>
            <a:r>
              <a:rPr lang="fi-FI" sz="2000" dirty="0" smtClean="0"/>
              <a:t>1016</a:t>
            </a:r>
            <a:r>
              <a:rPr lang="fi-FI" sz="2000" dirty="0"/>
              <a:t>, 1022, 1029, 1058, 1085, </a:t>
            </a:r>
            <a:r>
              <a:rPr lang="fi-FI" sz="2000" dirty="0" smtClean="0"/>
              <a:t>1088</a:t>
            </a:r>
            <a:r>
              <a:rPr lang="fi-FI" sz="2000" dirty="0"/>
              <a:t>, 1122, 1135, 1197, 1201</a:t>
            </a:r>
            <a:r>
              <a:rPr lang="fi-FI" sz="2000" dirty="0" smtClean="0"/>
              <a:t>}</a:t>
            </a:r>
          </a:p>
          <a:p>
            <a:endParaRPr lang="fi-FI" sz="2400" dirty="0"/>
          </a:p>
          <a:p>
            <a:endParaRPr lang="fi-FI" sz="2400" dirty="0" smtClean="0"/>
          </a:p>
          <a:p>
            <a:r>
              <a:rPr lang="fi-FI" sz="2200" dirty="0" err="1" smtClean="0"/>
              <a:t>Summary</a:t>
            </a:r>
            <a:r>
              <a:rPr lang="fi-FI" sz="2200" dirty="0" smtClean="0"/>
              <a:t> in R </a:t>
            </a:r>
            <a:r>
              <a:rPr lang="fi-FI" sz="2200" dirty="0" err="1" smtClean="0"/>
              <a:t>gives</a:t>
            </a:r>
            <a:r>
              <a:rPr lang="fi-FI" sz="2200" dirty="0" smtClean="0"/>
              <a:t> us </a:t>
            </a:r>
            <a:r>
              <a:rPr lang="fi-FI" sz="2200" dirty="0" err="1" smtClean="0"/>
              <a:t>something</a:t>
            </a:r>
            <a:r>
              <a:rPr lang="fi-FI" sz="2200" dirty="0" smtClean="0"/>
              <a:t> </a:t>
            </a:r>
            <a:r>
              <a:rPr lang="fi-FI" sz="2200" dirty="0" err="1" smtClean="0"/>
              <a:t>else</a:t>
            </a:r>
            <a:r>
              <a:rPr lang="fi-FI" sz="2200" dirty="0" smtClean="0"/>
              <a:t>!?</a:t>
            </a:r>
          </a:p>
          <a:p>
            <a:r>
              <a:rPr lang="fi-FI" sz="2200" dirty="0" smtClean="0"/>
              <a:t>*Just </a:t>
            </a:r>
            <a:r>
              <a:rPr lang="fi-FI" sz="2200" dirty="0" err="1" smtClean="0"/>
              <a:t>be</a:t>
            </a:r>
            <a:r>
              <a:rPr lang="fi-FI" sz="2200" dirty="0" smtClean="0"/>
              <a:t> </a:t>
            </a:r>
            <a:r>
              <a:rPr lang="fi-FI" sz="2200" dirty="0" err="1" smtClean="0"/>
              <a:t>clear</a:t>
            </a:r>
            <a:r>
              <a:rPr lang="fi-FI" sz="2200" dirty="0" smtClean="0"/>
              <a:t> in </a:t>
            </a:r>
            <a:r>
              <a:rPr lang="fi-FI" sz="2200" dirty="0" err="1" smtClean="0"/>
              <a:t>your</a:t>
            </a:r>
            <a:r>
              <a:rPr lang="fi-FI" sz="2200" dirty="0" smtClean="0"/>
              <a:t> </a:t>
            </a:r>
            <a:r>
              <a:rPr lang="fi-FI" sz="2200" dirty="0" err="1" smtClean="0"/>
              <a:t>hwk</a:t>
            </a:r>
            <a:r>
              <a:rPr lang="fi-FI" sz="2200" dirty="0" smtClean="0"/>
              <a:t>/</a:t>
            </a:r>
            <a:r>
              <a:rPr lang="fi-FI" sz="2200" dirty="0" err="1" smtClean="0"/>
              <a:t>exam</a:t>
            </a:r>
            <a:r>
              <a:rPr lang="fi-FI" sz="2200" dirty="0" smtClean="0"/>
              <a:t> </a:t>
            </a:r>
            <a:r>
              <a:rPr lang="fi-FI" sz="2200" dirty="0" err="1" smtClean="0"/>
              <a:t>what</a:t>
            </a:r>
            <a:endParaRPr lang="fi-FI" sz="2200" dirty="0" smtClean="0"/>
          </a:p>
          <a:p>
            <a:r>
              <a:rPr lang="fi-FI" sz="2200" dirty="0" err="1" smtClean="0"/>
              <a:t>Process</a:t>
            </a:r>
            <a:r>
              <a:rPr lang="fi-FI" sz="2200" dirty="0" smtClean="0"/>
              <a:t> </a:t>
            </a:r>
            <a:r>
              <a:rPr lang="fi-FI" sz="2200" dirty="0" err="1" smtClean="0"/>
              <a:t>you</a:t>
            </a:r>
            <a:r>
              <a:rPr lang="fi-FI" sz="2200" dirty="0" smtClean="0"/>
              <a:t> </a:t>
            </a:r>
            <a:r>
              <a:rPr lang="fi-FI" sz="2200" dirty="0" err="1" smtClean="0"/>
              <a:t>are</a:t>
            </a:r>
            <a:r>
              <a:rPr lang="fi-FI" sz="2200" dirty="0" smtClean="0"/>
              <a:t> </a:t>
            </a:r>
            <a:r>
              <a:rPr lang="fi-FI" sz="2200" dirty="0" err="1" smtClean="0"/>
              <a:t>using</a:t>
            </a:r>
            <a:r>
              <a:rPr lang="fi-FI" sz="2200" dirty="0" smtClean="0"/>
              <a:t> </a:t>
            </a:r>
            <a:r>
              <a:rPr lang="mr-IN" sz="2200" dirty="0" smtClean="0"/>
              <a:t>–</a:t>
            </a:r>
            <a:r>
              <a:rPr lang="fi-FI" sz="2200" dirty="0" smtClean="0"/>
              <a:t> R </a:t>
            </a:r>
            <a:r>
              <a:rPr lang="fi-FI" sz="2200" dirty="0" err="1" smtClean="0"/>
              <a:t>or</a:t>
            </a:r>
            <a:r>
              <a:rPr lang="fi-FI" sz="2200" dirty="0" smtClean="0"/>
              <a:t> </a:t>
            </a:r>
            <a:r>
              <a:rPr lang="fi-FI" sz="2200" dirty="0" err="1" smtClean="0"/>
              <a:t>by</a:t>
            </a:r>
            <a:r>
              <a:rPr lang="fi-FI" sz="2200" dirty="0" smtClean="0"/>
              <a:t> </a:t>
            </a:r>
            <a:r>
              <a:rPr lang="fi-FI" sz="2200" dirty="0" err="1" smtClean="0"/>
              <a:t>hand</a:t>
            </a:r>
            <a:endParaRPr lang="fi-FI" sz="2200" dirty="0"/>
          </a:p>
          <a:p>
            <a:endParaRPr lang="fi-FI" sz="2400" dirty="0" smtClean="0"/>
          </a:p>
          <a:p>
            <a:endParaRPr lang="fi-FI" sz="2400" dirty="0" smtClean="0"/>
          </a:p>
          <a:p>
            <a:r>
              <a:rPr lang="hr-HR" sz="2200" dirty="0" err="1"/>
              <a:t>Considering</a:t>
            </a:r>
            <a:r>
              <a:rPr lang="hr-HR" sz="2200" dirty="0"/>
              <a:t> </a:t>
            </a:r>
            <a:r>
              <a:rPr lang="hr-HR" sz="2200" dirty="0" err="1"/>
              <a:t>the</a:t>
            </a:r>
            <a:r>
              <a:rPr lang="hr-HR" sz="2200" dirty="0"/>
              <a:t> </a:t>
            </a:r>
            <a:r>
              <a:rPr lang="hr-HR" sz="2200" dirty="0" err="1"/>
              <a:t>lamp</a:t>
            </a:r>
            <a:r>
              <a:rPr lang="hr-HR" sz="2200" dirty="0"/>
              <a:t> </a:t>
            </a:r>
            <a:r>
              <a:rPr lang="hr-HR" sz="2200" dirty="0" err="1"/>
              <a:t>lifetime</a:t>
            </a:r>
            <a:r>
              <a:rPr lang="hr-HR" sz="2200" dirty="0"/>
              <a:t> da</a:t>
            </a:r>
            <a:r>
              <a:rPr lang="en-US" sz="2200" dirty="0" smtClean="0"/>
              <a:t>ta </a:t>
            </a:r>
            <a:r>
              <a:rPr lang="en-US" sz="2200" b="1" dirty="0" smtClean="0"/>
              <a:t>(with highest value removed**):</a:t>
            </a:r>
            <a:endParaRPr lang="en-US" sz="2200" b="1" dirty="0"/>
          </a:p>
          <a:p>
            <a:endParaRPr lang="en-US" sz="2200" dirty="0"/>
          </a:p>
          <a:p>
            <a:r>
              <a:rPr lang="en-US" sz="2000" dirty="0"/>
              <a:t>{</a:t>
            </a:r>
            <a:r>
              <a:rPr lang="fi-FI" sz="2000" dirty="0"/>
              <a:t>612, 623, 666, 744, 883, 898, 964, 970, 983, 1003, </a:t>
            </a:r>
            <a:r>
              <a:rPr lang="fi-FI" sz="2000" dirty="0" smtClean="0"/>
              <a:t>1016</a:t>
            </a:r>
            <a:r>
              <a:rPr lang="fi-FI" sz="2000" dirty="0"/>
              <a:t>, 1022, 1029, 1058, 1085, 1088, 1122, 1135, </a:t>
            </a:r>
            <a:r>
              <a:rPr lang="fi-FI" sz="2000" dirty="0" smtClean="0"/>
              <a:t>1197}</a:t>
            </a:r>
            <a:endParaRPr lang="fi-FI" sz="2000" dirty="0"/>
          </a:p>
          <a:p>
            <a:endParaRPr lang="fi-FI" sz="2400" dirty="0"/>
          </a:p>
          <a:p>
            <a:endParaRPr lang="fi-FI" sz="22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572" y="5219455"/>
            <a:ext cx="6445695" cy="16346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571" y="1934446"/>
            <a:ext cx="6563425" cy="1721554"/>
          </a:xfrm>
          <a:prstGeom prst="rect">
            <a:avLst/>
          </a:prstGeom>
        </p:spPr>
      </p:pic>
      <p:cxnSp>
        <p:nvCxnSpPr>
          <p:cNvPr id="8" name="Straight Connector 7"/>
          <p:cNvCxnSpPr/>
          <p:nvPr/>
        </p:nvCxnSpPr>
        <p:spPr>
          <a:xfrm>
            <a:off x="5528930" y="1169581"/>
            <a:ext cx="0" cy="65683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874335" y="1169581"/>
            <a:ext cx="0" cy="6568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8704521" y="1169581"/>
            <a:ext cx="0" cy="65683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311572" y="4682275"/>
            <a:ext cx="0" cy="6568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874335" y="4653869"/>
            <a:ext cx="0" cy="65683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8077937" y="4611087"/>
            <a:ext cx="0" cy="65683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353340" y="1817425"/>
            <a:ext cx="1711842" cy="369332"/>
          </a:xfrm>
          <a:prstGeom prst="rect">
            <a:avLst/>
          </a:prstGeom>
          <a:noFill/>
        </p:spPr>
        <p:txBody>
          <a:bodyPr wrap="square" rtlCol="0">
            <a:spAutoFit/>
          </a:bodyPr>
          <a:lstStyle/>
          <a:p>
            <a:r>
              <a:rPr lang="en-US" dirty="0" smtClean="0"/>
              <a:t>Q1=</a:t>
            </a:r>
            <a:r>
              <a:rPr lang="cs-CZ" dirty="0"/>
              <a:t> 890.5</a:t>
            </a:r>
            <a:endParaRPr lang="en-US" dirty="0"/>
          </a:p>
        </p:txBody>
      </p:sp>
      <p:sp>
        <p:nvSpPr>
          <p:cNvPr id="15" name="TextBox 14"/>
          <p:cNvSpPr txBox="1"/>
          <p:nvPr/>
        </p:nvSpPr>
        <p:spPr>
          <a:xfrm>
            <a:off x="8146680" y="746232"/>
            <a:ext cx="1711842" cy="369332"/>
          </a:xfrm>
          <a:prstGeom prst="rect">
            <a:avLst/>
          </a:prstGeom>
          <a:noFill/>
        </p:spPr>
        <p:txBody>
          <a:bodyPr wrap="square" rtlCol="0">
            <a:spAutoFit/>
          </a:bodyPr>
          <a:lstStyle/>
          <a:p>
            <a:r>
              <a:rPr lang="en-US" dirty="0" smtClean="0"/>
              <a:t>Q3=</a:t>
            </a:r>
            <a:r>
              <a:rPr lang="cs-CZ" dirty="0" smtClean="0"/>
              <a:t> </a:t>
            </a:r>
            <a:r>
              <a:rPr lang="hr-HR" dirty="0"/>
              <a:t>1086.5</a:t>
            </a:r>
            <a:endParaRPr lang="en-US" dirty="0"/>
          </a:p>
        </p:txBody>
      </p:sp>
      <p:sp>
        <p:nvSpPr>
          <p:cNvPr id="16" name="TextBox 15"/>
          <p:cNvSpPr txBox="1"/>
          <p:nvPr/>
        </p:nvSpPr>
        <p:spPr>
          <a:xfrm>
            <a:off x="5528930" y="692214"/>
            <a:ext cx="1711842" cy="369332"/>
          </a:xfrm>
          <a:prstGeom prst="rect">
            <a:avLst/>
          </a:prstGeom>
          <a:noFill/>
        </p:spPr>
        <p:txBody>
          <a:bodyPr wrap="square" rtlCol="0">
            <a:spAutoFit/>
          </a:bodyPr>
          <a:lstStyle/>
          <a:p>
            <a:r>
              <a:rPr lang="en-US" dirty="0"/>
              <a:t>M</a:t>
            </a:r>
            <a:r>
              <a:rPr lang="en-US" dirty="0" smtClean="0"/>
              <a:t>=</a:t>
            </a:r>
            <a:r>
              <a:rPr lang="cs-CZ" dirty="0" smtClean="0"/>
              <a:t> </a:t>
            </a:r>
            <a:r>
              <a:rPr lang="hr-HR" dirty="0" smtClean="0"/>
              <a:t>1009.5</a:t>
            </a:r>
            <a:endParaRPr lang="en-US" dirty="0"/>
          </a:p>
        </p:txBody>
      </p:sp>
      <p:sp>
        <p:nvSpPr>
          <p:cNvPr id="17" name="TextBox 16"/>
          <p:cNvSpPr txBox="1"/>
          <p:nvPr/>
        </p:nvSpPr>
        <p:spPr>
          <a:xfrm>
            <a:off x="2286000" y="5544500"/>
            <a:ext cx="1711842" cy="369332"/>
          </a:xfrm>
          <a:prstGeom prst="rect">
            <a:avLst/>
          </a:prstGeom>
          <a:noFill/>
        </p:spPr>
        <p:txBody>
          <a:bodyPr wrap="square" rtlCol="0">
            <a:spAutoFit/>
          </a:bodyPr>
          <a:lstStyle/>
          <a:p>
            <a:r>
              <a:rPr lang="en-US" dirty="0" smtClean="0"/>
              <a:t>Q1=</a:t>
            </a:r>
            <a:r>
              <a:rPr lang="cs-CZ" dirty="0"/>
              <a:t> 890.5</a:t>
            </a:r>
            <a:endParaRPr lang="en-US" dirty="0"/>
          </a:p>
        </p:txBody>
      </p:sp>
      <p:sp>
        <p:nvSpPr>
          <p:cNvPr id="18" name="TextBox 17"/>
          <p:cNvSpPr txBox="1"/>
          <p:nvPr/>
        </p:nvSpPr>
        <p:spPr>
          <a:xfrm>
            <a:off x="4867699" y="4426421"/>
            <a:ext cx="1711842" cy="369332"/>
          </a:xfrm>
          <a:prstGeom prst="rect">
            <a:avLst/>
          </a:prstGeom>
          <a:noFill/>
        </p:spPr>
        <p:txBody>
          <a:bodyPr wrap="square" rtlCol="0">
            <a:spAutoFit/>
          </a:bodyPr>
          <a:lstStyle/>
          <a:p>
            <a:r>
              <a:rPr lang="en-US" dirty="0"/>
              <a:t>M</a:t>
            </a:r>
            <a:r>
              <a:rPr lang="en-US" dirty="0" smtClean="0"/>
              <a:t>=</a:t>
            </a:r>
            <a:r>
              <a:rPr lang="cs-CZ" dirty="0" smtClean="0"/>
              <a:t> </a:t>
            </a:r>
            <a:r>
              <a:rPr lang="hr-HR" dirty="0" smtClean="0"/>
              <a:t>1003</a:t>
            </a:r>
            <a:endParaRPr lang="en-US" dirty="0"/>
          </a:p>
        </p:txBody>
      </p:sp>
      <p:sp>
        <p:nvSpPr>
          <p:cNvPr id="19" name="TextBox 18"/>
          <p:cNvSpPr txBox="1"/>
          <p:nvPr/>
        </p:nvSpPr>
        <p:spPr>
          <a:xfrm>
            <a:off x="8054652" y="4284537"/>
            <a:ext cx="1711842" cy="369332"/>
          </a:xfrm>
          <a:prstGeom prst="rect">
            <a:avLst/>
          </a:prstGeom>
          <a:noFill/>
        </p:spPr>
        <p:txBody>
          <a:bodyPr wrap="square" rtlCol="0">
            <a:spAutoFit/>
          </a:bodyPr>
          <a:lstStyle/>
          <a:p>
            <a:r>
              <a:rPr lang="en-US" dirty="0" smtClean="0"/>
              <a:t>Q3=</a:t>
            </a:r>
            <a:r>
              <a:rPr lang="cs-CZ" dirty="0" smtClean="0"/>
              <a:t> </a:t>
            </a:r>
            <a:r>
              <a:rPr lang="hr-HR" dirty="0" smtClean="0"/>
              <a:t>1071.5</a:t>
            </a:r>
            <a:endParaRPr lang="en-US" dirty="0"/>
          </a:p>
        </p:txBody>
      </p:sp>
    </p:spTree>
    <p:extLst>
      <p:ext uri="{BB962C8B-B14F-4D97-AF65-F5344CB8AC3E}">
        <p14:creationId xmlns:p14="http://schemas.microsoft.com/office/powerpoint/2010/main" val="205867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25731"/>
            <a:ext cx="4572000" cy="546552"/>
          </a:xfrm>
        </p:spPr>
        <p:txBody>
          <a:bodyPr>
            <a:normAutofit/>
          </a:bodyPr>
          <a:lstStyle/>
          <a:p>
            <a:r>
              <a:rPr lang="en-US" sz="2000" dirty="0" smtClean="0"/>
              <a:t>Descriptive Statistics (Numerically) cont.</a:t>
            </a:r>
            <a:endParaRPr lang="en-US" sz="2000" dirty="0"/>
          </a:p>
        </p:txBody>
      </p:sp>
      <p:sp>
        <p:nvSpPr>
          <p:cNvPr id="6" name="TextBox 5"/>
          <p:cNvSpPr txBox="1"/>
          <p:nvPr/>
        </p:nvSpPr>
        <p:spPr>
          <a:xfrm>
            <a:off x="-51310" y="61301"/>
            <a:ext cx="12243309" cy="5170646"/>
          </a:xfrm>
          <a:prstGeom prst="rect">
            <a:avLst/>
          </a:prstGeom>
          <a:noFill/>
        </p:spPr>
        <p:txBody>
          <a:bodyPr wrap="square" rtlCol="0">
            <a:spAutoFit/>
          </a:bodyPr>
          <a:lstStyle/>
          <a:p>
            <a:r>
              <a:rPr lang="en-US" sz="2200" b="1" dirty="0" smtClean="0"/>
              <a:t>Percentiles/Quantiles </a:t>
            </a:r>
            <a:endParaRPr lang="en-US" sz="2200" dirty="0"/>
          </a:p>
          <a:p>
            <a:r>
              <a:rPr lang="en-US" sz="2200" dirty="0" smtClean="0"/>
              <a:t>More generally, we can define the percentile [quantile]</a:t>
            </a:r>
          </a:p>
          <a:p>
            <a:endParaRPr lang="en-US" sz="2200" dirty="0" smtClean="0"/>
          </a:p>
          <a:p>
            <a:r>
              <a:rPr lang="en-US" sz="2200" dirty="0" err="1" smtClean="0"/>
              <a:t>Defn</a:t>
            </a:r>
            <a:r>
              <a:rPr lang="en-US" sz="2200" dirty="0" smtClean="0"/>
              <a:t>: The </a:t>
            </a:r>
            <a:r>
              <a:rPr lang="en-US" sz="2200" b="1" dirty="0" err="1" smtClean="0"/>
              <a:t>pth</a:t>
            </a:r>
            <a:r>
              <a:rPr lang="en-US" sz="2200" b="1" dirty="0" smtClean="0"/>
              <a:t> percentile </a:t>
            </a:r>
            <a:r>
              <a:rPr lang="en-US" sz="2200" dirty="0" smtClean="0"/>
              <a:t>of a set of n measurements arranged in order of magnitude is that value that has at most p% of the measurements below it and at most (100-p)% above it.  (We call it a quantile when we are interested in an arbitrary value q on [0,1] instead of p on [0%, 100%]). </a:t>
            </a:r>
          </a:p>
          <a:p>
            <a:r>
              <a:rPr lang="en-US" sz="2200" dirty="0" smtClean="0"/>
              <a:t>   </a:t>
            </a:r>
          </a:p>
          <a:p>
            <a:r>
              <a:rPr lang="en-US" sz="2200" dirty="0" smtClean="0"/>
              <a:t>The .25 quantile is Q1,   the 0.5 quantile is Q2 (Median), and the 0.75 quantile is Q3</a:t>
            </a:r>
          </a:p>
          <a:p>
            <a:r>
              <a:rPr lang="en-US" sz="2200" dirty="0" smtClean="0"/>
              <a:t>		</a:t>
            </a:r>
          </a:p>
          <a:p>
            <a:r>
              <a:rPr lang="en-US" sz="2200" dirty="0" smtClean="0"/>
              <a:t>For now, will </a:t>
            </a:r>
            <a:r>
              <a:rPr lang="en-US" sz="2200" dirty="0"/>
              <a:t>u</a:t>
            </a:r>
            <a:r>
              <a:rPr lang="en-US" sz="2200" dirty="0" smtClean="0"/>
              <a:t>se R to find quantiles/percentiles: 0.10, Q1, Med, Q3, 0.90, 0.95. </a:t>
            </a:r>
            <a:r>
              <a:rPr lang="en-US" sz="2200" dirty="0"/>
              <a:t>There are </a:t>
            </a:r>
            <a:r>
              <a:rPr lang="en-US" sz="2200" dirty="0" smtClean="0"/>
              <a:t>many acceptable </a:t>
            </a:r>
            <a:r>
              <a:rPr lang="en-US" sz="2200" dirty="0"/>
              <a:t>ways of </a:t>
            </a:r>
            <a:r>
              <a:rPr lang="en-US" sz="2200" dirty="0" smtClean="0"/>
              <a:t>computing them. </a:t>
            </a:r>
            <a:r>
              <a:rPr lang="en-US" sz="2200" dirty="0"/>
              <a:t>R has </a:t>
            </a:r>
            <a:r>
              <a:rPr lang="en-US" sz="2200" b="1" dirty="0"/>
              <a:t>9 </a:t>
            </a:r>
            <a:r>
              <a:rPr lang="en-US" sz="2200" dirty="0"/>
              <a:t>(!) different ways of calculating quantiles.</a:t>
            </a:r>
            <a:endParaRPr lang="hr-HR" sz="2200" dirty="0"/>
          </a:p>
          <a:p>
            <a:endParaRPr lang="en-US" sz="2200" dirty="0" smtClean="0"/>
          </a:p>
          <a:p>
            <a:endParaRPr lang="en-US" sz="2200" dirty="0" smtClean="0"/>
          </a:p>
          <a:p>
            <a:endParaRPr lang="en-US" sz="2200" dirty="0" smtClean="0"/>
          </a:p>
          <a:p>
            <a:endParaRPr lang="fi-FI" sz="22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0945" y="4022713"/>
            <a:ext cx="6326390" cy="1576790"/>
          </a:xfrm>
          <a:prstGeom prst="rect">
            <a:avLst/>
          </a:prstGeom>
        </p:spPr>
      </p:pic>
      <p:sp>
        <p:nvSpPr>
          <p:cNvPr id="5" name="Rectangle 4"/>
          <p:cNvSpPr/>
          <p:nvPr/>
        </p:nvSpPr>
        <p:spPr>
          <a:xfrm>
            <a:off x="4848906" y="5811673"/>
            <a:ext cx="7126537" cy="923330"/>
          </a:xfrm>
          <a:prstGeom prst="rect">
            <a:avLst/>
          </a:prstGeom>
        </p:spPr>
        <p:txBody>
          <a:bodyPr wrap="square">
            <a:spAutoFit/>
          </a:bodyPr>
          <a:lstStyle/>
          <a:p>
            <a:r>
              <a:rPr lang="en-US" dirty="0" smtClean="0"/>
              <a:t>*The different methods of calculating quantiles/percentiles typically give similar values for large data set.</a:t>
            </a:r>
            <a:endParaRPr lang="en-US" dirty="0"/>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1" y="4101133"/>
            <a:ext cx="4550742" cy="2633870"/>
          </a:xfrm>
          <a:prstGeom prst="rect">
            <a:avLst/>
          </a:prstGeom>
        </p:spPr>
      </p:pic>
    </p:spTree>
    <p:extLst>
      <p:ext uri="{BB962C8B-B14F-4D97-AF65-F5344CB8AC3E}">
        <p14:creationId xmlns:p14="http://schemas.microsoft.com/office/powerpoint/2010/main" val="1842152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09924"/>
            <a:ext cx="12192000" cy="5401479"/>
          </a:xfrm>
          <a:prstGeom prst="rect">
            <a:avLst/>
          </a:prstGeom>
          <a:noFill/>
        </p:spPr>
        <p:txBody>
          <a:bodyPr wrap="square" rtlCol="0">
            <a:spAutoFit/>
          </a:bodyPr>
          <a:lstStyle/>
          <a:p>
            <a:r>
              <a:rPr lang="en-US" sz="2500" b="1" dirty="0" smtClean="0"/>
              <a:t>Numeric/Quantitative Data: </a:t>
            </a:r>
          </a:p>
          <a:p>
            <a:r>
              <a:rPr lang="en-US" sz="2500" b="1" dirty="0"/>
              <a:t>	</a:t>
            </a:r>
            <a:r>
              <a:rPr lang="en-US" sz="2500" dirty="0" smtClean="0"/>
              <a:t>if we </a:t>
            </a:r>
            <a:r>
              <a:rPr lang="en-US" sz="2500" dirty="0"/>
              <a:t>are interested in the </a:t>
            </a:r>
            <a:r>
              <a:rPr lang="en-US" sz="2500" dirty="0" smtClean="0"/>
              <a:t>numeric values of the hours, </a:t>
            </a:r>
            <a:r>
              <a:rPr lang="en-US" sz="2500" dirty="0"/>
              <a:t>then </a:t>
            </a:r>
            <a:r>
              <a:rPr lang="en-US" sz="2500" dirty="0" smtClean="0"/>
              <a:t>we concentrate on the measures of </a:t>
            </a:r>
            <a:r>
              <a:rPr lang="en-US" sz="2500" b="1" dirty="0" smtClean="0"/>
              <a:t>center, location</a:t>
            </a:r>
            <a:r>
              <a:rPr lang="en-US" sz="2500" dirty="0" smtClean="0"/>
              <a:t> and </a:t>
            </a:r>
            <a:r>
              <a:rPr lang="en-US" sz="2500" b="1" dirty="0" smtClean="0"/>
              <a:t>spread</a:t>
            </a:r>
            <a:r>
              <a:rPr lang="en-US" sz="2500" dirty="0" smtClean="0"/>
              <a:t> of the data. </a:t>
            </a:r>
          </a:p>
          <a:p>
            <a:endParaRPr lang="en-US" sz="2500" dirty="0" smtClean="0"/>
          </a:p>
          <a:p>
            <a:r>
              <a:rPr lang="en-US" sz="2500" b="1" dirty="0" smtClean="0"/>
              <a:t>Measures of SPREAD/VARIABILITY:</a:t>
            </a:r>
          </a:p>
          <a:p>
            <a:pPr marL="457200" indent="-457200">
              <a:buAutoNum type="arabicPeriod"/>
            </a:pPr>
            <a:r>
              <a:rPr lang="en-US" sz="2500" b="1" dirty="0" smtClean="0"/>
              <a:t>Range: </a:t>
            </a:r>
            <a:r>
              <a:rPr lang="en-US" sz="2500" dirty="0" smtClean="0"/>
              <a:t>Max Value- Min Value. </a:t>
            </a:r>
            <a:r>
              <a:rPr lang="en-US" sz="2500" b="1" dirty="0" smtClean="0"/>
              <a:t>range: ______________</a:t>
            </a:r>
          </a:p>
          <a:p>
            <a:pPr marL="457200" indent="-457200">
              <a:buAutoNum type="arabicPeriod"/>
            </a:pPr>
            <a:endParaRPr lang="en-US" sz="2500" b="1" dirty="0" smtClean="0"/>
          </a:p>
          <a:p>
            <a:r>
              <a:rPr lang="en-US" sz="2500" b="1" dirty="0" smtClean="0"/>
              <a:t>2. Interquartile Range: IQR:____________. </a:t>
            </a:r>
            <a:r>
              <a:rPr lang="en-US" sz="2500" dirty="0" smtClean="0"/>
              <a:t>Difference between the third and first quartiles (range of middle __________of data) </a:t>
            </a:r>
            <a:r>
              <a:rPr lang="mr-IN" sz="2500" dirty="0" smtClean="0"/>
              <a:t>–</a:t>
            </a:r>
            <a:r>
              <a:rPr lang="en-US" sz="2500" dirty="0" smtClean="0"/>
              <a:t> this is the length of the box in the box plot</a:t>
            </a:r>
            <a:endParaRPr lang="en-US" sz="2500" b="1" dirty="0"/>
          </a:p>
          <a:p>
            <a:endParaRPr lang="en-US" sz="2500" b="1" dirty="0" smtClean="0"/>
          </a:p>
          <a:p>
            <a:endParaRPr lang="en-US" sz="2500" b="1" dirty="0"/>
          </a:p>
          <a:p>
            <a:r>
              <a:rPr lang="fi-FI" sz="2000" dirty="0" smtClean="0"/>
              <a:t>612</a:t>
            </a:r>
            <a:r>
              <a:rPr lang="fi-FI" sz="2000" dirty="0"/>
              <a:t>, 623, 666, 744, 883, 898, 964, 970, 983, 1003, 1016, 1022, 1029, 1058, 1085, 1088, 1122, 1135, 1197, </a:t>
            </a:r>
            <a:r>
              <a:rPr lang="fi-FI" sz="2000" dirty="0" smtClean="0"/>
              <a:t>1201</a:t>
            </a:r>
            <a:endParaRPr lang="fi-FI" sz="2000" dirty="0"/>
          </a:p>
          <a:p>
            <a:endParaRPr lang="en-US" sz="2500" b="1" dirty="0" smtClean="0"/>
          </a:p>
          <a:p>
            <a:endParaRPr lang="en-US" sz="2500" b="1" dirty="0" smtClean="0"/>
          </a:p>
        </p:txBody>
      </p:sp>
      <p:sp>
        <p:nvSpPr>
          <p:cNvPr id="7" name="Title 1"/>
          <p:cNvSpPr>
            <a:spLocks noGrp="1"/>
          </p:cNvSpPr>
          <p:nvPr>
            <p:ph type="title"/>
          </p:nvPr>
        </p:nvSpPr>
        <p:spPr>
          <a:xfrm>
            <a:off x="7620000" y="63446"/>
            <a:ext cx="4572000" cy="546552"/>
          </a:xfrm>
        </p:spPr>
        <p:txBody>
          <a:bodyPr>
            <a:normAutofit/>
          </a:bodyPr>
          <a:lstStyle/>
          <a:p>
            <a:r>
              <a:rPr lang="en-US" sz="2000" dirty="0" smtClean="0"/>
              <a:t>Descriptive Statistics (Numerically) cont.</a:t>
            </a:r>
            <a:endParaRPr lang="en-US" sz="2000" dirty="0"/>
          </a:p>
        </p:txBody>
      </p:sp>
      <p:cxnSp>
        <p:nvCxnSpPr>
          <p:cNvPr id="8" name="Straight Connector 7"/>
          <p:cNvCxnSpPr/>
          <p:nvPr/>
        </p:nvCxnSpPr>
        <p:spPr>
          <a:xfrm>
            <a:off x="2516527" y="4267465"/>
            <a:ext cx="0" cy="6568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8402803" y="4352012"/>
            <a:ext cx="0" cy="65683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286000" y="3879287"/>
            <a:ext cx="1711842" cy="369332"/>
          </a:xfrm>
          <a:prstGeom prst="rect">
            <a:avLst/>
          </a:prstGeom>
          <a:noFill/>
        </p:spPr>
        <p:txBody>
          <a:bodyPr wrap="square" rtlCol="0">
            <a:spAutoFit/>
          </a:bodyPr>
          <a:lstStyle/>
          <a:p>
            <a:r>
              <a:rPr lang="en-US" smtClean="0"/>
              <a:t>Q1=</a:t>
            </a:r>
            <a:r>
              <a:rPr lang="cs-CZ" dirty="0"/>
              <a:t> 890.5</a:t>
            </a:r>
            <a:endParaRPr lang="en-US" dirty="0"/>
          </a:p>
        </p:txBody>
      </p:sp>
      <p:sp>
        <p:nvSpPr>
          <p:cNvPr id="12" name="TextBox 11"/>
          <p:cNvSpPr txBox="1"/>
          <p:nvPr/>
        </p:nvSpPr>
        <p:spPr>
          <a:xfrm>
            <a:off x="7845056" y="3993763"/>
            <a:ext cx="1711842" cy="369332"/>
          </a:xfrm>
          <a:prstGeom prst="rect">
            <a:avLst/>
          </a:prstGeom>
          <a:noFill/>
        </p:spPr>
        <p:txBody>
          <a:bodyPr wrap="square" rtlCol="0">
            <a:spAutoFit/>
          </a:bodyPr>
          <a:lstStyle/>
          <a:p>
            <a:r>
              <a:rPr lang="en-US" dirty="0" smtClean="0"/>
              <a:t>Q3=</a:t>
            </a:r>
            <a:r>
              <a:rPr lang="cs-CZ" dirty="0" smtClean="0"/>
              <a:t> </a:t>
            </a:r>
            <a:r>
              <a:rPr lang="hr-HR" dirty="0"/>
              <a:t>1086.5</a:t>
            </a:r>
            <a:endParaRPr lang="en-US" dirty="0"/>
          </a:p>
        </p:txBody>
      </p:sp>
      <p:sp>
        <p:nvSpPr>
          <p:cNvPr id="13" name="TextBox 12"/>
          <p:cNvSpPr txBox="1"/>
          <p:nvPr/>
        </p:nvSpPr>
        <p:spPr>
          <a:xfrm>
            <a:off x="1244934" y="5370927"/>
            <a:ext cx="3274828" cy="461665"/>
          </a:xfrm>
          <a:prstGeom prst="rect">
            <a:avLst/>
          </a:prstGeom>
          <a:noFill/>
        </p:spPr>
        <p:txBody>
          <a:bodyPr wrap="square" rtlCol="0">
            <a:spAutoFit/>
          </a:bodyPr>
          <a:lstStyle/>
          <a:p>
            <a:r>
              <a:rPr lang="en-US" sz="2400" b="1" dirty="0" smtClean="0"/>
              <a:t>IQR=</a:t>
            </a:r>
            <a:endParaRPr lang="en-US" sz="2400" b="1"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696" y="5064907"/>
            <a:ext cx="5746255" cy="1668268"/>
          </a:xfrm>
          <a:prstGeom prst="rect">
            <a:avLst/>
          </a:prstGeom>
        </p:spPr>
      </p:pic>
      <p:sp>
        <p:nvSpPr>
          <p:cNvPr id="3" name="Rectangle 2"/>
          <p:cNvSpPr/>
          <p:nvPr/>
        </p:nvSpPr>
        <p:spPr>
          <a:xfrm>
            <a:off x="4349641" y="1005932"/>
            <a:ext cx="999460" cy="42530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9844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09924"/>
            <a:ext cx="12192000" cy="5401479"/>
          </a:xfrm>
          <a:prstGeom prst="rect">
            <a:avLst/>
          </a:prstGeom>
          <a:noFill/>
        </p:spPr>
        <p:txBody>
          <a:bodyPr wrap="square" rtlCol="0">
            <a:spAutoFit/>
          </a:bodyPr>
          <a:lstStyle/>
          <a:p>
            <a:r>
              <a:rPr lang="en-US" sz="2500" b="1" dirty="0" smtClean="0"/>
              <a:t>Numeric/Quantitative Data: </a:t>
            </a:r>
          </a:p>
          <a:p>
            <a:r>
              <a:rPr lang="en-US" sz="2500" b="1" dirty="0"/>
              <a:t>	</a:t>
            </a:r>
            <a:r>
              <a:rPr lang="en-US" sz="2500" dirty="0" smtClean="0"/>
              <a:t>if we </a:t>
            </a:r>
            <a:r>
              <a:rPr lang="en-US" sz="2500" dirty="0"/>
              <a:t>are interested in the </a:t>
            </a:r>
            <a:r>
              <a:rPr lang="en-US" sz="2500" dirty="0" smtClean="0"/>
              <a:t>numeric values of the hours, </a:t>
            </a:r>
            <a:r>
              <a:rPr lang="en-US" sz="2500" dirty="0"/>
              <a:t>then </a:t>
            </a:r>
            <a:r>
              <a:rPr lang="en-US" sz="2500" dirty="0" smtClean="0"/>
              <a:t>we concentrate on the measures of </a:t>
            </a:r>
            <a:r>
              <a:rPr lang="en-US" sz="2500" b="1" dirty="0" smtClean="0"/>
              <a:t>center, location</a:t>
            </a:r>
            <a:r>
              <a:rPr lang="en-US" sz="2500" dirty="0" smtClean="0"/>
              <a:t> and </a:t>
            </a:r>
            <a:r>
              <a:rPr lang="en-US" sz="2500" b="1" dirty="0" smtClean="0"/>
              <a:t>spread</a:t>
            </a:r>
            <a:r>
              <a:rPr lang="en-US" sz="2500" dirty="0" smtClean="0"/>
              <a:t> of the data. </a:t>
            </a:r>
          </a:p>
          <a:p>
            <a:endParaRPr lang="en-US" sz="2500" dirty="0" smtClean="0"/>
          </a:p>
          <a:p>
            <a:r>
              <a:rPr lang="en-US" sz="2500" b="1" dirty="0" smtClean="0"/>
              <a:t>Measures of SPREAD/VARIABILITY:</a:t>
            </a:r>
          </a:p>
          <a:p>
            <a:r>
              <a:rPr lang="en-US" sz="2500" b="1" dirty="0" smtClean="0"/>
              <a:t>1. Range: </a:t>
            </a:r>
            <a:r>
              <a:rPr lang="en-US" sz="2500" dirty="0" smtClean="0"/>
              <a:t>Max Value- Min Value. </a:t>
            </a:r>
            <a:r>
              <a:rPr lang="en-US" sz="2500" b="1" dirty="0" smtClean="0"/>
              <a:t>range: 1201-612=589. 	</a:t>
            </a:r>
            <a:r>
              <a:rPr lang="en-US" sz="2500" dirty="0" smtClean="0"/>
              <a:t>Crude Measure.</a:t>
            </a:r>
            <a:endParaRPr lang="en-US" sz="2500" b="1" dirty="0" smtClean="0"/>
          </a:p>
          <a:p>
            <a:endParaRPr lang="en-US" sz="2500" b="1" dirty="0" smtClean="0"/>
          </a:p>
          <a:p>
            <a:r>
              <a:rPr lang="en-US" sz="2500" b="1" dirty="0" smtClean="0"/>
              <a:t>2. Interquartile Range: IQR:Q3-Q1. </a:t>
            </a:r>
            <a:r>
              <a:rPr lang="en-US" sz="2500" dirty="0" smtClean="0"/>
              <a:t>Difference between the third and first quartiles (range of middle </a:t>
            </a:r>
            <a:r>
              <a:rPr lang="en-US" sz="2500" b="1" dirty="0" smtClean="0"/>
              <a:t>50% </a:t>
            </a:r>
            <a:r>
              <a:rPr lang="en-US" sz="2500" dirty="0" smtClean="0"/>
              <a:t>of data) </a:t>
            </a:r>
            <a:r>
              <a:rPr lang="mr-IN" sz="2500" dirty="0" smtClean="0"/>
              <a:t>–</a:t>
            </a:r>
            <a:r>
              <a:rPr lang="en-US" sz="2500" dirty="0" smtClean="0"/>
              <a:t> this is the length of the box in the box plot</a:t>
            </a:r>
            <a:endParaRPr lang="en-US" sz="2500" b="1" dirty="0"/>
          </a:p>
          <a:p>
            <a:endParaRPr lang="en-US" sz="2500" b="1" dirty="0" smtClean="0"/>
          </a:p>
          <a:p>
            <a:endParaRPr lang="en-US" sz="2500" b="1" dirty="0"/>
          </a:p>
          <a:p>
            <a:r>
              <a:rPr lang="fi-FI" sz="2000" dirty="0" smtClean="0"/>
              <a:t>612</a:t>
            </a:r>
            <a:r>
              <a:rPr lang="fi-FI" sz="2000" dirty="0"/>
              <a:t>, 623, 666, 744, 883, 898, 964, 970, 983, 1003, 1016, 1022, 1029, 1058, 1085, 1088, 1122, 1135, 1197, </a:t>
            </a:r>
            <a:r>
              <a:rPr lang="fi-FI" sz="2000" dirty="0" smtClean="0"/>
              <a:t>1201</a:t>
            </a:r>
            <a:endParaRPr lang="fi-FI" sz="2000" dirty="0"/>
          </a:p>
          <a:p>
            <a:endParaRPr lang="en-US" sz="2500" b="1" dirty="0" smtClean="0"/>
          </a:p>
          <a:p>
            <a:endParaRPr lang="en-US" sz="2500" b="1" dirty="0" smtClean="0"/>
          </a:p>
        </p:txBody>
      </p:sp>
      <p:sp>
        <p:nvSpPr>
          <p:cNvPr id="7" name="Title 1"/>
          <p:cNvSpPr>
            <a:spLocks noGrp="1"/>
          </p:cNvSpPr>
          <p:nvPr>
            <p:ph type="title"/>
          </p:nvPr>
        </p:nvSpPr>
        <p:spPr>
          <a:xfrm>
            <a:off x="7620000" y="63446"/>
            <a:ext cx="4572000" cy="546552"/>
          </a:xfrm>
        </p:spPr>
        <p:txBody>
          <a:bodyPr>
            <a:normAutofit/>
          </a:bodyPr>
          <a:lstStyle/>
          <a:p>
            <a:r>
              <a:rPr lang="en-US" sz="2000" dirty="0" smtClean="0"/>
              <a:t>Descriptive Statistics (Numerically) cont.</a:t>
            </a:r>
            <a:endParaRPr lang="en-US" sz="2000" dirty="0"/>
          </a:p>
        </p:txBody>
      </p:sp>
      <p:cxnSp>
        <p:nvCxnSpPr>
          <p:cNvPr id="8" name="Straight Connector 7"/>
          <p:cNvCxnSpPr/>
          <p:nvPr/>
        </p:nvCxnSpPr>
        <p:spPr>
          <a:xfrm>
            <a:off x="2516527" y="4267465"/>
            <a:ext cx="0" cy="6568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8402803" y="4352012"/>
            <a:ext cx="0" cy="65683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286000" y="3879287"/>
            <a:ext cx="1711842" cy="369332"/>
          </a:xfrm>
          <a:prstGeom prst="rect">
            <a:avLst/>
          </a:prstGeom>
          <a:noFill/>
        </p:spPr>
        <p:txBody>
          <a:bodyPr wrap="square" rtlCol="0">
            <a:spAutoFit/>
          </a:bodyPr>
          <a:lstStyle/>
          <a:p>
            <a:r>
              <a:rPr lang="en-US" smtClean="0"/>
              <a:t>Q1=</a:t>
            </a:r>
            <a:r>
              <a:rPr lang="cs-CZ" dirty="0"/>
              <a:t> 890.5</a:t>
            </a:r>
            <a:endParaRPr lang="en-US" dirty="0"/>
          </a:p>
        </p:txBody>
      </p:sp>
      <p:sp>
        <p:nvSpPr>
          <p:cNvPr id="12" name="TextBox 11"/>
          <p:cNvSpPr txBox="1"/>
          <p:nvPr/>
        </p:nvSpPr>
        <p:spPr>
          <a:xfrm>
            <a:off x="7845056" y="3993763"/>
            <a:ext cx="1711842" cy="369332"/>
          </a:xfrm>
          <a:prstGeom prst="rect">
            <a:avLst/>
          </a:prstGeom>
          <a:noFill/>
        </p:spPr>
        <p:txBody>
          <a:bodyPr wrap="square" rtlCol="0">
            <a:spAutoFit/>
          </a:bodyPr>
          <a:lstStyle/>
          <a:p>
            <a:r>
              <a:rPr lang="en-US" dirty="0" smtClean="0"/>
              <a:t>Q3=</a:t>
            </a:r>
            <a:r>
              <a:rPr lang="cs-CZ" dirty="0" smtClean="0"/>
              <a:t> </a:t>
            </a:r>
            <a:r>
              <a:rPr lang="hr-HR" dirty="0"/>
              <a:t>1086.5</a:t>
            </a:r>
            <a:endParaRPr lang="en-US" dirty="0"/>
          </a:p>
        </p:txBody>
      </p:sp>
      <p:sp>
        <p:nvSpPr>
          <p:cNvPr id="13" name="TextBox 12"/>
          <p:cNvSpPr txBox="1"/>
          <p:nvPr/>
        </p:nvSpPr>
        <p:spPr>
          <a:xfrm>
            <a:off x="1244934" y="5370927"/>
            <a:ext cx="3274828" cy="461665"/>
          </a:xfrm>
          <a:prstGeom prst="rect">
            <a:avLst/>
          </a:prstGeom>
          <a:noFill/>
        </p:spPr>
        <p:txBody>
          <a:bodyPr wrap="square" rtlCol="0">
            <a:spAutoFit/>
          </a:bodyPr>
          <a:lstStyle/>
          <a:p>
            <a:r>
              <a:rPr lang="en-US" sz="2400" b="1" dirty="0" smtClean="0"/>
              <a:t>IQR=1086.5-890.5=196</a:t>
            </a:r>
            <a:endParaRPr lang="en-US" sz="2400" b="1"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696" y="5064907"/>
            <a:ext cx="5746255" cy="1668268"/>
          </a:xfrm>
          <a:prstGeom prst="rect">
            <a:avLst/>
          </a:prstGeom>
        </p:spPr>
      </p:pic>
      <p:sp>
        <p:nvSpPr>
          <p:cNvPr id="3" name="Rectangle 2"/>
          <p:cNvSpPr/>
          <p:nvPr/>
        </p:nvSpPr>
        <p:spPr>
          <a:xfrm>
            <a:off x="4349641" y="1005932"/>
            <a:ext cx="999460" cy="42530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72479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667" y="444509"/>
            <a:ext cx="12041333" cy="6771084"/>
          </a:xfrm>
          <a:prstGeom prst="rect">
            <a:avLst/>
          </a:prstGeom>
          <a:noFill/>
        </p:spPr>
        <p:txBody>
          <a:bodyPr wrap="square" rtlCol="0">
            <a:spAutoFit/>
          </a:bodyPr>
          <a:lstStyle/>
          <a:p>
            <a:r>
              <a:rPr lang="en-US" sz="2200" dirty="0" smtClean="0"/>
              <a:t>To </a:t>
            </a:r>
            <a:r>
              <a:rPr lang="en-US" sz="2200" dirty="0" smtClean="0"/>
              <a:t>make a </a:t>
            </a:r>
            <a:r>
              <a:rPr lang="en-US" sz="2200" b="1" i="1" dirty="0" smtClean="0"/>
              <a:t>histogram</a:t>
            </a:r>
            <a:r>
              <a:rPr lang="en-US" sz="2200" dirty="0" smtClean="0"/>
              <a:t> (by hand is optional)</a:t>
            </a:r>
            <a:r>
              <a:rPr lang="en-US" sz="2200" b="1" i="1" dirty="0" smtClean="0"/>
              <a:t>,</a:t>
            </a:r>
          </a:p>
          <a:p>
            <a:r>
              <a:rPr lang="en-US" sz="2200" b="1" i="1" dirty="0"/>
              <a:t>	</a:t>
            </a:r>
            <a:r>
              <a:rPr lang="en-US" sz="2200" dirty="0" smtClean="0"/>
              <a:t>1. Make a </a:t>
            </a:r>
            <a:r>
              <a:rPr lang="en-US" sz="2200" i="1" dirty="0" smtClean="0"/>
              <a:t>frequency table</a:t>
            </a:r>
          </a:p>
          <a:p>
            <a:r>
              <a:rPr lang="en-US" sz="2200" b="1" i="1" dirty="0"/>
              <a:t>	</a:t>
            </a:r>
            <a:r>
              <a:rPr lang="en-US" sz="2200" b="1" i="1" dirty="0" smtClean="0"/>
              <a:t>	</a:t>
            </a:r>
            <a:r>
              <a:rPr lang="en-US" sz="2200" dirty="0" smtClean="0"/>
              <a:t>*choose ~ 5-15 equal-length intervals covering [min, max] (number of bins matters)</a:t>
            </a:r>
          </a:p>
          <a:p>
            <a:r>
              <a:rPr lang="en-US" sz="2200" b="1" i="1" dirty="0"/>
              <a:t>	</a:t>
            </a:r>
            <a:r>
              <a:rPr lang="en-US" sz="2200" b="1" i="1" dirty="0" smtClean="0"/>
              <a:t>	*</a:t>
            </a:r>
            <a:r>
              <a:rPr lang="en-US" sz="2200" dirty="0" smtClean="0"/>
              <a:t>count </a:t>
            </a:r>
            <a:r>
              <a:rPr lang="en-US" sz="2200" b="1" dirty="0" smtClean="0"/>
              <a:t>#</a:t>
            </a:r>
            <a:r>
              <a:rPr lang="en-US" sz="2200" dirty="0" smtClean="0"/>
              <a:t> points in each interval</a:t>
            </a:r>
          </a:p>
          <a:p>
            <a:r>
              <a:rPr lang="en-US" sz="2200" dirty="0"/>
              <a:t>	</a:t>
            </a:r>
            <a:r>
              <a:rPr lang="en-US" sz="2200" dirty="0" smtClean="0"/>
              <a:t>		 (default in R is to put values that fall on boundary in lower bin)</a:t>
            </a:r>
          </a:p>
          <a:p>
            <a:r>
              <a:rPr lang="en-US" sz="2200" b="1" i="1" dirty="0"/>
              <a:t>	</a:t>
            </a:r>
            <a:endParaRPr lang="en-US" sz="2200" b="1" i="1" dirty="0" smtClean="0"/>
          </a:p>
          <a:p>
            <a:r>
              <a:rPr lang="en-US" sz="2200" dirty="0" smtClean="0"/>
              <a:t>	2. Above each interval, draw bar whose height</a:t>
            </a:r>
          </a:p>
          <a:p>
            <a:r>
              <a:rPr lang="en-US" sz="2200" dirty="0"/>
              <a:t>	</a:t>
            </a:r>
            <a:r>
              <a:rPr lang="en-US" sz="2200" dirty="0" smtClean="0"/>
              <a:t> indicates its:  (A) </a:t>
            </a:r>
            <a:r>
              <a:rPr lang="en-US" sz="2200" i="1" dirty="0" smtClean="0"/>
              <a:t>frequency </a:t>
            </a:r>
            <a:r>
              <a:rPr lang="en-US" sz="2200" dirty="0" smtClean="0"/>
              <a:t>(count)</a:t>
            </a:r>
          </a:p>
          <a:p>
            <a:endParaRPr lang="en-US" sz="2000" dirty="0"/>
          </a:p>
          <a:p>
            <a:endParaRPr lang="en-US" sz="2000" dirty="0" smtClean="0"/>
          </a:p>
          <a:p>
            <a:endParaRPr lang="en-US" sz="2000" dirty="0"/>
          </a:p>
          <a:p>
            <a:endParaRPr lang="en-US" sz="2000" dirty="0" smtClean="0"/>
          </a:p>
          <a:p>
            <a:r>
              <a:rPr lang="en-US" sz="2000" dirty="0" smtClean="0"/>
              <a:t>From this graph, we can see there were</a:t>
            </a:r>
          </a:p>
          <a:p>
            <a:r>
              <a:rPr lang="en-US" sz="2000" dirty="0" smtClean="0"/>
              <a:t> 3 lamps that had lifetimes between 600 and 700 (</a:t>
            </a:r>
            <a:r>
              <a:rPr lang="fi-FI" sz="2000" dirty="0"/>
              <a:t>612, 623, </a:t>
            </a:r>
            <a:r>
              <a:rPr lang="fi-FI" sz="2000" dirty="0" smtClean="0"/>
              <a:t>666)</a:t>
            </a:r>
          </a:p>
          <a:p>
            <a:r>
              <a:rPr lang="fi-FI" sz="2000" dirty="0" smtClean="0"/>
              <a:t> and </a:t>
            </a:r>
            <a:r>
              <a:rPr lang="fi-FI" sz="2000" dirty="0" err="1" smtClean="0"/>
              <a:t>only</a:t>
            </a:r>
            <a:r>
              <a:rPr lang="fi-FI" sz="2000" dirty="0"/>
              <a:t> </a:t>
            </a:r>
            <a:r>
              <a:rPr lang="fi-FI" sz="2000" dirty="0" smtClean="0"/>
              <a:t>1 </a:t>
            </a:r>
            <a:r>
              <a:rPr lang="fi-FI" sz="2000" dirty="0" err="1" smtClean="0"/>
              <a:t>between</a:t>
            </a:r>
            <a:r>
              <a:rPr lang="fi-FI" sz="2000" dirty="0" smtClean="0"/>
              <a:t> 700 and 800 (744)</a:t>
            </a:r>
          </a:p>
          <a:p>
            <a:endParaRPr lang="fi-FI" sz="2000" dirty="0"/>
          </a:p>
          <a:p>
            <a:r>
              <a:rPr lang="fi-FI" sz="2000" dirty="0" smtClean="0"/>
              <a:t>(</a:t>
            </a:r>
            <a:r>
              <a:rPr lang="fi-FI" sz="2000" dirty="0" err="1" smtClean="0"/>
              <a:t>Check</a:t>
            </a:r>
            <a:r>
              <a:rPr lang="fi-FI" sz="2000" dirty="0" smtClean="0"/>
              <a:t> R </a:t>
            </a:r>
            <a:r>
              <a:rPr lang="fi-FI" sz="2000" dirty="0" err="1" smtClean="0"/>
              <a:t>or</a:t>
            </a:r>
            <a:r>
              <a:rPr lang="fi-FI" sz="2000" dirty="0" smtClean="0"/>
              <a:t> </a:t>
            </a:r>
            <a:r>
              <a:rPr lang="fi-FI" sz="2000" dirty="0" err="1" smtClean="0"/>
              <a:t>other</a:t>
            </a:r>
            <a:r>
              <a:rPr lang="fi-FI" sz="2000" dirty="0" smtClean="0"/>
              <a:t> </a:t>
            </a:r>
            <a:r>
              <a:rPr lang="fi-FI" sz="2000" dirty="0" err="1" smtClean="0"/>
              <a:t>program</a:t>
            </a:r>
            <a:r>
              <a:rPr lang="fi-FI" sz="2000" dirty="0" smtClean="0"/>
              <a:t> </a:t>
            </a:r>
            <a:r>
              <a:rPr lang="fi-FI" sz="2000" dirty="0" err="1" smtClean="0"/>
              <a:t>conventions</a:t>
            </a:r>
            <a:r>
              <a:rPr lang="fi-FI" sz="2000" dirty="0" smtClean="0"/>
              <a:t> for </a:t>
            </a:r>
            <a:r>
              <a:rPr lang="fi-FI" sz="2000" dirty="0" err="1" smtClean="0"/>
              <a:t>including</a:t>
            </a:r>
            <a:r>
              <a:rPr lang="fi-FI" sz="2000" dirty="0" smtClean="0"/>
              <a:t>/</a:t>
            </a:r>
            <a:r>
              <a:rPr lang="fi-FI" sz="2000" dirty="0" err="1" smtClean="0"/>
              <a:t>excluding</a:t>
            </a:r>
            <a:r>
              <a:rPr lang="fi-FI" sz="2000" dirty="0" smtClean="0"/>
              <a:t> </a:t>
            </a:r>
            <a:r>
              <a:rPr lang="fi-FI" sz="2000" dirty="0" err="1" smtClean="0"/>
              <a:t>end</a:t>
            </a:r>
            <a:r>
              <a:rPr lang="fi-FI" sz="2000" dirty="0" smtClean="0"/>
              <a:t> </a:t>
            </a:r>
            <a:r>
              <a:rPr lang="fi-FI" sz="2000" dirty="0" err="1" smtClean="0"/>
              <a:t>points</a:t>
            </a:r>
            <a:r>
              <a:rPr lang="fi-FI" sz="2000" dirty="0" smtClean="0"/>
              <a:t>) </a:t>
            </a:r>
          </a:p>
          <a:p>
            <a:endParaRPr lang="fi-FI" sz="2000" dirty="0"/>
          </a:p>
          <a:p>
            <a:r>
              <a:rPr lang="fi-FI" sz="2000" dirty="0" smtClean="0"/>
              <a:t>R help for </a:t>
            </a:r>
            <a:r>
              <a:rPr lang="fi-FI" sz="2000" dirty="0" err="1" smtClean="0"/>
              <a:t>histogram</a:t>
            </a:r>
            <a:r>
              <a:rPr lang="fi-FI" sz="2000" dirty="0" smtClean="0"/>
              <a:t>: ?</a:t>
            </a:r>
            <a:r>
              <a:rPr lang="fi-FI" sz="2000" dirty="0" err="1" smtClean="0"/>
              <a:t>hist</a:t>
            </a:r>
            <a:r>
              <a:rPr lang="fi-FI" sz="2000" dirty="0"/>
              <a:t>		</a:t>
            </a:r>
            <a:r>
              <a:rPr lang="fi-FI" sz="2000" dirty="0" err="1"/>
              <a:t>The</a:t>
            </a:r>
            <a:r>
              <a:rPr lang="fi-FI" sz="2000" dirty="0"/>
              <a:t> </a:t>
            </a:r>
            <a:r>
              <a:rPr lang="fi-FI" sz="2000" dirty="0" err="1"/>
              <a:t>number</a:t>
            </a:r>
            <a:r>
              <a:rPr lang="fi-FI" sz="2000" dirty="0"/>
              <a:t> of </a:t>
            </a:r>
            <a:r>
              <a:rPr lang="fi-FI" sz="2000" dirty="0" err="1"/>
              <a:t>bins</a:t>
            </a:r>
            <a:r>
              <a:rPr lang="fi-FI" sz="2000" dirty="0"/>
              <a:t> </a:t>
            </a:r>
            <a:r>
              <a:rPr lang="fi-FI" sz="2000" dirty="0" err="1" smtClean="0"/>
              <a:t>matter</a:t>
            </a:r>
            <a:r>
              <a:rPr lang="fi-FI" sz="2000" dirty="0" smtClean="0"/>
              <a:t>! </a:t>
            </a:r>
            <a:r>
              <a:rPr lang="fi-FI" sz="2000" dirty="0"/>
              <a:t>(</a:t>
            </a:r>
            <a:r>
              <a:rPr lang="fi-FI" sz="2000" dirty="0" err="1"/>
              <a:t>see</a:t>
            </a:r>
            <a:r>
              <a:rPr lang="fi-FI" sz="2000" dirty="0"/>
              <a:t> </a:t>
            </a:r>
            <a:r>
              <a:rPr lang="fi-FI" sz="2000" dirty="0" err="1"/>
              <a:t>class</a:t>
            </a:r>
            <a:r>
              <a:rPr lang="fi-FI" sz="2000" dirty="0"/>
              <a:t> R </a:t>
            </a:r>
            <a:r>
              <a:rPr lang="fi-FI" sz="2000" dirty="0" err="1"/>
              <a:t>code</a:t>
            </a:r>
            <a:r>
              <a:rPr lang="fi-FI" sz="2000" dirty="0"/>
              <a:t>)</a:t>
            </a:r>
            <a:endParaRPr lang="en-US" sz="2000" dirty="0"/>
          </a:p>
          <a:p>
            <a:endParaRPr lang="en-US" sz="2000" dirty="0" smtClean="0"/>
          </a:p>
          <a:p>
            <a:r>
              <a:rPr lang="en-US" b="1" i="1" dirty="0"/>
              <a:t>	</a:t>
            </a:r>
            <a:r>
              <a:rPr lang="en-US" b="1" i="1" dirty="0" smtClean="0"/>
              <a: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708" y="2452225"/>
            <a:ext cx="4971292" cy="319809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208" y="3518013"/>
            <a:ext cx="6113426" cy="533258"/>
          </a:xfrm>
          <a:prstGeom prst="rect">
            <a:avLst/>
          </a:prstGeom>
        </p:spPr>
      </p:pic>
      <p:sp>
        <p:nvSpPr>
          <p:cNvPr id="12" name="Title 1"/>
          <p:cNvSpPr txBox="1">
            <a:spLocks/>
          </p:cNvSpPr>
          <p:nvPr/>
        </p:nvSpPr>
        <p:spPr>
          <a:xfrm>
            <a:off x="150667" y="180587"/>
            <a:ext cx="7696161" cy="2639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mtClean="0"/>
              <a:t>Descriptive Statistics (graphically) cont</a:t>
            </a:r>
            <a:r>
              <a:rPr lang="mr-IN" sz="2000" smtClean="0"/>
              <a:t>…</a:t>
            </a:r>
            <a:endParaRPr lang="en-US" sz="2000" dirty="0"/>
          </a:p>
        </p:txBody>
      </p:sp>
    </p:spTree>
    <p:extLst>
      <p:ext uri="{BB962C8B-B14F-4D97-AF65-F5344CB8AC3E}">
        <p14:creationId xmlns:p14="http://schemas.microsoft.com/office/powerpoint/2010/main" val="2030603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0" y="0"/>
                <a:ext cx="12192000" cy="6379823"/>
              </a:xfrm>
              <a:prstGeom prst="rect">
                <a:avLst/>
              </a:prstGeom>
              <a:noFill/>
            </p:spPr>
            <p:txBody>
              <a:bodyPr wrap="square" rtlCol="0">
                <a:spAutoFit/>
              </a:bodyPr>
              <a:lstStyle/>
              <a:p>
                <a:r>
                  <a:rPr lang="en-US" sz="2500" b="1" dirty="0" smtClean="0"/>
                  <a:t>Numeric/Quantitative Data: </a:t>
                </a:r>
              </a:p>
              <a:p>
                <a:endParaRPr lang="en-US" sz="2500" b="1" dirty="0" smtClean="0"/>
              </a:p>
              <a:p>
                <a:r>
                  <a:rPr lang="en-US" sz="2500" b="1" dirty="0" smtClean="0"/>
                  <a:t>2. Standard Deviation (s) : </a:t>
                </a:r>
                <a:r>
                  <a:rPr lang="en-US" sz="2500" dirty="0"/>
                  <a:t>“average deviation” </a:t>
                </a:r>
                <a:r>
                  <a:rPr lang="en-US" sz="2500" dirty="0" smtClean="0"/>
                  <a:t> how far a typical datum is from the mean</a:t>
                </a:r>
                <a:endParaRPr lang="en-US" sz="2500" b="1" dirty="0"/>
              </a:p>
              <a:p>
                <a:r>
                  <a:rPr lang="en-US" sz="2500" b="1" dirty="0" smtClean="0"/>
                  <a:t>	</a:t>
                </a:r>
              </a:p>
              <a:p>
                <a:r>
                  <a:rPr lang="en-US" sz="2500" dirty="0" smtClean="0"/>
                  <a:t>The </a:t>
                </a:r>
                <a:r>
                  <a:rPr lang="en-US" sz="2500" b="1" i="1" dirty="0" smtClean="0"/>
                  <a:t>deviation </a:t>
                </a:r>
                <a:r>
                  <a:rPr lang="en-US" sz="2500" dirty="0" smtClean="0"/>
                  <a:t>of the </a:t>
                </a:r>
                <a:r>
                  <a:rPr lang="en-US" sz="2500" dirty="0" err="1" smtClean="0"/>
                  <a:t>ith</a:t>
                </a:r>
                <a:r>
                  <a:rPr lang="en-US" sz="2500" dirty="0" smtClean="0"/>
                  <a:t> observation from</a:t>
                </a:r>
              </a:p>
              <a:p>
                <a:r>
                  <a:rPr lang="en-US" sz="2500" dirty="0" smtClean="0"/>
                  <a:t> the mean is :(observation)</a:t>
                </a:r>
                <a:r>
                  <a:rPr lang="mr-IN" sz="2500" dirty="0" smtClean="0"/>
                  <a:t>–</a:t>
                </a:r>
                <a:r>
                  <a:rPr lang="en-US" sz="2500" dirty="0" smtClean="0"/>
                  <a:t>(mean)=</a:t>
                </a:r>
                <a14:m>
                  <m:oMath xmlns:m="http://schemas.openxmlformats.org/officeDocument/2006/math">
                    <m:sSub>
                      <m:sSubPr>
                        <m:ctrlPr>
                          <a:rPr lang="en-US" sz="2500" b="0" i="1" smtClean="0">
                            <a:latin typeface="Cambria Math" charset="0"/>
                          </a:rPr>
                        </m:ctrlPr>
                      </m:sSubPr>
                      <m:e>
                        <m:r>
                          <a:rPr lang="en-US" sz="2500" b="0" i="1" smtClean="0">
                            <a:latin typeface="Cambria Math" charset="0"/>
                          </a:rPr>
                          <m:t>𝑋</m:t>
                        </m:r>
                      </m:e>
                      <m:sub>
                        <m:r>
                          <a:rPr lang="en-US" sz="2500" b="0" i="1" smtClean="0">
                            <a:latin typeface="Cambria Math" charset="0"/>
                          </a:rPr>
                          <m:t>𝑖</m:t>
                        </m:r>
                      </m:sub>
                    </m:sSub>
                    <m:r>
                      <a:rPr lang="en-US" sz="2500" b="0" i="1" smtClean="0">
                        <a:latin typeface="Cambria Math" charset="0"/>
                      </a:rPr>
                      <m:t>−</m:t>
                    </m:r>
                    <m:acc>
                      <m:accPr>
                        <m:chr m:val="̅"/>
                        <m:ctrlPr>
                          <a:rPr lang="en-US" sz="2500" b="0" i="1" smtClean="0">
                            <a:latin typeface="Cambria Math" charset="0"/>
                          </a:rPr>
                        </m:ctrlPr>
                      </m:accPr>
                      <m:e>
                        <m:r>
                          <a:rPr lang="en-US" sz="2500" b="0" i="1" smtClean="0">
                            <a:latin typeface="Cambria Math" charset="0"/>
                          </a:rPr>
                          <m:t>𝑋</m:t>
                        </m:r>
                      </m:e>
                    </m:acc>
                  </m:oMath>
                </a14:m>
                <a:endParaRPr lang="en-US" sz="2500" dirty="0" smtClean="0"/>
              </a:p>
              <a:p>
                <a:r>
                  <a:rPr lang="en-US" sz="2500" dirty="0" smtClean="0"/>
                  <a:t>	*Sum of all deviations=0</a:t>
                </a:r>
              </a:p>
              <a:p>
                <a:endParaRPr lang="en-US" sz="2500" dirty="0" smtClean="0"/>
              </a:p>
              <a:p>
                <a:r>
                  <a:rPr lang="en-US" sz="2500" dirty="0" smtClean="0"/>
                  <a:t>Standard Deviation =</a:t>
                </a:r>
                <a14:m>
                  <m:oMath xmlns:m="http://schemas.openxmlformats.org/officeDocument/2006/math">
                    <m:rad>
                      <m:radPr>
                        <m:degHide m:val="on"/>
                        <m:ctrlPr>
                          <a:rPr lang="en-US" sz="2500" i="1" smtClean="0">
                            <a:latin typeface="Cambria Math" charset="0"/>
                          </a:rPr>
                        </m:ctrlPr>
                      </m:radPr>
                      <m:deg/>
                      <m:e>
                        <m:r>
                          <a:rPr lang="en-US" sz="2500" b="0" i="1" smtClean="0">
                            <a:latin typeface="Cambria Math" charset="0"/>
                          </a:rPr>
                          <m:t>𝑉𝑎𝑟𝑖𝑎𝑛𝑐𝑒</m:t>
                        </m:r>
                      </m:e>
                    </m:rad>
                  </m:oMath>
                </a14:m>
                <a:endParaRPr lang="en-US" sz="2500" dirty="0" smtClean="0"/>
              </a:p>
              <a:p>
                <a:endParaRPr lang="en-US" sz="2500" dirty="0"/>
              </a:p>
              <a:p>
                <a14:m>
                  <m:oMath xmlns:m="http://schemas.openxmlformats.org/officeDocument/2006/math">
                    <m:r>
                      <a:rPr lang="en-US" sz="2500" b="1" i="1" smtClean="0">
                        <a:latin typeface="Cambria Math" charset="0"/>
                      </a:rPr>
                      <m:t>𝑺𝒂𝒎𝒑𝒍𝒆</m:t>
                    </m:r>
                    <m:r>
                      <a:rPr lang="en-US" sz="2500" b="0" i="1" smtClean="0">
                        <a:latin typeface="Cambria Math" charset="0"/>
                      </a:rPr>
                      <m:t> </m:t>
                    </m:r>
                    <m:r>
                      <a:rPr lang="en-US" sz="2500" b="1" i="1" smtClean="0">
                        <a:latin typeface="Cambria Math" charset="0"/>
                      </a:rPr>
                      <m:t>𝑽𝒂𝒓𝒊𝒂𝒏𝒄𝒆</m:t>
                    </m:r>
                    <m:r>
                      <a:rPr lang="en-US" sz="2500" b="0" i="1" smtClean="0">
                        <a:latin typeface="Cambria Math" charset="0"/>
                      </a:rPr>
                      <m:t> </m:t>
                    </m:r>
                    <m:sSup>
                      <m:sSupPr>
                        <m:ctrlPr>
                          <a:rPr lang="en-US" sz="2500" b="0" i="1" smtClean="0">
                            <a:latin typeface="Cambria Math" charset="0"/>
                          </a:rPr>
                        </m:ctrlPr>
                      </m:sSupPr>
                      <m:e>
                        <m:r>
                          <a:rPr lang="en-US" sz="2500" b="0" i="1" smtClean="0">
                            <a:latin typeface="Cambria Math" charset="0"/>
                          </a:rPr>
                          <m:t>𝑠</m:t>
                        </m:r>
                      </m:e>
                      <m:sup>
                        <m:r>
                          <a:rPr lang="en-US" sz="2500" b="0" i="1" smtClean="0">
                            <a:latin typeface="Cambria Math" charset="0"/>
                          </a:rPr>
                          <m:t>2</m:t>
                        </m:r>
                      </m:sup>
                    </m:sSup>
                    <m:r>
                      <a:rPr lang="en-US" sz="2500" b="0" i="1" smtClean="0">
                        <a:latin typeface="Cambria Math" charset="0"/>
                      </a:rPr>
                      <m:t>=</m:t>
                    </m:r>
                    <m:f>
                      <m:fPr>
                        <m:ctrlPr>
                          <a:rPr lang="en-US" sz="2500" b="0" i="1" smtClean="0">
                            <a:latin typeface="Cambria Math" charset="0"/>
                          </a:rPr>
                        </m:ctrlPr>
                      </m:fPr>
                      <m:num>
                        <m:r>
                          <a:rPr lang="en-US" sz="2500" b="0" i="1" smtClean="0">
                            <a:latin typeface="Cambria Math" charset="0"/>
                          </a:rPr>
                          <m:t>1</m:t>
                        </m:r>
                      </m:num>
                      <m:den>
                        <m:r>
                          <a:rPr lang="en-US" sz="2500" b="0" i="1" smtClean="0">
                            <a:latin typeface="Cambria Math" charset="0"/>
                          </a:rPr>
                          <m:t>𝑛</m:t>
                        </m:r>
                        <m:r>
                          <a:rPr lang="en-US" sz="2500" b="0" i="1" smtClean="0">
                            <a:latin typeface="Cambria Math" charset="0"/>
                          </a:rPr>
                          <m:t>−1</m:t>
                        </m:r>
                      </m:den>
                    </m:f>
                    <m:nary>
                      <m:naryPr>
                        <m:chr m:val="∑"/>
                        <m:limLoc m:val="subSup"/>
                        <m:ctrlPr>
                          <a:rPr lang="is-IS" sz="2500" b="0" i="1" smtClean="0">
                            <a:latin typeface="Cambria Math" charset="0"/>
                          </a:rPr>
                        </m:ctrlPr>
                      </m:naryPr>
                      <m:sub>
                        <m:r>
                          <m:rPr>
                            <m:brk m:alnAt="25"/>
                          </m:rPr>
                          <a:rPr lang="en-US" sz="2500" b="0" i="1" smtClean="0">
                            <a:latin typeface="Cambria Math" charset="0"/>
                          </a:rPr>
                          <m:t>𝑖</m:t>
                        </m:r>
                        <m:r>
                          <a:rPr lang="en-US" sz="2500" b="0" i="1" smtClean="0">
                            <a:latin typeface="Cambria Math" charset="0"/>
                          </a:rPr>
                          <m:t>=1</m:t>
                        </m:r>
                      </m:sub>
                      <m:sup>
                        <m:r>
                          <a:rPr lang="en-US" sz="2500" b="0" i="1" smtClean="0">
                            <a:latin typeface="Cambria Math" charset="0"/>
                          </a:rPr>
                          <m:t>𝑛</m:t>
                        </m:r>
                      </m:sup>
                      <m:e>
                        <m:sSup>
                          <m:sSupPr>
                            <m:ctrlPr>
                              <a:rPr lang="en-US" sz="2500" b="0" i="1" smtClean="0">
                                <a:latin typeface="Cambria Math" charset="0"/>
                              </a:rPr>
                            </m:ctrlPr>
                          </m:sSupPr>
                          <m:e>
                            <m:d>
                              <m:dPr>
                                <m:ctrlPr>
                                  <a:rPr lang="en-US" sz="2500" b="0" i="1" smtClean="0">
                                    <a:latin typeface="Cambria Math" charset="0"/>
                                  </a:rPr>
                                </m:ctrlPr>
                              </m:dPr>
                              <m:e>
                                <m:sSub>
                                  <m:sSubPr>
                                    <m:ctrlPr>
                                      <a:rPr lang="en-US" sz="2500" b="0" i="1" smtClean="0">
                                        <a:latin typeface="Cambria Math" charset="0"/>
                                      </a:rPr>
                                    </m:ctrlPr>
                                  </m:sSubPr>
                                  <m:e>
                                    <m:r>
                                      <a:rPr lang="en-US" sz="2500" b="0" i="1" smtClean="0">
                                        <a:latin typeface="Cambria Math" charset="0"/>
                                      </a:rPr>
                                      <m:t>𝑋</m:t>
                                    </m:r>
                                  </m:e>
                                  <m:sub>
                                    <m:r>
                                      <a:rPr lang="en-US" sz="2500" b="0" i="1" smtClean="0">
                                        <a:latin typeface="Cambria Math" charset="0"/>
                                      </a:rPr>
                                      <m:t>𝑖</m:t>
                                    </m:r>
                                  </m:sub>
                                </m:sSub>
                                <m:r>
                                  <a:rPr lang="en-US" sz="2500" b="0" i="1" smtClean="0">
                                    <a:latin typeface="Cambria Math" charset="0"/>
                                  </a:rPr>
                                  <m:t>−</m:t>
                                </m:r>
                                <m:acc>
                                  <m:accPr>
                                    <m:chr m:val="̅"/>
                                    <m:ctrlPr>
                                      <a:rPr lang="en-US" sz="2500" b="0" i="1" smtClean="0">
                                        <a:latin typeface="Cambria Math" charset="0"/>
                                      </a:rPr>
                                    </m:ctrlPr>
                                  </m:accPr>
                                  <m:e>
                                    <m:r>
                                      <a:rPr lang="en-US" sz="2500" b="0" i="1" smtClean="0">
                                        <a:latin typeface="Cambria Math" charset="0"/>
                                      </a:rPr>
                                      <m:t>𝑋</m:t>
                                    </m:r>
                                  </m:e>
                                </m:acc>
                              </m:e>
                            </m:d>
                          </m:e>
                          <m:sup>
                            <m:r>
                              <a:rPr lang="en-US" sz="2500" b="0" i="1" smtClean="0">
                                <a:latin typeface="Cambria Math" charset="0"/>
                              </a:rPr>
                              <m:t>2</m:t>
                            </m:r>
                          </m:sup>
                        </m:sSup>
                      </m:e>
                    </m:nary>
                  </m:oMath>
                </a14:m>
                <a:r>
                  <a:rPr lang="en-US" sz="2500" dirty="0" smtClean="0"/>
                  <a:t>    </a:t>
                </a:r>
              </a:p>
              <a:p>
                <a:r>
                  <a:rPr lang="en-US" sz="2500" dirty="0"/>
                  <a:t>	</a:t>
                </a:r>
                <a:r>
                  <a:rPr lang="en-US" sz="2100" dirty="0" smtClean="0"/>
                  <a:t>*Divide by n-1 so that our sample variance is a __________________________of variability for whole population (population variance: </a:t>
                </a:r>
                <a14:m>
                  <m:oMath xmlns:m="http://schemas.openxmlformats.org/officeDocument/2006/math">
                    <m:sSup>
                      <m:sSupPr>
                        <m:ctrlPr>
                          <a:rPr lang="en-US" sz="2100" i="1">
                            <a:latin typeface="Cambria Math" charset="0"/>
                          </a:rPr>
                        </m:ctrlPr>
                      </m:sSupPr>
                      <m:e>
                        <m:r>
                          <a:rPr lang="en-US" sz="2100" b="0" i="1" smtClean="0">
                            <a:latin typeface="Cambria Math" charset="0"/>
                          </a:rPr>
                          <m:t>𝜎</m:t>
                        </m:r>
                      </m:e>
                      <m:sup>
                        <m:r>
                          <a:rPr lang="en-US" sz="2100" i="1">
                            <a:latin typeface="Cambria Math" charset="0"/>
                          </a:rPr>
                          <m:t>2</m:t>
                        </m:r>
                      </m:sup>
                    </m:sSup>
                  </m:oMath>
                </a14:m>
                <a:r>
                  <a:rPr lang="en-US" sz="2100" dirty="0" smtClean="0"/>
                  <a:t>: “sigma” squared)</a:t>
                </a:r>
              </a:p>
              <a:p>
                <a:endParaRPr lang="en-US" sz="2500" dirty="0"/>
              </a:p>
              <a:p>
                <a14:m>
                  <m:oMath xmlns:m="http://schemas.openxmlformats.org/officeDocument/2006/math">
                    <m:r>
                      <a:rPr lang="en-US" sz="2500" b="1" i="1">
                        <a:latin typeface="Cambria Math" charset="0"/>
                      </a:rPr>
                      <m:t>𝑺𝒂𝒎𝒑𝒍𝒆</m:t>
                    </m:r>
                    <m:r>
                      <a:rPr lang="en-US" sz="2500" i="1">
                        <a:latin typeface="Cambria Math" charset="0"/>
                      </a:rPr>
                      <m:t> </m:t>
                    </m:r>
                    <m:r>
                      <a:rPr lang="en-US" sz="2500" b="1" i="1" smtClean="0">
                        <a:latin typeface="Cambria Math" charset="0"/>
                      </a:rPr>
                      <m:t>𝑺𝒕𝒂𝒏𝒅𝒂𝒓𝒅</m:t>
                    </m:r>
                    <m:r>
                      <a:rPr lang="en-US" sz="2500" b="1" i="1" smtClean="0">
                        <a:latin typeface="Cambria Math" charset="0"/>
                      </a:rPr>
                      <m:t> </m:t>
                    </m:r>
                    <m:r>
                      <a:rPr lang="en-US" sz="2500" b="1" i="1" smtClean="0">
                        <a:latin typeface="Cambria Math" charset="0"/>
                      </a:rPr>
                      <m:t>𝑫𝒆𝒗𝒊𝒂𝒕𝒊𝒐𝒏</m:t>
                    </m:r>
                    <m:r>
                      <a:rPr lang="en-US" sz="2500" b="0" i="1" smtClean="0">
                        <a:latin typeface="Cambria Math" charset="0"/>
                      </a:rPr>
                      <m:t>: </m:t>
                    </m:r>
                    <m:r>
                      <a:rPr lang="en-US" sz="2500" b="0" i="1" smtClean="0">
                        <a:latin typeface="Cambria Math" charset="0"/>
                      </a:rPr>
                      <m:t>𝑠</m:t>
                    </m:r>
                    <m:r>
                      <a:rPr lang="en-US" sz="2500" i="1">
                        <a:latin typeface="Cambria Math" charset="0"/>
                      </a:rPr>
                      <m:t>=</m:t>
                    </m:r>
                    <m:rad>
                      <m:radPr>
                        <m:degHide m:val="on"/>
                        <m:ctrlPr>
                          <a:rPr lang="en-US" sz="2500" i="1" smtClean="0">
                            <a:latin typeface="Cambria Math" charset="0"/>
                          </a:rPr>
                        </m:ctrlPr>
                      </m:radPr>
                      <m:deg/>
                      <m:e>
                        <m:f>
                          <m:fPr>
                            <m:ctrlPr>
                              <a:rPr lang="en-US" sz="2500" i="1">
                                <a:latin typeface="Cambria Math" charset="0"/>
                              </a:rPr>
                            </m:ctrlPr>
                          </m:fPr>
                          <m:num>
                            <m:r>
                              <a:rPr lang="en-US" sz="2500" i="1">
                                <a:latin typeface="Cambria Math" charset="0"/>
                              </a:rPr>
                              <m:t>1</m:t>
                            </m:r>
                          </m:num>
                          <m:den>
                            <m:r>
                              <a:rPr lang="en-US" sz="2500" i="1">
                                <a:latin typeface="Cambria Math" charset="0"/>
                              </a:rPr>
                              <m:t>𝑛</m:t>
                            </m:r>
                            <m:r>
                              <a:rPr lang="en-US" sz="2500" i="1">
                                <a:latin typeface="Cambria Math" charset="0"/>
                              </a:rPr>
                              <m:t>−1</m:t>
                            </m:r>
                          </m:den>
                        </m:f>
                        <m:nary>
                          <m:naryPr>
                            <m:chr m:val="∑"/>
                            <m:limLoc m:val="subSup"/>
                            <m:ctrlPr>
                              <a:rPr lang="is-IS" sz="2500" i="1">
                                <a:latin typeface="Cambria Math" charset="0"/>
                              </a:rPr>
                            </m:ctrlPr>
                          </m:naryPr>
                          <m:sub>
                            <m:r>
                              <m:rPr>
                                <m:brk m:alnAt="25"/>
                              </m:rPr>
                              <a:rPr lang="en-US" sz="2500" i="1">
                                <a:latin typeface="Cambria Math" charset="0"/>
                              </a:rPr>
                              <m:t>𝑖</m:t>
                            </m:r>
                            <m:r>
                              <a:rPr lang="en-US" sz="2500" i="1">
                                <a:latin typeface="Cambria Math" charset="0"/>
                              </a:rPr>
                              <m:t>=1</m:t>
                            </m:r>
                          </m:sub>
                          <m:sup>
                            <m:r>
                              <a:rPr lang="en-US" sz="2500" i="1">
                                <a:latin typeface="Cambria Math" charset="0"/>
                              </a:rPr>
                              <m:t>𝑛</m:t>
                            </m:r>
                          </m:sup>
                          <m:e>
                            <m:sSup>
                              <m:sSupPr>
                                <m:ctrlPr>
                                  <a:rPr lang="en-US" sz="2500" i="1">
                                    <a:latin typeface="Cambria Math" charset="0"/>
                                  </a:rPr>
                                </m:ctrlPr>
                              </m:sSupPr>
                              <m:e>
                                <m:d>
                                  <m:dPr>
                                    <m:ctrlPr>
                                      <a:rPr lang="en-US" sz="2500" i="1">
                                        <a:latin typeface="Cambria Math" charset="0"/>
                                      </a:rPr>
                                    </m:ctrlPr>
                                  </m:dPr>
                                  <m:e>
                                    <m:sSub>
                                      <m:sSubPr>
                                        <m:ctrlPr>
                                          <a:rPr lang="en-US" sz="2500" i="1">
                                            <a:latin typeface="Cambria Math" charset="0"/>
                                          </a:rPr>
                                        </m:ctrlPr>
                                      </m:sSubPr>
                                      <m:e>
                                        <m:r>
                                          <a:rPr lang="en-US" sz="2500" b="0" i="1" smtClean="0">
                                            <a:latin typeface="Cambria Math" charset="0"/>
                                          </a:rPr>
                                          <m:t>𝑋</m:t>
                                        </m:r>
                                      </m:e>
                                      <m:sub>
                                        <m:r>
                                          <a:rPr lang="en-US" sz="2500" i="1">
                                            <a:latin typeface="Cambria Math" charset="0"/>
                                          </a:rPr>
                                          <m:t>𝑖</m:t>
                                        </m:r>
                                      </m:sub>
                                    </m:sSub>
                                    <m:r>
                                      <a:rPr lang="en-US" sz="2500" i="1">
                                        <a:latin typeface="Cambria Math" charset="0"/>
                                      </a:rPr>
                                      <m:t>−</m:t>
                                    </m:r>
                                    <m:acc>
                                      <m:accPr>
                                        <m:chr m:val="̅"/>
                                        <m:ctrlPr>
                                          <a:rPr lang="en-US" sz="2500" b="1" i="1" smtClean="0">
                                            <a:latin typeface="Cambria Math" charset="0"/>
                                          </a:rPr>
                                        </m:ctrlPr>
                                      </m:accPr>
                                      <m:e>
                                        <m:r>
                                          <a:rPr lang="en-US" sz="2500" b="0" i="1" smtClean="0">
                                            <a:latin typeface="Cambria Math" charset="0"/>
                                          </a:rPr>
                                          <m:t>𝑋</m:t>
                                        </m:r>
                                      </m:e>
                                    </m:acc>
                                  </m:e>
                                </m:d>
                              </m:e>
                              <m:sup>
                                <m:r>
                                  <a:rPr lang="en-US" sz="2500" i="1">
                                    <a:latin typeface="Cambria Math" charset="0"/>
                                  </a:rPr>
                                  <m:t>2</m:t>
                                </m:r>
                              </m:sup>
                            </m:sSup>
                          </m:e>
                        </m:nary>
                      </m:e>
                    </m:rad>
                  </m:oMath>
                </a14:m>
                <a:r>
                  <a:rPr lang="en-US" sz="2500" dirty="0" smtClean="0"/>
                  <a:t>.   </a:t>
                </a:r>
                <a:r>
                  <a:rPr lang="en-US" sz="2000" dirty="0" smtClean="0"/>
                  <a:t>*SD units are the same as the data</a:t>
                </a:r>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12192000" cy="6379823"/>
              </a:xfrm>
              <a:prstGeom prst="rect">
                <a:avLst/>
              </a:prstGeom>
              <a:blipFill rotWithShape="0">
                <a:blip r:embed="rId3"/>
                <a:stretch>
                  <a:fillRect l="-800" t="-669" r="-250"/>
                </a:stretch>
              </a:blipFill>
            </p:spPr>
            <p:txBody>
              <a:bodyPr/>
              <a:lstStyle/>
              <a:p>
                <a:r>
                  <a:rPr lang="en-US">
                    <a:noFill/>
                  </a:rPr>
                  <a:t> </a:t>
                </a:r>
              </a:p>
            </p:txBody>
          </p:sp>
        </mc:Fallback>
      </mc:AlternateContent>
      <p:sp>
        <p:nvSpPr>
          <p:cNvPr id="7" name="Title 1"/>
          <p:cNvSpPr>
            <a:spLocks noGrp="1"/>
          </p:cNvSpPr>
          <p:nvPr>
            <p:ph type="title"/>
          </p:nvPr>
        </p:nvSpPr>
        <p:spPr>
          <a:xfrm>
            <a:off x="7620000" y="0"/>
            <a:ext cx="4572000" cy="546552"/>
          </a:xfrm>
        </p:spPr>
        <p:txBody>
          <a:bodyPr>
            <a:normAutofit/>
          </a:bodyPr>
          <a:lstStyle/>
          <a:p>
            <a:r>
              <a:rPr lang="en-US" sz="2000" dirty="0" smtClean="0"/>
              <a:t>Descriptive Statistics (Numerically) cont.</a:t>
            </a:r>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4072" y="1456587"/>
            <a:ext cx="5638800" cy="2463800"/>
          </a:xfrm>
          <a:prstGeom prst="rect">
            <a:avLst/>
          </a:prstGeom>
        </p:spPr>
      </p:pic>
    </p:spTree>
    <p:extLst>
      <p:ext uri="{BB962C8B-B14F-4D97-AF65-F5344CB8AC3E}">
        <p14:creationId xmlns:p14="http://schemas.microsoft.com/office/powerpoint/2010/main" val="598270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0" y="0"/>
                <a:ext cx="12192000" cy="6379823"/>
              </a:xfrm>
              <a:prstGeom prst="rect">
                <a:avLst/>
              </a:prstGeom>
              <a:noFill/>
            </p:spPr>
            <p:txBody>
              <a:bodyPr wrap="square" rtlCol="0">
                <a:spAutoFit/>
              </a:bodyPr>
              <a:lstStyle/>
              <a:p>
                <a:r>
                  <a:rPr lang="en-US" sz="2500" b="1" dirty="0" smtClean="0"/>
                  <a:t>Numeric/Quantitative Data: </a:t>
                </a:r>
              </a:p>
              <a:p>
                <a:endParaRPr lang="en-US" sz="2500" b="1" dirty="0" smtClean="0"/>
              </a:p>
              <a:p>
                <a:r>
                  <a:rPr lang="en-US" sz="2500" b="1" dirty="0" smtClean="0"/>
                  <a:t>2. Standard Deviation (s) : </a:t>
                </a:r>
                <a:r>
                  <a:rPr lang="en-US" sz="2500" dirty="0"/>
                  <a:t>“average deviation” </a:t>
                </a:r>
                <a:r>
                  <a:rPr lang="en-US" sz="2500" dirty="0" smtClean="0"/>
                  <a:t> how far a typical datum is from the mean</a:t>
                </a:r>
                <a:endParaRPr lang="en-US" sz="2500" b="1" dirty="0"/>
              </a:p>
              <a:p>
                <a:r>
                  <a:rPr lang="en-US" sz="2500" b="1" dirty="0" smtClean="0"/>
                  <a:t>	</a:t>
                </a:r>
              </a:p>
              <a:p>
                <a:r>
                  <a:rPr lang="en-US" sz="2500" dirty="0" smtClean="0"/>
                  <a:t>The </a:t>
                </a:r>
                <a:r>
                  <a:rPr lang="en-US" sz="2500" b="1" i="1" dirty="0" smtClean="0"/>
                  <a:t>deviation </a:t>
                </a:r>
                <a:r>
                  <a:rPr lang="en-US" sz="2500" dirty="0" smtClean="0"/>
                  <a:t>of the </a:t>
                </a:r>
                <a:r>
                  <a:rPr lang="en-US" sz="2500" dirty="0" err="1" smtClean="0"/>
                  <a:t>ith</a:t>
                </a:r>
                <a:r>
                  <a:rPr lang="en-US" sz="2500" dirty="0" smtClean="0"/>
                  <a:t> observation from</a:t>
                </a:r>
              </a:p>
              <a:p>
                <a:r>
                  <a:rPr lang="en-US" sz="2500" dirty="0" smtClean="0"/>
                  <a:t> the mean is :(observation)</a:t>
                </a:r>
                <a:r>
                  <a:rPr lang="mr-IN" sz="2500" dirty="0" smtClean="0"/>
                  <a:t>–</a:t>
                </a:r>
                <a:r>
                  <a:rPr lang="en-US" sz="2500" dirty="0" smtClean="0"/>
                  <a:t>(mean)=</a:t>
                </a:r>
                <a14:m>
                  <m:oMath xmlns:m="http://schemas.openxmlformats.org/officeDocument/2006/math">
                    <m:sSub>
                      <m:sSubPr>
                        <m:ctrlPr>
                          <a:rPr lang="en-US" sz="2500" b="0" i="1" smtClean="0">
                            <a:latin typeface="Cambria Math" charset="0"/>
                          </a:rPr>
                        </m:ctrlPr>
                      </m:sSubPr>
                      <m:e>
                        <m:r>
                          <a:rPr lang="en-US" sz="2500" b="0" i="1" smtClean="0">
                            <a:latin typeface="Cambria Math" charset="0"/>
                          </a:rPr>
                          <m:t>𝑋</m:t>
                        </m:r>
                      </m:e>
                      <m:sub>
                        <m:r>
                          <a:rPr lang="en-US" sz="2500" b="0" i="1" smtClean="0">
                            <a:latin typeface="Cambria Math" charset="0"/>
                          </a:rPr>
                          <m:t>𝑖</m:t>
                        </m:r>
                      </m:sub>
                    </m:sSub>
                    <m:r>
                      <a:rPr lang="en-US" sz="2500" b="0" i="1" smtClean="0">
                        <a:latin typeface="Cambria Math" charset="0"/>
                      </a:rPr>
                      <m:t>−</m:t>
                    </m:r>
                    <m:acc>
                      <m:accPr>
                        <m:chr m:val="̅"/>
                        <m:ctrlPr>
                          <a:rPr lang="en-US" sz="2500" b="0" i="1" smtClean="0">
                            <a:latin typeface="Cambria Math" charset="0"/>
                          </a:rPr>
                        </m:ctrlPr>
                      </m:accPr>
                      <m:e>
                        <m:r>
                          <a:rPr lang="en-US" sz="2500" b="0" i="1" smtClean="0">
                            <a:latin typeface="Cambria Math" charset="0"/>
                          </a:rPr>
                          <m:t>𝑋</m:t>
                        </m:r>
                      </m:e>
                    </m:acc>
                  </m:oMath>
                </a14:m>
                <a:endParaRPr lang="en-US" sz="2500" dirty="0" smtClean="0"/>
              </a:p>
              <a:p>
                <a:r>
                  <a:rPr lang="en-US" sz="2500" dirty="0" smtClean="0"/>
                  <a:t>	*Sum of all deviations=0</a:t>
                </a:r>
              </a:p>
              <a:p>
                <a:endParaRPr lang="en-US" sz="2500" dirty="0" smtClean="0"/>
              </a:p>
              <a:p>
                <a:r>
                  <a:rPr lang="en-US" sz="2500" dirty="0" smtClean="0"/>
                  <a:t>Standard Deviation =</a:t>
                </a:r>
                <a14:m>
                  <m:oMath xmlns:m="http://schemas.openxmlformats.org/officeDocument/2006/math">
                    <m:rad>
                      <m:radPr>
                        <m:degHide m:val="on"/>
                        <m:ctrlPr>
                          <a:rPr lang="en-US" sz="2500" i="1" smtClean="0">
                            <a:latin typeface="Cambria Math" charset="0"/>
                          </a:rPr>
                        </m:ctrlPr>
                      </m:radPr>
                      <m:deg/>
                      <m:e>
                        <m:r>
                          <a:rPr lang="en-US" sz="2500" b="0" i="1" smtClean="0">
                            <a:latin typeface="Cambria Math" charset="0"/>
                          </a:rPr>
                          <m:t>𝑉𝑎𝑟𝑖𝑎𝑛𝑐𝑒</m:t>
                        </m:r>
                      </m:e>
                    </m:rad>
                  </m:oMath>
                </a14:m>
                <a:endParaRPr lang="en-US" sz="2500" dirty="0" smtClean="0"/>
              </a:p>
              <a:p>
                <a:endParaRPr lang="en-US" sz="2500" dirty="0"/>
              </a:p>
              <a:p>
                <a14:m>
                  <m:oMath xmlns:m="http://schemas.openxmlformats.org/officeDocument/2006/math">
                    <m:r>
                      <a:rPr lang="en-US" sz="2500" b="1" i="1" smtClean="0">
                        <a:latin typeface="Cambria Math" charset="0"/>
                      </a:rPr>
                      <m:t>𝑺𝒂𝒎𝒑𝒍𝒆</m:t>
                    </m:r>
                    <m:r>
                      <a:rPr lang="en-US" sz="2500" b="0" i="1" smtClean="0">
                        <a:latin typeface="Cambria Math" charset="0"/>
                      </a:rPr>
                      <m:t> </m:t>
                    </m:r>
                    <m:r>
                      <a:rPr lang="en-US" sz="2500" b="1" i="1" smtClean="0">
                        <a:latin typeface="Cambria Math" charset="0"/>
                      </a:rPr>
                      <m:t>𝑽𝒂𝒓𝒊𝒂𝒏𝒄𝒆</m:t>
                    </m:r>
                    <m:r>
                      <a:rPr lang="en-US" sz="2500" b="0" i="1" smtClean="0">
                        <a:latin typeface="Cambria Math" charset="0"/>
                      </a:rPr>
                      <m:t> </m:t>
                    </m:r>
                    <m:sSup>
                      <m:sSupPr>
                        <m:ctrlPr>
                          <a:rPr lang="en-US" sz="2500" b="0" i="1" smtClean="0">
                            <a:latin typeface="Cambria Math" charset="0"/>
                          </a:rPr>
                        </m:ctrlPr>
                      </m:sSupPr>
                      <m:e>
                        <m:r>
                          <a:rPr lang="en-US" sz="2500" b="0" i="1" smtClean="0">
                            <a:latin typeface="Cambria Math" charset="0"/>
                          </a:rPr>
                          <m:t>𝑠</m:t>
                        </m:r>
                      </m:e>
                      <m:sup>
                        <m:r>
                          <a:rPr lang="en-US" sz="2500" b="0" i="1" smtClean="0">
                            <a:latin typeface="Cambria Math" charset="0"/>
                          </a:rPr>
                          <m:t>2</m:t>
                        </m:r>
                      </m:sup>
                    </m:sSup>
                    <m:r>
                      <a:rPr lang="en-US" sz="2500" b="0" i="1" smtClean="0">
                        <a:latin typeface="Cambria Math" charset="0"/>
                      </a:rPr>
                      <m:t>=</m:t>
                    </m:r>
                    <m:f>
                      <m:fPr>
                        <m:ctrlPr>
                          <a:rPr lang="en-US" sz="2500" b="0" i="1" smtClean="0">
                            <a:latin typeface="Cambria Math" charset="0"/>
                          </a:rPr>
                        </m:ctrlPr>
                      </m:fPr>
                      <m:num>
                        <m:r>
                          <a:rPr lang="en-US" sz="2500" b="0" i="1" smtClean="0">
                            <a:latin typeface="Cambria Math" charset="0"/>
                          </a:rPr>
                          <m:t>1</m:t>
                        </m:r>
                      </m:num>
                      <m:den>
                        <m:r>
                          <a:rPr lang="en-US" sz="2500" b="0" i="1" smtClean="0">
                            <a:latin typeface="Cambria Math" charset="0"/>
                          </a:rPr>
                          <m:t>𝑛</m:t>
                        </m:r>
                        <m:r>
                          <a:rPr lang="en-US" sz="2500" b="0" i="1" smtClean="0">
                            <a:latin typeface="Cambria Math" charset="0"/>
                          </a:rPr>
                          <m:t>−1</m:t>
                        </m:r>
                      </m:den>
                    </m:f>
                    <m:nary>
                      <m:naryPr>
                        <m:chr m:val="∑"/>
                        <m:limLoc m:val="subSup"/>
                        <m:ctrlPr>
                          <a:rPr lang="is-IS" sz="2500" b="0" i="1" smtClean="0">
                            <a:latin typeface="Cambria Math" charset="0"/>
                          </a:rPr>
                        </m:ctrlPr>
                      </m:naryPr>
                      <m:sub>
                        <m:r>
                          <m:rPr>
                            <m:brk m:alnAt="25"/>
                          </m:rPr>
                          <a:rPr lang="en-US" sz="2500" b="0" i="1" smtClean="0">
                            <a:latin typeface="Cambria Math" charset="0"/>
                          </a:rPr>
                          <m:t>𝑖</m:t>
                        </m:r>
                        <m:r>
                          <a:rPr lang="en-US" sz="2500" b="0" i="1" smtClean="0">
                            <a:latin typeface="Cambria Math" charset="0"/>
                          </a:rPr>
                          <m:t>=1</m:t>
                        </m:r>
                      </m:sub>
                      <m:sup>
                        <m:r>
                          <a:rPr lang="en-US" sz="2500" b="0" i="1" smtClean="0">
                            <a:latin typeface="Cambria Math" charset="0"/>
                          </a:rPr>
                          <m:t>𝑛</m:t>
                        </m:r>
                      </m:sup>
                      <m:e>
                        <m:sSup>
                          <m:sSupPr>
                            <m:ctrlPr>
                              <a:rPr lang="en-US" sz="2500" b="0" i="1" smtClean="0">
                                <a:latin typeface="Cambria Math" charset="0"/>
                              </a:rPr>
                            </m:ctrlPr>
                          </m:sSupPr>
                          <m:e>
                            <m:d>
                              <m:dPr>
                                <m:ctrlPr>
                                  <a:rPr lang="en-US" sz="2500" b="0" i="1" smtClean="0">
                                    <a:latin typeface="Cambria Math" charset="0"/>
                                  </a:rPr>
                                </m:ctrlPr>
                              </m:dPr>
                              <m:e>
                                <m:sSub>
                                  <m:sSubPr>
                                    <m:ctrlPr>
                                      <a:rPr lang="en-US" sz="2500" b="0" i="1" smtClean="0">
                                        <a:latin typeface="Cambria Math" charset="0"/>
                                      </a:rPr>
                                    </m:ctrlPr>
                                  </m:sSubPr>
                                  <m:e>
                                    <m:r>
                                      <a:rPr lang="en-US" sz="2500" b="0" i="1" smtClean="0">
                                        <a:latin typeface="Cambria Math" charset="0"/>
                                      </a:rPr>
                                      <m:t>𝑋</m:t>
                                    </m:r>
                                  </m:e>
                                  <m:sub>
                                    <m:r>
                                      <a:rPr lang="en-US" sz="2500" b="0" i="1" smtClean="0">
                                        <a:latin typeface="Cambria Math" charset="0"/>
                                      </a:rPr>
                                      <m:t>𝑖</m:t>
                                    </m:r>
                                  </m:sub>
                                </m:sSub>
                                <m:r>
                                  <a:rPr lang="en-US" sz="2500" b="0" i="1" smtClean="0">
                                    <a:latin typeface="Cambria Math" charset="0"/>
                                  </a:rPr>
                                  <m:t>−</m:t>
                                </m:r>
                                <m:acc>
                                  <m:accPr>
                                    <m:chr m:val="̅"/>
                                    <m:ctrlPr>
                                      <a:rPr lang="en-US" sz="2500" b="0" i="1" smtClean="0">
                                        <a:latin typeface="Cambria Math" charset="0"/>
                                      </a:rPr>
                                    </m:ctrlPr>
                                  </m:accPr>
                                  <m:e>
                                    <m:r>
                                      <a:rPr lang="en-US" sz="2500" b="0" i="1" smtClean="0">
                                        <a:latin typeface="Cambria Math" charset="0"/>
                                      </a:rPr>
                                      <m:t>𝑋</m:t>
                                    </m:r>
                                  </m:e>
                                </m:acc>
                              </m:e>
                            </m:d>
                          </m:e>
                          <m:sup>
                            <m:r>
                              <a:rPr lang="en-US" sz="2500" b="0" i="1" smtClean="0">
                                <a:latin typeface="Cambria Math" charset="0"/>
                              </a:rPr>
                              <m:t>2</m:t>
                            </m:r>
                          </m:sup>
                        </m:sSup>
                      </m:e>
                    </m:nary>
                  </m:oMath>
                </a14:m>
                <a:r>
                  <a:rPr lang="en-US" sz="2500" dirty="0" smtClean="0"/>
                  <a:t>    </a:t>
                </a:r>
              </a:p>
              <a:p>
                <a:r>
                  <a:rPr lang="en-US" sz="2500" dirty="0"/>
                  <a:t>	</a:t>
                </a:r>
                <a:r>
                  <a:rPr lang="en-US" sz="2100" dirty="0" smtClean="0"/>
                  <a:t>*Divide by n-1 so that our sample variance is a </a:t>
                </a:r>
                <a:r>
                  <a:rPr lang="en-US" sz="2100" b="1" dirty="0" smtClean="0"/>
                  <a:t>better estimate </a:t>
                </a:r>
                <a:r>
                  <a:rPr lang="en-US" sz="2100" dirty="0" smtClean="0"/>
                  <a:t>of variability for </a:t>
                </a:r>
                <a:r>
                  <a:rPr lang="en-US" sz="2100" b="1" dirty="0" smtClean="0"/>
                  <a:t>whole population </a:t>
                </a:r>
                <a:r>
                  <a:rPr lang="en-US" sz="2100" dirty="0" smtClean="0"/>
                  <a:t>(population variance: </a:t>
                </a:r>
                <a14:m>
                  <m:oMath xmlns:m="http://schemas.openxmlformats.org/officeDocument/2006/math">
                    <m:sSup>
                      <m:sSupPr>
                        <m:ctrlPr>
                          <a:rPr lang="en-US" sz="2100" i="1">
                            <a:latin typeface="Cambria Math" charset="0"/>
                          </a:rPr>
                        </m:ctrlPr>
                      </m:sSupPr>
                      <m:e>
                        <m:r>
                          <a:rPr lang="en-US" sz="2100" b="0" i="1" smtClean="0">
                            <a:latin typeface="Cambria Math" charset="0"/>
                          </a:rPr>
                          <m:t>𝜎</m:t>
                        </m:r>
                      </m:e>
                      <m:sup>
                        <m:r>
                          <a:rPr lang="en-US" sz="2100" i="1">
                            <a:latin typeface="Cambria Math" charset="0"/>
                          </a:rPr>
                          <m:t>2</m:t>
                        </m:r>
                      </m:sup>
                    </m:sSup>
                  </m:oMath>
                </a14:m>
                <a:r>
                  <a:rPr lang="en-US" sz="2100" dirty="0" smtClean="0"/>
                  <a:t>: “sigma” squared)</a:t>
                </a:r>
              </a:p>
              <a:p>
                <a:endParaRPr lang="en-US" sz="2500" dirty="0"/>
              </a:p>
              <a:p>
                <a14:m>
                  <m:oMath xmlns:m="http://schemas.openxmlformats.org/officeDocument/2006/math">
                    <m:r>
                      <a:rPr lang="en-US" sz="2500" b="1" i="1">
                        <a:latin typeface="Cambria Math" charset="0"/>
                      </a:rPr>
                      <m:t>𝑺𝒂𝒎𝒑𝒍𝒆</m:t>
                    </m:r>
                    <m:r>
                      <a:rPr lang="en-US" sz="2500" i="1">
                        <a:latin typeface="Cambria Math" charset="0"/>
                      </a:rPr>
                      <m:t> </m:t>
                    </m:r>
                    <m:r>
                      <a:rPr lang="en-US" sz="2500" b="1" i="1" smtClean="0">
                        <a:latin typeface="Cambria Math" charset="0"/>
                      </a:rPr>
                      <m:t>𝑺𝒕𝒂𝒏𝒅𝒂𝒓𝒅</m:t>
                    </m:r>
                    <m:r>
                      <a:rPr lang="en-US" sz="2500" b="1" i="1" smtClean="0">
                        <a:latin typeface="Cambria Math" charset="0"/>
                      </a:rPr>
                      <m:t> </m:t>
                    </m:r>
                    <m:r>
                      <a:rPr lang="en-US" sz="2500" b="1" i="1" smtClean="0">
                        <a:latin typeface="Cambria Math" charset="0"/>
                      </a:rPr>
                      <m:t>𝑫𝒆𝒗𝒊𝒂𝒕𝒊𝒐𝒏</m:t>
                    </m:r>
                    <m:r>
                      <a:rPr lang="en-US" sz="2500" b="0" i="1" smtClean="0">
                        <a:latin typeface="Cambria Math" charset="0"/>
                      </a:rPr>
                      <m:t>: </m:t>
                    </m:r>
                    <m:r>
                      <a:rPr lang="en-US" sz="2500" b="0" i="1" smtClean="0">
                        <a:latin typeface="Cambria Math" charset="0"/>
                      </a:rPr>
                      <m:t>𝑠</m:t>
                    </m:r>
                    <m:r>
                      <a:rPr lang="en-US" sz="2500" i="1">
                        <a:latin typeface="Cambria Math" charset="0"/>
                      </a:rPr>
                      <m:t>=</m:t>
                    </m:r>
                    <m:rad>
                      <m:radPr>
                        <m:degHide m:val="on"/>
                        <m:ctrlPr>
                          <a:rPr lang="en-US" sz="2500" i="1" smtClean="0">
                            <a:latin typeface="Cambria Math" charset="0"/>
                          </a:rPr>
                        </m:ctrlPr>
                      </m:radPr>
                      <m:deg/>
                      <m:e>
                        <m:f>
                          <m:fPr>
                            <m:ctrlPr>
                              <a:rPr lang="en-US" sz="2500" i="1">
                                <a:latin typeface="Cambria Math" charset="0"/>
                              </a:rPr>
                            </m:ctrlPr>
                          </m:fPr>
                          <m:num>
                            <m:r>
                              <a:rPr lang="en-US" sz="2500" i="1">
                                <a:latin typeface="Cambria Math" charset="0"/>
                              </a:rPr>
                              <m:t>1</m:t>
                            </m:r>
                          </m:num>
                          <m:den>
                            <m:r>
                              <a:rPr lang="en-US" sz="2500" i="1">
                                <a:latin typeface="Cambria Math" charset="0"/>
                              </a:rPr>
                              <m:t>𝑛</m:t>
                            </m:r>
                            <m:r>
                              <a:rPr lang="en-US" sz="2500" i="1">
                                <a:latin typeface="Cambria Math" charset="0"/>
                              </a:rPr>
                              <m:t>−1</m:t>
                            </m:r>
                          </m:den>
                        </m:f>
                        <m:nary>
                          <m:naryPr>
                            <m:chr m:val="∑"/>
                            <m:limLoc m:val="subSup"/>
                            <m:ctrlPr>
                              <a:rPr lang="is-IS" sz="2500" i="1">
                                <a:latin typeface="Cambria Math" charset="0"/>
                              </a:rPr>
                            </m:ctrlPr>
                          </m:naryPr>
                          <m:sub>
                            <m:r>
                              <m:rPr>
                                <m:brk m:alnAt="25"/>
                              </m:rPr>
                              <a:rPr lang="en-US" sz="2500" i="1">
                                <a:latin typeface="Cambria Math" charset="0"/>
                              </a:rPr>
                              <m:t>𝑖</m:t>
                            </m:r>
                            <m:r>
                              <a:rPr lang="en-US" sz="2500" i="1">
                                <a:latin typeface="Cambria Math" charset="0"/>
                              </a:rPr>
                              <m:t>=1</m:t>
                            </m:r>
                          </m:sub>
                          <m:sup>
                            <m:r>
                              <a:rPr lang="en-US" sz="2500" i="1">
                                <a:latin typeface="Cambria Math" charset="0"/>
                              </a:rPr>
                              <m:t>𝑛</m:t>
                            </m:r>
                          </m:sup>
                          <m:e>
                            <m:sSup>
                              <m:sSupPr>
                                <m:ctrlPr>
                                  <a:rPr lang="en-US" sz="2500" i="1">
                                    <a:latin typeface="Cambria Math" charset="0"/>
                                  </a:rPr>
                                </m:ctrlPr>
                              </m:sSupPr>
                              <m:e>
                                <m:d>
                                  <m:dPr>
                                    <m:ctrlPr>
                                      <a:rPr lang="en-US" sz="2500" i="1">
                                        <a:latin typeface="Cambria Math" charset="0"/>
                                      </a:rPr>
                                    </m:ctrlPr>
                                  </m:dPr>
                                  <m:e>
                                    <m:sSub>
                                      <m:sSubPr>
                                        <m:ctrlPr>
                                          <a:rPr lang="en-US" sz="2500" i="1">
                                            <a:latin typeface="Cambria Math" charset="0"/>
                                          </a:rPr>
                                        </m:ctrlPr>
                                      </m:sSubPr>
                                      <m:e>
                                        <m:r>
                                          <a:rPr lang="en-US" sz="2500" b="0" i="1" smtClean="0">
                                            <a:latin typeface="Cambria Math" charset="0"/>
                                          </a:rPr>
                                          <m:t>𝑋</m:t>
                                        </m:r>
                                      </m:e>
                                      <m:sub>
                                        <m:r>
                                          <a:rPr lang="en-US" sz="2500" i="1">
                                            <a:latin typeface="Cambria Math" charset="0"/>
                                          </a:rPr>
                                          <m:t>𝑖</m:t>
                                        </m:r>
                                      </m:sub>
                                    </m:sSub>
                                    <m:r>
                                      <a:rPr lang="en-US" sz="2500" i="1">
                                        <a:latin typeface="Cambria Math" charset="0"/>
                                      </a:rPr>
                                      <m:t>−</m:t>
                                    </m:r>
                                    <m:acc>
                                      <m:accPr>
                                        <m:chr m:val="̅"/>
                                        <m:ctrlPr>
                                          <a:rPr lang="en-US" sz="2500" b="1" i="1" smtClean="0">
                                            <a:latin typeface="Cambria Math" charset="0"/>
                                          </a:rPr>
                                        </m:ctrlPr>
                                      </m:accPr>
                                      <m:e>
                                        <m:r>
                                          <a:rPr lang="en-US" sz="2500" b="1" i="1" smtClean="0">
                                            <a:latin typeface="Cambria Math" charset="0"/>
                                          </a:rPr>
                                          <m:t>𝑿</m:t>
                                        </m:r>
                                      </m:e>
                                    </m:acc>
                                  </m:e>
                                </m:d>
                              </m:e>
                              <m:sup>
                                <m:r>
                                  <a:rPr lang="en-US" sz="2500" i="1">
                                    <a:latin typeface="Cambria Math" charset="0"/>
                                  </a:rPr>
                                  <m:t>2</m:t>
                                </m:r>
                              </m:sup>
                            </m:sSup>
                          </m:e>
                        </m:nary>
                      </m:e>
                    </m:rad>
                  </m:oMath>
                </a14:m>
                <a:r>
                  <a:rPr lang="en-US" sz="2500" dirty="0" smtClean="0"/>
                  <a:t>.   </a:t>
                </a:r>
                <a:r>
                  <a:rPr lang="en-US" sz="2000" dirty="0" smtClean="0"/>
                  <a:t>*SD units are the same as the data</a:t>
                </a:r>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12192000" cy="6379823"/>
              </a:xfrm>
              <a:prstGeom prst="rect">
                <a:avLst/>
              </a:prstGeom>
              <a:blipFill rotWithShape="0">
                <a:blip r:embed="rId3"/>
                <a:stretch>
                  <a:fillRect l="-800" t="-669"/>
                </a:stretch>
              </a:blipFill>
            </p:spPr>
            <p:txBody>
              <a:bodyPr/>
              <a:lstStyle/>
              <a:p>
                <a:r>
                  <a:rPr lang="en-US">
                    <a:noFill/>
                  </a:rPr>
                  <a:t> </a:t>
                </a:r>
              </a:p>
            </p:txBody>
          </p:sp>
        </mc:Fallback>
      </mc:AlternateContent>
      <p:sp>
        <p:nvSpPr>
          <p:cNvPr id="7" name="Title 1"/>
          <p:cNvSpPr>
            <a:spLocks noGrp="1"/>
          </p:cNvSpPr>
          <p:nvPr>
            <p:ph type="title"/>
          </p:nvPr>
        </p:nvSpPr>
        <p:spPr>
          <a:xfrm>
            <a:off x="7620000" y="0"/>
            <a:ext cx="4572000" cy="546552"/>
          </a:xfrm>
        </p:spPr>
        <p:txBody>
          <a:bodyPr>
            <a:normAutofit/>
          </a:bodyPr>
          <a:lstStyle/>
          <a:p>
            <a:r>
              <a:rPr lang="en-US" sz="2000" dirty="0" smtClean="0"/>
              <a:t>Descriptive Statistics (Numerically) cont.</a:t>
            </a:r>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4072" y="1456587"/>
            <a:ext cx="5638800" cy="2463800"/>
          </a:xfrm>
          <a:prstGeom prst="rect">
            <a:avLst/>
          </a:prstGeom>
        </p:spPr>
      </p:pic>
    </p:spTree>
    <p:extLst>
      <p:ext uri="{BB962C8B-B14F-4D97-AF65-F5344CB8AC3E}">
        <p14:creationId xmlns:p14="http://schemas.microsoft.com/office/powerpoint/2010/main" val="128141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03080"/>
            <a:ext cx="11616794" cy="2400657"/>
          </a:xfrm>
          <a:prstGeom prst="rect">
            <a:avLst/>
          </a:prstGeom>
          <a:noFill/>
        </p:spPr>
        <p:txBody>
          <a:bodyPr wrap="square" rtlCol="0">
            <a:spAutoFit/>
          </a:bodyPr>
          <a:lstStyle/>
          <a:p>
            <a:r>
              <a:rPr lang="en-US" sz="2500" b="1" dirty="0" smtClean="0"/>
              <a:t>Numeric/Quantitative Data: </a:t>
            </a:r>
          </a:p>
          <a:p>
            <a:r>
              <a:rPr lang="en-US" sz="2500" b="1" dirty="0" smtClean="0"/>
              <a:t>2. </a:t>
            </a:r>
            <a:r>
              <a:rPr lang="en-US" sz="2500" dirty="0" smtClean="0"/>
              <a:t>Sample </a:t>
            </a:r>
            <a:r>
              <a:rPr lang="en-US" sz="2500" b="1" dirty="0" smtClean="0"/>
              <a:t>Standard Deviation (s) : </a:t>
            </a:r>
            <a:r>
              <a:rPr lang="en-US" sz="2500" dirty="0" smtClean="0"/>
              <a:t>“average deviation”  how far a typical datum is from the mean</a:t>
            </a:r>
            <a:endParaRPr lang="en-US" sz="2500" b="1" dirty="0" smtClean="0"/>
          </a:p>
          <a:p>
            <a:r>
              <a:rPr lang="en-US" sz="2500" b="1" dirty="0" smtClean="0"/>
              <a:t>	</a:t>
            </a:r>
          </a:p>
          <a:p>
            <a:r>
              <a:rPr lang="en-US" sz="2500" dirty="0" smtClean="0"/>
              <a:t>Ex: Calculate the sample standard deviation (s) of the numbers 3,5,8,10 by hand:</a:t>
            </a:r>
          </a:p>
          <a:p>
            <a:r>
              <a:rPr lang="en-US" sz="2500" dirty="0" smtClean="0"/>
              <a:t>	</a:t>
            </a:r>
          </a:p>
        </p:txBody>
      </p:sp>
      <p:sp>
        <p:nvSpPr>
          <p:cNvPr id="7" name="Title 1"/>
          <p:cNvSpPr>
            <a:spLocks noGrp="1"/>
          </p:cNvSpPr>
          <p:nvPr>
            <p:ph type="title"/>
          </p:nvPr>
        </p:nvSpPr>
        <p:spPr>
          <a:xfrm>
            <a:off x="7531098" y="27684"/>
            <a:ext cx="4572000" cy="546552"/>
          </a:xfrm>
        </p:spPr>
        <p:txBody>
          <a:bodyPr>
            <a:normAutofit/>
          </a:bodyPr>
          <a:lstStyle/>
          <a:p>
            <a:r>
              <a:rPr lang="en-US" sz="2000" dirty="0" smtClean="0"/>
              <a:t>Descriptive Statistics (Numerically) cont.</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041822903"/>
              </p:ext>
            </p:extLst>
          </p:nvPr>
        </p:nvGraphicFramePr>
        <p:xfrm>
          <a:off x="122338" y="2482662"/>
          <a:ext cx="5407251" cy="2566415"/>
        </p:xfrm>
        <a:graphic>
          <a:graphicData uri="http://schemas.openxmlformats.org/drawingml/2006/table">
            <a:tbl>
              <a:tblPr firstRow="1" bandRow="1">
                <a:tableStyleId>{0505E3EF-67EA-436B-97B2-0124C06EBD24}</a:tableStyleId>
              </a:tblPr>
              <a:tblGrid>
                <a:gridCol w="1134371"/>
                <a:gridCol w="1509000"/>
                <a:gridCol w="2763880"/>
              </a:tblGrid>
              <a:tr h="816279">
                <a:tc>
                  <a:txBody>
                    <a:bodyPr/>
                    <a:lstStyle/>
                    <a:p>
                      <a:r>
                        <a:rPr lang="en-US" dirty="0" smtClean="0"/>
                        <a:t>Data</a:t>
                      </a:r>
                      <a:endParaRPr lang="en-US" dirty="0"/>
                    </a:p>
                  </a:txBody>
                  <a:tcPr>
                    <a:noFill/>
                  </a:tcPr>
                </a:tc>
                <a:tc>
                  <a:txBody>
                    <a:bodyPr/>
                    <a:lstStyle/>
                    <a:p>
                      <a:r>
                        <a:rPr lang="en-US" dirty="0" smtClean="0"/>
                        <a:t>Deviation</a:t>
                      </a:r>
                      <a:r>
                        <a:rPr lang="en-US" baseline="0" dirty="0" smtClean="0"/>
                        <a:t> from Mean</a:t>
                      </a:r>
                      <a:endParaRPr lang="en-US" dirty="0"/>
                    </a:p>
                  </a:txBody>
                  <a:tcPr>
                    <a:noFill/>
                  </a:tcPr>
                </a:tc>
                <a:tc>
                  <a:txBody>
                    <a:bodyPr/>
                    <a:lstStyle/>
                    <a:p>
                      <a:r>
                        <a:rPr lang="en-US" dirty="0" smtClean="0"/>
                        <a:t>(Dev)^2</a:t>
                      </a:r>
                      <a:endParaRPr lang="en-US" dirty="0"/>
                    </a:p>
                  </a:txBody>
                  <a:tcPr>
                    <a:noFill/>
                  </a:tcPr>
                </a:tc>
              </a:tr>
              <a:tr h="392914">
                <a:tc>
                  <a:txBody>
                    <a:bodyPr/>
                    <a:lstStyle/>
                    <a:p>
                      <a:r>
                        <a:rPr lang="en-US" dirty="0" smtClean="0"/>
                        <a:t>3</a:t>
                      </a:r>
                      <a:endParaRPr lang="en-US" dirty="0"/>
                    </a:p>
                  </a:txBody>
                  <a:tcPr>
                    <a:noFill/>
                  </a:tcPr>
                </a:tc>
                <a:tc>
                  <a:txBody>
                    <a:bodyPr/>
                    <a:lstStyle/>
                    <a:p>
                      <a:endParaRPr lang="en-US" dirty="0"/>
                    </a:p>
                  </a:txBody>
                  <a:tcPr>
                    <a:noFill/>
                  </a:tcPr>
                </a:tc>
                <a:tc>
                  <a:txBody>
                    <a:bodyPr/>
                    <a:lstStyle/>
                    <a:p>
                      <a:r>
                        <a:rPr lang="en-US" dirty="0" smtClean="0"/>
                        <a:t>(-3.5)^2=12.25</a:t>
                      </a:r>
                      <a:endParaRPr lang="en-US" dirty="0"/>
                    </a:p>
                  </a:txBody>
                  <a:tcPr>
                    <a:noFill/>
                  </a:tcPr>
                </a:tc>
              </a:tr>
              <a:tr h="392914">
                <a:tc>
                  <a:txBody>
                    <a:bodyPr/>
                    <a:lstStyle/>
                    <a:p>
                      <a:r>
                        <a:rPr lang="en-US" dirty="0" smtClean="0"/>
                        <a:t>5</a:t>
                      </a:r>
                      <a:endParaRPr lang="en-US" dirty="0"/>
                    </a:p>
                  </a:txBody>
                  <a:tcPr>
                    <a:noFill/>
                  </a:tcPr>
                </a:tc>
                <a:tc>
                  <a:txBody>
                    <a:bodyPr/>
                    <a:lstStyle/>
                    <a:p>
                      <a:endParaRPr lang="en-US" dirty="0"/>
                    </a:p>
                  </a:txBody>
                  <a:tcPr>
                    <a:noFill/>
                  </a:tcPr>
                </a:tc>
                <a:tc>
                  <a:txBody>
                    <a:bodyPr/>
                    <a:lstStyle/>
                    <a:p>
                      <a:endParaRPr lang="en-US" dirty="0"/>
                    </a:p>
                  </a:txBody>
                  <a:tcPr>
                    <a:noFill/>
                  </a:tcPr>
                </a:tc>
              </a:tr>
              <a:tr h="392914">
                <a:tc>
                  <a:txBody>
                    <a:bodyPr/>
                    <a:lstStyle/>
                    <a:p>
                      <a:r>
                        <a:rPr lang="en-US" dirty="0" smtClean="0"/>
                        <a:t>8</a:t>
                      </a:r>
                      <a:endParaRPr lang="en-US" dirty="0"/>
                    </a:p>
                  </a:txBody>
                  <a:tcPr>
                    <a:noFill/>
                  </a:tcPr>
                </a:tc>
                <a:tc>
                  <a:txBody>
                    <a:bodyPr/>
                    <a:lstStyle/>
                    <a:p>
                      <a:endParaRPr lang="en-US" dirty="0"/>
                    </a:p>
                  </a:txBody>
                  <a:tcPr>
                    <a:noFill/>
                  </a:tcPr>
                </a:tc>
                <a:tc>
                  <a:txBody>
                    <a:bodyPr/>
                    <a:lstStyle/>
                    <a:p>
                      <a:r>
                        <a:rPr lang="en-US" dirty="0" smtClean="0"/>
                        <a:t>(1.5)^2=2.25</a:t>
                      </a:r>
                      <a:endParaRPr lang="en-US" dirty="0"/>
                    </a:p>
                  </a:txBody>
                  <a:tcPr>
                    <a:noFill/>
                  </a:tcPr>
                </a:tc>
              </a:tr>
              <a:tr h="571394">
                <a:tc>
                  <a:txBody>
                    <a:bodyPr/>
                    <a:lstStyle/>
                    <a:p>
                      <a:r>
                        <a:rPr lang="en-US" dirty="0" smtClean="0"/>
                        <a:t>10</a:t>
                      </a:r>
                      <a:endParaRPr lang="en-US" dirty="0"/>
                    </a:p>
                  </a:txBody>
                  <a:tcPr>
                    <a:noFill/>
                  </a:tcPr>
                </a:tc>
                <a:tc>
                  <a:txBody>
                    <a:bodyPr/>
                    <a:lstStyle/>
                    <a:p>
                      <a:endParaRPr lang="en-US" dirty="0"/>
                    </a:p>
                  </a:txBody>
                  <a:tcPr>
                    <a:noFill/>
                  </a:tcPr>
                </a:tc>
                <a:tc>
                  <a:txBody>
                    <a:bodyPr/>
                    <a:lstStyle/>
                    <a:p>
                      <a:endParaRPr lang="en-US" dirty="0"/>
                    </a:p>
                  </a:txBody>
                  <a:tcPr>
                    <a:noFill/>
                  </a:tcPr>
                </a:tc>
              </a:tr>
            </a:tbl>
          </a:graphicData>
        </a:graphic>
      </p:graphicFrame>
      <mc:AlternateContent xmlns:mc="http://schemas.openxmlformats.org/markup-compatibility/2006" xmlns:a14="http://schemas.microsoft.com/office/drawing/2010/main">
        <mc:Choice Requires="a14">
          <p:sp>
            <p:nvSpPr>
              <p:cNvPr id="4" name="Rectangle 3"/>
              <p:cNvSpPr/>
              <p:nvPr/>
            </p:nvSpPr>
            <p:spPr>
              <a:xfrm>
                <a:off x="5529589" y="3677188"/>
                <a:ext cx="4003019"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𝑺𝒂𝒎𝒑𝒍𝒆</m:t>
                      </m:r>
                      <m:r>
                        <a:rPr lang="en-US" i="1">
                          <a:latin typeface="Cambria Math" charset="0"/>
                        </a:rPr>
                        <m:t> </m:t>
                      </m:r>
                      <m:r>
                        <a:rPr lang="en-US" i="1">
                          <a:latin typeface="Cambria Math" charset="0"/>
                        </a:rPr>
                        <m:t>𝑉𝑎𝑟𝑖𝑎𝑛𝑐𝑒</m:t>
                      </m:r>
                      <m:r>
                        <a:rPr lang="en-US" i="1">
                          <a:latin typeface="Cambria Math" charset="0"/>
                        </a:rPr>
                        <m:t> </m:t>
                      </m:r>
                      <m:sSup>
                        <m:sSupPr>
                          <m:ctrlPr>
                            <a:rPr lang="en-US" i="1">
                              <a:latin typeface="Cambria Math" charset="0"/>
                            </a:rPr>
                          </m:ctrlPr>
                        </m:sSupPr>
                        <m:e>
                          <m:r>
                            <a:rPr lang="en-US" i="1">
                              <a:latin typeface="Cambria Math" charset="0"/>
                            </a:rPr>
                            <m:t>𝑠</m:t>
                          </m:r>
                        </m:e>
                        <m:sup>
                          <m:r>
                            <a:rPr lang="en-US" i="1">
                              <a:latin typeface="Cambria Math" charset="0"/>
                            </a:rPr>
                            <m:t>2</m:t>
                          </m:r>
                        </m:sup>
                      </m:sSup>
                      <m:r>
                        <a:rPr lang="en-US" i="1">
                          <a:latin typeface="Cambria Math" charset="0"/>
                        </a:rPr>
                        <m:t>=</m:t>
                      </m:r>
                    </m:oMath>
                  </m:oMathPara>
                </a14:m>
                <a:endParaRPr lang="en-US" dirty="0" smtClean="0"/>
              </a:p>
              <a:p>
                <a:endParaRPr lang="en-US" dirty="0" smtClean="0"/>
              </a:p>
              <a:p>
                <a:endParaRPr lang="en-US" dirty="0"/>
              </a:p>
              <a:p>
                <a:pPr/>
                <a14:m>
                  <m:oMathPara xmlns:m="http://schemas.openxmlformats.org/officeDocument/2006/math">
                    <m:oMathParaPr>
                      <m:jc m:val="centerGroup"/>
                    </m:oMathParaPr>
                    <m:oMath xmlns:m="http://schemas.openxmlformats.org/officeDocument/2006/math">
                      <m:r>
                        <a:rPr lang="en-US" b="1" i="1">
                          <a:latin typeface="Cambria Math" charset="0"/>
                        </a:rPr>
                        <m:t>𝑺𝒂𝒎𝒑𝒍𝒆</m:t>
                      </m:r>
                      <m:r>
                        <a:rPr lang="en-US" i="1">
                          <a:latin typeface="Cambria Math" charset="0"/>
                        </a:rPr>
                        <m:t> </m:t>
                      </m:r>
                      <m:r>
                        <a:rPr lang="en-US" b="0" i="1" smtClean="0">
                          <a:latin typeface="Cambria Math" charset="0"/>
                        </a:rPr>
                        <m:t>𝑆𝑡𝑎𝑛𝑑𝑎𝑟𝑑</m:t>
                      </m:r>
                      <m:r>
                        <a:rPr lang="en-US" b="0" i="1" smtClean="0">
                          <a:latin typeface="Cambria Math" charset="0"/>
                        </a:rPr>
                        <m:t> </m:t>
                      </m:r>
                      <m:r>
                        <a:rPr lang="en-US" b="0" i="1" smtClean="0">
                          <a:latin typeface="Cambria Math" charset="0"/>
                        </a:rPr>
                        <m:t>𝐷𝑒𝑣𝑖𝑎𝑡𝑖𝑜𝑛</m:t>
                      </m:r>
                      <m:r>
                        <a:rPr lang="en-US" i="1">
                          <a:latin typeface="Cambria Math" charset="0"/>
                        </a:rPr>
                        <m:t> </m:t>
                      </m:r>
                      <m:r>
                        <a:rPr lang="en-US" b="0" i="1" smtClean="0">
                          <a:latin typeface="Cambria Math" charset="0"/>
                        </a:rPr>
                        <m:t>𝑠</m:t>
                      </m:r>
                      <m:r>
                        <a:rPr lang="en-US" i="1">
                          <a:latin typeface="Cambria Math"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5529589" y="3677188"/>
                <a:ext cx="4003019" cy="1200329"/>
              </a:xfrm>
              <a:prstGeom prst="rect">
                <a:avLst/>
              </a:prstGeom>
              <a:blipFill rotWithShape="0">
                <a:blip r:embed="rId3"/>
                <a:stretch>
                  <a:fillRect t="-29442" b="-36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610971" y="2725210"/>
                <a:ext cx="4452116" cy="375872"/>
              </a:xfrm>
              <a:prstGeom prst="rect">
                <a:avLst/>
              </a:prstGeom>
            </p:spPr>
            <p:txBody>
              <a:bodyPr wrap="none">
                <a:spAutoFit/>
              </a:bodyPr>
              <a:lstStyle/>
              <a:p>
                <a:r>
                  <a:rPr lang="is-IS" dirty="0" smtClean="0"/>
                  <a:t>Sum of Squared Deviations: </a:t>
                </a:r>
                <a14:m>
                  <m:oMath xmlns:m="http://schemas.openxmlformats.org/officeDocument/2006/math">
                    <m:nary>
                      <m:naryPr>
                        <m:chr m:val="∑"/>
                        <m:limLoc m:val="subSup"/>
                        <m:ctrlPr>
                          <a:rPr lang="is-IS" i="1">
                            <a:latin typeface="Cambria Math" charset="0"/>
                          </a:rPr>
                        </m:ctrlPr>
                      </m:naryPr>
                      <m:sub>
                        <m:r>
                          <m:rPr>
                            <m:brk m:alnAt="25"/>
                          </m:rPr>
                          <a:rPr lang="en-US" i="1">
                            <a:latin typeface="Cambria Math" charset="0"/>
                          </a:rPr>
                          <m:t>𝑖</m:t>
                        </m:r>
                        <m:r>
                          <a:rPr lang="en-US" i="1">
                            <a:latin typeface="Cambria Math" charset="0"/>
                          </a:rPr>
                          <m:t>=1</m:t>
                        </m:r>
                      </m:sub>
                      <m:sup>
                        <m:r>
                          <a:rPr lang="en-US" i="1">
                            <a:latin typeface="Cambria Math" charset="0"/>
                          </a:rPr>
                          <m:t>𝑛</m:t>
                        </m:r>
                      </m:sup>
                      <m:e>
                        <m:sSup>
                          <m:sSupPr>
                            <m:ctrlPr>
                              <a:rPr lang="en-US" i="1">
                                <a:latin typeface="Cambria Math" charset="0"/>
                              </a:rPr>
                            </m:ctrlPr>
                          </m:sSupPr>
                          <m:e>
                            <m:d>
                              <m:dPr>
                                <m:ctrlPr>
                                  <a:rPr lang="en-US" i="1">
                                    <a:latin typeface="Cambria Math" charset="0"/>
                                  </a:rPr>
                                </m:ctrlPr>
                              </m:dPr>
                              <m:e>
                                <m:sSub>
                                  <m:sSubPr>
                                    <m:ctrlPr>
                                      <a:rPr lang="en-US" i="1">
                                        <a:latin typeface="Cambria Math" charset="0"/>
                                      </a:rPr>
                                    </m:ctrlPr>
                                  </m:sSubPr>
                                  <m:e>
                                    <m:r>
                                      <a:rPr lang="en-US" i="1">
                                        <a:latin typeface="Cambria Math" charset="0"/>
                                      </a:rPr>
                                      <m:t>𝑋</m:t>
                                    </m:r>
                                  </m:e>
                                  <m:sub>
                                    <m:r>
                                      <a:rPr lang="en-US" i="1">
                                        <a:latin typeface="Cambria Math" charset="0"/>
                                      </a:rPr>
                                      <m:t>𝑖</m:t>
                                    </m:r>
                                  </m:sub>
                                </m:sSub>
                                <m:r>
                                  <a:rPr lang="en-US" i="1">
                                    <a:latin typeface="Cambria Math" charset="0"/>
                                  </a:rPr>
                                  <m:t>−</m:t>
                                </m:r>
                                <m:acc>
                                  <m:accPr>
                                    <m:chr m:val="̅"/>
                                    <m:ctrlPr>
                                      <a:rPr lang="en-US" i="1">
                                        <a:latin typeface="Cambria Math" charset="0"/>
                                      </a:rPr>
                                    </m:ctrlPr>
                                  </m:accPr>
                                  <m:e>
                                    <m:r>
                                      <a:rPr lang="en-US" i="1">
                                        <a:latin typeface="Cambria Math" charset="0"/>
                                      </a:rPr>
                                      <m:t>𝑋</m:t>
                                    </m:r>
                                  </m:e>
                                </m:acc>
                              </m:e>
                            </m:d>
                          </m:e>
                          <m:sup>
                            <m:r>
                              <a:rPr lang="en-US" i="1">
                                <a:latin typeface="Cambria Math" charset="0"/>
                              </a:rPr>
                              <m:t>2</m:t>
                            </m:r>
                          </m:sup>
                        </m:sSup>
                        <m:r>
                          <a:rPr lang="en-US" b="0" i="1" smtClean="0">
                            <a:latin typeface="Cambria Math" charset="0"/>
                          </a:rPr>
                          <m:t>=</m:t>
                        </m:r>
                      </m:e>
                    </m:nary>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610971" y="2725210"/>
                <a:ext cx="4452116" cy="375872"/>
              </a:xfrm>
              <a:prstGeom prst="rect">
                <a:avLst/>
              </a:prstGeom>
              <a:blipFill rotWithShape="0">
                <a:blip r:embed="rId4"/>
                <a:stretch>
                  <a:fillRect l="-1094" t="-116129" b="-180645"/>
                </a:stretch>
              </a:blipFill>
            </p:spPr>
            <p:txBody>
              <a:bodyPr/>
              <a:lstStyle/>
              <a:p>
                <a:r>
                  <a:rPr lang="en-US">
                    <a:noFill/>
                  </a:rPr>
                  <a:t> </a:t>
                </a:r>
              </a:p>
            </p:txBody>
          </p:sp>
        </mc:Fallback>
      </mc:AlternateContent>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b="43178"/>
          <a:stretch/>
        </p:blipFill>
        <p:spPr>
          <a:xfrm>
            <a:off x="2632482" y="5990908"/>
            <a:ext cx="2192666" cy="741104"/>
          </a:xfrm>
          <a:prstGeom prst="rect">
            <a:avLst/>
          </a:prstGeom>
        </p:spPr>
      </p:pic>
      <p:sp>
        <p:nvSpPr>
          <p:cNvPr id="10" name="TextBox 9"/>
          <p:cNvSpPr txBox="1"/>
          <p:nvPr/>
        </p:nvSpPr>
        <p:spPr>
          <a:xfrm>
            <a:off x="1199182" y="5992128"/>
            <a:ext cx="1626781" cy="369332"/>
          </a:xfrm>
          <a:prstGeom prst="rect">
            <a:avLst/>
          </a:prstGeom>
          <a:noFill/>
        </p:spPr>
        <p:txBody>
          <a:bodyPr wrap="square" rtlCol="0">
            <a:spAutoFit/>
          </a:bodyPr>
          <a:lstStyle/>
          <a:p>
            <a:r>
              <a:rPr lang="en-US" smtClean="0"/>
              <a:t>Check with R:</a:t>
            </a:r>
            <a:endParaRPr lang="en-US"/>
          </a:p>
        </p:txBody>
      </p:sp>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t="53062"/>
          <a:stretch/>
        </p:blipFill>
        <p:spPr>
          <a:xfrm>
            <a:off x="4861700" y="5990907"/>
            <a:ext cx="2192666" cy="612189"/>
          </a:xfrm>
          <a:prstGeom prst="rect">
            <a:avLst/>
          </a:prstGeom>
        </p:spPr>
      </p:pic>
    </p:spTree>
    <p:extLst>
      <p:ext uri="{BB962C8B-B14F-4D97-AF65-F5344CB8AC3E}">
        <p14:creationId xmlns:p14="http://schemas.microsoft.com/office/powerpoint/2010/main" val="1113486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90821"/>
            <a:ext cx="11616794" cy="2400657"/>
          </a:xfrm>
          <a:prstGeom prst="rect">
            <a:avLst/>
          </a:prstGeom>
          <a:noFill/>
        </p:spPr>
        <p:txBody>
          <a:bodyPr wrap="square" rtlCol="0">
            <a:spAutoFit/>
          </a:bodyPr>
          <a:lstStyle/>
          <a:p>
            <a:r>
              <a:rPr lang="en-US" sz="2500" b="1" dirty="0" smtClean="0"/>
              <a:t>Numeric/Quantitative Data: </a:t>
            </a:r>
          </a:p>
          <a:p>
            <a:r>
              <a:rPr lang="en-US" sz="2500" b="1" dirty="0" smtClean="0"/>
              <a:t>2. </a:t>
            </a:r>
            <a:r>
              <a:rPr lang="en-US" sz="2500" dirty="0" smtClean="0"/>
              <a:t>Sample </a:t>
            </a:r>
            <a:r>
              <a:rPr lang="en-US" sz="2500" b="1" dirty="0" smtClean="0"/>
              <a:t>Standard Deviation (s) : </a:t>
            </a:r>
            <a:r>
              <a:rPr lang="en-US" sz="2500" dirty="0" smtClean="0"/>
              <a:t>“average deviation”  how far a typical datum is from the mean</a:t>
            </a:r>
            <a:endParaRPr lang="en-US" sz="2500" b="1" dirty="0" smtClean="0"/>
          </a:p>
          <a:p>
            <a:r>
              <a:rPr lang="en-US" sz="2500" b="1" dirty="0" smtClean="0"/>
              <a:t>	</a:t>
            </a:r>
          </a:p>
          <a:p>
            <a:r>
              <a:rPr lang="en-US" sz="2500" dirty="0" smtClean="0"/>
              <a:t>Ex: Calculate the sample standard deviation (s) of the numbers 3,5,8,10 by hand:</a:t>
            </a:r>
          </a:p>
          <a:p>
            <a:r>
              <a:rPr lang="en-US" sz="2500" dirty="0" smtClean="0"/>
              <a:t>	</a:t>
            </a:r>
          </a:p>
        </p:txBody>
      </p:sp>
      <p:sp>
        <p:nvSpPr>
          <p:cNvPr id="7" name="Title 1"/>
          <p:cNvSpPr>
            <a:spLocks noGrp="1"/>
          </p:cNvSpPr>
          <p:nvPr>
            <p:ph type="title"/>
          </p:nvPr>
        </p:nvSpPr>
        <p:spPr>
          <a:xfrm>
            <a:off x="7540372" y="19878"/>
            <a:ext cx="4572000" cy="546552"/>
          </a:xfrm>
        </p:spPr>
        <p:txBody>
          <a:bodyPr>
            <a:normAutofit/>
          </a:bodyPr>
          <a:lstStyle/>
          <a:p>
            <a:r>
              <a:rPr lang="en-US" sz="2000" dirty="0" smtClean="0"/>
              <a:t>Descriptive Statistics (Numerically) cont.</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941403267"/>
              </p:ext>
            </p:extLst>
          </p:nvPr>
        </p:nvGraphicFramePr>
        <p:xfrm>
          <a:off x="289526" y="2343832"/>
          <a:ext cx="5037849" cy="2804637"/>
        </p:xfrm>
        <a:graphic>
          <a:graphicData uri="http://schemas.openxmlformats.org/drawingml/2006/table">
            <a:tbl>
              <a:tblPr firstRow="1" bandRow="1">
                <a:tableStyleId>{0505E3EF-67EA-436B-97B2-0124C06EBD24}</a:tableStyleId>
              </a:tblPr>
              <a:tblGrid>
                <a:gridCol w="1056875"/>
                <a:gridCol w="1405911"/>
                <a:gridCol w="2575063"/>
              </a:tblGrid>
              <a:tr h="933364">
                <a:tc>
                  <a:txBody>
                    <a:bodyPr/>
                    <a:lstStyle/>
                    <a:p>
                      <a:r>
                        <a:rPr lang="en-US" dirty="0" smtClean="0"/>
                        <a:t>Data</a:t>
                      </a:r>
                      <a:endParaRPr lang="en-US" dirty="0"/>
                    </a:p>
                  </a:txBody>
                  <a:tcPr/>
                </a:tc>
                <a:tc>
                  <a:txBody>
                    <a:bodyPr/>
                    <a:lstStyle/>
                    <a:p>
                      <a:r>
                        <a:rPr lang="en-US" dirty="0" smtClean="0"/>
                        <a:t>Deviation</a:t>
                      </a:r>
                      <a:r>
                        <a:rPr lang="en-US" baseline="0" dirty="0" smtClean="0"/>
                        <a:t> from Mean</a:t>
                      </a:r>
                      <a:endParaRPr lang="en-US" dirty="0"/>
                    </a:p>
                  </a:txBody>
                  <a:tcPr/>
                </a:tc>
                <a:tc>
                  <a:txBody>
                    <a:bodyPr/>
                    <a:lstStyle/>
                    <a:p>
                      <a:r>
                        <a:rPr lang="en-US" dirty="0" smtClean="0"/>
                        <a:t>(Dev)^2</a:t>
                      </a:r>
                      <a:endParaRPr lang="en-US" dirty="0"/>
                    </a:p>
                  </a:txBody>
                  <a:tcPr/>
                </a:tc>
              </a:tr>
              <a:tr h="405973">
                <a:tc>
                  <a:txBody>
                    <a:bodyPr/>
                    <a:lstStyle/>
                    <a:p>
                      <a:r>
                        <a:rPr lang="en-US" dirty="0" smtClean="0"/>
                        <a:t>3</a:t>
                      </a:r>
                      <a:endParaRPr lang="en-US" dirty="0"/>
                    </a:p>
                  </a:txBody>
                  <a:tcPr/>
                </a:tc>
                <a:tc>
                  <a:txBody>
                    <a:bodyPr/>
                    <a:lstStyle/>
                    <a:p>
                      <a:r>
                        <a:rPr lang="en-US" dirty="0" smtClean="0"/>
                        <a:t>3-</a:t>
                      </a:r>
                      <a:r>
                        <a:rPr lang="hr-HR" dirty="0" smtClean="0"/>
                        <a:t>6.5=-3.5</a:t>
                      </a:r>
                      <a:endParaRPr lang="en-US" dirty="0"/>
                    </a:p>
                  </a:txBody>
                  <a:tcPr/>
                </a:tc>
                <a:tc>
                  <a:txBody>
                    <a:bodyPr/>
                    <a:lstStyle/>
                    <a:p>
                      <a:r>
                        <a:rPr lang="en-US" dirty="0" smtClean="0"/>
                        <a:t>(-3.5)^2=12.25</a:t>
                      </a:r>
                      <a:endParaRPr lang="en-US" dirty="0"/>
                    </a:p>
                  </a:txBody>
                  <a:tcPr/>
                </a:tc>
              </a:tr>
              <a:tr h="405973">
                <a:tc>
                  <a:txBody>
                    <a:bodyPr/>
                    <a:lstStyle/>
                    <a:p>
                      <a:r>
                        <a:rPr lang="en-US" dirty="0" smtClean="0"/>
                        <a:t>5</a:t>
                      </a:r>
                      <a:endParaRPr lang="en-US" dirty="0"/>
                    </a:p>
                  </a:txBody>
                  <a:tcPr/>
                </a:tc>
                <a:tc>
                  <a:txBody>
                    <a:bodyPr/>
                    <a:lstStyle/>
                    <a:p>
                      <a:r>
                        <a:rPr lang="en-US" dirty="0" smtClean="0"/>
                        <a:t>5-6.5=-1.5</a:t>
                      </a:r>
                      <a:endParaRPr lang="en-US" dirty="0"/>
                    </a:p>
                  </a:txBody>
                  <a:tcPr/>
                </a:tc>
                <a:tc>
                  <a:txBody>
                    <a:bodyPr/>
                    <a:lstStyle/>
                    <a:p>
                      <a:r>
                        <a:rPr lang="en-US" dirty="0" smtClean="0"/>
                        <a:t>(-1.5)^2=2.25</a:t>
                      </a:r>
                      <a:endParaRPr lang="en-US" dirty="0"/>
                    </a:p>
                  </a:txBody>
                  <a:tcPr/>
                </a:tc>
              </a:tr>
              <a:tr h="405973">
                <a:tc>
                  <a:txBody>
                    <a:bodyPr/>
                    <a:lstStyle/>
                    <a:p>
                      <a:r>
                        <a:rPr lang="en-US" dirty="0" smtClean="0"/>
                        <a:t>8</a:t>
                      </a:r>
                      <a:endParaRPr lang="en-US" dirty="0"/>
                    </a:p>
                  </a:txBody>
                  <a:tcPr/>
                </a:tc>
                <a:tc>
                  <a:txBody>
                    <a:bodyPr/>
                    <a:lstStyle/>
                    <a:p>
                      <a:r>
                        <a:rPr lang="en-US" dirty="0" smtClean="0"/>
                        <a:t>7-6.5=1.5</a:t>
                      </a:r>
                      <a:endParaRPr lang="en-US" dirty="0"/>
                    </a:p>
                  </a:txBody>
                  <a:tcPr/>
                </a:tc>
                <a:tc>
                  <a:txBody>
                    <a:bodyPr/>
                    <a:lstStyle/>
                    <a:p>
                      <a:r>
                        <a:rPr lang="en-US" dirty="0" smtClean="0"/>
                        <a:t>(1.5)^2=2.25</a:t>
                      </a:r>
                      <a:endParaRPr lang="en-US" dirty="0"/>
                    </a:p>
                  </a:txBody>
                  <a:tcPr/>
                </a:tc>
              </a:tr>
              <a:tr h="653354">
                <a:tc>
                  <a:txBody>
                    <a:bodyPr/>
                    <a:lstStyle/>
                    <a:p>
                      <a:r>
                        <a:rPr lang="en-US" dirty="0" smtClean="0"/>
                        <a:t>10</a:t>
                      </a:r>
                      <a:endParaRPr lang="en-US" dirty="0"/>
                    </a:p>
                  </a:txBody>
                  <a:tcPr/>
                </a:tc>
                <a:tc>
                  <a:txBody>
                    <a:bodyPr/>
                    <a:lstStyle/>
                    <a:p>
                      <a:r>
                        <a:rPr lang="en-US" dirty="0" smtClean="0"/>
                        <a:t>10-6.5=3.5</a:t>
                      </a:r>
                      <a:endParaRPr lang="en-US" dirty="0"/>
                    </a:p>
                  </a:txBody>
                  <a:tcPr/>
                </a:tc>
                <a:tc>
                  <a:txBody>
                    <a:bodyPr/>
                    <a:lstStyle/>
                    <a:p>
                      <a:r>
                        <a:rPr lang="en-US" dirty="0" smtClean="0"/>
                        <a:t>(3.5)^2=12.25</a:t>
                      </a:r>
                      <a:endParaRPr lang="en-US" dirty="0"/>
                    </a:p>
                  </a:txBody>
                  <a:tcPr/>
                </a:tc>
              </a:tr>
            </a:tbl>
          </a:graphicData>
        </a:graphic>
      </p:graphicFrame>
      <mc:AlternateContent xmlns:mc="http://schemas.openxmlformats.org/markup-compatibility/2006" xmlns:a14="http://schemas.microsoft.com/office/drawing/2010/main">
        <mc:Choice Requires="a14">
          <p:sp>
            <p:nvSpPr>
              <p:cNvPr id="4" name="Rectangle 3"/>
              <p:cNvSpPr/>
              <p:nvPr/>
            </p:nvSpPr>
            <p:spPr>
              <a:xfrm>
                <a:off x="5529589" y="3677188"/>
                <a:ext cx="5080173" cy="19850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𝑺𝒂𝒎𝒑𝒍𝒆</m:t>
                      </m:r>
                      <m:r>
                        <a:rPr lang="en-US" i="1">
                          <a:latin typeface="Cambria Math" charset="0"/>
                        </a:rPr>
                        <m:t> </m:t>
                      </m:r>
                      <m:r>
                        <a:rPr lang="en-US" i="1">
                          <a:latin typeface="Cambria Math" charset="0"/>
                        </a:rPr>
                        <m:t>𝑉𝑎𝑟𝑖𝑎𝑛𝑐𝑒</m:t>
                      </m:r>
                      <m:r>
                        <a:rPr lang="en-US" i="1">
                          <a:latin typeface="Cambria Math" charset="0"/>
                        </a:rPr>
                        <m:t> </m:t>
                      </m:r>
                      <m:sSup>
                        <m:sSupPr>
                          <m:ctrlPr>
                            <a:rPr lang="en-US" i="1">
                              <a:latin typeface="Cambria Math" charset="0"/>
                            </a:rPr>
                          </m:ctrlPr>
                        </m:sSupPr>
                        <m:e>
                          <m:r>
                            <a:rPr lang="en-US" i="1">
                              <a:latin typeface="Cambria Math" charset="0"/>
                            </a:rPr>
                            <m:t>𝑠</m:t>
                          </m:r>
                        </m:e>
                        <m:sup>
                          <m:r>
                            <a:rPr lang="en-US" i="1">
                              <a:latin typeface="Cambria Math" charset="0"/>
                            </a:rPr>
                            <m:t>2</m:t>
                          </m:r>
                        </m:sup>
                      </m:sSup>
                      <m:r>
                        <a:rPr lang="en-US" i="1">
                          <a:latin typeface="Cambria Math" charset="0"/>
                        </a:rPr>
                        <m:t>=</m:t>
                      </m:r>
                      <m:f>
                        <m:fPr>
                          <m:ctrlPr>
                            <a:rPr lang="en-US" i="1">
                              <a:latin typeface="Cambria Math" charset="0"/>
                            </a:rPr>
                          </m:ctrlPr>
                        </m:fPr>
                        <m:num>
                          <m:r>
                            <a:rPr lang="en-US" i="1">
                              <a:latin typeface="Cambria Math" charset="0"/>
                            </a:rPr>
                            <m:t>1</m:t>
                          </m:r>
                        </m:num>
                        <m:den>
                          <m:r>
                            <a:rPr lang="en-US" b="0" i="1" smtClean="0">
                              <a:latin typeface="Cambria Math" charset="0"/>
                            </a:rPr>
                            <m:t>4</m:t>
                          </m:r>
                          <m:r>
                            <a:rPr lang="en-US" i="1">
                              <a:latin typeface="Cambria Math" charset="0"/>
                            </a:rPr>
                            <m:t>−1</m:t>
                          </m:r>
                        </m:den>
                      </m:f>
                      <m:r>
                        <a:rPr lang="en-US" b="0" i="1" smtClean="0">
                          <a:latin typeface="Cambria Math" charset="0"/>
                        </a:rPr>
                        <m:t>29=</m:t>
                      </m:r>
                      <m:f>
                        <m:fPr>
                          <m:ctrlPr>
                            <a:rPr lang="en-US" b="0" i="1" smtClean="0">
                              <a:latin typeface="Cambria Math" charset="0"/>
                            </a:rPr>
                          </m:ctrlPr>
                        </m:fPr>
                        <m:num>
                          <m:r>
                            <a:rPr lang="en-US" b="0" i="1" smtClean="0">
                              <a:latin typeface="Cambria Math" charset="0"/>
                            </a:rPr>
                            <m:t>29</m:t>
                          </m:r>
                        </m:num>
                        <m:den>
                          <m:r>
                            <a:rPr lang="en-US" b="0" i="1" smtClean="0">
                              <a:latin typeface="Cambria Math" charset="0"/>
                            </a:rPr>
                            <m:t>3</m:t>
                          </m:r>
                        </m:den>
                      </m:f>
                      <m:r>
                        <a:rPr lang="en-US" b="0" i="1" smtClean="0">
                          <a:latin typeface="Cambria Math" charset="0"/>
                          <a:ea typeface="Cambria Math" charset="0"/>
                          <a:cs typeface="Cambria Math" charset="0"/>
                        </a:rPr>
                        <m:t>≈9.67</m:t>
                      </m:r>
                    </m:oMath>
                  </m:oMathPara>
                </a14:m>
                <a:endParaRPr lang="en-US" dirty="0" smtClean="0"/>
              </a:p>
              <a:p>
                <a:endParaRPr lang="en-US" dirty="0"/>
              </a:p>
              <a:p>
                <a:pPr/>
                <a14:m>
                  <m:oMathPara xmlns:m="http://schemas.openxmlformats.org/officeDocument/2006/math">
                    <m:oMathParaPr>
                      <m:jc m:val="centerGroup"/>
                    </m:oMathParaPr>
                    <m:oMath xmlns:m="http://schemas.openxmlformats.org/officeDocument/2006/math">
                      <m:r>
                        <a:rPr lang="en-US" b="1" i="1">
                          <a:latin typeface="Cambria Math" charset="0"/>
                        </a:rPr>
                        <m:t>𝑺𝒂𝒎𝒑𝒍𝒆</m:t>
                      </m:r>
                      <m:r>
                        <a:rPr lang="en-US" i="1">
                          <a:latin typeface="Cambria Math" charset="0"/>
                        </a:rPr>
                        <m:t> </m:t>
                      </m:r>
                      <m:r>
                        <a:rPr lang="en-US" b="0" i="1" smtClean="0">
                          <a:latin typeface="Cambria Math" charset="0"/>
                        </a:rPr>
                        <m:t>𝑆𝑡𝑎𝑛𝑑𝑎𝑟𝑑</m:t>
                      </m:r>
                      <m:r>
                        <a:rPr lang="en-US" b="0" i="1" smtClean="0">
                          <a:latin typeface="Cambria Math" charset="0"/>
                        </a:rPr>
                        <m:t> </m:t>
                      </m:r>
                      <m:r>
                        <a:rPr lang="en-US" b="0" i="1" smtClean="0">
                          <a:latin typeface="Cambria Math" charset="0"/>
                        </a:rPr>
                        <m:t>𝐷𝑒𝑣𝑖𝑎𝑡𝑖𝑜𝑛</m:t>
                      </m:r>
                      <m:r>
                        <a:rPr lang="en-US" i="1">
                          <a:latin typeface="Cambria Math" charset="0"/>
                        </a:rPr>
                        <m:t> </m:t>
                      </m:r>
                      <m:r>
                        <a:rPr lang="en-US" b="0" i="1" smtClean="0">
                          <a:latin typeface="Cambria Math" charset="0"/>
                        </a:rPr>
                        <m:t>𝑠</m:t>
                      </m:r>
                      <m:r>
                        <a:rPr lang="en-US" i="1">
                          <a:latin typeface="Cambria Math" charset="0"/>
                        </a:rPr>
                        <m:t>=</m:t>
                      </m:r>
                      <m:rad>
                        <m:radPr>
                          <m:degHide m:val="on"/>
                          <m:ctrlPr>
                            <a:rPr lang="en-US" i="1" smtClean="0">
                              <a:latin typeface="Cambria Math" charset="0"/>
                            </a:rPr>
                          </m:ctrlPr>
                        </m:radPr>
                        <m:deg/>
                        <m:e>
                          <m:f>
                            <m:fPr>
                              <m:ctrlPr>
                                <a:rPr lang="en-US" b="0" i="1" smtClean="0">
                                  <a:latin typeface="Cambria Math" charset="0"/>
                                </a:rPr>
                              </m:ctrlPr>
                            </m:fPr>
                            <m:num>
                              <m:r>
                                <a:rPr lang="en-US" b="0" i="1" smtClean="0">
                                  <a:latin typeface="Cambria Math" charset="0"/>
                                </a:rPr>
                                <m:t>29</m:t>
                              </m:r>
                            </m:num>
                            <m:den>
                              <m:r>
                                <a:rPr lang="en-US" b="0" i="1" smtClean="0">
                                  <a:latin typeface="Cambria Math" charset="0"/>
                                </a:rPr>
                                <m:t>3</m:t>
                              </m:r>
                            </m:den>
                          </m:f>
                        </m:e>
                      </m:rad>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3.11</m:t>
                      </m:r>
                    </m:oMath>
                  </m:oMathPara>
                </a14:m>
                <a:endParaRPr lang="en-US"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5529589" y="3677188"/>
                <a:ext cx="5080173" cy="198509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610971" y="2725210"/>
                <a:ext cx="4772717" cy="375872"/>
              </a:xfrm>
              <a:prstGeom prst="rect">
                <a:avLst/>
              </a:prstGeom>
            </p:spPr>
            <p:txBody>
              <a:bodyPr wrap="none">
                <a:spAutoFit/>
              </a:bodyPr>
              <a:lstStyle/>
              <a:p>
                <a:r>
                  <a:rPr lang="is-IS" dirty="0" smtClean="0"/>
                  <a:t>Sum of Squared Deviations: </a:t>
                </a:r>
                <a14:m>
                  <m:oMath xmlns:m="http://schemas.openxmlformats.org/officeDocument/2006/math">
                    <m:nary>
                      <m:naryPr>
                        <m:chr m:val="∑"/>
                        <m:limLoc m:val="subSup"/>
                        <m:ctrlPr>
                          <a:rPr lang="is-IS" i="1">
                            <a:latin typeface="Cambria Math" charset="0"/>
                          </a:rPr>
                        </m:ctrlPr>
                      </m:naryPr>
                      <m:sub>
                        <m:r>
                          <m:rPr>
                            <m:brk m:alnAt="25"/>
                          </m:rPr>
                          <a:rPr lang="en-US" i="1">
                            <a:latin typeface="Cambria Math" charset="0"/>
                          </a:rPr>
                          <m:t>𝑖</m:t>
                        </m:r>
                        <m:r>
                          <a:rPr lang="en-US" i="1">
                            <a:latin typeface="Cambria Math" charset="0"/>
                          </a:rPr>
                          <m:t>=1</m:t>
                        </m:r>
                      </m:sub>
                      <m:sup>
                        <m:r>
                          <a:rPr lang="en-US" i="1">
                            <a:latin typeface="Cambria Math" charset="0"/>
                          </a:rPr>
                          <m:t>𝑛</m:t>
                        </m:r>
                      </m:sup>
                      <m:e>
                        <m:sSup>
                          <m:sSupPr>
                            <m:ctrlPr>
                              <a:rPr lang="en-US" i="1">
                                <a:latin typeface="Cambria Math" charset="0"/>
                              </a:rPr>
                            </m:ctrlPr>
                          </m:sSupPr>
                          <m:e>
                            <m:d>
                              <m:dPr>
                                <m:ctrlPr>
                                  <a:rPr lang="en-US" i="1">
                                    <a:latin typeface="Cambria Math" charset="0"/>
                                  </a:rPr>
                                </m:ctrlPr>
                              </m:dPr>
                              <m:e>
                                <m:sSub>
                                  <m:sSubPr>
                                    <m:ctrlPr>
                                      <a:rPr lang="en-US" i="1">
                                        <a:latin typeface="Cambria Math" charset="0"/>
                                      </a:rPr>
                                    </m:ctrlPr>
                                  </m:sSubPr>
                                  <m:e>
                                    <m:r>
                                      <a:rPr lang="en-US" i="1">
                                        <a:latin typeface="Cambria Math" charset="0"/>
                                      </a:rPr>
                                      <m:t>𝑋</m:t>
                                    </m:r>
                                  </m:e>
                                  <m:sub>
                                    <m:r>
                                      <a:rPr lang="en-US" i="1">
                                        <a:latin typeface="Cambria Math" charset="0"/>
                                      </a:rPr>
                                      <m:t>𝑖</m:t>
                                    </m:r>
                                  </m:sub>
                                </m:sSub>
                                <m:r>
                                  <a:rPr lang="en-US" i="1">
                                    <a:latin typeface="Cambria Math" charset="0"/>
                                  </a:rPr>
                                  <m:t>−</m:t>
                                </m:r>
                                <m:acc>
                                  <m:accPr>
                                    <m:chr m:val="̅"/>
                                    <m:ctrlPr>
                                      <a:rPr lang="en-US" i="1">
                                        <a:latin typeface="Cambria Math" charset="0"/>
                                      </a:rPr>
                                    </m:ctrlPr>
                                  </m:accPr>
                                  <m:e>
                                    <m:r>
                                      <a:rPr lang="en-US" i="1">
                                        <a:latin typeface="Cambria Math" charset="0"/>
                                      </a:rPr>
                                      <m:t>𝑋</m:t>
                                    </m:r>
                                  </m:e>
                                </m:acc>
                              </m:e>
                            </m:d>
                          </m:e>
                          <m:sup>
                            <m:r>
                              <a:rPr lang="en-US" i="1">
                                <a:latin typeface="Cambria Math" charset="0"/>
                              </a:rPr>
                              <m:t>2</m:t>
                            </m:r>
                          </m:sup>
                        </m:sSup>
                        <m:r>
                          <a:rPr lang="en-US" b="0" i="1" smtClean="0">
                            <a:latin typeface="Cambria Math" charset="0"/>
                          </a:rPr>
                          <m:t>=29</m:t>
                        </m:r>
                      </m:e>
                    </m:nary>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610971" y="2725210"/>
                <a:ext cx="4772717" cy="375872"/>
              </a:xfrm>
              <a:prstGeom prst="rect">
                <a:avLst/>
              </a:prstGeom>
              <a:blipFill rotWithShape="0">
                <a:blip r:embed="rId4"/>
                <a:stretch>
                  <a:fillRect l="-1022" t="-116129" b="-180645"/>
                </a:stretch>
              </a:blipFill>
            </p:spPr>
            <p:txBody>
              <a:bodyPr/>
              <a:lstStyle/>
              <a:p>
                <a:r>
                  <a:rPr lang="en-US">
                    <a:noFill/>
                  </a:rPr>
                  <a:t> </a:t>
                </a:r>
              </a:p>
            </p:txBody>
          </p:sp>
        </mc:Fallback>
      </mc:AlternateContent>
      <p:sp>
        <p:nvSpPr>
          <p:cNvPr id="10" name="TextBox 9"/>
          <p:cNvSpPr txBox="1"/>
          <p:nvPr/>
        </p:nvSpPr>
        <p:spPr>
          <a:xfrm>
            <a:off x="3240042" y="5807462"/>
            <a:ext cx="1626781" cy="369332"/>
          </a:xfrm>
          <a:prstGeom prst="rect">
            <a:avLst/>
          </a:prstGeom>
          <a:noFill/>
        </p:spPr>
        <p:txBody>
          <a:bodyPr wrap="square" rtlCol="0">
            <a:spAutoFit/>
          </a:bodyPr>
          <a:lstStyle/>
          <a:p>
            <a:r>
              <a:rPr lang="en-US" smtClean="0"/>
              <a:t>Check with R:</a:t>
            </a:r>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6823" y="5339999"/>
            <a:ext cx="2192666" cy="1304258"/>
          </a:xfrm>
          <a:prstGeom prst="rect">
            <a:avLst/>
          </a:prstGeom>
        </p:spPr>
      </p:pic>
    </p:spTree>
    <p:extLst>
      <p:ext uri="{BB962C8B-B14F-4D97-AF65-F5344CB8AC3E}">
        <p14:creationId xmlns:p14="http://schemas.microsoft.com/office/powerpoint/2010/main" val="380326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29109"/>
            <a:ext cx="11616794" cy="6955750"/>
          </a:xfrm>
          <a:prstGeom prst="rect">
            <a:avLst/>
          </a:prstGeom>
          <a:noFill/>
        </p:spPr>
        <p:txBody>
          <a:bodyPr wrap="square" rtlCol="0">
            <a:spAutoFit/>
          </a:bodyPr>
          <a:lstStyle/>
          <a:p>
            <a:r>
              <a:rPr lang="en-US" sz="2500" b="1" dirty="0" smtClean="0"/>
              <a:t>Numeric/Quantitative Data: </a:t>
            </a:r>
          </a:p>
          <a:p>
            <a:r>
              <a:rPr lang="en-US" sz="2500" b="1" dirty="0" smtClean="0"/>
              <a:t>2. </a:t>
            </a:r>
            <a:r>
              <a:rPr lang="en-US" sz="2500" dirty="0" smtClean="0"/>
              <a:t>Sample </a:t>
            </a:r>
            <a:r>
              <a:rPr lang="en-US" sz="2500" b="1" dirty="0" smtClean="0"/>
              <a:t>Standard Deviation (s) 	</a:t>
            </a:r>
          </a:p>
          <a:p>
            <a:r>
              <a:rPr lang="en-US" sz="2500" dirty="0" smtClean="0"/>
              <a:t>Ex: Calculate the [sample] standard deviation for the lamp lifetime data </a:t>
            </a:r>
          </a:p>
          <a:p>
            <a:endParaRPr lang="en-US" sz="2500" dirty="0"/>
          </a:p>
          <a:p>
            <a:r>
              <a:rPr lang="en-US" sz="2500" dirty="0" smtClean="0"/>
              <a:t>	(Make sure you can also calculate this value with your calculator)</a:t>
            </a:r>
          </a:p>
          <a:p>
            <a:endParaRPr lang="en-US" sz="2500" dirty="0" smtClean="0"/>
          </a:p>
          <a:p>
            <a:endParaRPr lang="en-US" sz="2500" dirty="0" smtClean="0"/>
          </a:p>
          <a:p>
            <a:r>
              <a:rPr lang="en-US" sz="2500" dirty="0" smtClean="0"/>
              <a:t>Mean and Standard Deviation are the most appropriate/useful measures of center and spread when:</a:t>
            </a:r>
          </a:p>
          <a:p>
            <a:r>
              <a:rPr lang="en-US" sz="2500" dirty="0"/>
              <a:t>	</a:t>
            </a:r>
            <a:r>
              <a:rPr lang="en-US" sz="2500" i="1" dirty="0" smtClean="0"/>
              <a:t>*Data is fairly symmetric and highly concentrated around the central value. Why?</a:t>
            </a:r>
          </a:p>
          <a:p>
            <a:endParaRPr lang="en-US" sz="2500" dirty="0" smtClean="0"/>
          </a:p>
          <a:p>
            <a:endParaRPr lang="en-US" sz="2500" dirty="0" smtClean="0"/>
          </a:p>
          <a:p>
            <a:r>
              <a:rPr lang="en-US" sz="2500" dirty="0" smtClean="0"/>
              <a:t>Median and IQR are the </a:t>
            </a:r>
            <a:r>
              <a:rPr lang="en-US" sz="2500" dirty="0"/>
              <a:t>most </a:t>
            </a:r>
            <a:r>
              <a:rPr lang="en-US" sz="2500" dirty="0" smtClean="0"/>
              <a:t>appropriate/useful when:</a:t>
            </a:r>
          </a:p>
          <a:p>
            <a:r>
              <a:rPr lang="en-US" sz="2500" dirty="0"/>
              <a:t>	</a:t>
            </a:r>
            <a:r>
              <a:rPr lang="en-US" sz="2500" i="1" dirty="0" smtClean="0"/>
              <a:t>*Data </a:t>
            </a:r>
            <a:r>
              <a:rPr lang="en-US" sz="2500" i="1" dirty="0"/>
              <a:t>is </a:t>
            </a:r>
            <a:r>
              <a:rPr lang="en-US" sz="2500" i="1" dirty="0" smtClean="0"/>
              <a:t>highly skewed or has extreme outliers. Why?</a:t>
            </a:r>
            <a:endParaRPr lang="en-US" sz="2500" dirty="0" smtClean="0"/>
          </a:p>
          <a:p>
            <a:endParaRPr lang="en-US" sz="2500" dirty="0" smtClean="0"/>
          </a:p>
          <a:p>
            <a:r>
              <a:rPr lang="en-US" sz="2300" dirty="0" smtClean="0"/>
              <a:t>EXAM TIP: </a:t>
            </a:r>
          </a:p>
          <a:p>
            <a:r>
              <a:rPr lang="en-US" sz="2300" dirty="0" smtClean="0"/>
              <a:t>Learn how to calculate SAMPLE MEAN and SAMPLE STANDARD DEVIATON on your calculator </a:t>
            </a:r>
          </a:p>
          <a:p>
            <a:r>
              <a:rPr lang="en-US" sz="2500" dirty="0" smtClean="0"/>
              <a:t>	</a:t>
            </a:r>
          </a:p>
        </p:txBody>
      </p:sp>
      <p:sp>
        <p:nvSpPr>
          <p:cNvPr id="7" name="Title 1"/>
          <p:cNvSpPr>
            <a:spLocks noGrp="1"/>
          </p:cNvSpPr>
          <p:nvPr>
            <p:ph type="title"/>
          </p:nvPr>
        </p:nvSpPr>
        <p:spPr>
          <a:xfrm>
            <a:off x="7630083" y="0"/>
            <a:ext cx="4572000" cy="546552"/>
          </a:xfrm>
        </p:spPr>
        <p:txBody>
          <a:bodyPr>
            <a:normAutofit/>
          </a:bodyPr>
          <a:lstStyle/>
          <a:p>
            <a:r>
              <a:rPr lang="en-US" sz="2000" dirty="0" smtClean="0"/>
              <a:t>Descriptive Statistics (Numerically) cont.</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515" y="842284"/>
            <a:ext cx="2109924" cy="1113571"/>
          </a:xfrm>
          <a:prstGeom prst="rect">
            <a:avLst/>
          </a:prstGeom>
        </p:spPr>
      </p:pic>
    </p:spTree>
    <p:extLst>
      <p:ext uri="{BB962C8B-B14F-4D97-AF65-F5344CB8AC3E}">
        <p14:creationId xmlns:p14="http://schemas.microsoft.com/office/powerpoint/2010/main" val="897068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063" y="1292796"/>
            <a:ext cx="6125937" cy="4119113"/>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150667" y="555118"/>
                <a:ext cx="12169360" cy="3538020"/>
              </a:xfrm>
              <a:prstGeom prst="rect">
                <a:avLst/>
              </a:prstGeom>
              <a:noFill/>
            </p:spPr>
            <p:txBody>
              <a:bodyPr wrap="square" rtlCol="0">
                <a:spAutoFit/>
              </a:bodyPr>
              <a:lstStyle/>
              <a:p>
                <a:r>
                  <a:rPr lang="en-US" sz="2200" dirty="0" smtClean="0"/>
                  <a:t>To </a:t>
                </a:r>
                <a:r>
                  <a:rPr lang="en-US" sz="2200" dirty="0" smtClean="0"/>
                  <a:t>make a </a:t>
                </a:r>
                <a:r>
                  <a:rPr lang="en-US" sz="2200" b="1" i="1" dirty="0" smtClean="0"/>
                  <a:t>histogram </a:t>
                </a:r>
                <a:r>
                  <a:rPr lang="en-US" sz="2200" dirty="0" smtClean="0"/>
                  <a:t>by hand (optional)</a:t>
                </a:r>
                <a:r>
                  <a:rPr lang="en-US" sz="2200" b="1" i="1" dirty="0" smtClean="0"/>
                  <a:t>,</a:t>
                </a:r>
              </a:p>
              <a:p>
                <a:r>
                  <a:rPr lang="en-US" sz="2200" b="1" i="1" dirty="0"/>
                  <a:t>	</a:t>
                </a:r>
                <a:r>
                  <a:rPr lang="en-US" sz="2200" dirty="0" smtClean="0"/>
                  <a:t>2. Above each interval, draw bar whose height indicates its</a:t>
                </a:r>
              </a:p>
              <a:p>
                <a:r>
                  <a:rPr lang="en-US" sz="2200" dirty="0"/>
                  <a:t>	</a:t>
                </a:r>
                <a:r>
                  <a:rPr lang="en-US" sz="2200" dirty="0" smtClean="0"/>
                  <a:t> (B)</a:t>
                </a:r>
                <a:r>
                  <a:rPr lang="en-US" sz="2200" b="1" i="1" dirty="0" smtClean="0"/>
                  <a:t> </a:t>
                </a:r>
                <a:r>
                  <a:rPr lang="en-US" sz="2200" i="1" dirty="0" smtClean="0"/>
                  <a:t>relative frequency=</a:t>
                </a:r>
                <a14:m>
                  <m:oMath xmlns:m="http://schemas.openxmlformats.org/officeDocument/2006/math">
                    <m:f>
                      <m:fPr>
                        <m:ctrlPr>
                          <a:rPr lang="mr-IN" sz="2200" i="1" smtClean="0">
                            <a:latin typeface="Cambria Math" charset="0"/>
                          </a:rPr>
                        </m:ctrlPr>
                      </m:fPr>
                      <m:num>
                        <m:r>
                          <a:rPr lang="en-US" sz="2200" b="0" i="1" smtClean="0">
                            <a:latin typeface="Cambria Math" charset="0"/>
                          </a:rPr>
                          <m:t>𝑓𝑟𝑒𝑞𝑢𝑒𝑛𝑐𝑦</m:t>
                        </m:r>
                      </m:num>
                      <m:den>
                        <m:r>
                          <a:rPr lang="en-US" sz="2200" b="0" i="1" smtClean="0">
                            <a:latin typeface="Cambria Math" charset="0"/>
                          </a:rPr>
                          <m:t>𝑡𝑜𝑡𝑎𝑙</m:t>
                        </m:r>
                        <m:r>
                          <a:rPr lang="en-US" sz="2200" b="0" i="1" smtClean="0">
                            <a:latin typeface="Cambria Math" charset="0"/>
                          </a:rPr>
                          <m:t> # </m:t>
                        </m:r>
                        <m:r>
                          <a:rPr lang="en-US" sz="2200" b="0" i="1" smtClean="0">
                            <a:latin typeface="Cambria Math" charset="0"/>
                          </a:rPr>
                          <m:t>𝑜𝑏𝑠𝑒𝑟𝑣𝑎𝑡𝑖𝑜𝑛𝑠</m:t>
                        </m:r>
                      </m:den>
                    </m:f>
                    <m:r>
                      <a:rPr lang="en-US" sz="2200" b="0" i="1" smtClean="0">
                        <a:latin typeface="Cambria Math" charset="0"/>
                      </a:rPr>
                      <m:t>  </m:t>
                    </m:r>
                  </m:oMath>
                </a14:m>
                <a:r>
                  <a:rPr lang="en-US" sz="2200" dirty="0" smtClean="0"/>
                  <a:t>  (proportion)</a:t>
                </a:r>
              </a:p>
              <a:p>
                <a:r>
                  <a:rPr lang="en-US" sz="2200" dirty="0"/>
                  <a:t>	</a:t>
                </a:r>
              </a:p>
              <a:p>
                <a:endParaRPr lang="en-US" dirty="0"/>
              </a:p>
              <a:p>
                <a:endParaRPr lang="en-US" b="1" i="1" dirty="0" smtClean="0"/>
              </a:p>
              <a:p>
                <a:r>
                  <a:rPr lang="en-US" b="1" i="1" dirty="0"/>
                  <a:t>	</a:t>
                </a:r>
                <a:endParaRPr lang="en-US" dirty="0" smtClean="0"/>
              </a:p>
              <a:p>
                <a:pPr lvl="1"/>
                <a:endParaRPr lang="en-US" b="1" dirty="0"/>
              </a:p>
              <a:p>
                <a:pPr lvl="1"/>
                <a:endParaRPr lang="en-US" b="1" dirty="0" smtClean="0"/>
              </a:p>
              <a:p>
                <a:pPr lvl="1"/>
                <a:endParaRPr lang="en-US" b="1" dirty="0"/>
              </a:p>
              <a:p>
                <a:pPr lvl="1"/>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50667" y="555118"/>
                <a:ext cx="12169360" cy="3538020"/>
              </a:xfrm>
              <a:prstGeom prst="rect">
                <a:avLst/>
              </a:prstGeom>
              <a:blipFill rotWithShape="0">
                <a:blip r:embed="rId4"/>
                <a:stretch>
                  <a:fillRect l="-651" t="-1207"/>
                </a:stretch>
              </a:blipFill>
            </p:spPr>
            <p:txBody>
              <a:bodyPr/>
              <a:lstStyle/>
              <a:p>
                <a:r>
                  <a:rPr lang="en-US">
                    <a:noFill/>
                  </a:rPr>
                  <a:t> </a:t>
                </a:r>
              </a:p>
            </p:txBody>
          </p:sp>
        </mc:Fallback>
      </mc:AlternateContent>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681" y="5670329"/>
            <a:ext cx="11453858" cy="1095015"/>
          </a:xfrm>
          <a:prstGeom prst="rect">
            <a:avLst/>
          </a:prstGeom>
        </p:spPr>
      </p:pic>
      <p:sp>
        <p:nvSpPr>
          <p:cNvPr id="8" name="Rectangle 7"/>
          <p:cNvSpPr/>
          <p:nvPr/>
        </p:nvSpPr>
        <p:spPr>
          <a:xfrm>
            <a:off x="150667" y="2140967"/>
            <a:ext cx="5787369" cy="3139321"/>
          </a:xfrm>
          <a:prstGeom prst="rect">
            <a:avLst/>
          </a:prstGeom>
        </p:spPr>
        <p:txBody>
          <a:bodyPr wrap="square">
            <a:spAutoFit/>
          </a:bodyPr>
          <a:lstStyle/>
          <a:p>
            <a:r>
              <a:rPr lang="en-US" sz="2200" dirty="0"/>
              <a:t>From this graph, we can see </a:t>
            </a:r>
            <a:r>
              <a:rPr lang="en-US" sz="2200" dirty="0" smtClean="0"/>
              <a:t>that </a:t>
            </a:r>
            <a:r>
              <a:rPr lang="en-US" sz="2200" b="1" dirty="0" smtClean="0"/>
              <a:t>15% (3/20) </a:t>
            </a:r>
            <a:r>
              <a:rPr lang="en-US" sz="2200" dirty="0" smtClean="0"/>
              <a:t>of the lamps  had </a:t>
            </a:r>
            <a:r>
              <a:rPr lang="en-US" sz="2200" dirty="0"/>
              <a:t>lifetimes between 600 and 700 </a:t>
            </a:r>
            <a:endParaRPr lang="en-US" sz="2200" dirty="0" smtClean="0"/>
          </a:p>
          <a:p>
            <a:r>
              <a:rPr lang="en-US" sz="2200" dirty="0" smtClean="0"/>
              <a:t>(</a:t>
            </a:r>
            <a:r>
              <a:rPr lang="fi-FI" sz="2200" dirty="0"/>
              <a:t>612, 623, </a:t>
            </a:r>
            <a:r>
              <a:rPr lang="fi-FI" sz="2200" dirty="0" smtClean="0"/>
              <a:t>666) </a:t>
            </a:r>
          </a:p>
          <a:p>
            <a:endParaRPr lang="fi-FI" sz="2200" dirty="0"/>
          </a:p>
          <a:p>
            <a:r>
              <a:rPr lang="fi-FI" sz="2200" dirty="0" smtClean="0"/>
              <a:t>and </a:t>
            </a:r>
            <a:r>
              <a:rPr lang="fi-FI" sz="2200" dirty="0" err="1"/>
              <a:t>only</a:t>
            </a:r>
            <a:r>
              <a:rPr lang="fi-FI" sz="2200" dirty="0"/>
              <a:t> </a:t>
            </a:r>
            <a:r>
              <a:rPr lang="fi-FI" sz="2200" dirty="0" smtClean="0"/>
              <a:t>5% (1/20)  </a:t>
            </a:r>
            <a:r>
              <a:rPr lang="fi-FI" sz="2200" dirty="0" err="1"/>
              <a:t>between</a:t>
            </a:r>
            <a:r>
              <a:rPr lang="fi-FI" sz="2200" dirty="0"/>
              <a:t> 700 and 800 (744</a:t>
            </a:r>
            <a:r>
              <a:rPr lang="fi-FI" sz="2200" dirty="0" smtClean="0"/>
              <a:t>)</a:t>
            </a:r>
          </a:p>
          <a:p>
            <a:endParaRPr lang="fi-FI" sz="2200" dirty="0"/>
          </a:p>
          <a:p>
            <a:r>
              <a:rPr lang="fi-FI" sz="2200" dirty="0" smtClean="0"/>
              <a:t>*</a:t>
            </a:r>
            <a:r>
              <a:rPr lang="fi-FI" sz="2200" dirty="0" err="1" smtClean="0"/>
              <a:t>Relative</a:t>
            </a:r>
            <a:r>
              <a:rPr lang="fi-FI" sz="2200" dirty="0" smtClean="0"/>
              <a:t> </a:t>
            </a:r>
            <a:r>
              <a:rPr lang="fi-FI" sz="2200" dirty="0" err="1" smtClean="0"/>
              <a:t>Frequency</a:t>
            </a:r>
            <a:r>
              <a:rPr lang="fi-FI" sz="2200" dirty="0" smtClean="0"/>
              <a:t> </a:t>
            </a:r>
            <a:r>
              <a:rPr lang="fi-FI" sz="2200" dirty="0" err="1" smtClean="0"/>
              <a:t>Histograms</a:t>
            </a:r>
            <a:r>
              <a:rPr lang="fi-FI" sz="2200" dirty="0" smtClean="0"/>
              <a:t> </a:t>
            </a:r>
            <a:r>
              <a:rPr lang="fi-FI" sz="2200" dirty="0" err="1" smtClean="0"/>
              <a:t>are</a:t>
            </a:r>
            <a:r>
              <a:rPr lang="fi-FI" sz="2200" dirty="0" smtClean="0"/>
              <a:t> </a:t>
            </a:r>
            <a:r>
              <a:rPr lang="fi-FI" sz="2200" dirty="0" err="1" smtClean="0"/>
              <a:t>more</a:t>
            </a:r>
            <a:r>
              <a:rPr lang="fi-FI" sz="2200" dirty="0" smtClean="0"/>
              <a:t> </a:t>
            </a:r>
            <a:r>
              <a:rPr lang="fi-FI" sz="2200" dirty="0" err="1" smtClean="0"/>
              <a:t>helpful</a:t>
            </a:r>
            <a:r>
              <a:rPr lang="fi-FI" sz="2200" dirty="0" smtClean="0"/>
              <a:t> </a:t>
            </a:r>
            <a:r>
              <a:rPr lang="fi-FI" sz="2200" dirty="0" err="1" smtClean="0"/>
              <a:t>than</a:t>
            </a:r>
            <a:r>
              <a:rPr lang="fi-FI" sz="2200" dirty="0" smtClean="0"/>
              <a:t> </a:t>
            </a:r>
            <a:r>
              <a:rPr lang="fi-FI" sz="2200" dirty="0" err="1" smtClean="0"/>
              <a:t>frequency</a:t>
            </a:r>
            <a:r>
              <a:rPr lang="fi-FI" sz="2200" dirty="0" smtClean="0"/>
              <a:t> </a:t>
            </a:r>
            <a:r>
              <a:rPr lang="fi-FI" sz="2200" dirty="0" err="1" smtClean="0"/>
              <a:t>when</a:t>
            </a:r>
            <a:r>
              <a:rPr lang="fi-FI" sz="2200" dirty="0" smtClean="0"/>
              <a:t> </a:t>
            </a:r>
            <a:r>
              <a:rPr lang="fi-FI" sz="2200" dirty="0" err="1" smtClean="0"/>
              <a:t>comparing</a:t>
            </a:r>
            <a:r>
              <a:rPr lang="fi-FI" sz="2200" dirty="0"/>
              <a:t> </a:t>
            </a:r>
            <a:r>
              <a:rPr lang="fi-FI" sz="2200" dirty="0" err="1" smtClean="0"/>
              <a:t>multiple</a:t>
            </a:r>
            <a:r>
              <a:rPr lang="fi-FI" sz="2200" dirty="0" smtClean="0"/>
              <a:t> </a:t>
            </a:r>
            <a:r>
              <a:rPr lang="fi-FI" sz="2200" dirty="0" err="1" smtClean="0"/>
              <a:t>sets</a:t>
            </a:r>
            <a:r>
              <a:rPr lang="fi-FI" sz="2200" dirty="0" smtClean="0"/>
              <a:t> of data. </a:t>
            </a:r>
            <a:r>
              <a:rPr lang="fi-FI" sz="2200" dirty="0" err="1" smtClean="0"/>
              <a:t>Why</a:t>
            </a:r>
            <a:r>
              <a:rPr lang="fi-FI" sz="2200" dirty="0" smtClean="0"/>
              <a:t>?</a:t>
            </a:r>
            <a:endParaRPr lang="en-US" sz="2200" dirty="0"/>
          </a:p>
        </p:txBody>
      </p:sp>
      <p:sp>
        <p:nvSpPr>
          <p:cNvPr id="10" name="Title 1"/>
          <p:cNvSpPr>
            <a:spLocks noGrp="1"/>
          </p:cNvSpPr>
          <p:nvPr>
            <p:ph type="title"/>
          </p:nvPr>
        </p:nvSpPr>
        <p:spPr>
          <a:xfrm>
            <a:off x="150667" y="180587"/>
            <a:ext cx="7696161" cy="263922"/>
          </a:xfrm>
        </p:spPr>
        <p:txBody>
          <a:bodyPr>
            <a:noAutofit/>
          </a:bodyPr>
          <a:lstStyle/>
          <a:p>
            <a:r>
              <a:rPr lang="en-US" sz="2000" dirty="0" smtClean="0"/>
              <a:t>Descriptive Statistics (graphically) </a:t>
            </a:r>
            <a:r>
              <a:rPr lang="en-US" sz="2000" dirty="0" err="1" smtClean="0"/>
              <a:t>cont</a:t>
            </a:r>
            <a:r>
              <a:rPr lang="mr-IN" sz="2000" smtClean="0"/>
              <a:t>…</a:t>
            </a:r>
            <a:endParaRPr lang="en-US" sz="2000" dirty="0"/>
          </a:p>
        </p:txBody>
      </p:sp>
    </p:spTree>
    <p:extLst>
      <p:ext uri="{BB962C8B-B14F-4D97-AF65-F5344CB8AC3E}">
        <p14:creationId xmlns:p14="http://schemas.microsoft.com/office/powerpoint/2010/main" val="1725108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249468" y="519243"/>
                <a:ext cx="11942532" cy="4593437"/>
              </a:xfrm>
              <a:prstGeom prst="rect">
                <a:avLst/>
              </a:prstGeom>
              <a:noFill/>
            </p:spPr>
            <p:txBody>
              <a:bodyPr wrap="square" rtlCol="0">
                <a:spAutoFit/>
              </a:bodyPr>
              <a:lstStyle/>
              <a:p>
                <a:r>
                  <a:rPr lang="en-US" sz="2200" dirty="0" smtClean="0"/>
                  <a:t>To </a:t>
                </a:r>
                <a:r>
                  <a:rPr lang="en-US" sz="2200" dirty="0" smtClean="0"/>
                  <a:t>make a </a:t>
                </a:r>
                <a:r>
                  <a:rPr lang="en-US" sz="2200" b="1" i="1" dirty="0" smtClean="0"/>
                  <a:t>histogram </a:t>
                </a:r>
                <a:r>
                  <a:rPr lang="en-US" sz="2200" dirty="0" smtClean="0"/>
                  <a:t>by hand (optional)</a:t>
                </a:r>
                <a:r>
                  <a:rPr lang="en-US" sz="2200" b="1" i="1" dirty="0" smtClean="0"/>
                  <a:t>,</a:t>
                </a:r>
              </a:p>
              <a:p>
                <a:r>
                  <a:rPr lang="en-US" sz="2200" b="1" i="1" dirty="0"/>
                  <a:t>	</a:t>
                </a:r>
                <a:r>
                  <a:rPr lang="en-US" sz="2200" dirty="0" smtClean="0"/>
                  <a:t>2. Above each interval, draw bar whose height indicates its </a:t>
                </a:r>
              </a:p>
              <a:p>
                <a:r>
                  <a:rPr lang="en-US" sz="2200" dirty="0" smtClean="0"/>
                  <a:t>	(C)</a:t>
                </a:r>
                <a:r>
                  <a:rPr lang="en-US" sz="2200" b="1" i="1" dirty="0" smtClean="0"/>
                  <a:t> </a:t>
                </a:r>
                <a:r>
                  <a:rPr lang="en-US" sz="2200" i="1" dirty="0" smtClean="0"/>
                  <a:t>density=</a:t>
                </a:r>
                <a14:m>
                  <m:oMath xmlns:m="http://schemas.openxmlformats.org/officeDocument/2006/math">
                    <m:f>
                      <m:fPr>
                        <m:ctrlPr>
                          <a:rPr lang="mr-IN" sz="2200" i="1" smtClean="0">
                            <a:latin typeface="Cambria Math" charset="0"/>
                          </a:rPr>
                        </m:ctrlPr>
                      </m:fPr>
                      <m:num>
                        <m:r>
                          <a:rPr lang="en-US" sz="2200" b="0" i="1" smtClean="0">
                            <a:latin typeface="Cambria Math" charset="0"/>
                          </a:rPr>
                          <m:t>𝑟𝑒𝑙𝑎𝑡𝑖𝑣𝑒</m:t>
                        </m:r>
                        <m:r>
                          <a:rPr lang="en-US" sz="2200" b="0" i="1" smtClean="0">
                            <a:latin typeface="Cambria Math" charset="0"/>
                          </a:rPr>
                          <m:t> </m:t>
                        </m:r>
                        <m:r>
                          <a:rPr lang="en-US" sz="2200" b="0" i="1" smtClean="0">
                            <a:latin typeface="Cambria Math" charset="0"/>
                          </a:rPr>
                          <m:t>𝑓𝑟𝑒𝑞𝑢𝑒𝑛𝑐𝑦</m:t>
                        </m:r>
                      </m:num>
                      <m:den>
                        <m:r>
                          <a:rPr lang="en-US" sz="2200" b="0" i="1" smtClean="0">
                            <a:latin typeface="Cambria Math" charset="0"/>
                          </a:rPr>
                          <m:t>𝑤𝑖𝑑𝑡h</m:t>
                        </m:r>
                        <m:r>
                          <a:rPr lang="en-US" sz="2200" b="0" i="1" smtClean="0">
                            <a:latin typeface="Cambria Math" charset="0"/>
                          </a:rPr>
                          <m:t> </m:t>
                        </m:r>
                        <m:r>
                          <a:rPr lang="en-US" sz="2200" b="0" i="1" smtClean="0">
                            <a:latin typeface="Cambria Math" charset="0"/>
                          </a:rPr>
                          <m:t>𝑜𝑓</m:t>
                        </m:r>
                        <m:r>
                          <a:rPr lang="en-US" sz="2200" b="0" i="1" smtClean="0">
                            <a:latin typeface="Cambria Math" charset="0"/>
                          </a:rPr>
                          <m:t> </m:t>
                        </m:r>
                        <m:r>
                          <a:rPr lang="en-US" sz="2200" b="0" i="1" smtClean="0">
                            <a:latin typeface="Cambria Math" charset="0"/>
                          </a:rPr>
                          <m:t>𝑏𝑖𝑛𝑠</m:t>
                        </m:r>
                      </m:den>
                    </m:f>
                    <m:r>
                      <a:rPr lang="en-US" sz="2200" b="0" i="1" smtClean="0">
                        <a:latin typeface="Cambria Math" charset="0"/>
                      </a:rPr>
                      <m:t>  </m:t>
                    </m:r>
                  </m:oMath>
                </a14:m>
                <a:r>
                  <a:rPr lang="en-US" sz="2200" dirty="0" smtClean="0"/>
                  <a:t>   (so that total area=1).      Density*Width=Relative Frequency </a:t>
                </a:r>
              </a:p>
              <a:p>
                <a:r>
                  <a:rPr lang="en-US" sz="2200" dirty="0"/>
                  <a:t>	</a:t>
                </a:r>
                <a:r>
                  <a:rPr lang="en-US" sz="2200" dirty="0" smtClean="0"/>
                  <a:t>						</a:t>
                </a:r>
              </a:p>
              <a:p>
                <a:endParaRPr lang="en-US" sz="2200" dirty="0" smtClean="0"/>
              </a:p>
              <a:p>
                <a:endParaRPr lang="en-US" sz="2200" dirty="0" smtClean="0"/>
              </a:p>
              <a:p>
                <a:r>
                  <a:rPr lang="en-US" sz="2200" dirty="0"/>
                  <a:t>	</a:t>
                </a:r>
                <a:r>
                  <a:rPr lang="en-US" sz="2200" dirty="0" smtClean="0"/>
                  <a:t>						*or a density plot “smooths” out the bars</a:t>
                </a:r>
                <a:endParaRPr lang="en-US" sz="2200" dirty="0"/>
              </a:p>
              <a:p>
                <a:endParaRPr lang="en-US" dirty="0"/>
              </a:p>
              <a:p>
                <a:endParaRPr lang="en-US" b="1" i="1" dirty="0" smtClean="0"/>
              </a:p>
              <a:p>
                <a:r>
                  <a:rPr lang="en-US" b="1" i="1" dirty="0"/>
                  <a:t>	</a:t>
                </a:r>
                <a:endParaRPr lang="en-US" dirty="0" smtClean="0"/>
              </a:p>
              <a:p>
                <a:pPr lvl="1"/>
                <a:endParaRPr lang="en-US" b="1" dirty="0"/>
              </a:p>
              <a:p>
                <a:pPr lvl="1"/>
                <a:endParaRPr lang="en-US" b="1" dirty="0" smtClean="0"/>
              </a:p>
              <a:p>
                <a:pPr lvl="1"/>
                <a:endParaRPr lang="en-US" b="1" dirty="0"/>
              </a:p>
              <a:p>
                <a:pPr lvl="1"/>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249468" y="519243"/>
                <a:ext cx="11942532" cy="4593437"/>
              </a:xfrm>
              <a:prstGeom prst="rect">
                <a:avLst/>
              </a:prstGeom>
              <a:blipFill rotWithShape="0">
                <a:blip r:embed="rId3"/>
                <a:stretch>
                  <a:fillRect l="-664" t="-92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4553" y="3198922"/>
            <a:ext cx="4641051" cy="289082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667" y="1934014"/>
            <a:ext cx="6547108" cy="36566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323" y="2844242"/>
            <a:ext cx="5219198" cy="326757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5012" y="6201810"/>
            <a:ext cx="7969722" cy="402318"/>
          </a:xfrm>
          <a:prstGeom prst="rect">
            <a:avLst/>
          </a:prstGeom>
        </p:spPr>
      </p:pic>
      <p:sp>
        <p:nvSpPr>
          <p:cNvPr id="13" name="Title 1"/>
          <p:cNvSpPr>
            <a:spLocks noGrp="1"/>
          </p:cNvSpPr>
          <p:nvPr>
            <p:ph type="title"/>
          </p:nvPr>
        </p:nvSpPr>
        <p:spPr>
          <a:xfrm>
            <a:off x="150667" y="180587"/>
            <a:ext cx="7696161" cy="263922"/>
          </a:xfrm>
        </p:spPr>
        <p:txBody>
          <a:bodyPr>
            <a:noAutofit/>
          </a:bodyPr>
          <a:lstStyle/>
          <a:p>
            <a:r>
              <a:rPr lang="en-US" sz="2000" dirty="0" smtClean="0"/>
              <a:t>Descriptive Statistics (graphically) </a:t>
            </a:r>
            <a:r>
              <a:rPr lang="en-US" sz="2000" dirty="0" err="1" smtClean="0"/>
              <a:t>cont</a:t>
            </a:r>
            <a:r>
              <a:rPr lang="mr-IN" sz="2000" smtClean="0"/>
              <a:t>…</a:t>
            </a:r>
            <a:endParaRPr lang="en-US" sz="2000" dirty="0"/>
          </a:p>
        </p:txBody>
      </p:sp>
    </p:spTree>
    <p:extLst>
      <p:ext uri="{BB962C8B-B14F-4D97-AF65-F5344CB8AC3E}">
        <p14:creationId xmlns:p14="http://schemas.microsoft.com/office/powerpoint/2010/main" val="1206357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667" y="444509"/>
            <a:ext cx="10630747" cy="830997"/>
          </a:xfrm>
          <a:prstGeom prst="rect">
            <a:avLst/>
          </a:prstGeom>
          <a:noFill/>
        </p:spPr>
        <p:txBody>
          <a:bodyPr wrap="square" rtlCol="0">
            <a:spAutoFit/>
          </a:bodyPr>
          <a:lstStyle/>
          <a:p>
            <a:r>
              <a:rPr lang="en-US" sz="2400" dirty="0" smtClean="0"/>
              <a:t>Graphing numeric data allows us to see the </a:t>
            </a:r>
            <a:r>
              <a:rPr lang="en-US" sz="2400" b="1" i="1" dirty="0" smtClean="0"/>
              <a:t>shape </a:t>
            </a:r>
            <a:r>
              <a:rPr lang="en-US" sz="2400" dirty="0" smtClean="0"/>
              <a:t>of the data</a:t>
            </a:r>
          </a:p>
          <a:p>
            <a:r>
              <a:rPr lang="en-US" sz="2400" dirty="0" smtClean="0"/>
              <a:t>		*most easily seen in </a:t>
            </a:r>
            <a:r>
              <a:rPr lang="en-US" sz="2400" b="1" dirty="0" smtClean="0"/>
              <a:t>stem and leaf </a:t>
            </a:r>
            <a:r>
              <a:rPr lang="en-US" sz="2400" dirty="0" smtClean="0"/>
              <a:t>or </a:t>
            </a:r>
            <a:r>
              <a:rPr lang="en-US" sz="2400" b="1" dirty="0" smtClean="0"/>
              <a:t>histogram</a:t>
            </a:r>
            <a:endParaRPr lang="en-US" b="1" dirty="0"/>
          </a:p>
        </p:txBody>
      </p:sp>
      <p:sp>
        <p:nvSpPr>
          <p:cNvPr id="12" name="Title 1"/>
          <p:cNvSpPr>
            <a:spLocks noGrp="1"/>
          </p:cNvSpPr>
          <p:nvPr>
            <p:ph type="title"/>
          </p:nvPr>
        </p:nvSpPr>
        <p:spPr>
          <a:xfrm>
            <a:off x="150667" y="180587"/>
            <a:ext cx="7696161" cy="263922"/>
          </a:xfrm>
        </p:spPr>
        <p:txBody>
          <a:bodyPr>
            <a:noAutofit/>
          </a:bodyPr>
          <a:lstStyle/>
          <a:p>
            <a:r>
              <a:rPr lang="en-US" sz="2000" dirty="0" smtClean="0"/>
              <a:t>Descriptive Statistics (graphically) </a:t>
            </a:r>
            <a:r>
              <a:rPr lang="en-US" sz="2000" dirty="0" err="1" smtClean="0"/>
              <a:t>cont</a:t>
            </a:r>
            <a:r>
              <a:rPr lang="mr-IN" sz="2000" dirty="0" smtClean="0"/>
              <a:t>…</a:t>
            </a: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673" y="1451794"/>
            <a:ext cx="5425327" cy="3503613"/>
          </a:xfrm>
          <a:prstGeom prst="rect">
            <a:avLst/>
          </a:prstGeom>
        </p:spPr>
      </p:pic>
      <p:sp>
        <p:nvSpPr>
          <p:cNvPr id="14" name="Rectangle 13"/>
          <p:cNvSpPr/>
          <p:nvPr/>
        </p:nvSpPr>
        <p:spPr>
          <a:xfrm>
            <a:off x="7132957" y="5131695"/>
            <a:ext cx="5014201" cy="1708160"/>
          </a:xfrm>
          <a:prstGeom prst="rect">
            <a:avLst/>
          </a:prstGeom>
        </p:spPr>
        <p:txBody>
          <a:bodyPr wrap="square">
            <a:spAutoFit/>
          </a:bodyPr>
          <a:lstStyle/>
          <a:p>
            <a:r>
              <a:rPr lang="en-US" sz="2100" smtClean="0"/>
              <a:t>Uniform distribution</a:t>
            </a:r>
          </a:p>
          <a:p>
            <a:r>
              <a:rPr lang="en-US" sz="2100" dirty="0" smtClean="0"/>
              <a:t>e.g</a:t>
            </a:r>
            <a:r>
              <a:rPr lang="en-US" sz="2100" dirty="0"/>
              <a:t>. </a:t>
            </a:r>
            <a:endParaRPr lang="en-US" sz="2100" dirty="0" smtClean="0"/>
          </a:p>
          <a:p>
            <a:r>
              <a:rPr lang="en-US" sz="2100" dirty="0" smtClean="0"/>
              <a:t> *face that lands up when tossing die</a:t>
            </a:r>
            <a:endParaRPr lang="en-US" sz="2100" dirty="0"/>
          </a:p>
          <a:p>
            <a:r>
              <a:rPr lang="en-US" sz="2100" dirty="0" smtClean="0"/>
              <a:t>  *serial number on a randomly selected</a:t>
            </a:r>
          </a:p>
          <a:p>
            <a:r>
              <a:rPr lang="en-US" sz="2100" dirty="0"/>
              <a:t> </a:t>
            </a:r>
            <a:r>
              <a:rPr lang="en-US" sz="2100" dirty="0" smtClean="0"/>
              <a:t>          product, </a:t>
            </a:r>
            <a:r>
              <a:rPr lang="en-US" sz="2100" dirty="0" err="1" smtClean="0"/>
              <a:t>etc</a:t>
            </a:r>
            <a:endParaRPr lang="en-US" sz="2100" dirty="0" smtClean="0"/>
          </a:p>
        </p:txBody>
      </p:sp>
      <p:sp>
        <p:nvSpPr>
          <p:cNvPr id="16" name="Rectangle 15"/>
          <p:cNvSpPr/>
          <p:nvPr/>
        </p:nvSpPr>
        <p:spPr>
          <a:xfrm>
            <a:off x="375804" y="5114920"/>
            <a:ext cx="6096000" cy="1446550"/>
          </a:xfrm>
          <a:prstGeom prst="rect">
            <a:avLst/>
          </a:prstGeom>
        </p:spPr>
        <p:txBody>
          <a:bodyPr>
            <a:spAutoFit/>
          </a:bodyPr>
          <a:lstStyle/>
          <a:p>
            <a:r>
              <a:rPr lang="en-US" sz="2200" dirty="0" smtClean="0"/>
              <a:t>Symmetric, unimodal (normal) distribution</a:t>
            </a:r>
          </a:p>
          <a:p>
            <a:r>
              <a:rPr lang="en-US" sz="2200" dirty="0" smtClean="0"/>
              <a:t>e.g</a:t>
            </a:r>
            <a:r>
              <a:rPr lang="en-US" sz="2200" dirty="0"/>
              <a:t>. </a:t>
            </a:r>
            <a:endParaRPr lang="en-US" sz="2200" dirty="0" smtClean="0"/>
          </a:p>
          <a:p>
            <a:r>
              <a:rPr lang="en-US" sz="2200" dirty="0" smtClean="0"/>
              <a:t>*</a:t>
            </a:r>
            <a:r>
              <a:rPr lang="en-US" sz="2200" dirty="0"/>
              <a:t>repeated measures</a:t>
            </a:r>
          </a:p>
          <a:p>
            <a:r>
              <a:rPr lang="en-US" sz="2200" dirty="0" smtClean="0"/>
              <a:t> *</a:t>
            </a:r>
            <a:r>
              <a:rPr lang="en-US" sz="2200" dirty="0"/>
              <a:t>length of </a:t>
            </a:r>
            <a:r>
              <a:rPr lang="en-US" sz="2200" dirty="0" smtClean="0"/>
              <a:t>2X4’s in stockyard, </a:t>
            </a:r>
            <a:r>
              <a:rPr lang="en-US" sz="2200" dirty="0" err="1"/>
              <a:t>etc</a:t>
            </a:r>
            <a:endParaRPr lang="en-US" sz="22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595" y="1451794"/>
            <a:ext cx="4529483" cy="3311208"/>
          </a:xfrm>
          <a:prstGeom prst="rect">
            <a:avLst/>
          </a:prstGeom>
        </p:spPr>
      </p:pic>
    </p:spTree>
    <p:extLst>
      <p:ext uri="{BB962C8B-B14F-4D97-AF65-F5344CB8AC3E}">
        <p14:creationId xmlns:p14="http://schemas.microsoft.com/office/powerpoint/2010/main" val="349422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667" y="444509"/>
            <a:ext cx="10872188" cy="461665"/>
          </a:xfrm>
          <a:prstGeom prst="rect">
            <a:avLst/>
          </a:prstGeom>
          <a:noFill/>
        </p:spPr>
        <p:txBody>
          <a:bodyPr wrap="square" rtlCol="0">
            <a:spAutoFit/>
          </a:bodyPr>
          <a:lstStyle/>
          <a:p>
            <a:r>
              <a:rPr lang="en-US" sz="2400" dirty="0" smtClean="0"/>
              <a:t>Graphing numeric data allows us to see the </a:t>
            </a:r>
            <a:r>
              <a:rPr lang="en-US" sz="2400" b="1" i="1" dirty="0" smtClean="0"/>
              <a:t>shape </a:t>
            </a:r>
            <a:r>
              <a:rPr lang="en-US" sz="2400" dirty="0" smtClean="0"/>
              <a:t>of the data</a:t>
            </a:r>
          </a:p>
        </p:txBody>
      </p:sp>
      <p:sp>
        <p:nvSpPr>
          <p:cNvPr id="12" name="Title 1"/>
          <p:cNvSpPr>
            <a:spLocks noGrp="1"/>
          </p:cNvSpPr>
          <p:nvPr>
            <p:ph type="title"/>
          </p:nvPr>
        </p:nvSpPr>
        <p:spPr>
          <a:xfrm>
            <a:off x="150667" y="180587"/>
            <a:ext cx="7696161" cy="263922"/>
          </a:xfrm>
        </p:spPr>
        <p:txBody>
          <a:bodyPr>
            <a:noAutofit/>
          </a:bodyPr>
          <a:lstStyle/>
          <a:p>
            <a:r>
              <a:rPr lang="en-US" sz="2000" dirty="0" smtClean="0"/>
              <a:t>Descriptive Statistics (graphically) </a:t>
            </a:r>
            <a:r>
              <a:rPr lang="en-US" sz="2000" dirty="0" err="1" smtClean="0"/>
              <a:t>cont</a:t>
            </a:r>
            <a:r>
              <a:rPr lang="mr-IN" sz="2000" smtClean="0"/>
              <a:t>…</a:t>
            </a:r>
            <a:endParaRPr lang="en-US" sz="20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66" y="1170096"/>
            <a:ext cx="5808263" cy="3855042"/>
          </a:xfrm>
          <a:prstGeom prst="rect">
            <a:avLst/>
          </a:prstGeom>
        </p:spPr>
      </p:pic>
      <p:sp>
        <p:nvSpPr>
          <p:cNvPr id="14" name="Rectangle 13"/>
          <p:cNvSpPr/>
          <p:nvPr/>
        </p:nvSpPr>
        <p:spPr>
          <a:xfrm>
            <a:off x="6798365" y="5025138"/>
            <a:ext cx="5214064" cy="2169825"/>
          </a:xfrm>
          <a:prstGeom prst="rect">
            <a:avLst/>
          </a:prstGeom>
        </p:spPr>
        <p:txBody>
          <a:bodyPr wrap="square">
            <a:spAutoFit/>
          </a:bodyPr>
          <a:lstStyle/>
          <a:p>
            <a:r>
              <a:rPr lang="en-US" sz="2100" smtClean="0"/>
              <a:t>Left-Skewed Distribution</a:t>
            </a:r>
          </a:p>
          <a:p>
            <a:r>
              <a:rPr lang="en-US" sz="2100" dirty="0" smtClean="0"/>
              <a:t>e.g. </a:t>
            </a:r>
          </a:p>
          <a:p>
            <a:r>
              <a:rPr lang="en-US" sz="2100" dirty="0"/>
              <a:t>*</a:t>
            </a:r>
            <a:r>
              <a:rPr lang="en-US" sz="2400" dirty="0" smtClean="0"/>
              <a:t>age </a:t>
            </a:r>
            <a:r>
              <a:rPr lang="en-US" sz="2400" dirty="0"/>
              <a:t>at </a:t>
            </a:r>
            <a:r>
              <a:rPr lang="en-US" sz="2400" dirty="0" smtClean="0"/>
              <a:t>death or retirement in </a:t>
            </a:r>
            <a:r>
              <a:rPr lang="en-US" sz="2400" dirty="0"/>
              <a:t>developed </a:t>
            </a:r>
            <a:r>
              <a:rPr lang="en-US" sz="2400" dirty="0" smtClean="0"/>
              <a:t>countries</a:t>
            </a:r>
          </a:p>
          <a:p>
            <a:r>
              <a:rPr lang="en-US" sz="2400" dirty="0" smtClean="0"/>
              <a:t>*score on easy test</a:t>
            </a:r>
          </a:p>
          <a:p>
            <a:r>
              <a:rPr lang="en-US" sz="2100" dirty="0" smtClean="0"/>
              <a:t> </a:t>
            </a:r>
          </a:p>
        </p:txBody>
      </p:sp>
      <p:sp>
        <p:nvSpPr>
          <p:cNvPr id="15" name="Rectangle 14"/>
          <p:cNvSpPr/>
          <p:nvPr/>
        </p:nvSpPr>
        <p:spPr>
          <a:xfrm>
            <a:off x="614639" y="5031709"/>
            <a:ext cx="4021156" cy="1708160"/>
          </a:xfrm>
          <a:prstGeom prst="rect">
            <a:avLst/>
          </a:prstGeom>
        </p:spPr>
        <p:txBody>
          <a:bodyPr wrap="square">
            <a:spAutoFit/>
          </a:bodyPr>
          <a:lstStyle/>
          <a:p>
            <a:r>
              <a:rPr lang="en-US" sz="2100" dirty="0" smtClean="0"/>
              <a:t>Right-Skewed Distribution</a:t>
            </a:r>
          </a:p>
          <a:p>
            <a:r>
              <a:rPr lang="en-US" sz="2100" dirty="0" smtClean="0"/>
              <a:t>e.g</a:t>
            </a:r>
            <a:r>
              <a:rPr lang="en-US" sz="2100" dirty="0"/>
              <a:t>. </a:t>
            </a:r>
            <a:endParaRPr lang="en-US" sz="2100" dirty="0" smtClean="0"/>
          </a:p>
          <a:p>
            <a:r>
              <a:rPr lang="en-US" sz="2100" dirty="0" smtClean="0"/>
              <a:t>*number of items purchased by each customer</a:t>
            </a:r>
          </a:p>
          <a:p>
            <a:r>
              <a:rPr lang="en-US" sz="2100" dirty="0"/>
              <a:t>*</a:t>
            </a:r>
            <a:r>
              <a:rPr lang="en-US" sz="2100" dirty="0" smtClean="0"/>
              <a:t>Score on hard test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653" y="1216935"/>
            <a:ext cx="6077776" cy="3814774"/>
          </a:xfrm>
          <a:prstGeom prst="rect">
            <a:avLst/>
          </a:prstGeom>
        </p:spPr>
      </p:pic>
    </p:spTree>
    <p:extLst>
      <p:ext uri="{BB962C8B-B14F-4D97-AF65-F5344CB8AC3E}">
        <p14:creationId xmlns:p14="http://schemas.microsoft.com/office/powerpoint/2010/main" val="2061478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667" y="444509"/>
            <a:ext cx="10872188" cy="461665"/>
          </a:xfrm>
          <a:prstGeom prst="rect">
            <a:avLst/>
          </a:prstGeom>
          <a:noFill/>
        </p:spPr>
        <p:txBody>
          <a:bodyPr wrap="square" rtlCol="0">
            <a:spAutoFit/>
          </a:bodyPr>
          <a:lstStyle/>
          <a:p>
            <a:r>
              <a:rPr lang="en-US" sz="2400" dirty="0" smtClean="0"/>
              <a:t>Graphing numeric data allows us to see the </a:t>
            </a:r>
            <a:r>
              <a:rPr lang="en-US" sz="2400" b="1" i="1" dirty="0" smtClean="0"/>
              <a:t>shape </a:t>
            </a:r>
            <a:r>
              <a:rPr lang="en-US" sz="2400" dirty="0" smtClean="0"/>
              <a:t>of the data</a:t>
            </a:r>
          </a:p>
        </p:txBody>
      </p:sp>
      <p:sp>
        <p:nvSpPr>
          <p:cNvPr id="12" name="Title 1"/>
          <p:cNvSpPr>
            <a:spLocks noGrp="1"/>
          </p:cNvSpPr>
          <p:nvPr>
            <p:ph type="title"/>
          </p:nvPr>
        </p:nvSpPr>
        <p:spPr>
          <a:xfrm>
            <a:off x="150667" y="180587"/>
            <a:ext cx="7696161" cy="263922"/>
          </a:xfrm>
        </p:spPr>
        <p:txBody>
          <a:bodyPr>
            <a:noAutofit/>
          </a:bodyPr>
          <a:lstStyle/>
          <a:p>
            <a:r>
              <a:rPr lang="en-US" sz="2000" dirty="0" smtClean="0"/>
              <a:t>Descriptive Statistics (graphically) </a:t>
            </a:r>
            <a:r>
              <a:rPr lang="en-US" sz="2000" dirty="0" err="1" smtClean="0"/>
              <a:t>cont</a:t>
            </a:r>
            <a:r>
              <a:rPr lang="mr-IN" sz="2000" smtClean="0"/>
              <a:t>…</a:t>
            </a:r>
            <a:endParaRPr lang="en-US" sz="2000" dirty="0"/>
          </a:p>
        </p:txBody>
      </p:sp>
      <p:sp>
        <p:nvSpPr>
          <p:cNvPr id="15" name="Rectangle 14"/>
          <p:cNvSpPr/>
          <p:nvPr/>
        </p:nvSpPr>
        <p:spPr>
          <a:xfrm>
            <a:off x="891086" y="5265626"/>
            <a:ext cx="9911594" cy="1384995"/>
          </a:xfrm>
          <a:prstGeom prst="rect">
            <a:avLst/>
          </a:prstGeom>
        </p:spPr>
        <p:txBody>
          <a:bodyPr wrap="square">
            <a:spAutoFit/>
          </a:bodyPr>
          <a:lstStyle/>
          <a:p>
            <a:r>
              <a:rPr lang="en-US" sz="2100" dirty="0" smtClean="0"/>
              <a:t>e.g.</a:t>
            </a:r>
          </a:p>
          <a:p>
            <a:r>
              <a:rPr lang="en-US" sz="2100" dirty="0" smtClean="0"/>
              <a:t>*Starting salary of lawyers</a:t>
            </a:r>
          </a:p>
          <a:p>
            <a:r>
              <a:rPr lang="en-US" sz="2100" dirty="0" smtClean="0"/>
              <a:t>*Book prices (paper vs hard cover) or textbooks vs non? </a:t>
            </a:r>
          </a:p>
          <a:p>
            <a:r>
              <a:rPr lang="en-US" sz="2100" dirty="0" smtClean="0"/>
              <a:t>*number of hours after opening that a customer comes into a restaurant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67" y="1379125"/>
            <a:ext cx="5727700" cy="3797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563" y="1468326"/>
            <a:ext cx="5585437" cy="3618898"/>
          </a:xfrm>
          <a:prstGeom prst="rect">
            <a:avLst/>
          </a:prstGeom>
        </p:spPr>
      </p:pic>
    </p:spTree>
    <p:extLst>
      <p:ext uri="{BB962C8B-B14F-4D97-AF65-F5344CB8AC3E}">
        <p14:creationId xmlns:p14="http://schemas.microsoft.com/office/powerpoint/2010/main" val="844029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177670" cy="616226"/>
          </a:xfrm>
        </p:spPr>
        <p:txBody>
          <a:bodyPr>
            <a:normAutofit/>
          </a:bodyPr>
          <a:lstStyle/>
          <a:p>
            <a:r>
              <a:rPr lang="en-US" sz="3500" dirty="0" smtClean="0"/>
              <a:t>Descriptive Statistics (Numerically)</a:t>
            </a:r>
            <a:endParaRPr lang="en-US" sz="3500" dirty="0"/>
          </a:p>
        </p:txBody>
      </p:sp>
      <mc:AlternateContent xmlns:mc="http://schemas.openxmlformats.org/markup-compatibility/2006" xmlns:a14="http://schemas.microsoft.com/office/drawing/2010/main">
        <mc:Choice Requires="a14">
          <p:sp>
            <p:nvSpPr>
              <p:cNvPr id="6" name="TextBox 5"/>
              <p:cNvSpPr txBox="1"/>
              <p:nvPr/>
            </p:nvSpPr>
            <p:spPr>
              <a:xfrm>
                <a:off x="149749" y="616227"/>
                <a:ext cx="11616794" cy="6336928"/>
              </a:xfrm>
              <a:prstGeom prst="rect">
                <a:avLst/>
              </a:prstGeom>
              <a:noFill/>
            </p:spPr>
            <p:txBody>
              <a:bodyPr wrap="square" rtlCol="0">
                <a:spAutoFit/>
              </a:bodyPr>
              <a:lstStyle/>
              <a:p>
                <a:r>
                  <a:rPr lang="en-US" sz="2500" b="1" dirty="0" smtClean="0"/>
                  <a:t>Numeric/Quantitative Data: </a:t>
                </a:r>
              </a:p>
              <a:p>
                <a:r>
                  <a:rPr lang="en-US" sz="2500" b="1" dirty="0"/>
                  <a:t>	</a:t>
                </a:r>
                <a:r>
                  <a:rPr lang="en-US" sz="2500" dirty="0" smtClean="0"/>
                  <a:t>if we </a:t>
                </a:r>
                <a:r>
                  <a:rPr lang="en-US" sz="2500" dirty="0"/>
                  <a:t>are interested in the </a:t>
                </a:r>
                <a:r>
                  <a:rPr lang="en-US" sz="2500" dirty="0" smtClean="0"/>
                  <a:t>numeric values of the hours, </a:t>
                </a:r>
                <a:r>
                  <a:rPr lang="en-US" sz="2500" dirty="0"/>
                  <a:t>then </a:t>
                </a:r>
                <a:r>
                  <a:rPr lang="en-US" sz="2500" dirty="0" smtClean="0"/>
                  <a:t>we concentrate on the measures of </a:t>
                </a:r>
                <a:r>
                  <a:rPr lang="en-US" sz="2500" b="1" u="sng" dirty="0" smtClean="0"/>
                  <a:t>center</a:t>
                </a:r>
                <a:r>
                  <a:rPr lang="en-US" sz="2500" b="1" dirty="0" smtClean="0"/>
                  <a:t>, location</a:t>
                </a:r>
                <a:r>
                  <a:rPr lang="en-US" sz="2500" dirty="0" smtClean="0"/>
                  <a:t> and </a:t>
                </a:r>
                <a:r>
                  <a:rPr lang="en-US" sz="2500" b="1" u="sng" dirty="0" smtClean="0"/>
                  <a:t>spread</a:t>
                </a:r>
                <a:r>
                  <a:rPr lang="en-US" sz="2500" u="sng" dirty="0" smtClean="0"/>
                  <a:t> </a:t>
                </a:r>
                <a:r>
                  <a:rPr lang="en-US" sz="2500" dirty="0" smtClean="0"/>
                  <a:t>of the data. </a:t>
                </a:r>
              </a:p>
              <a:p>
                <a:endParaRPr lang="en-US" sz="2500" dirty="0" smtClean="0"/>
              </a:p>
              <a:p>
                <a:r>
                  <a:rPr lang="en-US" sz="2500" b="1" dirty="0" smtClean="0"/>
                  <a:t>Measure of center 1: </a:t>
                </a:r>
              </a:p>
              <a:p>
                <a:r>
                  <a:rPr lang="en-US" sz="2500" b="1" i="1" dirty="0" smtClean="0"/>
                  <a:t>Sample Mean </a:t>
                </a:r>
                <a14:m>
                  <m:oMath xmlns:m="http://schemas.openxmlformats.org/officeDocument/2006/math">
                    <m:r>
                      <a:rPr lang="en-US" sz="2500" b="1" i="1" smtClean="0">
                        <a:latin typeface="Cambria Math" charset="0"/>
                      </a:rPr>
                      <m:t>(</m:t>
                    </m:r>
                    <m:acc>
                      <m:accPr>
                        <m:chr m:val="̅"/>
                        <m:ctrlPr>
                          <a:rPr lang="en-US" sz="2500" b="1" i="1" smtClean="0">
                            <a:latin typeface="Cambria Math" charset="0"/>
                          </a:rPr>
                        </m:ctrlPr>
                      </m:accPr>
                      <m:e>
                        <m:r>
                          <a:rPr lang="en-US" sz="2500" b="1" i="1" smtClean="0">
                            <a:latin typeface="Cambria Math" charset="0"/>
                          </a:rPr>
                          <m:t>𝑿</m:t>
                        </m:r>
                      </m:e>
                    </m:acc>
                    <m:r>
                      <a:rPr lang="en-US" sz="2500" b="1" i="1" smtClean="0">
                        <a:latin typeface="Cambria Math" charset="0"/>
                      </a:rPr>
                      <m:t>)</m:t>
                    </m:r>
                  </m:oMath>
                </a14:m>
                <a:r>
                  <a:rPr lang="en-US" sz="2500" i="1" dirty="0" smtClean="0"/>
                  <a:t> </a:t>
                </a:r>
                <a:r>
                  <a:rPr lang="en-US" sz="2500" dirty="0" smtClean="0"/>
                  <a:t>of data </a:t>
                </a:r>
                <a14:m>
                  <m:oMath xmlns:m="http://schemas.openxmlformats.org/officeDocument/2006/math">
                    <m:sSub>
                      <m:sSubPr>
                        <m:ctrlPr>
                          <a:rPr lang="en-US" sz="2500" b="0" i="1" smtClean="0">
                            <a:latin typeface="Cambria Math" charset="0"/>
                          </a:rPr>
                        </m:ctrlPr>
                      </m:sSubPr>
                      <m:e>
                        <m:r>
                          <a:rPr lang="en-US" sz="2500" b="0" i="1" smtClean="0">
                            <a:latin typeface="Cambria Math" charset="0"/>
                          </a:rPr>
                          <m:t>𝑋</m:t>
                        </m:r>
                      </m:e>
                      <m:sub>
                        <m:r>
                          <a:rPr lang="en-US" sz="2500" b="0" i="1" smtClean="0">
                            <a:latin typeface="Cambria Math" charset="0"/>
                          </a:rPr>
                          <m:t>1</m:t>
                        </m:r>
                      </m:sub>
                    </m:sSub>
                    <m:r>
                      <a:rPr lang="en-US" sz="2500" b="0" i="1" smtClean="0">
                        <a:latin typeface="Cambria Math" charset="0"/>
                      </a:rPr>
                      <m:t>,…, </m:t>
                    </m:r>
                    <m:sSub>
                      <m:sSubPr>
                        <m:ctrlPr>
                          <a:rPr lang="en-US" sz="2500" b="0" i="1" smtClean="0">
                            <a:latin typeface="Cambria Math" charset="0"/>
                          </a:rPr>
                        </m:ctrlPr>
                      </m:sSubPr>
                      <m:e>
                        <m:r>
                          <a:rPr lang="en-US" sz="2500" b="0" i="1" smtClean="0">
                            <a:latin typeface="Cambria Math" charset="0"/>
                          </a:rPr>
                          <m:t>𝑋</m:t>
                        </m:r>
                      </m:e>
                      <m:sub>
                        <m:r>
                          <a:rPr lang="en-US" sz="2500" b="0" i="1" smtClean="0">
                            <a:latin typeface="Cambria Math" charset="0"/>
                          </a:rPr>
                          <m:t>𝑛</m:t>
                        </m:r>
                      </m:sub>
                    </m:sSub>
                  </m:oMath>
                </a14:m>
                <a:r>
                  <a:rPr lang="en-US" sz="2500" dirty="0" smtClean="0"/>
                  <a:t> is their sum divided by the sample size:</a:t>
                </a:r>
              </a:p>
              <a:p>
                <a:pPr algn="ctr"/>
                <a:r>
                  <a:rPr lang="en-US" sz="2500" dirty="0" smtClean="0"/>
                  <a:t> </a:t>
                </a:r>
                <a14:m>
                  <m:oMath xmlns:m="http://schemas.openxmlformats.org/officeDocument/2006/math">
                    <m:acc>
                      <m:accPr>
                        <m:chr m:val="̅"/>
                        <m:ctrlPr>
                          <a:rPr lang="en-US" sz="2500" i="1" smtClean="0">
                            <a:latin typeface="Cambria Math" charset="0"/>
                          </a:rPr>
                        </m:ctrlPr>
                      </m:accPr>
                      <m:e>
                        <m:r>
                          <a:rPr lang="en-US" sz="2500" b="0" i="1" smtClean="0">
                            <a:latin typeface="Cambria Math" charset="0"/>
                          </a:rPr>
                          <m:t>𝑋</m:t>
                        </m:r>
                      </m:e>
                    </m:acc>
                    <m:r>
                      <a:rPr lang="en-US" sz="2500" b="0" i="1" smtClean="0">
                        <a:latin typeface="Cambria Math" charset="0"/>
                      </a:rPr>
                      <m:t>=</m:t>
                    </m:r>
                    <m:f>
                      <m:fPr>
                        <m:ctrlPr>
                          <a:rPr lang="en-US" sz="2500" b="0" i="1" smtClean="0">
                            <a:latin typeface="Cambria Math" charset="0"/>
                          </a:rPr>
                        </m:ctrlPr>
                      </m:fPr>
                      <m:num>
                        <m:r>
                          <a:rPr lang="en-US" sz="2500" b="0" i="1" smtClean="0">
                            <a:latin typeface="Cambria Math" charset="0"/>
                          </a:rPr>
                          <m:t>1</m:t>
                        </m:r>
                      </m:num>
                      <m:den>
                        <m:r>
                          <a:rPr lang="en-US" sz="2500" b="0" i="1" smtClean="0">
                            <a:latin typeface="Cambria Math" charset="0"/>
                          </a:rPr>
                          <m:t>𝑛</m:t>
                        </m:r>
                      </m:den>
                    </m:f>
                    <m:nary>
                      <m:naryPr>
                        <m:chr m:val="∑"/>
                        <m:ctrlPr>
                          <a:rPr lang="is-IS" sz="2500" b="0" i="1" smtClean="0">
                            <a:latin typeface="Cambria Math" charset="0"/>
                          </a:rPr>
                        </m:ctrlPr>
                      </m:naryPr>
                      <m:sub>
                        <m:r>
                          <m:rPr>
                            <m:brk m:alnAt="23"/>
                          </m:rPr>
                          <a:rPr lang="en-US" sz="2500" b="0" i="1" smtClean="0">
                            <a:latin typeface="Cambria Math" charset="0"/>
                          </a:rPr>
                          <m:t>𝑖</m:t>
                        </m:r>
                        <m:r>
                          <a:rPr lang="en-US" sz="2500" b="0" i="1" smtClean="0">
                            <a:latin typeface="Cambria Math" charset="0"/>
                          </a:rPr>
                          <m:t>=1</m:t>
                        </m:r>
                      </m:sub>
                      <m:sup>
                        <m:r>
                          <a:rPr lang="en-US" sz="2500" b="0" i="1" smtClean="0">
                            <a:latin typeface="Cambria Math" charset="0"/>
                          </a:rPr>
                          <m:t>𝑛</m:t>
                        </m:r>
                      </m:sup>
                      <m:e>
                        <m:sSub>
                          <m:sSubPr>
                            <m:ctrlPr>
                              <a:rPr lang="en-US" sz="2500" b="0" i="1" smtClean="0">
                                <a:latin typeface="Cambria Math" charset="0"/>
                              </a:rPr>
                            </m:ctrlPr>
                          </m:sSubPr>
                          <m:e>
                            <m:r>
                              <a:rPr lang="en-US" sz="2500" b="0" i="1" smtClean="0">
                                <a:latin typeface="Cambria Math" charset="0"/>
                              </a:rPr>
                              <m:t>𝑋</m:t>
                            </m:r>
                          </m:e>
                          <m:sub>
                            <m:r>
                              <a:rPr lang="en-US" sz="2500" b="0" i="1" smtClean="0">
                                <a:latin typeface="Cambria Math" charset="0"/>
                              </a:rPr>
                              <m:t>𝑖</m:t>
                            </m:r>
                          </m:sub>
                        </m:sSub>
                      </m:e>
                    </m:nary>
                  </m:oMath>
                </a14:m>
                <a:endParaRPr lang="en-US" sz="2500" b="1" dirty="0" smtClean="0"/>
              </a:p>
              <a:p>
                <a:pPr algn="ctr"/>
                <a:endParaRPr lang="en-US" sz="2500" b="1" dirty="0"/>
              </a:p>
              <a:p>
                <a:pPr algn="ctr"/>
                <a:r>
                  <a:rPr lang="en-US" sz="2500" dirty="0" smtClean="0"/>
                  <a:t>If we have a whole population of data, we call this mean parameter: </a:t>
                </a:r>
                <a14:m>
                  <m:oMath xmlns:m="http://schemas.openxmlformats.org/officeDocument/2006/math">
                    <m:r>
                      <a:rPr lang="en-US" sz="2500" b="0" i="1" smtClean="0">
                        <a:latin typeface="Cambria Math" charset="0"/>
                      </a:rPr>
                      <m:t>𝜇</m:t>
                    </m:r>
                  </m:oMath>
                </a14:m>
                <a:endParaRPr lang="en-US" sz="2500" dirty="0" smtClean="0"/>
              </a:p>
              <a:p>
                <a:endParaRPr lang="en-US" sz="2500" dirty="0"/>
              </a:p>
              <a:p>
                <a:r>
                  <a:rPr lang="en-US" sz="2500" dirty="0" smtClean="0"/>
                  <a:t>For the sample {6, 4, 7, 5, 3}, </a:t>
                </a:r>
                <a14:m>
                  <m:oMath xmlns:m="http://schemas.openxmlformats.org/officeDocument/2006/math">
                    <m:acc>
                      <m:accPr>
                        <m:chr m:val="̅"/>
                        <m:ctrlPr>
                          <a:rPr lang="en-US" sz="2500" b="1" i="1" smtClean="0">
                            <a:latin typeface="Cambria Math" charset="0"/>
                          </a:rPr>
                        </m:ctrlPr>
                      </m:accPr>
                      <m:e>
                        <m:r>
                          <a:rPr lang="en-US" sz="2500" b="1" i="1" smtClean="0">
                            <a:latin typeface="Cambria Math" charset="0"/>
                          </a:rPr>
                          <m:t>𝒙</m:t>
                        </m:r>
                      </m:e>
                    </m:acc>
                    <m:r>
                      <a:rPr lang="en-US" sz="2500" b="1" i="1" smtClean="0">
                        <a:latin typeface="Cambria Math" charset="0"/>
                      </a:rPr>
                      <m:t>=</m:t>
                    </m:r>
                    <m:f>
                      <m:fPr>
                        <m:ctrlPr>
                          <a:rPr lang="en-US" sz="2500" b="1" i="1" smtClean="0">
                            <a:latin typeface="Cambria Math" charset="0"/>
                          </a:rPr>
                        </m:ctrlPr>
                      </m:fPr>
                      <m:num>
                        <m:r>
                          <a:rPr lang="en-US" sz="2500" b="1" i="1" smtClean="0">
                            <a:latin typeface="Cambria Math" charset="0"/>
                          </a:rPr>
                          <m:t>𝟏</m:t>
                        </m:r>
                      </m:num>
                      <m:den>
                        <m:r>
                          <a:rPr lang="en-US" sz="2500" b="1" i="1" smtClean="0">
                            <a:latin typeface="Cambria Math" charset="0"/>
                          </a:rPr>
                          <m:t>𝟓</m:t>
                        </m:r>
                      </m:den>
                    </m:f>
                    <m:d>
                      <m:dPr>
                        <m:ctrlPr>
                          <a:rPr lang="en-US" sz="2500" b="1" i="1" smtClean="0">
                            <a:latin typeface="Cambria Math" charset="0"/>
                          </a:rPr>
                        </m:ctrlPr>
                      </m:dPr>
                      <m:e>
                        <m:r>
                          <a:rPr lang="en-US" sz="2500" b="1" i="1" smtClean="0">
                            <a:latin typeface="Cambria Math" charset="0"/>
                          </a:rPr>
                          <m:t>𝟔</m:t>
                        </m:r>
                        <m:r>
                          <a:rPr lang="en-US" sz="2500" b="1" i="1" smtClean="0">
                            <a:latin typeface="Cambria Math" charset="0"/>
                          </a:rPr>
                          <m:t>+</m:t>
                        </m:r>
                        <m:r>
                          <a:rPr lang="en-US" sz="2500" b="1" i="1" smtClean="0">
                            <a:latin typeface="Cambria Math" charset="0"/>
                          </a:rPr>
                          <m:t>𝟒</m:t>
                        </m:r>
                        <m:r>
                          <a:rPr lang="en-US" sz="2500" b="1" i="1" smtClean="0">
                            <a:latin typeface="Cambria Math" charset="0"/>
                          </a:rPr>
                          <m:t>+</m:t>
                        </m:r>
                        <m:r>
                          <a:rPr lang="en-US" sz="2500" b="1" i="1" smtClean="0">
                            <a:latin typeface="Cambria Math" charset="0"/>
                          </a:rPr>
                          <m:t>𝟕</m:t>
                        </m:r>
                        <m:r>
                          <a:rPr lang="en-US" sz="2500" b="1" i="1" smtClean="0">
                            <a:latin typeface="Cambria Math" charset="0"/>
                          </a:rPr>
                          <m:t>+</m:t>
                        </m:r>
                        <m:r>
                          <a:rPr lang="en-US" sz="2500" b="1" i="1" smtClean="0">
                            <a:latin typeface="Cambria Math" charset="0"/>
                          </a:rPr>
                          <m:t>𝟓</m:t>
                        </m:r>
                        <m:r>
                          <a:rPr lang="en-US" sz="2500" b="1" i="1" smtClean="0">
                            <a:latin typeface="Cambria Math" charset="0"/>
                          </a:rPr>
                          <m:t>+</m:t>
                        </m:r>
                        <m:r>
                          <a:rPr lang="en-US" sz="2500" b="1" i="1" smtClean="0">
                            <a:latin typeface="Cambria Math" charset="0"/>
                          </a:rPr>
                          <m:t>𝟑</m:t>
                        </m:r>
                      </m:e>
                    </m:d>
                    <m:r>
                      <a:rPr lang="en-US" sz="2500" b="1" i="1" smtClean="0">
                        <a:latin typeface="Cambria Math" charset="0"/>
                      </a:rPr>
                      <m:t>=</m:t>
                    </m:r>
                    <m:f>
                      <m:fPr>
                        <m:ctrlPr>
                          <a:rPr lang="en-US" sz="2500" b="1" i="1" smtClean="0">
                            <a:latin typeface="Cambria Math" charset="0"/>
                          </a:rPr>
                        </m:ctrlPr>
                      </m:fPr>
                      <m:num>
                        <m:r>
                          <a:rPr lang="en-US" sz="2500" b="1" i="1" smtClean="0">
                            <a:latin typeface="Cambria Math" charset="0"/>
                          </a:rPr>
                          <m:t>𝟏</m:t>
                        </m:r>
                      </m:num>
                      <m:den>
                        <m:r>
                          <a:rPr lang="en-US" sz="2500" b="1" i="1" smtClean="0">
                            <a:latin typeface="Cambria Math" charset="0"/>
                          </a:rPr>
                          <m:t>𝟓</m:t>
                        </m:r>
                      </m:den>
                    </m:f>
                    <m:d>
                      <m:dPr>
                        <m:ctrlPr>
                          <a:rPr lang="en-US" sz="2500" b="1" i="1" smtClean="0">
                            <a:latin typeface="Cambria Math" charset="0"/>
                          </a:rPr>
                        </m:ctrlPr>
                      </m:dPr>
                      <m:e>
                        <m:r>
                          <a:rPr lang="en-US" sz="2500" b="1" i="1" smtClean="0">
                            <a:latin typeface="Cambria Math" charset="0"/>
                          </a:rPr>
                          <m:t>𝟐𝟓</m:t>
                        </m:r>
                      </m:e>
                    </m:d>
                    <m:r>
                      <a:rPr lang="en-US" sz="2500" b="1" i="1" smtClean="0">
                        <a:latin typeface="Cambria Math" charset="0"/>
                      </a:rPr>
                      <m:t>=</m:t>
                    </m:r>
                    <m:r>
                      <a:rPr lang="en-US" sz="2500" b="1" i="1" smtClean="0">
                        <a:latin typeface="Cambria Math" charset="0"/>
                      </a:rPr>
                      <m:t>𝟓</m:t>
                    </m:r>
                  </m:oMath>
                </a14:m>
                <a:endParaRPr lang="en-US" sz="2500" b="1" dirty="0" smtClean="0"/>
              </a:p>
              <a:p>
                <a:endParaRPr lang="en-US" sz="2500" dirty="0" smtClean="0"/>
              </a:p>
              <a:p>
                <a:r>
                  <a:rPr lang="en-US" sz="2500" dirty="0" smtClean="0"/>
                  <a:t>For the lifetime sample </a:t>
                </a:r>
                <a:r>
                  <a:rPr lang="en-US" sz="1400" dirty="0" smtClean="0"/>
                  <a:t>{</a:t>
                </a:r>
                <a:r>
                  <a:rPr lang="fi-FI" sz="1400" dirty="0" smtClean="0"/>
                  <a:t>612</a:t>
                </a:r>
                <a:r>
                  <a:rPr lang="fi-FI" sz="1400" dirty="0"/>
                  <a:t>, 623, 666, 744, 883, 898, 964, 970, 983, 1003, 1016, 1022, 1029, 1058, 1085, 1088, 1122, 1135, 1197, </a:t>
                </a:r>
                <a:r>
                  <a:rPr lang="fi-FI" sz="1400" dirty="0" smtClean="0"/>
                  <a:t>1201}</a:t>
                </a:r>
              </a:p>
              <a:p>
                <a:endParaRPr lang="fi-FI" sz="1400" dirty="0" smtClean="0"/>
              </a:p>
              <a:p>
                <a:pPr algn="ctr"/>
                <a14:m>
                  <m:oMath xmlns:m="http://schemas.openxmlformats.org/officeDocument/2006/math">
                    <m:acc>
                      <m:accPr>
                        <m:chr m:val="̅"/>
                        <m:ctrlPr>
                          <a:rPr lang="en-US" sz="2400" i="1">
                            <a:latin typeface="Cambria Math" charset="0"/>
                          </a:rPr>
                        </m:ctrlPr>
                      </m:accPr>
                      <m:e>
                        <m:r>
                          <a:rPr lang="en-US" sz="2400" b="0" i="1" smtClean="0">
                            <a:latin typeface="Cambria Math" charset="0"/>
                          </a:rPr>
                          <m:t>𝑥</m:t>
                        </m:r>
                      </m:e>
                    </m:acc>
                    <m:r>
                      <a:rPr lang="en-US" sz="2400" i="1">
                        <a:latin typeface="Cambria Math" charset="0"/>
                      </a:rPr>
                      <m:t>=</m:t>
                    </m:r>
                  </m:oMath>
                </a14:m>
                <a:r>
                  <a:rPr lang="hr-HR" sz="2200" dirty="0" smtClean="0"/>
                  <a:t>964.95     </a:t>
                </a:r>
                <a:r>
                  <a:rPr lang="hr-HR" sz="2200" dirty="0" err="1" smtClean="0"/>
                  <a:t>in</a:t>
                </a:r>
                <a:r>
                  <a:rPr lang="hr-HR" sz="2200" dirty="0" smtClean="0"/>
                  <a:t> R </a:t>
                </a:r>
                <a:r>
                  <a:rPr lang="hr-HR" sz="2200" dirty="0" err="1" smtClean="0"/>
                  <a:t>via</a:t>
                </a:r>
                <a:r>
                  <a:rPr lang="hr-HR" sz="2200" dirty="0" smtClean="0"/>
                  <a:t> </a:t>
                </a:r>
                <a:r>
                  <a:rPr lang="hr-HR" sz="2200" dirty="0" err="1" smtClean="0"/>
                  <a:t>mean</a:t>
                </a:r>
                <a:r>
                  <a:rPr lang="hr-HR" sz="2200" dirty="0" smtClean="0"/>
                  <a:t>(</a:t>
                </a:r>
                <a:r>
                  <a:rPr lang="hr-HR" sz="2200" dirty="0" err="1" smtClean="0"/>
                  <a:t>lifetimes</a:t>
                </a:r>
                <a:r>
                  <a:rPr lang="hr-HR" sz="2200" dirty="0" smtClean="0"/>
                  <a:t>)</a:t>
                </a:r>
              </a:p>
              <a:p>
                <a:pPr algn="ctr"/>
                <a:r>
                  <a:rPr lang="hr-HR" sz="2200" dirty="0" smtClean="0"/>
                  <a:t>(</a:t>
                </a:r>
                <a:r>
                  <a:rPr lang="hr-HR" sz="2200" dirty="0" err="1" smtClean="0"/>
                  <a:t>Also</a:t>
                </a:r>
                <a:r>
                  <a:rPr lang="hr-HR" sz="2200" dirty="0" smtClean="0"/>
                  <a:t> </a:t>
                </a:r>
                <a:r>
                  <a:rPr lang="hr-HR" sz="2200" dirty="0" err="1" smtClean="0"/>
                  <a:t>determine</a:t>
                </a:r>
                <a:r>
                  <a:rPr lang="hr-HR" sz="2200" dirty="0" smtClean="0"/>
                  <a:t> how to </a:t>
                </a:r>
                <a:r>
                  <a:rPr lang="hr-HR" sz="2200" dirty="0" err="1" smtClean="0"/>
                  <a:t>calculate</a:t>
                </a:r>
                <a:r>
                  <a:rPr lang="hr-HR" sz="2200" dirty="0" smtClean="0"/>
                  <a:t> </a:t>
                </a:r>
                <a:r>
                  <a:rPr lang="hr-HR" sz="2200" dirty="0" err="1" smtClean="0"/>
                  <a:t>this</a:t>
                </a:r>
                <a:r>
                  <a:rPr lang="hr-HR" sz="2200" dirty="0" smtClean="0"/>
                  <a:t> </a:t>
                </a:r>
                <a:r>
                  <a:rPr lang="hr-HR" sz="2200" dirty="0" err="1" smtClean="0"/>
                  <a:t>with</a:t>
                </a:r>
                <a:r>
                  <a:rPr lang="hr-HR" sz="2200" dirty="0" smtClean="0"/>
                  <a:t> </a:t>
                </a:r>
                <a:r>
                  <a:rPr lang="hr-HR" sz="2200" dirty="0" err="1" smtClean="0"/>
                  <a:t>your</a:t>
                </a:r>
                <a:r>
                  <a:rPr lang="hr-HR" sz="2200" dirty="0" smtClean="0"/>
                  <a:t> </a:t>
                </a:r>
                <a:r>
                  <a:rPr lang="hr-HR" sz="2200" dirty="0" err="1" smtClean="0"/>
                  <a:t>hand</a:t>
                </a:r>
                <a:r>
                  <a:rPr lang="hr-HR" sz="2200" dirty="0"/>
                  <a:t> </a:t>
                </a:r>
                <a:r>
                  <a:rPr lang="hr-HR" sz="2200" dirty="0" err="1" smtClean="0"/>
                  <a:t>calculator</a:t>
                </a:r>
                <a:r>
                  <a:rPr lang="hr-HR" sz="2200" dirty="0" smtClean="0"/>
                  <a:t>)</a:t>
                </a:r>
                <a:endParaRPr lang="fi-FI"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149749" y="616227"/>
                <a:ext cx="11616794" cy="6336928"/>
              </a:xfrm>
              <a:prstGeom prst="rect">
                <a:avLst/>
              </a:prstGeom>
              <a:blipFill rotWithShape="0">
                <a:blip r:embed="rId3"/>
                <a:stretch>
                  <a:fillRect l="-892" t="-673" b="-1058"/>
                </a:stretch>
              </a:blipFill>
            </p:spPr>
            <p:txBody>
              <a:bodyPr/>
              <a:lstStyle/>
              <a:p>
                <a:r>
                  <a:rPr lang="en-US">
                    <a:noFill/>
                  </a:rPr>
                  <a:t> </a:t>
                </a:r>
              </a:p>
            </p:txBody>
          </p:sp>
        </mc:Fallback>
      </mc:AlternateContent>
    </p:spTree>
    <p:extLst>
      <p:ext uri="{BB962C8B-B14F-4D97-AF65-F5344CB8AC3E}">
        <p14:creationId xmlns:p14="http://schemas.microsoft.com/office/powerpoint/2010/main" val="1004839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27607"/>
            <a:ext cx="4572000" cy="546552"/>
          </a:xfrm>
        </p:spPr>
        <p:txBody>
          <a:bodyPr>
            <a:normAutofit/>
          </a:bodyPr>
          <a:lstStyle/>
          <a:p>
            <a:r>
              <a:rPr lang="en-US" sz="2000" dirty="0" smtClean="0"/>
              <a:t>Descriptive Statistics (Numerically) cont.</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0" y="54214"/>
                <a:ext cx="12192000" cy="7130991"/>
              </a:xfrm>
              <a:prstGeom prst="rect">
                <a:avLst/>
              </a:prstGeom>
              <a:noFill/>
            </p:spPr>
            <p:txBody>
              <a:bodyPr wrap="square" rtlCol="0">
                <a:spAutoFit/>
              </a:bodyPr>
              <a:lstStyle/>
              <a:p>
                <a:r>
                  <a:rPr lang="hr-HR" sz="2200" b="1" dirty="0" smtClean="0"/>
                  <a:t>Measure </a:t>
                </a:r>
                <a:r>
                  <a:rPr lang="hr-HR" sz="2200" b="1" dirty="0" err="1"/>
                  <a:t>of</a:t>
                </a:r>
                <a:r>
                  <a:rPr lang="hr-HR" sz="2200" b="1" dirty="0"/>
                  <a:t> </a:t>
                </a:r>
                <a:r>
                  <a:rPr lang="hr-HR" sz="2200" b="1" dirty="0" err="1"/>
                  <a:t>center</a:t>
                </a:r>
                <a:r>
                  <a:rPr lang="hr-HR" sz="2200" b="1" dirty="0"/>
                  <a:t> </a:t>
                </a:r>
                <a:r>
                  <a:rPr lang="hr-HR" sz="2200" b="1" dirty="0" smtClean="0"/>
                  <a:t>2:</a:t>
                </a:r>
                <a:endParaRPr lang="hr-HR" sz="2200" b="1" dirty="0"/>
              </a:p>
              <a:p>
                <a:r>
                  <a:rPr lang="hr-HR" sz="2200" b="1" i="1" dirty="0" err="1"/>
                  <a:t>Sample</a:t>
                </a:r>
                <a:r>
                  <a:rPr lang="hr-HR" sz="2200" b="1" i="1" dirty="0"/>
                  <a:t> Mode </a:t>
                </a:r>
                <a:r>
                  <a:rPr lang="en-US" sz="2200" dirty="0"/>
                  <a:t>of a data set </a:t>
                </a:r>
                <a14:m>
                  <m:oMath xmlns:m="http://schemas.openxmlformats.org/officeDocument/2006/math">
                    <m:sSub>
                      <m:sSubPr>
                        <m:ctrlPr>
                          <a:rPr lang="en-US" sz="2200" i="1">
                            <a:latin typeface="Cambria Math" charset="0"/>
                          </a:rPr>
                        </m:ctrlPr>
                      </m:sSubPr>
                      <m:e>
                        <m:r>
                          <a:rPr lang="en-US" sz="2200" i="1">
                            <a:latin typeface="Cambria Math" charset="0"/>
                          </a:rPr>
                          <m:t>𝑋</m:t>
                        </m:r>
                      </m:e>
                      <m:sub>
                        <m:r>
                          <a:rPr lang="en-US" sz="2200" i="1">
                            <a:latin typeface="Cambria Math" charset="0"/>
                          </a:rPr>
                          <m:t>1</m:t>
                        </m:r>
                      </m:sub>
                    </m:sSub>
                    <m:r>
                      <a:rPr lang="en-US" sz="2200" i="1">
                        <a:latin typeface="Cambria Math" charset="0"/>
                      </a:rPr>
                      <m:t>,…, </m:t>
                    </m:r>
                    <m:sSub>
                      <m:sSubPr>
                        <m:ctrlPr>
                          <a:rPr lang="en-US" sz="2200" i="1">
                            <a:latin typeface="Cambria Math" charset="0"/>
                          </a:rPr>
                        </m:ctrlPr>
                      </m:sSubPr>
                      <m:e>
                        <m:r>
                          <a:rPr lang="en-US" sz="2200" i="1">
                            <a:latin typeface="Cambria Math" charset="0"/>
                          </a:rPr>
                          <m:t>𝑋</m:t>
                        </m:r>
                      </m:e>
                      <m:sub>
                        <m:r>
                          <a:rPr lang="en-US" sz="2200" i="1">
                            <a:latin typeface="Cambria Math" charset="0"/>
                          </a:rPr>
                          <m:t>𝑛</m:t>
                        </m:r>
                      </m:sub>
                    </m:sSub>
                  </m:oMath>
                </a14:m>
                <a:r>
                  <a:rPr lang="en-US" sz="2200" dirty="0"/>
                  <a:t> is the measurement that occurs most often (has the highest frequency) </a:t>
                </a:r>
                <a:r>
                  <a:rPr lang="en-US" sz="2200" i="1" dirty="0"/>
                  <a:t>If we have the actual data we can </a:t>
                </a:r>
                <a:r>
                  <a:rPr lang="en-US" sz="2200" i="1" dirty="0" smtClean="0"/>
                  <a:t>determine </a:t>
                </a:r>
                <a:r>
                  <a:rPr lang="en-US" sz="2200" i="1" dirty="0"/>
                  <a:t>the specific mode. If looking at a histogram, we often discuss the midpoint of the tallest </a:t>
                </a:r>
                <a:r>
                  <a:rPr lang="en-US" sz="2200" i="1" dirty="0" smtClean="0"/>
                  <a:t>_____________ as </a:t>
                </a:r>
                <a:r>
                  <a:rPr lang="en-US" sz="2200" i="1" dirty="0"/>
                  <a:t>an approximation.  </a:t>
                </a:r>
              </a:p>
              <a:p>
                <a:endParaRPr lang="en-US" sz="2200" b="1" i="1" dirty="0"/>
              </a:p>
              <a:p>
                <a:r>
                  <a:rPr lang="en-US" sz="2200" b="1" i="1" dirty="0"/>
                  <a:t> </a:t>
                </a:r>
                <a:r>
                  <a:rPr lang="en-US" sz="2200" dirty="0"/>
                  <a:t>There is no built-in R function for calculating mode.  </a:t>
                </a:r>
                <a:endParaRPr lang="hr-HR" sz="2200" dirty="0"/>
              </a:p>
              <a:p>
                <a:endParaRPr lang="en-US" sz="2200" b="1" dirty="0" smtClean="0"/>
              </a:p>
              <a:p>
                <a:endParaRPr lang="en-US" sz="2200" b="1" dirty="0" smtClean="0"/>
              </a:p>
              <a:p>
                <a:r>
                  <a:rPr lang="en-US" sz="2200" b="1" dirty="0" smtClean="0"/>
                  <a:t>Measure of center 3: </a:t>
                </a:r>
              </a:p>
              <a:p>
                <a:r>
                  <a:rPr lang="en-US" sz="2200" b="1" i="1" dirty="0" smtClean="0"/>
                  <a:t>Sample Med</a:t>
                </a:r>
                <a14:m>
                  <m:oMath xmlns:m="http://schemas.openxmlformats.org/officeDocument/2006/math">
                    <m:r>
                      <a:rPr lang="en-US" sz="2200" b="1" i="1" smtClean="0">
                        <a:latin typeface="Cambria Math" charset="0"/>
                      </a:rPr>
                      <m:t>𝒊𝒂𝒏</m:t>
                    </m:r>
                    <m:r>
                      <a:rPr lang="en-US" sz="2200" b="1" i="1" smtClean="0">
                        <a:latin typeface="Cambria Math" charset="0"/>
                      </a:rPr>
                      <m:t> (</m:t>
                    </m:r>
                    <m:r>
                      <a:rPr lang="en-US" sz="2200" b="1" i="1" smtClean="0">
                        <a:latin typeface="Cambria Math" charset="0"/>
                      </a:rPr>
                      <m:t>𝑴</m:t>
                    </m:r>
                    <m:r>
                      <a:rPr lang="en-US" sz="2200" b="1" i="1" smtClean="0">
                        <a:latin typeface="Cambria Math" charset="0"/>
                      </a:rPr>
                      <m:t>)</m:t>
                    </m:r>
                  </m:oMath>
                </a14:m>
                <a:r>
                  <a:rPr lang="en-US" sz="2200" i="1" dirty="0" smtClean="0"/>
                  <a:t> </a:t>
                </a:r>
                <a:r>
                  <a:rPr lang="en-US" sz="2200" dirty="0" smtClean="0"/>
                  <a:t>of the </a:t>
                </a:r>
                <a:r>
                  <a:rPr lang="en-US" sz="2200" b="1" dirty="0"/>
                  <a:t>ordered</a:t>
                </a:r>
                <a:r>
                  <a:rPr lang="en-US" sz="2200" dirty="0" smtClean="0"/>
                  <a:t> data </a:t>
                </a:r>
                <a14:m>
                  <m:oMath xmlns:m="http://schemas.openxmlformats.org/officeDocument/2006/math">
                    <m:sSub>
                      <m:sSubPr>
                        <m:ctrlPr>
                          <a:rPr lang="en-US" sz="2200" b="0" i="1" smtClean="0">
                            <a:latin typeface="Cambria Math" charset="0"/>
                          </a:rPr>
                        </m:ctrlPr>
                      </m:sSubPr>
                      <m:e>
                        <m:r>
                          <a:rPr lang="en-US" sz="2200" b="0" i="1" smtClean="0">
                            <a:latin typeface="Cambria Math" charset="0"/>
                          </a:rPr>
                          <m:t>𝑋</m:t>
                        </m:r>
                      </m:e>
                      <m:sub>
                        <m:r>
                          <a:rPr lang="en-US" sz="2200" b="0" i="1" smtClean="0">
                            <a:latin typeface="Cambria Math" charset="0"/>
                          </a:rPr>
                          <m:t>1</m:t>
                        </m:r>
                      </m:sub>
                    </m:sSub>
                    <m:r>
                      <a:rPr lang="en-US" sz="2200" b="0" i="1" smtClean="0">
                        <a:latin typeface="Cambria Math" charset="0"/>
                      </a:rPr>
                      <m:t>,…, </m:t>
                    </m:r>
                    <m:sSub>
                      <m:sSubPr>
                        <m:ctrlPr>
                          <a:rPr lang="en-US" sz="2200" b="0" i="1" smtClean="0">
                            <a:latin typeface="Cambria Math" charset="0"/>
                          </a:rPr>
                        </m:ctrlPr>
                      </m:sSubPr>
                      <m:e>
                        <m:r>
                          <a:rPr lang="en-US" sz="2200" b="0" i="1" smtClean="0">
                            <a:latin typeface="Cambria Math" charset="0"/>
                          </a:rPr>
                          <m:t>𝑋</m:t>
                        </m:r>
                      </m:e>
                      <m:sub>
                        <m:r>
                          <a:rPr lang="en-US" sz="2200" b="0" i="1" smtClean="0">
                            <a:latin typeface="Cambria Math" charset="0"/>
                          </a:rPr>
                          <m:t>𝑛</m:t>
                        </m:r>
                      </m:sub>
                    </m:sSub>
                  </m:oMath>
                </a14:m>
                <a:r>
                  <a:rPr lang="en-US" sz="2200" dirty="0" smtClean="0"/>
                  <a:t> is the midpoint of a sample of size n</a:t>
                </a:r>
              </a:p>
              <a:p>
                <a:pPr marL="342900" indent="-342900">
                  <a:buFont typeface="Arial" charset="0"/>
                  <a:buChar char="•"/>
                </a:pPr>
                <a:r>
                  <a:rPr lang="en-US" sz="2200" dirty="0" smtClean="0"/>
                  <a:t>If n is odd , then M is the center data point (at position </a:t>
                </a:r>
                <a14:m>
                  <m:oMath xmlns:m="http://schemas.openxmlformats.org/officeDocument/2006/math">
                    <m:f>
                      <m:fPr>
                        <m:ctrlPr>
                          <a:rPr lang="en-US" sz="2200" b="0" i="1" smtClean="0">
                            <a:latin typeface="Cambria Math" charset="0"/>
                          </a:rPr>
                        </m:ctrlPr>
                      </m:fPr>
                      <m:num>
                        <m:r>
                          <a:rPr lang="en-US" sz="2200" b="0" i="1" smtClean="0">
                            <a:latin typeface="Cambria Math" charset="0"/>
                          </a:rPr>
                          <m:t>𝑛</m:t>
                        </m:r>
                        <m:r>
                          <a:rPr lang="en-US" sz="2200" b="0" i="1" smtClean="0">
                            <a:latin typeface="Cambria Math" charset="0"/>
                          </a:rPr>
                          <m:t>+1</m:t>
                        </m:r>
                      </m:num>
                      <m:den>
                        <m:r>
                          <a:rPr lang="en-US" sz="2200" b="0" i="1" smtClean="0">
                            <a:latin typeface="Cambria Math" charset="0"/>
                          </a:rPr>
                          <m:t>2</m:t>
                        </m:r>
                      </m:den>
                    </m:f>
                  </m:oMath>
                </a14:m>
                <a:r>
                  <a:rPr lang="en-US" sz="2200" dirty="0" smtClean="0"/>
                  <a:t>)</a:t>
                </a:r>
              </a:p>
              <a:p>
                <a:pPr marL="342900" indent="-342900">
                  <a:buFont typeface="Arial" charset="0"/>
                  <a:buChar char="•"/>
                </a:pPr>
                <a:r>
                  <a:rPr lang="en-US" sz="2200" dirty="0" smtClean="0"/>
                  <a:t>If n is even, then M is the average of the two center points (at positions </a:t>
                </a:r>
                <a14:m>
                  <m:oMath xmlns:m="http://schemas.openxmlformats.org/officeDocument/2006/math">
                    <m:f>
                      <m:fPr>
                        <m:ctrlPr>
                          <a:rPr lang="en-US" sz="2200" i="1">
                            <a:latin typeface="Cambria Math" charset="0"/>
                          </a:rPr>
                        </m:ctrlPr>
                      </m:fPr>
                      <m:num>
                        <m:r>
                          <a:rPr lang="en-US" sz="2200" i="1">
                            <a:latin typeface="Cambria Math" charset="0"/>
                          </a:rPr>
                          <m:t>𝑛</m:t>
                        </m:r>
                      </m:num>
                      <m:den>
                        <m:r>
                          <a:rPr lang="en-US" sz="2200" i="1">
                            <a:latin typeface="Cambria Math" charset="0"/>
                          </a:rPr>
                          <m:t>2</m:t>
                        </m:r>
                      </m:den>
                    </m:f>
                  </m:oMath>
                </a14:m>
                <a:r>
                  <a:rPr lang="en-US" sz="2200" dirty="0" smtClean="0"/>
                  <a:t> and  </a:t>
                </a:r>
                <a14:m>
                  <m:oMath xmlns:m="http://schemas.openxmlformats.org/officeDocument/2006/math">
                    <m:f>
                      <m:fPr>
                        <m:ctrlPr>
                          <a:rPr lang="en-US" sz="2200" i="1">
                            <a:latin typeface="Cambria Math" charset="0"/>
                          </a:rPr>
                        </m:ctrlPr>
                      </m:fPr>
                      <m:num>
                        <m:r>
                          <a:rPr lang="en-US" sz="2200" i="1">
                            <a:latin typeface="Cambria Math" charset="0"/>
                          </a:rPr>
                          <m:t>𝑛</m:t>
                        </m:r>
                      </m:num>
                      <m:den>
                        <m:r>
                          <a:rPr lang="en-US" sz="2200" i="1">
                            <a:latin typeface="Cambria Math" charset="0"/>
                          </a:rPr>
                          <m:t>2</m:t>
                        </m:r>
                      </m:den>
                    </m:f>
                    <m:r>
                      <a:rPr lang="en-US" sz="2200" b="0" i="1" smtClean="0">
                        <a:latin typeface="Cambria Math" charset="0"/>
                      </a:rPr>
                      <m:t>+1</m:t>
                    </m:r>
                  </m:oMath>
                </a14:m>
                <a:r>
                  <a:rPr lang="en-US" sz="2200" dirty="0" smtClean="0"/>
                  <a:t>)</a:t>
                </a:r>
              </a:p>
              <a:p>
                <a:endParaRPr lang="en-US" sz="2200" dirty="0"/>
              </a:p>
              <a:p>
                <a:r>
                  <a:rPr lang="en-US" sz="2200" dirty="0" smtClean="0"/>
                  <a:t>For the sample {6, 4, 7, 5, 3}, </a:t>
                </a:r>
                <a14:m>
                  <m:oMath xmlns:m="http://schemas.openxmlformats.org/officeDocument/2006/math">
                    <m:r>
                      <a:rPr lang="en-US" sz="2200" i="1" smtClean="0">
                        <a:latin typeface="Cambria Math" charset="0"/>
                      </a:rPr>
                      <m:t>𝑀</m:t>
                    </m:r>
                    <m:r>
                      <a:rPr lang="en-US" sz="2200" b="0" i="1" smtClean="0">
                        <a:latin typeface="Cambria Math" charset="0"/>
                      </a:rPr>
                      <m:t>𝑒𝑑𝑖𝑎𝑛</m:t>
                    </m:r>
                    <m:r>
                      <a:rPr lang="en-US" sz="2200" b="0" i="1" smtClean="0">
                        <a:latin typeface="Cambria Math" charset="0"/>
                      </a:rPr>
                      <m:t>=</m:t>
                    </m:r>
                  </m:oMath>
                </a14:m>
                <a:endParaRPr lang="en-US" sz="2200" b="0" dirty="0" smtClean="0"/>
              </a:p>
              <a:p>
                <a:endParaRPr lang="en-US" sz="2200" dirty="0" smtClean="0"/>
              </a:p>
              <a:p>
                <a:r>
                  <a:rPr lang="en-US" sz="2200" dirty="0" smtClean="0"/>
                  <a:t>For the sample { 6, 4, 7, 5, 3, 8}, Median=</a:t>
                </a:r>
              </a:p>
              <a:p>
                <a:endParaRPr lang="en-US" sz="2200" dirty="0" smtClean="0"/>
              </a:p>
              <a:p>
                <a:r>
                  <a:rPr lang="en-US" sz="2200" dirty="0" smtClean="0"/>
                  <a:t>The lifetime sample has 20 observations, so we need the average of the ________ and ________ observations: </a:t>
                </a:r>
                <a:r>
                  <a:rPr lang="fi-FI" sz="2200" dirty="0"/>
                  <a:t>1003, </a:t>
                </a:r>
                <a:r>
                  <a:rPr lang="fi-FI" sz="2200" dirty="0" smtClean="0"/>
                  <a:t>1016, </a:t>
                </a:r>
                <a:r>
                  <a:rPr lang="fi-FI" sz="2200" dirty="0" err="1" smtClean="0"/>
                  <a:t>which</a:t>
                </a:r>
                <a:r>
                  <a:rPr lang="fi-FI" sz="2200" dirty="0" smtClean="0"/>
                  <a:t> is 1009.5  </a:t>
                </a:r>
                <a:r>
                  <a:rPr lang="hr-HR" sz="2200" dirty="0" err="1" smtClean="0"/>
                  <a:t>in</a:t>
                </a:r>
                <a:r>
                  <a:rPr lang="hr-HR" sz="2200" dirty="0" smtClean="0"/>
                  <a:t> R </a:t>
                </a:r>
                <a:r>
                  <a:rPr lang="hr-HR" sz="2200" dirty="0" err="1" smtClean="0"/>
                  <a:t>via</a:t>
                </a:r>
                <a:r>
                  <a:rPr lang="hr-HR" sz="2200" dirty="0" smtClean="0"/>
                  <a:t> </a:t>
                </a:r>
                <a:r>
                  <a:rPr lang="hr-HR" sz="2200" dirty="0" err="1" smtClean="0"/>
                  <a:t>median</a:t>
                </a:r>
                <a:r>
                  <a:rPr lang="hr-HR" sz="2200" dirty="0" smtClean="0"/>
                  <a:t>(</a:t>
                </a:r>
                <a:r>
                  <a:rPr lang="hr-HR" sz="2200" dirty="0" err="1" smtClean="0"/>
                  <a:t>lifetimes</a:t>
                </a:r>
                <a:r>
                  <a:rPr lang="hr-HR" sz="2200" dirty="0" smtClean="0"/>
                  <a:t>)</a:t>
                </a:r>
              </a:p>
              <a:p>
                <a:endParaRPr lang="hr-HR" sz="2300" dirty="0"/>
              </a:p>
            </p:txBody>
          </p:sp>
        </mc:Choice>
        <mc:Fallback xmlns="">
          <p:sp>
            <p:nvSpPr>
              <p:cNvPr id="6" name="TextBox 5"/>
              <p:cNvSpPr txBox="1">
                <a:spLocks noRot="1" noChangeAspect="1" noMove="1" noResize="1" noEditPoints="1" noAdjustHandles="1" noChangeArrowheads="1" noChangeShapeType="1" noTextEdit="1"/>
              </p:cNvSpPr>
              <p:nvPr/>
            </p:nvSpPr>
            <p:spPr>
              <a:xfrm>
                <a:off x="0" y="54214"/>
                <a:ext cx="12192000" cy="7130991"/>
              </a:xfrm>
              <a:prstGeom prst="rect">
                <a:avLst/>
              </a:prstGeom>
              <a:blipFill rotWithShape="0">
                <a:blip r:embed="rId3"/>
                <a:stretch>
                  <a:fillRect l="-650" t="-598"/>
                </a:stretch>
              </a:blipFill>
            </p:spPr>
            <p:txBody>
              <a:bodyPr/>
              <a:lstStyle/>
              <a:p>
                <a:r>
                  <a:rPr lang="en-US">
                    <a:noFill/>
                  </a:rPr>
                  <a:t> </a:t>
                </a:r>
              </a:p>
            </p:txBody>
          </p:sp>
        </mc:Fallback>
      </mc:AlternateContent>
    </p:spTree>
    <p:extLst>
      <p:ext uri="{BB962C8B-B14F-4D97-AF65-F5344CB8AC3E}">
        <p14:creationId xmlns:p14="http://schemas.microsoft.com/office/powerpoint/2010/main" val="1698695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7286</TotalTime>
  <Words>1871</Words>
  <Application>Microsoft Macintosh PowerPoint</Application>
  <PresentationFormat>Widescreen</PresentationFormat>
  <Paragraphs>415</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Calibri Light</vt:lpstr>
      <vt:lpstr>Cambria Math</vt:lpstr>
      <vt:lpstr>Mangal</vt:lpstr>
      <vt:lpstr>Arial</vt:lpstr>
      <vt:lpstr>Office Theme</vt:lpstr>
      <vt:lpstr>Sample Data for Consideration</vt:lpstr>
      <vt:lpstr>PowerPoint Presentation</vt:lpstr>
      <vt:lpstr>Descriptive Statistics (graphically) cont…</vt:lpstr>
      <vt:lpstr>Descriptive Statistics (graphically) cont…</vt:lpstr>
      <vt:lpstr>Descriptive Statistics (graphically) cont…</vt:lpstr>
      <vt:lpstr>Descriptive Statistics (graphically) cont…</vt:lpstr>
      <vt:lpstr>Descriptive Statistics (graphically) cont…</vt:lpstr>
      <vt:lpstr>Descriptive Statistics (Numerically)</vt:lpstr>
      <vt:lpstr>Descriptive Statistics (Numerically) cont.</vt:lpstr>
      <vt:lpstr>Descriptive Statistics (Numerically) cont.</vt:lpstr>
      <vt:lpstr>PowerPoint Presentation</vt:lpstr>
      <vt:lpstr>PowerPoint Presentation</vt:lpstr>
      <vt:lpstr>Descriptive Statistics (Numerically) cont.</vt:lpstr>
      <vt:lpstr>Descriptive Statistics (Numerically) cont.</vt:lpstr>
      <vt:lpstr>Descriptive Statistics (Numerically) cont.</vt:lpstr>
      <vt:lpstr>Descriptive Statistics (Numerically) cont.</vt:lpstr>
      <vt:lpstr>Descriptive Statistics (Numerically) cont.</vt:lpstr>
      <vt:lpstr>Descriptive Statistics (Numerically) cont.</vt:lpstr>
      <vt:lpstr>Descriptive Statistics (Numerically) cont.</vt:lpstr>
      <vt:lpstr>Descriptive Statistics (Numerically) cont.</vt:lpstr>
      <vt:lpstr>Descriptive Statistics (Numerically) cont.</vt:lpstr>
      <vt:lpstr>Descriptive Statistics (Numerically) cont.</vt:lpstr>
      <vt:lpstr>Descriptive Statistics (Numerically) cont.</vt:lpstr>
      <vt:lpstr>Descriptive Statistics (Numerically) cont.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324- </dc:title>
  <dc:creator>CHELSEY GREEN</dc:creator>
  <cp:lastModifiedBy>DUZHE WANG</cp:lastModifiedBy>
  <cp:revision>138</cp:revision>
  <cp:lastPrinted>2018-06-13T15:41:27Z</cp:lastPrinted>
  <dcterms:created xsi:type="dcterms:W3CDTF">2018-06-11T18:04:24Z</dcterms:created>
  <dcterms:modified xsi:type="dcterms:W3CDTF">2019-01-24T01:09:08Z</dcterms:modified>
</cp:coreProperties>
</file>