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302" r:id="rId2"/>
    <p:sldId id="328" r:id="rId3"/>
    <p:sldId id="257" r:id="rId4"/>
    <p:sldId id="303" r:id="rId5"/>
    <p:sldId id="308" r:id="rId6"/>
    <p:sldId id="307" r:id="rId7"/>
    <p:sldId id="274" r:id="rId8"/>
    <p:sldId id="318" r:id="rId9"/>
    <p:sldId id="323" r:id="rId10"/>
    <p:sldId id="319" r:id="rId11"/>
    <p:sldId id="311" r:id="rId12"/>
    <p:sldId id="310" r:id="rId13"/>
    <p:sldId id="324" r:id="rId14"/>
    <p:sldId id="335" r:id="rId15"/>
    <p:sldId id="316" r:id="rId16"/>
    <p:sldId id="31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9"/>
    <p:restoredTop sz="77804"/>
  </p:normalViewPr>
  <p:slideViewPr>
    <p:cSldViewPr snapToGrid="0" snapToObjects="1">
      <p:cViewPr>
        <p:scale>
          <a:sx n="50" d="100"/>
          <a:sy n="50" d="100"/>
        </p:scale>
        <p:origin x="8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00B1E-9A0E-C742-A152-DDDFE87A3C0A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266D8-5191-1040-88BA-44B394503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44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2DC3A-649E-2847-8398-D46611B452A8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36A5B-3EF4-CB49-A62B-0FA631B92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6A5B-3EF4-CB49-A62B-0FA631B92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0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6A5B-3EF4-CB49-A62B-0FA631B929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31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6A5B-3EF4-CB49-A62B-0FA631B929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6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3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6A5B-3EF4-CB49-A62B-0FA631B929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63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6A5B-3EF4-CB49-A62B-0FA631B929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32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6A5B-3EF4-CB49-A62B-0FA631B929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26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6A5B-3EF4-CB49-A62B-0FA631B929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15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6A5B-3EF4-CB49-A62B-0FA631B929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50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6A5B-3EF4-CB49-A62B-0FA631B929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91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6A5B-3EF4-CB49-A62B-0FA631B929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41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6A5B-3EF4-CB49-A62B-0FA631B929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56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6A5B-3EF4-CB49-A62B-0FA631B929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0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AutoNum type="arabicPeriod"/>
            </a:pPr>
            <a:endParaRPr lang="en-US" baseline="0" dirty="0" smtClean="0"/>
          </a:p>
          <a:p>
            <a:pPr marL="685800" lvl="1" indent="-228600">
              <a:buAutoNum type="arabicPeriod"/>
            </a:pPr>
            <a:endParaRPr lang="en-US" baseline="0" dirty="0" smtClean="0"/>
          </a:p>
          <a:p>
            <a:pPr marL="685800" lvl="1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6A5B-3EF4-CB49-A62B-0FA631B929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79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6A5B-3EF4-CB49-A62B-0FA631B929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10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6A5B-3EF4-CB49-A62B-0FA631B929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58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6A5B-3EF4-CB49-A62B-0FA631B929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BCD7-9415-9E42-B7D0-3BE7F520F3D4}" type="datetime1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110F-8F44-1E47-9EE0-424CB069B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566A-BCD4-9842-980C-C3A2770A8076}" type="datetime1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110F-8F44-1E47-9EE0-424CB069B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F40-6184-0448-86C4-E21336AA98CE}" type="datetime1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110F-8F44-1E47-9EE0-424CB069B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2344-729D-0446-BEF2-13B38666DE39}" type="datetime1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110F-8F44-1E47-9EE0-424CB069B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E19A-51E7-0A4A-8DEA-9682B64122E3}" type="datetime1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110F-8F44-1E47-9EE0-424CB069B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AC8F-2095-AE47-886D-036F44536CBB}" type="datetime1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110F-8F44-1E47-9EE0-424CB069B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3A73-D25B-3C43-9A2E-7E0E7D40C837}" type="datetime1">
              <a:rPr lang="en-US" smtClean="0"/>
              <a:t>1/27/19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110F-8F44-1E47-9EE0-424CB069B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D9E8-C1F5-C04F-B3F5-5E8F7539CBE1}" type="datetime1">
              <a:rPr lang="en-US" smtClean="0"/>
              <a:t>1/27/19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110F-8F44-1E47-9EE0-424CB069B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BB59-3952-8743-9F10-BAC5C514862C}" type="datetime1">
              <a:rPr lang="en-US" smtClean="0"/>
              <a:t>1/27/19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110F-8F44-1E47-9EE0-424CB069B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E294-07D1-984A-A5EF-885197C4900B}" type="datetime1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110F-8F44-1E47-9EE0-424CB069B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C8A3-937B-EE43-9F60-4958F3A2BA71}" type="datetime1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110F-8F44-1E47-9EE0-424CB069B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D6DFE-C938-3748-9451-D40C15F9140C}" type="datetime1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3110F-8F44-1E47-9EE0-424CB069B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782300" cy="682625"/>
          </a:xfrm>
        </p:spPr>
        <p:txBody>
          <a:bodyPr>
            <a:normAutofit fontScale="90000"/>
          </a:bodyPr>
          <a:lstStyle/>
          <a:p>
            <a:r>
              <a:rPr lang="en-US" sz="3300" dirty="0" smtClean="0"/>
              <a:t>Probability </a:t>
            </a:r>
            <a:r>
              <a:rPr lang="en-US" dirty="0" smtClean="0"/>
              <a:t>			vs 		</a:t>
            </a:r>
            <a:r>
              <a:rPr lang="en-US" b="1" dirty="0" smtClean="0"/>
              <a:t>Statistics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01"/>
          <a:stretch/>
        </p:blipFill>
        <p:spPr>
          <a:xfrm>
            <a:off x="4276071" y="2345335"/>
            <a:ext cx="7915929" cy="304243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02793" y="1428750"/>
            <a:ext cx="3581400" cy="13906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Population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38200" y="4857750"/>
            <a:ext cx="1934497" cy="10657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Sample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10800000" flipH="1">
            <a:off x="694672" y="2914650"/>
            <a:ext cx="974190" cy="184785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2300" smtClean="0"/>
              <a:t>Statistics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783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17" y="118900"/>
            <a:ext cx="9345434" cy="56950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Properties of Probability </a:t>
            </a:r>
            <a:r>
              <a:rPr lang="en-US" sz="2000" dirty="0" smtClean="0"/>
              <a:t>(optional)</a:t>
            </a:r>
            <a:endParaRPr lang="en-US" sz="20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9141" y="993913"/>
            <a:ext cx="9345434" cy="50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5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6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1" y="688405"/>
                <a:ext cx="12192000" cy="6277171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Probability of “A or B” </a:t>
                </a:r>
                <a:endParaRPr lang="en-US" dirty="0" smtClean="0"/>
              </a:p>
              <a:p>
                <a:r>
                  <a:rPr lang="en-US" dirty="0" smtClean="0"/>
                  <a:t>If </a:t>
                </a:r>
                <a:r>
                  <a:rPr lang="en-US" dirty="0"/>
                  <a:t>A and B are mutually </a:t>
                </a:r>
                <a:r>
                  <a:rPr lang="en-US" dirty="0" smtClean="0"/>
                  <a:t>exclusive events, then </a:t>
                </a:r>
              </a:p>
              <a:p>
                <a:endParaRPr lang="en-US" b="0" i="0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 smtClean="0"/>
                  <a:t>= 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If A and B are not mutually exclusive events, then </a:t>
                </a:r>
                <a:endParaRPr lang="en-US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Probability </a:t>
                </a:r>
                <a:r>
                  <a:rPr lang="en-US" dirty="0"/>
                  <a:t>of </a:t>
                </a:r>
                <a:r>
                  <a:rPr lang="en-US" dirty="0" smtClean="0"/>
                  <a:t>“A </a:t>
                </a:r>
                <a:r>
                  <a:rPr lang="en-US" dirty="0"/>
                  <a:t>or </a:t>
                </a:r>
                <a:r>
                  <a:rPr lang="en-US" dirty="0" smtClean="0"/>
                  <a:t>B” </a:t>
                </a:r>
                <a:r>
                  <a:rPr lang="en-US" dirty="0"/>
                  <a:t>is the </a:t>
                </a:r>
                <a:r>
                  <a:rPr lang="en-US" u="sng" dirty="0" smtClean="0"/>
                  <a:t>sum</a:t>
                </a:r>
                <a:r>
                  <a:rPr lang="en-US" dirty="0" smtClean="0"/>
                  <a:t> </a:t>
                </a:r>
                <a:r>
                  <a:rPr lang="en-US" dirty="0"/>
                  <a:t>of the event </a:t>
                </a:r>
                <a:r>
                  <a:rPr lang="en-US" dirty="0" smtClean="0"/>
                  <a:t>probabilities minus the probability of their overlap (and when events are mutually exclusive, there is </a:t>
                </a:r>
                <a:r>
                  <a:rPr lang="en-US" u="sng" dirty="0" smtClean="0"/>
                  <a:t>no overlap</a:t>
                </a:r>
                <a:r>
                  <a:rPr lang="en-US" dirty="0" smtClean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1" y="688405"/>
                <a:ext cx="12192000" cy="6277171"/>
              </a:xfrm>
              <a:prstGeom prst="rect">
                <a:avLst/>
              </a:prstGeom>
              <a:blipFill rotWithShape="0">
                <a:blip r:embed="rId3"/>
                <a:stretch>
                  <a:fillRect l="-900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4" r="48559" b="29787"/>
          <a:stretch/>
        </p:blipFill>
        <p:spPr>
          <a:xfrm>
            <a:off x="8536871" y="2862782"/>
            <a:ext cx="3539066" cy="2116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9" t="9558" b="28797"/>
          <a:stretch/>
        </p:blipFill>
        <p:spPr>
          <a:xfrm>
            <a:off x="8619066" y="565425"/>
            <a:ext cx="3374676" cy="217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0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17" y="118900"/>
            <a:ext cx="9345434" cy="56950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Applying Basic Probability</a:t>
            </a:r>
            <a:endParaRPr lang="en-US" sz="20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9141" y="993913"/>
            <a:ext cx="9345434" cy="50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500" dirty="0" smtClean="0"/>
          </a:p>
        </p:txBody>
      </p:sp>
      <p:sp>
        <p:nvSpPr>
          <p:cNvPr id="9" name="Content Placeholder 6"/>
          <p:cNvSpPr>
            <a:spLocks noGrp="1"/>
          </p:cNvSpPr>
          <p:nvPr>
            <p:ph sz="half" idx="4294967295"/>
          </p:nvPr>
        </p:nvSpPr>
        <p:spPr>
          <a:xfrm>
            <a:off x="1" y="688405"/>
            <a:ext cx="12192000" cy="627717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88405"/>
            <a:ext cx="121920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 </a:t>
            </a:r>
            <a:r>
              <a:rPr lang="en-US" dirty="0"/>
              <a:t>3</a:t>
            </a:r>
            <a:r>
              <a:rPr lang="en-US" dirty="0" smtClean="0"/>
              <a:t>: Consider the 100 ants again. Here are their weights.</a:t>
            </a:r>
          </a:p>
          <a:p>
            <a:r>
              <a:rPr lang="en-US" dirty="0" smtClean="0"/>
              <a:t>(using the convention that values on borderline are included in </a:t>
            </a:r>
          </a:p>
          <a:p>
            <a:r>
              <a:rPr lang="en-US" dirty="0"/>
              <a:t>u</a:t>
            </a:r>
            <a:r>
              <a:rPr lang="en-US" dirty="0" smtClean="0"/>
              <a:t>pper bin)</a:t>
            </a:r>
            <a:endParaRPr lang="en-US" dirty="0"/>
          </a:p>
          <a:p>
            <a:r>
              <a:rPr lang="en-US" dirty="0" smtClean="0"/>
              <a:t>If one ant is selected at random, what is the probability</a:t>
            </a:r>
            <a:r>
              <a:rPr lang="mr-IN" dirty="0" smtClean="0"/>
              <a:t>…</a:t>
            </a:r>
            <a:endParaRPr lang="en-US" dirty="0" smtClean="0"/>
          </a:p>
          <a:p>
            <a:pPr marL="342900" indent="-342900">
              <a:buAutoNum type="alphaLcPeriod"/>
            </a:pPr>
            <a:endParaRPr lang="en-US" dirty="0" smtClean="0"/>
          </a:p>
          <a:p>
            <a:pPr marL="342900" indent="-342900">
              <a:buAutoNum type="alphaLcPeriod"/>
            </a:pPr>
            <a:r>
              <a:rPr lang="en-US" sz="2500" dirty="0" smtClean="0"/>
              <a:t>Its weight is less than 2.75mg?     </a:t>
            </a:r>
          </a:p>
          <a:p>
            <a:pPr marL="342900" indent="-342900">
              <a:buAutoNum type="alphaLcPeriod"/>
            </a:pPr>
            <a:endParaRPr lang="en-US" sz="2500" dirty="0" smtClean="0"/>
          </a:p>
          <a:p>
            <a:pPr marL="342900" indent="-342900">
              <a:buAutoNum type="alphaLcPeriod"/>
            </a:pPr>
            <a:endParaRPr lang="en-US" sz="2500" dirty="0"/>
          </a:p>
          <a:p>
            <a:pPr marL="342900" indent="-342900">
              <a:buAutoNum type="alphaLcPeriod" startAt="2"/>
            </a:pPr>
            <a:r>
              <a:rPr lang="en-US" sz="2500" dirty="0" smtClean="0"/>
              <a:t>Its weight is at least 2.75 mg? </a:t>
            </a:r>
            <a:r>
              <a:rPr lang="en-US" sz="2500" dirty="0"/>
              <a:t> </a:t>
            </a:r>
            <a:r>
              <a:rPr lang="en-US" sz="2500" dirty="0" smtClean="0"/>
              <a:t> </a:t>
            </a:r>
          </a:p>
          <a:p>
            <a:pPr marL="342900" indent="-342900">
              <a:buAutoNum type="alphaLcPeriod" startAt="2"/>
            </a:pPr>
            <a:endParaRPr lang="en-US" sz="2500" dirty="0" smtClean="0"/>
          </a:p>
          <a:p>
            <a:pPr marL="342900" indent="-342900">
              <a:buAutoNum type="alphaLcPeriod" startAt="2"/>
            </a:pPr>
            <a:endParaRPr lang="en-US" sz="2500" dirty="0"/>
          </a:p>
          <a:p>
            <a:pPr marL="342900" indent="-342900">
              <a:buAutoNum type="alphaLcPeriod" startAt="2"/>
            </a:pPr>
            <a:r>
              <a:rPr lang="en-US" sz="2500" dirty="0" smtClean="0"/>
              <a:t>Its weight is between 2.5 and 3.5?  			*Check against relative frequency</a:t>
            </a:r>
          </a:p>
          <a:p>
            <a:pPr lvl="1"/>
            <a:r>
              <a:rPr lang="en-US" sz="2500" dirty="0"/>
              <a:t>	</a:t>
            </a:r>
            <a:r>
              <a:rPr lang="en-US" sz="2500" dirty="0" smtClean="0"/>
              <a:t>							with repeated sampling. </a:t>
            </a:r>
          </a:p>
          <a:p>
            <a:pPr marL="342900" indent="-342900">
              <a:buAutoNum type="alphaLcPeriod" startAt="2"/>
            </a:pPr>
            <a:endParaRPr lang="en-US" sz="2500" dirty="0" smtClean="0"/>
          </a:p>
          <a:p>
            <a:pPr marL="342900" indent="-342900">
              <a:buAutoNum type="alphaLcPeriod" startAt="3"/>
            </a:pPr>
            <a:r>
              <a:rPr lang="en-US" sz="2500" dirty="0" smtClean="0"/>
              <a:t>Its weight is at least 3.5 or less than 2.5 mg? 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							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269" y="237924"/>
            <a:ext cx="6003731" cy="336588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164237" y="118900"/>
            <a:ext cx="914400" cy="1266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9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17" y="118900"/>
            <a:ext cx="9345434" cy="56950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Properties of Probability- Independence</a:t>
            </a:r>
            <a:endParaRPr lang="en-US" sz="20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9141" y="993913"/>
            <a:ext cx="9345434" cy="50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500" dirty="0" smtClean="0"/>
          </a:p>
        </p:txBody>
      </p:sp>
      <p:sp>
        <p:nvSpPr>
          <p:cNvPr id="9" name="Content Placeholder 6"/>
          <p:cNvSpPr>
            <a:spLocks noGrp="1"/>
          </p:cNvSpPr>
          <p:nvPr>
            <p:ph sz="half" idx="4294967295"/>
          </p:nvPr>
        </p:nvSpPr>
        <p:spPr>
          <a:xfrm>
            <a:off x="1" y="688405"/>
            <a:ext cx="12192000" cy="627717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300" dirty="0" smtClean="0"/>
              <a:t>Two events are said to be </a:t>
            </a:r>
            <a:r>
              <a:rPr lang="en-US" sz="2300" b="1" dirty="0" smtClean="0"/>
              <a:t>independent </a:t>
            </a:r>
            <a:r>
              <a:rPr lang="en-US" sz="2300" dirty="0" smtClean="0"/>
              <a:t>if the occurrence of one </a:t>
            </a:r>
            <a:r>
              <a:rPr lang="en-US" sz="2300" u="sng" dirty="0" smtClean="0"/>
              <a:t>does not change </a:t>
            </a:r>
            <a:r>
              <a:rPr lang="en-US" sz="2300" dirty="0" smtClean="0"/>
              <a:t>the probability of the other. Otherwise</a:t>
            </a:r>
            <a:r>
              <a:rPr lang="en-US" sz="2300" dirty="0"/>
              <a:t>, they are </a:t>
            </a:r>
            <a:r>
              <a:rPr lang="en-US" sz="2300" b="1" dirty="0"/>
              <a:t>dependent.</a:t>
            </a:r>
          </a:p>
          <a:p>
            <a:endParaRPr lang="en-US" sz="2300" b="1" dirty="0"/>
          </a:p>
          <a:p>
            <a:pPr marL="0" indent="0">
              <a:buNone/>
            </a:pPr>
            <a:r>
              <a:rPr lang="en-US" sz="2300" dirty="0"/>
              <a:t>5</a:t>
            </a:r>
            <a:r>
              <a:rPr lang="en-US" sz="2300" dirty="0" smtClean="0"/>
              <a:t>g. If an aluminum dowel is randomly sampled from the day, </a:t>
            </a:r>
          </a:p>
          <a:p>
            <a:pPr marL="0" indent="0">
              <a:buNone/>
            </a:pPr>
            <a:r>
              <a:rPr lang="en-US" sz="2300" dirty="0" smtClean="0"/>
              <a:t>Compare the unconditional probability of the dowel being too long and the conditional probability of it being too long given it is too thin. </a:t>
            </a:r>
          </a:p>
          <a:p>
            <a:pPr marL="0" indent="0">
              <a:buNone/>
            </a:pPr>
            <a:r>
              <a:rPr lang="en-US" sz="2300" dirty="0" smtClean="0"/>
              <a:t>What does that tell us about the events “Dowel is too thin” and “Dowel is too long” ?</a:t>
            </a:r>
          </a:p>
          <a:p>
            <a:pPr marL="0" indent="0">
              <a:buNone/>
            </a:pPr>
            <a:endParaRPr lang="en-US" sz="23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96834" y="1498598"/>
            <a:ext cx="1062319" cy="2175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289" y="1246255"/>
            <a:ext cx="3630699" cy="171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0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17" y="118900"/>
            <a:ext cx="9345434" cy="56950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Reasonableness of Independence Assumption</a:t>
            </a:r>
            <a:endParaRPr lang="en-US" sz="20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9141" y="993913"/>
            <a:ext cx="9345434" cy="50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500" dirty="0" smtClean="0"/>
          </a:p>
        </p:txBody>
      </p:sp>
      <p:sp>
        <p:nvSpPr>
          <p:cNvPr id="9" name="Content Placeholder 6"/>
          <p:cNvSpPr>
            <a:spLocks noGrp="1"/>
          </p:cNvSpPr>
          <p:nvPr>
            <p:ph sz="half" idx="4294967295"/>
          </p:nvPr>
        </p:nvSpPr>
        <p:spPr>
          <a:xfrm>
            <a:off x="1" y="688405"/>
            <a:ext cx="12192000" cy="62771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smtClean="0"/>
              <a:t> 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47133" y="2207884"/>
            <a:ext cx="15159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" y="688405"/>
            <a:ext cx="121920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In most cases, the best way to determine whether independence of events is a good assumption is through understanding the process that produces the events.</a:t>
            </a:r>
          </a:p>
          <a:p>
            <a:endParaRPr lang="en-US" sz="2200" dirty="0"/>
          </a:p>
          <a:p>
            <a:pPr marL="342900" indent="-342900">
              <a:buAutoNum type="arabicPeriod"/>
            </a:pPr>
            <a:r>
              <a:rPr lang="en-US" sz="2200" dirty="0" smtClean="0"/>
              <a:t>A die is rolled. Is it reasonable to believe that the outcome of the second roll is independent of the first roll?</a:t>
            </a:r>
          </a:p>
          <a:p>
            <a:pPr marL="342900" indent="-342900">
              <a:buAutoNum type="arabicPeriod"/>
            </a:pPr>
            <a:endParaRPr lang="en-US" sz="2200" dirty="0" smtClean="0"/>
          </a:p>
          <a:p>
            <a:pPr marL="342900" indent="-342900">
              <a:buFontTx/>
              <a:buAutoNum type="arabicPeriod"/>
            </a:pPr>
            <a:r>
              <a:rPr lang="en-US" sz="2200" dirty="0"/>
              <a:t>A card is chosen. Is it reasonable to believe that the outcome of the second card chosen is independent of the first card</a:t>
            </a:r>
            <a:r>
              <a:rPr lang="en-US" sz="2200" dirty="0" smtClean="0"/>
              <a:t>?</a:t>
            </a:r>
            <a:endParaRPr lang="en-US" sz="2200" dirty="0"/>
          </a:p>
          <a:p>
            <a:pPr marL="342900" indent="-342900">
              <a:buAutoNum type="arabicPeriod"/>
            </a:pPr>
            <a:endParaRPr lang="en-US" sz="2200" dirty="0" smtClean="0"/>
          </a:p>
          <a:p>
            <a:pPr marL="342900" indent="-342900">
              <a:buAutoNum type="arabicPeriod"/>
            </a:pPr>
            <a:r>
              <a:rPr lang="en-US" sz="2200" dirty="0" smtClean="0"/>
              <a:t>A chemical reaction is run twice, </a:t>
            </a:r>
          </a:p>
          <a:p>
            <a:pPr marL="800100" lvl="1" indent="-342900">
              <a:buAutoNum type="arabicPeriod"/>
            </a:pPr>
            <a:r>
              <a:rPr lang="en-US" sz="2200" dirty="0"/>
              <a:t>U</a:t>
            </a:r>
            <a:r>
              <a:rPr lang="en-US" sz="2200" dirty="0" smtClean="0"/>
              <a:t>sing different equipment each time -  </a:t>
            </a:r>
          </a:p>
          <a:p>
            <a:pPr marL="800100" lvl="1" indent="-342900">
              <a:buAutoNum type="arabicPeriod"/>
            </a:pPr>
            <a:r>
              <a:rPr lang="en-US" sz="2200" dirty="0" smtClean="0"/>
              <a:t>Using the same equipment each time </a:t>
            </a:r>
            <a:r>
              <a:rPr lang="mr-IN" sz="2200" dirty="0" smtClean="0"/>
              <a:t>–</a:t>
            </a:r>
            <a:r>
              <a:rPr lang="en-US" sz="2200" dirty="0" smtClean="0"/>
              <a:t> </a:t>
            </a:r>
          </a:p>
          <a:p>
            <a:pPr marL="800100" lvl="1" indent="-342900">
              <a:buAutoNum type="arabicPeriod"/>
            </a:pPr>
            <a:endParaRPr lang="en-US" sz="2200" dirty="0" smtClean="0"/>
          </a:p>
          <a:p>
            <a:pPr marL="800100" lvl="1" indent="-342900">
              <a:buAutoNum type="arabicPeriod"/>
            </a:pPr>
            <a:endParaRPr lang="en-US" sz="2200" dirty="0"/>
          </a:p>
          <a:p>
            <a:pPr marL="342900" indent="-342900">
              <a:buAutoNum type="arabicPeriod"/>
            </a:pPr>
            <a:r>
              <a:rPr lang="en-US" sz="2200" dirty="0" smtClean="0"/>
              <a:t>The items in a simple random sample may be treated as independent (even though this is sampling without replacement), unless the population is finite and the sample comprises more than about 5-10% of the population (you will look at this in discussion).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544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59" y="109631"/>
            <a:ext cx="11586882" cy="6837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Probability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59" y="793376"/>
            <a:ext cx="11936506" cy="6064624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/>
              <a:t>Ex 7: A system contains two components, A and B, connected in series as shown in the following diagram. The system will function only if both components function. The probability that A functions is P(A)=0.98, and the probability that B functions is P(B)=0.95. Assume that A and B function independently. Find the probability that the system functions.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/>
              <a:t>Ex 8: A system contains two components, C and D, connected in parallel as shown in the following diagram. The system will function if either C or D functions. The probability that C functions is 0.90 and the probability that D functions is 0.85. Assume that C and D function independently.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/>
              <a:t>Find the probability that the system functions.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8624730" y="1927695"/>
            <a:ext cx="596348" cy="596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595114" y="1927695"/>
            <a:ext cx="596348" cy="596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>
            <a:off x="9221078" y="2225869"/>
            <a:ext cx="13740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473408" y="4717278"/>
            <a:ext cx="596348" cy="596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84225" y="5699197"/>
            <a:ext cx="596348" cy="596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9727096" y="5015453"/>
            <a:ext cx="757129" cy="5963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1" idx="1"/>
          </p:cNvCxnSpPr>
          <p:nvPr/>
        </p:nvCxnSpPr>
        <p:spPr>
          <a:xfrm>
            <a:off x="9727096" y="5611800"/>
            <a:ext cx="757129" cy="385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8624730" y="5611800"/>
            <a:ext cx="109695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1048015" y="4984130"/>
            <a:ext cx="650926" cy="627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1080573" y="5611800"/>
            <a:ext cx="592132" cy="429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679356" y="5572044"/>
            <a:ext cx="415019" cy="17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749915" y="2225869"/>
            <a:ext cx="87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91462" y="2220702"/>
            <a:ext cx="87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01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59" y="109631"/>
            <a:ext cx="11586882" cy="6837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Probability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59" y="793376"/>
            <a:ext cx="11936506" cy="6064624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793376"/>
            <a:ext cx="12192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Ex 9: Four </a:t>
            </a:r>
            <a:r>
              <a:rPr lang="en-US" sz="2000" dirty="0"/>
              <a:t>young lab puppies from different </a:t>
            </a:r>
            <a:r>
              <a:rPr lang="en-US" sz="2000" dirty="0" smtClean="0"/>
              <a:t>litters </a:t>
            </a:r>
            <a:r>
              <a:rPr lang="en-US" sz="2000" dirty="0"/>
              <a:t>are </a:t>
            </a:r>
            <a:endParaRPr lang="en-US" sz="2000" dirty="0" smtClean="0"/>
          </a:p>
          <a:p>
            <a:r>
              <a:rPr lang="en-US" sz="2000" dirty="0" smtClean="0"/>
              <a:t>available </a:t>
            </a:r>
            <a:r>
              <a:rPr lang="en-US" sz="2000" dirty="0"/>
              <a:t>for a new method of </a:t>
            </a:r>
            <a:r>
              <a:rPr lang="en-US" sz="2000" dirty="0" smtClean="0"/>
              <a:t>training. Two </a:t>
            </a:r>
            <a:r>
              <a:rPr lang="en-US" sz="2000" dirty="0"/>
              <a:t>dogs will be </a:t>
            </a:r>
            <a:endParaRPr lang="en-US" sz="2000" dirty="0" smtClean="0"/>
          </a:p>
          <a:p>
            <a:r>
              <a:rPr lang="en-US" sz="2000" dirty="0" smtClean="0"/>
              <a:t>selected </a:t>
            </a:r>
            <a:r>
              <a:rPr lang="en-US" sz="2000" dirty="0"/>
              <a:t>by lottery to receive the training. Assuming that each </a:t>
            </a:r>
            <a:endParaRPr lang="en-US" sz="2000" dirty="0" smtClean="0"/>
          </a:p>
          <a:p>
            <a:r>
              <a:rPr lang="en-US" sz="2000" dirty="0" smtClean="0"/>
              <a:t>pair </a:t>
            </a:r>
            <a:r>
              <a:rPr lang="en-US" sz="2000" dirty="0"/>
              <a:t>of dogs are equally likely to receive the training calculate the following probabilities: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/>
              <a:t>9</a:t>
            </a:r>
            <a:r>
              <a:rPr lang="en-US" sz="2000" dirty="0" smtClean="0"/>
              <a:t>a</a:t>
            </a:r>
            <a:r>
              <a:rPr lang="en-US" sz="2000" dirty="0"/>
              <a:t>. P(A) where A is the event that the dogs are the same gender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9</a:t>
            </a:r>
            <a:r>
              <a:rPr lang="en-US" sz="2000" dirty="0" smtClean="0"/>
              <a:t>b</a:t>
            </a:r>
            <a:r>
              <a:rPr lang="en-US" sz="2000" dirty="0"/>
              <a:t>. P(B) where B is the event that the dogs are the same age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9</a:t>
            </a:r>
            <a:r>
              <a:rPr lang="en-US" sz="2000" dirty="0" smtClean="0"/>
              <a:t>c</a:t>
            </a:r>
            <a:r>
              <a:rPr lang="en-US" sz="2000" dirty="0"/>
              <a:t>. P(A or B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9</a:t>
            </a:r>
            <a:r>
              <a:rPr lang="en-US" sz="2000" dirty="0" smtClean="0"/>
              <a:t>d</a:t>
            </a:r>
            <a:r>
              <a:rPr lang="en-US" sz="2000" dirty="0"/>
              <a:t>. Are A and B mutually </a:t>
            </a:r>
            <a:r>
              <a:rPr lang="en-US" sz="2000" dirty="0" smtClean="0"/>
              <a:t>exclusive?					</a:t>
            </a:r>
            <a:r>
              <a:rPr lang="en-US" sz="2000" dirty="0"/>
              <a:t>9</a:t>
            </a:r>
            <a:r>
              <a:rPr lang="en-US" sz="2000" dirty="0" smtClean="0"/>
              <a:t>e</a:t>
            </a:r>
            <a:r>
              <a:rPr lang="en-US" sz="2000" dirty="0"/>
              <a:t>. Are A and B independent</a:t>
            </a:r>
            <a:r>
              <a:rPr lang="en-US" sz="2000" dirty="0" smtClean="0"/>
              <a:t>?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We can list out all of the pairs to check our answers: (12, 13, 14, 23, 24, 34)</a:t>
            </a:r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760021"/>
              </p:ext>
            </p:extLst>
          </p:nvPr>
        </p:nvGraphicFramePr>
        <p:xfrm>
          <a:off x="7169844" y="451503"/>
          <a:ext cx="4878721" cy="1237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805"/>
                <a:gridCol w="819979"/>
                <a:gridCol w="819979"/>
                <a:gridCol w="819979"/>
                <a:gridCol w="819979"/>
              </a:tblGrid>
              <a:tr h="412581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581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Sex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581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Age (weeks)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1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59" y="109631"/>
            <a:ext cx="11586882" cy="6837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Probability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59" y="793376"/>
            <a:ext cx="11936506" cy="6064624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793376"/>
            <a:ext cx="1236427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 10: Consider Rolling 6-sided die. Find the probability for these events:</a:t>
            </a:r>
          </a:p>
          <a:p>
            <a:endParaRPr lang="en-US" sz="2000" dirty="0"/>
          </a:p>
          <a:p>
            <a:pPr marL="342900" indent="-342900">
              <a:buAutoNum type="alphaLcPeriod"/>
            </a:pPr>
            <a:r>
              <a:rPr lang="en-US" sz="2000" dirty="0"/>
              <a:t>O</a:t>
            </a:r>
            <a:r>
              <a:rPr lang="en-US" sz="2000" dirty="0" smtClean="0"/>
              <a:t>bserving an odd number with one roll of the die.</a:t>
            </a:r>
          </a:p>
          <a:p>
            <a:pPr marL="342900" indent="-342900">
              <a:buAutoNum type="alphaLcPeriod"/>
            </a:pPr>
            <a:endParaRPr lang="en-US" sz="2000" dirty="0"/>
          </a:p>
          <a:p>
            <a:pPr marL="342900" indent="-342900">
              <a:buAutoNum type="alphaLcPeriod"/>
            </a:pPr>
            <a:endParaRPr lang="en-US" sz="2000" dirty="0" smtClean="0"/>
          </a:p>
          <a:p>
            <a:pPr marL="342900" indent="-342900">
              <a:buAutoNum type="alphaLcPeriod"/>
            </a:pPr>
            <a:r>
              <a:rPr lang="en-US" sz="2000" dirty="0" smtClean="0"/>
              <a:t>Observing a number greater than 4 on one roll of the die.</a:t>
            </a:r>
          </a:p>
          <a:p>
            <a:pPr marL="342900" indent="-342900">
              <a:buAutoNum type="alphaLcPeriod"/>
            </a:pPr>
            <a:endParaRPr lang="en-US" sz="2000" dirty="0"/>
          </a:p>
          <a:p>
            <a:pPr marL="342900" indent="-342900">
              <a:buAutoNum type="alphaLcPeriod"/>
            </a:pPr>
            <a:endParaRPr lang="en-US" sz="2000" dirty="0" smtClean="0"/>
          </a:p>
          <a:p>
            <a:pPr marL="342900" indent="-342900">
              <a:buAutoNum type="alphaLcPeriod"/>
            </a:pPr>
            <a:endParaRPr lang="en-US" sz="2000" dirty="0" smtClean="0"/>
          </a:p>
          <a:p>
            <a:pPr marL="342900" indent="-342900">
              <a:buAutoNum type="alphaLcPeriod"/>
            </a:pPr>
            <a:r>
              <a:rPr lang="en-US" sz="2000" dirty="0" smtClean="0"/>
              <a:t>Observing a number that is even and a number that is greater than 2 on one roll of the die.</a:t>
            </a:r>
          </a:p>
          <a:p>
            <a:pPr marL="342900" indent="-342900">
              <a:buAutoNum type="alphaLcPeriod"/>
            </a:pPr>
            <a:endParaRPr lang="en-US" sz="2000" dirty="0"/>
          </a:p>
          <a:p>
            <a:pPr marL="342900" indent="-342900">
              <a:buAutoNum type="alphaLcPeriod"/>
            </a:pPr>
            <a:endParaRPr lang="en-US" sz="2000" dirty="0" smtClean="0"/>
          </a:p>
          <a:p>
            <a:pPr marL="342900" indent="-342900">
              <a:buAutoNum type="alphaLcPeriod"/>
            </a:pPr>
            <a:endParaRPr lang="en-US" sz="2000" dirty="0" smtClean="0"/>
          </a:p>
          <a:p>
            <a:pPr marL="342900" indent="-342900">
              <a:buAutoNum type="alphaLcPeriod"/>
            </a:pPr>
            <a:r>
              <a:rPr lang="en-US" sz="2000" dirty="0" smtClean="0"/>
              <a:t>Rolling exactly 1 six in 4 rolls of the die.</a:t>
            </a:r>
          </a:p>
          <a:p>
            <a:pPr marL="342900" indent="-342900">
              <a:buAutoNum type="alphaLcPeriod"/>
            </a:pPr>
            <a:endParaRPr lang="en-US" sz="2000" dirty="0"/>
          </a:p>
          <a:p>
            <a:pPr marL="342900" indent="-342900">
              <a:buAutoNum type="alphaLcPeriod"/>
            </a:pPr>
            <a:endParaRPr lang="en-US" sz="2000" dirty="0" smtClean="0"/>
          </a:p>
          <a:p>
            <a:pPr marL="342900" indent="-342900">
              <a:buAutoNum type="alphaLcPeriod"/>
            </a:pPr>
            <a:endParaRPr lang="en-US" sz="2000" dirty="0" smtClean="0"/>
          </a:p>
          <a:p>
            <a:pPr marL="342900" indent="-342900">
              <a:buAutoNum type="alphaLcPeriod"/>
            </a:pPr>
            <a:r>
              <a:rPr lang="en-US" sz="2000" dirty="0" smtClean="0"/>
              <a:t>Rolling at least 1 six in 4 rolls of the die.</a:t>
            </a:r>
          </a:p>
          <a:p>
            <a:pPr marL="342900" indent="-342900">
              <a:buAutoNum type="alphaL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024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01" y="0"/>
            <a:ext cx="10307595" cy="682625"/>
          </a:xfrm>
        </p:spPr>
        <p:txBody>
          <a:bodyPr>
            <a:normAutofit fontScale="90000"/>
          </a:bodyPr>
          <a:lstStyle/>
          <a:p>
            <a:r>
              <a:rPr lang="en-US" sz="3300" dirty="0" smtClean="0"/>
              <a:t>Probability </a:t>
            </a:r>
            <a:r>
              <a:rPr lang="en-US" dirty="0" smtClean="0"/>
              <a:t>			vs </a:t>
            </a:r>
            <a:r>
              <a:rPr lang="en-US" b="1" dirty="0" smtClean="0"/>
              <a:t>		Statistics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0" y="682625"/>
                <a:ext cx="12191999" cy="62478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500" dirty="0" smtClean="0"/>
                  <a:t>Ex1a: Suppose that </a:t>
                </a:r>
                <a:r>
                  <a:rPr lang="en-US" sz="2500" dirty="0"/>
                  <a:t>Claire doesn't know how many of the ants </a:t>
                </a:r>
                <a:r>
                  <a:rPr lang="en-US" sz="2500" dirty="0" smtClean="0"/>
                  <a:t>in her colony of 100 are </a:t>
                </a:r>
                <a:r>
                  <a:rPr lang="en-US" sz="2500" dirty="0"/>
                  <a:t>poisonous. </a:t>
                </a:r>
                <a:r>
                  <a:rPr lang="en-US" sz="2500" dirty="0" smtClean="0"/>
                  <a:t>She takes </a:t>
                </a:r>
                <a:r>
                  <a:rPr lang="en-US" sz="2500" dirty="0"/>
                  <a:t>a random sample of 20 ants and </a:t>
                </a:r>
                <a:r>
                  <a:rPr lang="en-US" sz="2500" dirty="0" smtClean="0"/>
                  <a:t>finds </a:t>
                </a:r>
                <a:r>
                  <a:rPr lang="en-US" sz="2500" dirty="0"/>
                  <a:t>that </a:t>
                </a:r>
                <a:r>
                  <a:rPr lang="en-US" sz="2500" dirty="0" smtClean="0"/>
                  <a:t>3 </a:t>
                </a:r>
                <a:r>
                  <a:rPr lang="en-US" sz="2500" dirty="0"/>
                  <a:t>are poisonous. </a:t>
                </a:r>
                <a:endParaRPr lang="en-US" sz="2500" dirty="0" smtClean="0"/>
              </a:p>
              <a:p>
                <a:r>
                  <a:rPr lang="en-US" sz="2500" dirty="0" smtClean="0"/>
                  <a:t>Statistics </a:t>
                </a:r>
                <a:r>
                  <a:rPr lang="en-US" sz="2500" dirty="0"/>
                  <a:t>would help </a:t>
                </a:r>
                <a:r>
                  <a:rPr lang="en-US" sz="2500" dirty="0" smtClean="0"/>
                  <a:t>her get an </a:t>
                </a:r>
                <a:r>
                  <a:rPr lang="en-US" sz="2500" u="sng" dirty="0" smtClean="0"/>
                  <a:t>estimate</a:t>
                </a:r>
                <a:r>
                  <a:rPr lang="en-US" sz="2500" dirty="0" smtClean="0"/>
                  <a:t> for, </a:t>
                </a:r>
              </a:p>
              <a:p>
                <a:r>
                  <a:rPr lang="en-US" sz="2500" dirty="0"/>
                  <a:t>	</a:t>
                </a:r>
                <a:r>
                  <a:rPr lang="en-US" sz="2500" dirty="0" smtClean="0"/>
                  <a:t>“What </a:t>
                </a:r>
                <a:r>
                  <a:rPr lang="en-US" sz="2500" dirty="0"/>
                  <a:t>proportion of the 100 ants are poisonous?" </a:t>
                </a:r>
                <a:endParaRPr lang="en-US" sz="2500" dirty="0" smtClean="0"/>
              </a:p>
              <a:p>
                <a:endParaRPr lang="en-US" sz="2500" dirty="0"/>
              </a:p>
              <a:p>
                <a:r>
                  <a:rPr lang="en-US" sz="2500" dirty="0" smtClean="0"/>
                  <a:t>She </a:t>
                </a:r>
                <a:r>
                  <a:rPr lang="en-US" sz="2500" dirty="0"/>
                  <a:t>would use information </a:t>
                </a:r>
                <a:r>
                  <a:rPr lang="en-US" sz="2500" dirty="0" smtClean="0"/>
                  <a:t>from the </a:t>
                </a:r>
                <a:r>
                  <a:rPr lang="en-US" sz="2500" dirty="0"/>
                  <a:t>sample to make a </a:t>
                </a:r>
                <a:r>
                  <a:rPr lang="en-US" sz="2500" dirty="0" smtClean="0"/>
                  <a:t>claim/educated guess about </a:t>
                </a:r>
                <a:r>
                  <a:rPr lang="en-US" sz="2500" u="sng" dirty="0" smtClean="0"/>
                  <a:t>what is ___________about </a:t>
                </a:r>
                <a:r>
                  <a:rPr lang="en-US" sz="2500" u="sng" dirty="0"/>
                  <a:t>the </a:t>
                </a:r>
                <a:r>
                  <a:rPr lang="en-US" sz="2500" u="sng" dirty="0" smtClean="0"/>
                  <a:t>population. </a:t>
                </a:r>
                <a:endParaRPr lang="en-US" sz="2500" u="sng" dirty="0"/>
              </a:p>
              <a:p>
                <a:endParaRPr lang="en-US" sz="2500" i="1" dirty="0" smtClean="0"/>
              </a:p>
              <a:p>
                <a:r>
                  <a:rPr lang="en-US" sz="2500" dirty="0" smtClean="0"/>
                  <a:t>The point estimate from her sample is most useful if paired with a measure of </a:t>
                </a:r>
                <a:r>
                  <a:rPr lang="en-US" sz="2500" u="sng" dirty="0" smtClean="0"/>
                  <a:t>___________: </a:t>
                </a:r>
              </a:p>
              <a:p>
                <a:r>
                  <a:rPr lang="en-US" sz="2500" dirty="0"/>
                  <a:t>	</a:t>
                </a:r>
                <a:r>
                  <a:rPr lang="en-US" sz="2500" dirty="0" err="1" smtClean="0"/>
                  <a:t>e.g</a:t>
                </a:r>
                <a:r>
                  <a:rPr lang="en-US" sz="2500" dirty="0" smtClean="0"/>
                  <a:t> 15%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i="1">
                        <a:latin typeface="Cambria Math" charset="0"/>
                        <a:ea typeface="Cambria Math" charset="0"/>
                        <a:cs typeface="Cambria Math" charset="0"/>
                      </a:rPr>
                      <m:t>g</m:t>
                    </m:r>
                    <m:r>
                      <a:rPr lang="en-US" sz="25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𝑖𝑣𝑒</m:t>
                    </m:r>
                    <m:r>
                      <a:rPr lang="en-US" sz="25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5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𝑜𝑟</m:t>
                    </m:r>
                    <m:r>
                      <a:rPr lang="en-US" sz="25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5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𝑡𝑎𝑘𝑒</m:t>
                    </m:r>
                    <m:r>
                      <a:rPr lang="en-US" sz="25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2%</m:t>
                    </m:r>
                  </m:oMath>
                </a14:m>
                <a:r>
                  <a:rPr lang="en-US" sz="2500" dirty="0" smtClean="0"/>
                  <a:t> is more informative than an estimate of 15%</a:t>
                </a:r>
              </a:p>
              <a:p>
                <a:endParaRPr lang="en-US" sz="2500" dirty="0"/>
              </a:p>
              <a:p>
                <a:r>
                  <a:rPr lang="en-US" sz="2500" dirty="0" smtClean="0"/>
                  <a:t>The estimate may _____________ sample to sample (as may the uncertainty in that estimate). Claire can reduce the variability of her estimate by </a:t>
                </a:r>
                <a:r>
                  <a:rPr lang="en-US" sz="2500" u="sng" dirty="0" smtClean="0"/>
                  <a:t>______________ the size of her sample of </a:t>
                </a:r>
                <a:r>
                  <a:rPr lang="en-US" sz="2500" dirty="0" smtClean="0"/>
                  <a:t>ants she gets her estimate from.  </a:t>
                </a:r>
              </a:p>
              <a:p>
                <a:endParaRPr lang="en-US" sz="2500" u="sng" dirty="0" smtClean="0"/>
              </a:p>
              <a:p>
                <a:r>
                  <a:rPr lang="en-US" sz="2500" dirty="0"/>
                  <a:t>The only way </a:t>
                </a:r>
                <a:r>
                  <a:rPr lang="en-US" sz="2500" dirty="0" smtClean="0"/>
                  <a:t>to know the true proportion of poisonous ants in </a:t>
                </a:r>
                <a:r>
                  <a:rPr lang="en-US" sz="2500" dirty="0"/>
                  <a:t>the colony </a:t>
                </a:r>
                <a:r>
                  <a:rPr lang="en-US" sz="2500" dirty="0" smtClean="0"/>
                  <a:t>is </a:t>
                </a:r>
                <a:r>
                  <a:rPr lang="en-US" sz="2500" u="sng" dirty="0" smtClean="0"/>
                  <a:t>to take a ______</a:t>
                </a:r>
                <a:endParaRPr lang="en-US" sz="2500" u="sng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82625"/>
                <a:ext cx="12191999" cy="6247864"/>
              </a:xfrm>
              <a:prstGeom prst="rect">
                <a:avLst/>
              </a:prstGeom>
              <a:blipFill rotWithShape="0">
                <a:blip r:embed="rId3"/>
                <a:stretch>
                  <a:fillRect l="-800" t="-780" r="-550" b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2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307595" cy="6826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Probability </a:t>
            </a:r>
            <a:r>
              <a:rPr lang="en-US" dirty="0" smtClean="0"/>
              <a:t>			vs 		</a:t>
            </a:r>
            <a:r>
              <a:rPr lang="en-US" sz="3300" dirty="0" smtClean="0"/>
              <a:t>Statistics</a:t>
            </a:r>
            <a:endParaRPr lang="en-US" sz="33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03"/>
          <a:stretch/>
        </p:blipFill>
        <p:spPr>
          <a:xfrm>
            <a:off x="4792420" y="4630586"/>
            <a:ext cx="7399580" cy="61474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21550" y="1130643"/>
            <a:ext cx="3581400" cy="13906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Population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flipH="1">
            <a:off x="3625609" y="2521291"/>
            <a:ext cx="974190" cy="282982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2300" dirty="0" smtClean="0"/>
              <a:t>Probability</a:t>
            </a:r>
            <a:endParaRPr lang="en-US" sz="23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0" r="24050" b="58798"/>
          <a:stretch/>
        </p:blipFill>
        <p:spPr>
          <a:xfrm>
            <a:off x="5518022" y="2211616"/>
            <a:ext cx="6629064" cy="2215249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1037107" y="5814735"/>
            <a:ext cx="1949293" cy="9025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Sample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9505" y="2675414"/>
            <a:ext cx="33861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Probability </a:t>
            </a:r>
            <a:r>
              <a:rPr lang="en-US" sz="2200" dirty="0" smtClean="0"/>
              <a:t>considers information from a population to understand how random samples from that population behave</a:t>
            </a:r>
            <a:r>
              <a:rPr lang="en-US" sz="2200" dirty="0"/>
              <a:t> </a:t>
            </a:r>
            <a:r>
              <a:rPr lang="en-US" sz="2200" dirty="0" smtClean="0"/>
              <a:t>and how much _____________ in our statistic we will see sample to sample</a:t>
            </a:r>
          </a:p>
          <a:p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21514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307595" cy="6826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Probability 	</a:t>
            </a:r>
            <a:r>
              <a:rPr lang="en-US" dirty="0" smtClean="0"/>
              <a:t>		vs 		</a:t>
            </a:r>
            <a:r>
              <a:rPr lang="en-US" sz="3300" dirty="0" smtClean="0"/>
              <a:t>Statistics</a:t>
            </a:r>
            <a:endParaRPr lang="en-US" sz="3300" dirty="0"/>
          </a:p>
        </p:txBody>
      </p:sp>
      <p:sp>
        <p:nvSpPr>
          <p:cNvPr id="16" name="Rectangle 15"/>
          <p:cNvSpPr/>
          <p:nvPr/>
        </p:nvSpPr>
        <p:spPr>
          <a:xfrm>
            <a:off x="1" y="876300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Ex1b: Claire’s ant farm supports 100 ants. She knows 10 of the 100 ants are poisonous, but they are indistinguishable by sight. </a:t>
            </a:r>
          </a:p>
          <a:p>
            <a:endParaRPr lang="en-US" sz="2600" dirty="0" smtClean="0"/>
          </a:p>
          <a:p>
            <a:r>
              <a:rPr lang="en-US" sz="2600" dirty="0" smtClean="0"/>
              <a:t>Probability helps us answer questions like:</a:t>
            </a:r>
            <a:endParaRPr lang="en-US" sz="2600" dirty="0"/>
          </a:p>
          <a:p>
            <a:r>
              <a:rPr lang="en-US" sz="2600" dirty="0" smtClean="0"/>
              <a:t>	“If I select one ant at random, what is the chance that it is poisonous?”</a:t>
            </a:r>
          </a:p>
          <a:p>
            <a:r>
              <a:rPr lang="en-US" sz="2600" dirty="0"/>
              <a:t>	</a:t>
            </a:r>
            <a:r>
              <a:rPr lang="en-US" sz="2600" dirty="0" smtClean="0"/>
              <a:t>“If I select a group of 10 ants at random, what is the chance that 3 or more are poisonous?”</a:t>
            </a:r>
          </a:p>
          <a:p>
            <a:endParaRPr lang="en-US" sz="2600" i="1" dirty="0" smtClean="0"/>
          </a:p>
          <a:p>
            <a:endParaRPr lang="en-US" sz="2600" i="1" dirty="0" smtClean="0"/>
          </a:p>
          <a:p>
            <a:r>
              <a:rPr lang="en-US" sz="2600" dirty="0" smtClean="0"/>
              <a:t>Even though we know the percent of ants that are poisonous in the population, </a:t>
            </a:r>
            <a:r>
              <a:rPr lang="en-US" sz="2600" dirty="0"/>
              <a:t>w</a:t>
            </a:r>
            <a:r>
              <a:rPr lang="en-US" sz="2600" dirty="0" smtClean="0"/>
              <a:t>e </a:t>
            </a:r>
            <a:r>
              <a:rPr lang="en-US" sz="2600" u="sng" dirty="0" smtClean="0"/>
              <a:t>can’t predict </a:t>
            </a:r>
            <a:r>
              <a:rPr lang="en-US" sz="2600" dirty="0" smtClean="0"/>
              <a:t>what will happen in any single random sample</a:t>
            </a:r>
          </a:p>
          <a:p>
            <a:r>
              <a:rPr lang="en-US" sz="2600" dirty="0"/>
              <a:t>	</a:t>
            </a:r>
            <a:r>
              <a:rPr lang="en-US" sz="2600" dirty="0" smtClean="0"/>
              <a:t>*each ant will either be poisonous or not</a:t>
            </a:r>
          </a:p>
          <a:p>
            <a:r>
              <a:rPr lang="en-US" sz="2600" dirty="0"/>
              <a:t>	</a:t>
            </a:r>
            <a:r>
              <a:rPr lang="en-US" sz="2600" dirty="0" smtClean="0"/>
              <a:t>*each sample of 10 ants could have between _____________ poisonous ants</a:t>
            </a:r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89383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41" y="180586"/>
            <a:ext cx="9345434" cy="5695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Probability Terminology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9141" y="993913"/>
            <a:ext cx="9345434" cy="50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500" dirty="0" smtClean="0"/>
          </a:p>
        </p:txBody>
      </p:sp>
      <p:sp>
        <p:nvSpPr>
          <p:cNvPr id="9" name="Content Placeholder 6"/>
          <p:cNvSpPr>
            <a:spLocks noGrp="1"/>
          </p:cNvSpPr>
          <p:nvPr>
            <p:ph sz="half" idx="4294967295"/>
          </p:nvPr>
        </p:nvSpPr>
        <p:spPr>
          <a:xfrm>
            <a:off x="0" y="750091"/>
            <a:ext cx="12191999" cy="6107909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random process </a:t>
            </a:r>
            <a:r>
              <a:rPr lang="en-US" dirty="0" smtClean="0"/>
              <a:t>is </a:t>
            </a:r>
            <a:r>
              <a:rPr lang="en-US" dirty="0"/>
              <a:t>any process that generates data in which the result has some amount of </a:t>
            </a:r>
            <a:r>
              <a:rPr lang="en-US" dirty="0" smtClean="0"/>
              <a:t>random chance </a:t>
            </a:r>
            <a:r>
              <a:rPr lang="en-US" dirty="0"/>
              <a:t>involved.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e.g</a:t>
            </a:r>
            <a:r>
              <a:rPr lang="en-US" dirty="0" smtClean="0"/>
              <a:t>, Select </a:t>
            </a:r>
            <a:r>
              <a:rPr lang="en-US" dirty="0"/>
              <a:t>one ant at random from the ant farm </a:t>
            </a:r>
            <a:r>
              <a:rPr lang="en-US" dirty="0" smtClean="0"/>
              <a:t>and observe whether it is poisonous.</a:t>
            </a:r>
          </a:p>
          <a:p>
            <a:pPr lvl="1"/>
            <a:r>
              <a:rPr lang="en-US" dirty="0" smtClean="0"/>
              <a:t>e.g. coin flip, playing cards, sample of 3 students’ heights</a:t>
            </a:r>
          </a:p>
          <a:p>
            <a:pPr lvl="1"/>
            <a:r>
              <a:rPr lang="en-US" dirty="0" smtClean="0"/>
              <a:t>e.g. randomly assign half of patients to treatment A and half to treatment B and observe weight loss</a:t>
            </a:r>
          </a:p>
          <a:p>
            <a:pPr lvl="1"/>
            <a:endParaRPr lang="en-US" dirty="0"/>
          </a:p>
          <a:p>
            <a:r>
              <a:rPr lang="en-US" dirty="0" smtClean="0"/>
              <a:t>An [elementary] </a:t>
            </a:r>
            <a:r>
              <a:rPr lang="en-US" b="1" dirty="0" smtClean="0"/>
              <a:t>outcome </a:t>
            </a:r>
            <a:r>
              <a:rPr lang="en-US" dirty="0" smtClean="0"/>
              <a:t>is a distinct result of a </a:t>
            </a:r>
            <a:r>
              <a:rPr lang="en-US" u="sng" dirty="0" smtClean="0"/>
              <a:t>random process. </a:t>
            </a:r>
          </a:p>
          <a:p>
            <a:pPr lvl="1"/>
            <a:r>
              <a:rPr lang="en-US" dirty="0" smtClean="0"/>
              <a:t>e.g. the outcome of “poisonous” when evaluating an ant</a:t>
            </a:r>
          </a:p>
          <a:p>
            <a:pPr lvl="1"/>
            <a:r>
              <a:rPr lang="en-US" dirty="0" smtClean="0"/>
              <a:t>e.g. H when flipping a coin, Queen of Hearts when choosing a card from a deck, (64, 61, 73)</a:t>
            </a:r>
          </a:p>
          <a:p>
            <a:pPr lvl="1"/>
            <a:r>
              <a:rPr lang="en-US" dirty="0" smtClean="0"/>
              <a:t>e.g. observed weight loss of all patients on A and on B </a:t>
            </a:r>
          </a:p>
          <a:p>
            <a:pPr lvl="1"/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/>
              <a:t>sample space S </a:t>
            </a:r>
            <a:r>
              <a:rPr lang="en-US" dirty="0" smtClean="0"/>
              <a:t>is the set of </a:t>
            </a:r>
            <a:r>
              <a:rPr lang="en-US" u="sng" dirty="0" smtClean="0"/>
              <a:t>all possible ____________________ </a:t>
            </a:r>
            <a:r>
              <a:rPr lang="en-US" dirty="0" smtClean="0"/>
              <a:t>of a random process. </a:t>
            </a:r>
          </a:p>
          <a:p>
            <a:pPr lvl="1"/>
            <a:r>
              <a:rPr lang="en-US" dirty="0" smtClean="0"/>
              <a:t>e.g.  {poisonous, nonpoisonous}, {H,T}, {1,2,3,4,5,6}, {52 cards from a deck}, {all possible trios heights}</a:t>
            </a:r>
          </a:p>
          <a:p>
            <a:pPr lvl="1"/>
            <a:endParaRPr lang="en-US" dirty="0"/>
          </a:p>
          <a:p>
            <a:r>
              <a:rPr lang="en-US" dirty="0" smtClean="0"/>
              <a:t>An </a:t>
            </a:r>
            <a:r>
              <a:rPr lang="en-US" b="1" dirty="0" smtClean="0"/>
              <a:t>event E </a:t>
            </a:r>
            <a:r>
              <a:rPr lang="en-US" dirty="0" smtClean="0"/>
              <a:t>is a collection of outcomes (</a:t>
            </a:r>
            <a:r>
              <a:rPr lang="en-US" u="sng" dirty="0" smtClean="0"/>
              <a:t>_____________________</a:t>
            </a:r>
            <a:r>
              <a:rPr lang="en-US" dirty="0" smtClean="0"/>
              <a:t>of the sample space)</a:t>
            </a:r>
          </a:p>
          <a:p>
            <a:pPr lvl="1"/>
            <a:r>
              <a:rPr lang="en-US" dirty="0" smtClean="0"/>
              <a:t>e.g. E1={Club},  E2={2 heights  &lt; 60 inches}, E3={mean weight loss of group A&lt; mean weight loss of group B} </a:t>
            </a:r>
          </a:p>
          <a:p>
            <a:pPr lvl="1"/>
            <a:r>
              <a:rPr lang="en-US" dirty="0"/>
              <a:t>an event is said to have </a:t>
            </a:r>
            <a:r>
              <a:rPr lang="en-US" dirty="0" smtClean="0"/>
              <a:t>occurred if </a:t>
            </a:r>
            <a:r>
              <a:rPr lang="en-US" dirty="0"/>
              <a:t>at least one of the outcomes in this collection occurs; not all outcomes in the collection need occur </a:t>
            </a:r>
            <a:r>
              <a:rPr lang="en-US" dirty="0" smtClean="0"/>
              <a:t>for the </a:t>
            </a:r>
            <a:r>
              <a:rPr lang="en-US" dirty="0"/>
              <a:t>event to be said to occur.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41" y="180586"/>
            <a:ext cx="9345434" cy="5695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Applying Terminology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9141" y="993913"/>
            <a:ext cx="9345434" cy="50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500" dirty="0" smtClean="0"/>
          </a:p>
        </p:txBody>
      </p:sp>
      <p:sp>
        <p:nvSpPr>
          <p:cNvPr id="9" name="Content Placeholder 6"/>
          <p:cNvSpPr>
            <a:spLocks noGrp="1"/>
          </p:cNvSpPr>
          <p:nvPr>
            <p:ph sz="half" idx="4294967295"/>
          </p:nvPr>
        </p:nvSpPr>
        <p:spPr>
          <a:xfrm>
            <a:off x="249142" y="750091"/>
            <a:ext cx="11942858" cy="61079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Ex2: An engineer has a box containing 4 bolts and another box containing 4 nuts. The diameters of the bolts are 4,6,8, and 10 mm, and the diameters of the nuts are 6,10, 12, and 14 mm. One bolt and one nut are chosen.</a:t>
            </a:r>
          </a:p>
          <a:p>
            <a:pPr marL="0" indent="0">
              <a:buNone/>
            </a:pPr>
            <a:r>
              <a:rPr lang="en-US" dirty="0" smtClean="0"/>
              <a:t>a. How large is the sample space S?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Specify the subsets corresponding to the events A and B.</a:t>
            </a:r>
          </a:p>
          <a:p>
            <a:pPr marL="0" indent="0">
              <a:buNone/>
            </a:pPr>
            <a:r>
              <a:rPr lang="en-US" dirty="0" smtClean="0"/>
              <a:t>b. Let A be the event that the bolt diameter is less than 8.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c. Let B be the event that the bolt and the nut have the same diameter.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6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41" y="180586"/>
            <a:ext cx="9345434" cy="5695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Terminology(optional)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9141" y="993913"/>
            <a:ext cx="9345434" cy="50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5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6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249141" y="841213"/>
                <a:ext cx="11781183" cy="5828528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b="1" dirty="0" smtClean="0"/>
                  <a:t>union </a:t>
                </a:r>
                <a:r>
                  <a:rPr lang="en-US" dirty="0" smtClean="0"/>
                  <a:t>of two events A and B, 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</m:oMath>
                </a14:m>
                <a:r>
                  <a:rPr lang="en-US" dirty="0" smtClean="0"/>
                  <a:t>, “A or B” is the set of outcomes that belong to A, to B, or </a:t>
                </a:r>
                <a:r>
                  <a:rPr lang="en-US" u="sng" dirty="0" smtClean="0"/>
                  <a:t>__________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u="sng" dirty="0"/>
                  <a:t>_</a:t>
                </a:r>
                <a:r>
                  <a:rPr lang="en-US" b="1" u="sng" dirty="0" smtClean="0"/>
                  <a:t>______________</a:t>
                </a:r>
                <a:r>
                  <a:rPr lang="en-US" b="1" dirty="0" smtClean="0"/>
                  <a:t> </a:t>
                </a:r>
                <a:r>
                  <a:rPr lang="en-US" dirty="0"/>
                  <a:t>of two events A and B, denoted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𝐴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</m:oMath>
                </a14:m>
                <a:r>
                  <a:rPr lang="en-US" dirty="0"/>
                  <a:t>, “A </a:t>
                </a:r>
                <a:r>
                  <a:rPr lang="en-US" dirty="0" smtClean="0"/>
                  <a:t>and </a:t>
                </a:r>
                <a:r>
                  <a:rPr lang="en-US" dirty="0"/>
                  <a:t>B” is the set of outcomes that </a:t>
                </a:r>
                <a:r>
                  <a:rPr lang="en-US" dirty="0" smtClean="0"/>
                  <a:t>belong </a:t>
                </a:r>
                <a:r>
                  <a:rPr lang="en-US" dirty="0"/>
                  <a:t>to </a:t>
                </a:r>
                <a:r>
                  <a:rPr lang="en-US" dirty="0" smtClean="0"/>
                  <a:t>both A and B.</a:t>
                </a:r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 smtClean="0"/>
                  <a:t>_______________</a:t>
                </a:r>
                <a:r>
                  <a:rPr lang="en-US" dirty="0" smtClean="0"/>
                  <a:t>of an event A denoted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“not A” </a:t>
                </a:r>
                <a:r>
                  <a:rPr lang="en-US" dirty="0"/>
                  <a:t>is the set of outcomes that </a:t>
                </a:r>
                <a:r>
                  <a:rPr lang="en-US" dirty="0" smtClean="0"/>
                  <a:t>are not in A.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Events A and B are </a:t>
                </a:r>
                <a:r>
                  <a:rPr lang="en-US" b="1" dirty="0" smtClean="0"/>
                  <a:t>mutually exclusive </a:t>
                </a:r>
                <a:r>
                  <a:rPr lang="en-US" dirty="0" smtClean="0"/>
                  <a:t>if they </a:t>
                </a:r>
              </a:p>
              <a:p>
                <a:pPr marL="0" indent="0">
                  <a:buNone/>
                </a:pPr>
                <a:r>
                  <a:rPr lang="en-US" dirty="0"/>
                  <a:t>h</a:t>
                </a:r>
                <a:r>
                  <a:rPr lang="en-US" dirty="0" smtClean="0"/>
                  <a:t>ave </a:t>
                </a:r>
                <a:r>
                  <a:rPr lang="en-US" u="sng" dirty="0" smtClean="0"/>
                  <a:t>___________________________.</a:t>
                </a:r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r>
                  <a:rPr lang="en-US" dirty="0" smtClean="0"/>
                  <a:t>e.g.: The events that a card is an Ace and a card is</a:t>
                </a:r>
              </a:p>
              <a:p>
                <a:pPr marL="0" indent="0">
                  <a:buNone/>
                </a:pPr>
                <a:r>
                  <a:rPr lang="en-US" dirty="0" smtClean="0"/>
                  <a:t> a Kings are ME since no overlap.</a:t>
                </a:r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249141" y="841213"/>
                <a:ext cx="11781183" cy="5828528"/>
              </a:xfrm>
              <a:prstGeom prst="rect">
                <a:avLst/>
              </a:prstGeom>
              <a:blipFill rotWithShape="0">
                <a:blip r:embed="rId3"/>
                <a:stretch>
                  <a:fillRect l="-932" t="-2092" r="-776" b="-2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641" y="4019567"/>
            <a:ext cx="4671359" cy="252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4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17" y="118900"/>
            <a:ext cx="9345434" cy="56950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Properties of Probability </a:t>
            </a:r>
            <a:r>
              <a:rPr lang="en-US" sz="2000" dirty="0" smtClean="0"/>
              <a:t>(in the context of a finite sample space)</a:t>
            </a:r>
            <a:endParaRPr lang="en-US" sz="20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9141" y="993913"/>
            <a:ext cx="9345434" cy="50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5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6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1" y="688405"/>
                <a:ext cx="12192000" cy="627717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probability of an </a:t>
                </a:r>
                <a:r>
                  <a:rPr lang="en-US" b="1" dirty="0" smtClean="0"/>
                  <a:t>event</a:t>
                </a:r>
                <a:r>
                  <a:rPr lang="en-US" dirty="0" smtClean="0"/>
                  <a:t> is the </a:t>
                </a:r>
                <a:r>
                  <a:rPr lang="en-US" u="sng" dirty="0" smtClean="0"/>
                  <a:t>sum</a:t>
                </a:r>
                <a:r>
                  <a:rPr lang="en-US" dirty="0" smtClean="0"/>
                  <a:t> of the probabilities of </a:t>
                </a:r>
                <a:r>
                  <a:rPr lang="en-US" dirty="0"/>
                  <a:t>the </a:t>
                </a:r>
                <a:r>
                  <a:rPr lang="en-US" dirty="0" smtClean="0"/>
                  <a:t>[elementary] outcomes in that event.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dirty="0" err="1" smtClean="0"/>
                  <a:t>e.g</a:t>
                </a:r>
                <a:r>
                  <a:rPr lang="en-US" dirty="0" smtClean="0"/>
                  <a:t>: Let </a:t>
                </a:r>
                <a:r>
                  <a:rPr lang="en-US" dirty="0"/>
                  <a:t>A be the event that the bolt diameter is less than 8.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 smtClean="0"/>
                  <a:t>P(A</a:t>
                </a:r>
                <a:r>
                  <a:rPr lang="en-US" dirty="0"/>
                  <a:t>)=P(4,6)+ P(4,10)+P(4,12)</a:t>
                </a:r>
                <a:r>
                  <a:rPr lang="mr-IN" dirty="0"/>
                  <a:t>…</a:t>
                </a:r>
                <a:r>
                  <a:rPr lang="en-US" dirty="0"/>
                  <a:t> P(6, 14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Or P(A)=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𝑁𝑢𝑚𝑏𝑒𝑟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𝑓𝑎𝑣𝑜𝑟𝑎𝑏𝑙𝑒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𝑜𝑢𝑡𝑐𝑜𝑚𝑒𝑠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𝑓𝑜𝑟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𝑒𝑣𝑒𝑛𝑡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𝑜𝑢𝑡𝑐𝑜𝑚𝑒𝑠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300" dirty="0" smtClean="0"/>
                  <a:t>(Depends on assumption that all [elementary] outcomes are equally likely and mutually exclusive)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The sum of all [elementary] outcomes in the sample space is </a:t>
                </a:r>
                <a:r>
                  <a:rPr lang="en-US" u="sng" dirty="0" smtClean="0"/>
                  <a:t>_______</a:t>
                </a:r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1" y="688405"/>
                <a:ext cx="12192000" cy="6277171"/>
              </a:xfrm>
              <a:prstGeom prst="rect">
                <a:avLst/>
              </a:prstGeom>
              <a:blipFill rotWithShape="0">
                <a:blip r:embed="rId3"/>
                <a:stretch>
                  <a:fillRect l="-900" t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27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17" y="118900"/>
            <a:ext cx="9345434" cy="56950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Properties of Probability </a:t>
            </a:r>
            <a:r>
              <a:rPr lang="en-US" sz="2000" dirty="0" smtClean="0"/>
              <a:t>(in the context of a finite sample space)</a:t>
            </a:r>
            <a:endParaRPr lang="en-US" sz="20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9141" y="993913"/>
            <a:ext cx="9345434" cy="50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5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6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1" y="688405"/>
                <a:ext cx="12192000" cy="6277171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endParaRPr lang="en-US" dirty="0" smtClean="0"/>
              </a:p>
              <a:p>
                <a:r>
                  <a:rPr lang="en-US" dirty="0" smtClean="0"/>
                  <a:t>The probability of an event is between 0 and 1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0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)≤1)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Where a probability of 0 indicates an event that will </a:t>
                </a:r>
                <a:r>
                  <a:rPr lang="en-US" u="sng" dirty="0" smtClean="0"/>
                  <a:t>never occur</a:t>
                </a:r>
                <a:r>
                  <a:rPr lang="en-US" dirty="0" smtClean="0"/>
                  <a:t>.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	</a:t>
                </a:r>
                <a:r>
                  <a:rPr lang="en-US" dirty="0" err="1" smtClean="0"/>
                  <a:t>e.g</a:t>
                </a:r>
                <a:r>
                  <a:rPr lang="en-US" dirty="0" smtClean="0"/>
                  <a:t> Probability that I will get a bolt with diameter 2.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Where a probability of</a:t>
                </a:r>
                <a:r>
                  <a:rPr lang="en-US" u="sng" dirty="0" smtClean="0"/>
                  <a:t> 1 </a:t>
                </a:r>
                <a:r>
                  <a:rPr lang="en-US" dirty="0" smtClean="0"/>
                  <a:t>indicates an event that will always occur.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The probability that an event does not occur </a:t>
                </a:r>
                <a:r>
                  <a:rPr lang="en-US" dirty="0" smtClean="0"/>
                  <a:t>is 1 minus </a:t>
                </a:r>
                <a:r>
                  <a:rPr lang="en-US" dirty="0"/>
                  <a:t>the probability that it does occur. </a:t>
                </a:r>
                <a:r>
                  <a:rPr lang="en-US" i="1" dirty="0" smtClean="0">
                    <a:latin typeface="Cambria Math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charset="0"/>
                      </a:rPr>
                      <m:t>=1−</m:t>
                    </m:r>
                    <m:r>
                      <a:rPr lang="en-US" i="1">
                        <a:latin typeface="Cambria Math" charset="0"/>
                      </a:rPr>
                      <m:t>𝑃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𝐵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</a:t>
                </a:r>
              </a:p>
              <a:p>
                <a:pPr marL="457200" lvl="1" indent="0">
                  <a:buNone/>
                </a:pPr>
                <a:r>
                  <a:rPr lang="en-US" sz="2500" dirty="0" smtClean="0"/>
                  <a:t>Ex:  probability </a:t>
                </a:r>
                <a:r>
                  <a:rPr lang="en-US" sz="2500" dirty="0"/>
                  <a:t>I do not get a bolt and nut that have the same diameter</a:t>
                </a:r>
                <a:r>
                  <a:rPr lang="en-US" sz="2500" dirty="0" smtClean="0"/>
                  <a:t>.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	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1" y="688405"/>
                <a:ext cx="12192000" cy="6277171"/>
              </a:xfrm>
              <a:prstGeom prst="rect">
                <a:avLst/>
              </a:prstGeom>
              <a:blipFill rotWithShape="0">
                <a:blip r:embed="rId3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40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13756</TotalTime>
  <Words>1334</Words>
  <Application>Microsoft Macintosh PowerPoint</Application>
  <PresentationFormat>Widescreen</PresentationFormat>
  <Paragraphs>274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Cambria Math</vt:lpstr>
      <vt:lpstr>Mangal</vt:lpstr>
      <vt:lpstr>Arial</vt:lpstr>
      <vt:lpstr>Office Theme</vt:lpstr>
      <vt:lpstr>Probability    vs   Statistics</vt:lpstr>
      <vt:lpstr>Probability    vs   Statistics</vt:lpstr>
      <vt:lpstr>Probability    vs   Statistics</vt:lpstr>
      <vt:lpstr>Probability    vs   Statistics</vt:lpstr>
      <vt:lpstr>Some Probability Terminology</vt:lpstr>
      <vt:lpstr>Applying Terminology</vt:lpstr>
      <vt:lpstr>Some Terminology(optional)</vt:lpstr>
      <vt:lpstr>Properties of Probability (in the context of a finite sample space)</vt:lpstr>
      <vt:lpstr>Properties of Probability (in the context of a finite sample space)</vt:lpstr>
      <vt:lpstr>Properties of Probability (optional)</vt:lpstr>
      <vt:lpstr>Applying Basic Probability</vt:lpstr>
      <vt:lpstr>Properties of Probability- Independence</vt:lpstr>
      <vt:lpstr>Reasonableness of Independence Assumption</vt:lpstr>
      <vt:lpstr>Probability Practice</vt:lpstr>
      <vt:lpstr>Probability Practice</vt:lpstr>
      <vt:lpstr>Probability Practice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324- </dc:title>
  <dc:creator>CHELSEY GREEN</dc:creator>
  <cp:lastModifiedBy>DUZHE WANG</cp:lastModifiedBy>
  <cp:revision>208</cp:revision>
  <cp:lastPrinted>2018-09-13T10:12:44Z</cp:lastPrinted>
  <dcterms:created xsi:type="dcterms:W3CDTF">2018-06-11T18:04:24Z</dcterms:created>
  <dcterms:modified xsi:type="dcterms:W3CDTF">2019-01-27T21:57:32Z</dcterms:modified>
</cp:coreProperties>
</file>