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12"/>
  </p:notesMasterIdLst>
  <p:handoutMasterIdLst>
    <p:handoutMasterId r:id="rId13"/>
  </p:handoutMasterIdLst>
  <p:sldIdLst>
    <p:sldId id="279" r:id="rId2"/>
    <p:sldId id="280" r:id="rId3"/>
    <p:sldId id="265" r:id="rId4"/>
    <p:sldId id="278" r:id="rId5"/>
    <p:sldId id="264" r:id="rId6"/>
    <p:sldId id="271" r:id="rId7"/>
    <p:sldId id="272" r:id="rId8"/>
    <p:sldId id="263" r:id="rId9"/>
    <p:sldId id="26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5"/>
    <p:restoredTop sz="79061"/>
  </p:normalViewPr>
  <p:slideViewPr>
    <p:cSldViewPr snapToGrid="0" snapToObjects="1">
      <p:cViewPr>
        <p:scale>
          <a:sx n="60" d="100"/>
          <a:sy n="60" d="100"/>
        </p:scale>
        <p:origin x="196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354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8402A5-06BC-854B-8CE0-00EDBA30630F}" type="doc">
      <dgm:prSet loTypeId="urn:microsoft.com/office/officeart/2005/8/layout/hierarchy2" loCatId="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17A888F-1C0E-0548-8303-B840DA308997}">
      <dgm:prSet phldrT="[Text]"/>
      <dgm:spPr/>
      <dgm:t>
        <a:bodyPr/>
        <a:lstStyle/>
        <a:p>
          <a:r>
            <a:rPr lang="en-US" dirty="0" smtClean="0"/>
            <a:t>Types of Data</a:t>
          </a:r>
          <a:endParaRPr lang="en-US" dirty="0"/>
        </a:p>
      </dgm:t>
    </dgm:pt>
    <dgm:pt modelId="{556EE316-EB64-5E4B-8587-77BDEE884529}" type="parTrans" cxnId="{555BA39B-9751-C04F-B663-55CA10E832A4}">
      <dgm:prSet/>
      <dgm:spPr/>
      <dgm:t>
        <a:bodyPr/>
        <a:lstStyle/>
        <a:p>
          <a:endParaRPr lang="en-US"/>
        </a:p>
      </dgm:t>
    </dgm:pt>
    <dgm:pt modelId="{1E94D710-6211-544B-BAF5-A839E101B022}" type="sibTrans" cxnId="{555BA39B-9751-C04F-B663-55CA10E832A4}">
      <dgm:prSet/>
      <dgm:spPr/>
      <dgm:t>
        <a:bodyPr/>
        <a:lstStyle/>
        <a:p>
          <a:endParaRPr lang="en-US"/>
        </a:p>
      </dgm:t>
    </dgm:pt>
    <dgm:pt modelId="{E8C5B928-3D50-0549-B2A1-31934EE17DDE}">
      <dgm:prSet phldrT="[Text]" custT="1"/>
      <dgm:spPr/>
      <dgm:t>
        <a:bodyPr/>
        <a:lstStyle/>
        <a:p>
          <a:r>
            <a:rPr lang="en-US" sz="2000" b="1" dirty="0" smtClean="0"/>
            <a:t>Numerical</a:t>
          </a:r>
        </a:p>
        <a:p>
          <a:r>
            <a:rPr lang="en-US" sz="2000" b="1" dirty="0" smtClean="0"/>
            <a:t>/Quantitative</a:t>
          </a:r>
        </a:p>
        <a:p>
          <a:r>
            <a:rPr lang="en-US" sz="1700" i="1" dirty="0" smtClean="0"/>
            <a:t>How much? How many? For each element of sample</a:t>
          </a:r>
          <a:endParaRPr lang="en-US" sz="1700" i="1" dirty="0"/>
        </a:p>
      </dgm:t>
    </dgm:pt>
    <dgm:pt modelId="{1FC89909-3F0E-B645-91F1-32D7C73ADFFA}" type="parTrans" cxnId="{0D2C238D-B1BA-784F-A3F9-EB582A49560C}">
      <dgm:prSet/>
      <dgm:spPr/>
      <dgm:t>
        <a:bodyPr/>
        <a:lstStyle/>
        <a:p>
          <a:endParaRPr lang="en-US"/>
        </a:p>
      </dgm:t>
    </dgm:pt>
    <dgm:pt modelId="{0BFB9186-2DEB-C44D-B0EC-8D4025C9332C}" type="sibTrans" cxnId="{0D2C238D-B1BA-784F-A3F9-EB582A49560C}">
      <dgm:prSet/>
      <dgm:spPr/>
      <dgm:t>
        <a:bodyPr/>
        <a:lstStyle/>
        <a:p>
          <a:endParaRPr lang="en-US"/>
        </a:p>
      </dgm:t>
    </dgm:pt>
    <dgm:pt modelId="{DEA55542-EAA8-C941-B118-3D7F1BB84CF4}">
      <dgm:prSet phldrT="[Text]" custT="1"/>
      <dgm:spPr/>
      <dgm:t>
        <a:bodyPr/>
        <a:lstStyle/>
        <a:p>
          <a:r>
            <a:rPr lang="en-US" sz="1800" b="1" dirty="0" smtClean="0"/>
            <a:t>Continuous</a:t>
          </a:r>
          <a:r>
            <a:rPr lang="en-US" sz="1800" dirty="0" smtClean="0"/>
            <a:t> </a:t>
          </a:r>
          <a:r>
            <a:rPr lang="mr-IN" sz="1800" dirty="0" smtClean="0"/>
            <a:t>–</a:t>
          </a:r>
          <a:r>
            <a:rPr lang="en-US" sz="1800" dirty="0" smtClean="0"/>
            <a:t> any value in a range is possible; things that could theoretically be measured to high degree of accuracy. </a:t>
          </a:r>
        </a:p>
        <a:p>
          <a:r>
            <a:rPr lang="en-US" sz="1800" dirty="0" smtClean="0"/>
            <a:t>e.g.: time, length, width</a:t>
          </a:r>
        </a:p>
      </dgm:t>
    </dgm:pt>
    <dgm:pt modelId="{74991EDB-98F2-DE41-8C73-B90D892DB1A2}" type="parTrans" cxnId="{301413F7-CE3C-1B42-847A-C85DF182DE92}">
      <dgm:prSet/>
      <dgm:spPr/>
      <dgm:t>
        <a:bodyPr/>
        <a:lstStyle/>
        <a:p>
          <a:endParaRPr lang="en-US"/>
        </a:p>
      </dgm:t>
    </dgm:pt>
    <dgm:pt modelId="{85FBBEC9-7AD9-E541-A237-079997ABD112}" type="sibTrans" cxnId="{301413F7-CE3C-1B42-847A-C85DF182DE92}">
      <dgm:prSet/>
      <dgm:spPr/>
      <dgm:t>
        <a:bodyPr/>
        <a:lstStyle/>
        <a:p>
          <a:endParaRPr lang="en-US"/>
        </a:p>
      </dgm:t>
    </dgm:pt>
    <dgm:pt modelId="{E16866C5-FC92-8F49-B770-F4B87A7E86CD}">
      <dgm:prSet phldrT="[Text]" custT="1"/>
      <dgm:spPr/>
      <dgm:t>
        <a:bodyPr/>
        <a:lstStyle/>
        <a:p>
          <a:r>
            <a:rPr lang="en-US" sz="2000" b="1" dirty="0" smtClean="0"/>
            <a:t>Categorical</a:t>
          </a:r>
        </a:p>
        <a:p>
          <a:r>
            <a:rPr lang="en-US" sz="2000" b="1" dirty="0" smtClean="0"/>
            <a:t>/Qualitative</a:t>
          </a:r>
        </a:p>
        <a:p>
          <a:r>
            <a:rPr lang="en-US" sz="1800" i="1" dirty="0" smtClean="0"/>
            <a:t>Are sample items placed into categories?</a:t>
          </a:r>
          <a:endParaRPr lang="en-US" sz="1800" i="1" dirty="0"/>
        </a:p>
      </dgm:t>
    </dgm:pt>
    <dgm:pt modelId="{7818420D-A9D6-E543-8779-B73222933403}" type="parTrans" cxnId="{A2CC7C93-651B-B64C-9E94-39C63A35D023}">
      <dgm:prSet/>
      <dgm:spPr/>
      <dgm:t>
        <a:bodyPr/>
        <a:lstStyle/>
        <a:p>
          <a:endParaRPr lang="en-US"/>
        </a:p>
      </dgm:t>
    </dgm:pt>
    <dgm:pt modelId="{0F7E832E-D6EA-014E-8021-C33566605E03}" type="sibTrans" cxnId="{A2CC7C93-651B-B64C-9E94-39C63A35D023}">
      <dgm:prSet/>
      <dgm:spPr/>
      <dgm:t>
        <a:bodyPr/>
        <a:lstStyle/>
        <a:p>
          <a:endParaRPr lang="en-US"/>
        </a:p>
      </dgm:t>
    </dgm:pt>
    <dgm:pt modelId="{780A8289-CBD6-8F49-8906-F8571E9E346A}">
      <dgm:prSet phldrT="[Text]" custT="1"/>
      <dgm:spPr/>
      <dgm:t>
        <a:bodyPr/>
        <a:lstStyle/>
        <a:p>
          <a:r>
            <a:rPr lang="en-US" sz="1800" b="1" dirty="0" smtClean="0"/>
            <a:t>Discrete </a:t>
          </a:r>
          <a:r>
            <a:rPr lang="mr-IN" sz="1800" b="1" dirty="0" smtClean="0"/>
            <a:t>–</a:t>
          </a:r>
          <a:r>
            <a:rPr lang="en-US" sz="1800" b="0" dirty="0" smtClean="0"/>
            <a:t>only certain specific values are possible. Counting numbers are a common example.</a:t>
          </a:r>
        </a:p>
        <a:p>
          <a:r>
            <a:rPr lang="en-US" sz="1800" b="0" dirty="0" smtClean="0"/>
            <a:t>e.g. number of children, number of pets </a:t>
          </a:r>
          <a:endParaRPr lang="en-US" sz="1800" dirty="0"/>
        </a:p>
      </dgm:t>
    </dgm:pt>
    <dgm:pt modelId="{BDB8CB21-6BBB-3146-828D-49A224811F6B}" type="parTrans" cxnId="{5D568DA1-49C4-CD43-A8E7-74F83228C379}">
      <dgm:prSet/>
      <dgm:spPr/>
      <dgm:t>
        <a:bodyPr/>
        <a:lstStyle/>
        <a:p>
          <a:endParaRPr lang="en-US"/>
        </a:p>
      </dgm:t>
    </dgm:pt>
    <dgm:pt modelId="{698B1A43-2258-2848-9BF0-E3AA0258BD20}" type="sibTrans" cxnId="{5D568DA1-49C4-CD43-A8E7-74F83228C379}">
      <dgm:prSet/>
      <dgm:spPr/>
      <dgm:t>
        <a:bodyPr/>
        <a:lstStyle/>
        <a:p>
          <a:endParaRPr lang="en-US"/>
        </a:p>
      </dgm:t>
    </dgm:pt>
    <dgm:pt modelId="{C4FE0624-BD83-F545-8264-E233D9288F9A}">
      <dgm:prSet phldrT="[Text]" custT="1"/>
      <dgm:spPr/>
      <dgm:t>
        <a:bodyPr/>
        <a:lstStyle/>
        <a:p>
          <a:r>
            <a:rPr lang="en-US" sz="1800" b="1" dirty="0" smtClean="0"/>
            <a:t>Nominal </a:t>
          </a:r>
          <a:r>
            <a:rPr lang="mr-IN" sz="1800" b="1" dirty="0" smtClean="0"/>
            <a:t>–</a:t>
          </a:r>
          <a:r>
            <a:rPr lang="en-US" sz="1800" b="0" dirty="0" smtClean="0"/>
            <a:t>Categories with no natural order. </a:t>
          </a:r>
        </a:p>
        <a:p>
          <a:r>
            <a:rPr lang="en-US" sz="1800" b="0" dirty="0" smtClean="0"/>
            <a:t>e.g.: gender, dog breed, color</a:t>
          </a:r>
          <a:endParaRPr lang="en-US" sz="1800" dirty="0"/>
        </a:p>
      </dgm:t>
    </dgm:pt>
    <dgm:pt modelId="{3D2A0FB6-5424-C046-8FE4-114BB21B3A5F}" type="parTrans" cxnId="{AA9F0386-123C-5741-89BB-E9B08F88992E}">
      <dgm:prSet/>
      <dgm:spPr/>
      <dgm:t>
        <a:bodyPr/>
        <a:lstStyle/>
        <a:p>
          <a:endParaRPr lang="en-US"/>
        </a:p>
      </dgm:t>
    </dgm:pt>
    <dgm:pt modelId="{43F9D276-64DD-4B41-97A6-154E415680A7}" type="sibTrans" cxnId="{AA9F0386-123C-5741-89BB-E9B08F88992E}">
      <dgm:prSet/>
      <dgm:spPr/>
      <dgm:t>
        <a:bodyPr/>
        <a:lstStyle/>
        <a:p>
          <a:endParaRPr lang="en-US"/>
        </a:p>
      </dgm:t>
    </dgm:pt>
    <dgm:pt modelId="{80705709-C927-F64E-AC0C-D3ECDB96C88F}">
      <dgm:prSet phldrT="[Text]" custT="1"/>
      <dgm:spPr/>
      <dgm:t>
        <a:bodyPr/>
        <a:lstStyle/>
        <a:p>
          <a:r>
            <a:rPr lang="en-US" sz="1800" b="1" dirty="0" smtClean="0"/>
            <a:t>Ordinal </a:t>
          </a:r>
          <a:r>
            <a:rPr lang="mr-IN" sz="1800" b="1" dirty="0" smtClean="0"/>
            <a:t>–</a:t>
          </a:r>
          <a:r>
            <a:rPr lang="en-US" sz="1800" b="0" dirty="0" smtClean="0"/>
            <a:t>Categories with a natural order. </a:t>
          </a:r>
        </a:p>
        <a:p>
          <a:r>
            <a:rPr lang="en-US" sz="1800" b="0" dirty="0" err="1" smtClean="0"/>
            <a:t>e.g</a:t>
          </a:r>
          <a:r>
            <a:rPr lang="en-US" sz="1800" b="0" dirty="0" smtClean="0"/>
            <a:t>: Likert Score, Grade in School</a:t>
          </a:r>
          <a:endParaRPr lang="en-US" sz="1800" dirty="0"/>
        </a:p>
      </dgm:t>
    </dgm:pt>
    <dgm:pt modelId="{F0CE339B-F629-E545-854B-D656CCA9CD70}" type="parTrans" cxnId="{3D22008B-C117-9149-A158-3B9FA8B37211}">
      <dgm:prSet/>
      <dgm:spPr/>
      <dgm:t>
        <a:bodyPr/>
        <a:lstStyle/>
        <a:p>
          <a:endParaRPr lang="en-US"/>
        </a:p>
      </dgm:t>
    </dgm:pt>
    <dgm:pt modelId="{49502F99-A215-E94A-B5BB-5D213CBC4AD3}" type="sibTrans" cxnId="{3D22008B-C117-9149-A158-3B9FA8B37211}">
      <dgm:prSet/>
      <dgm:spPr/>
      <dgm:t>
        <a:bodyPr/>
        <a:lstStyle/>
        <a:p>
          <a:endParaRPr lang="en-US"/>
        </a:p>
      </dgm:t>
    </dgm:pt>
    <dgm:pt modelId="{154D8A98-B367-564B-BE27-74936299F761}" type="pres">
      <dgm:prSet presAssocID="{708402A5-06BC-854B-8CE0-00EDBA3063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D5CB79-3F77-D84A-AC4A-808233FB1AAE}" type="pres">
      <dgm:prSet presAssocID="{817A888F-1C0E-0548-8303-B840DA308997}" presName="root1" presStyleCnt="0"/>
      <dgm:spPr/>
    </dgm:pt>
    <dgm:pt modelId="{883D129D-ABBB-1C48-93E3-2457A1C5B66E}" type="pres">
      <dgm:prSet presAssocID="{817A888F-1C0E-0548-8303-B840DA308997}" presName="LevelOneTextNode" presStyleLbl="node0" presStyleIdx="0" presStyleCnt="1" custScaleX="64061" custScaleY="1023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5369C1-97B0-7944-9A28-E4033D3D852B}" type="pres">
      <dgm:prSet presAssocID="{817A888F-1C0E-0548-8303-B840DA308997}" presName="level2hierChild" presStyleCnt="0"/>
      <dgm:spPr/>
    </dgm:pt>
    <dgm:pt modelId="{1C3BD096-E818-1146-A433-B411FD9B9081}" type="pres">
      <dgm:prSet presAssocID="{1FC89909-3F0E-B645-91F1-32D7C73ADFFA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2CCE75DD-0C27-7A48-A57D-995E05971D96}" type="pres">
      <dgm:prSet presAssocID="{1FC89909-3F0E-B645-91F1-32D7C73ADFFA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AF8CD4A-B2B9-F443-9FF9-9398AF541280}" type="pres">
      <dgm:prSet presAssocID="{E8C5B928-3D50-0549-B2A1-31934EE17DDE}" presName="root2" presStyleCnt="0"/>
      <dgm:spPr/>
    </dgm:pt>
    <dgm:pt modelId="{1E89E7C1-FABD-DD42-97E0-2560214D6728}" type="pres">
      <dgm:prSet presAssocID="{E8C5B928-3D50-0549-B2A1-31934EE17DDE}" presName="LevelTwoTextNode" presStyleLbl="node2" presStyleIdx="0" presStyleCnt="2" custScaleX="118563" custScaleY="2027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9FEEC9-B2BB-C648-B530-45845DBB18EA}" type="pres">
      <dgm:prSet presAssocID="{E8C5B928-3D50-0549-B2A1-31934EE17DDE}" presName="level3hierChild" presStyleCnt="0"/>
      <dgm:spPr/>
    </dgm:pt>
    <dgm:pt modelId="{3F2437C6-5326-6740-A53F-B3D593F37B9E}" type="pres">
      <dgm:prSet presAssocID="{74991EDB-98F2-DE41-8C73-B90D892DB1A2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A7C1619-AE41-1544-94B5-190A3AB61E29}" type="pres">
      <dgm:prSet presAssocID="{74991EDB-98F2-DE41-8C73-B90D892DB1A2}" presName="connTx" presStyleLbl="parChTrans1D3" presStyleIdx="0" presStyleCnt="4"/>
      <dgm:spPr/>
      <dgm:t>
        <a:bodyPr/>
        <a:lstStyle/>
        <a:p>
          <a:endParaRPr lang="en-US"/>
        </a:p>
      </dgm:t>
    </dgm:pt>
    <dgm:pt modelId="{ECC52660-2938-E143-97A4-0FB5EE6B80F6}" type="pres">
      <dgm:prSet presAssocID="{DEA55542-EAA8-C941-B118-3D7F1BB84CF4}" presName="root2" presStyleCnt="0"/>
      <dgm:spPr/>
    </dgm:pt>
    <dgm:pt modelId="{5E8DA553-7797-D741-9A95-46746C6165F7}" type="pres">
      <dgm:prSet presAssocID="{DEA55542-EAA8-C941-B118-3D7F1BB84CF4}" presName="LevelTwoTextNode" presStyleLbl="node3" presStyleIdx="0" presStyleCnt="4" custScaleX="248548" custScaleY="1090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2F5C3E-B6E2-F04B-B212-D37F86F9D008}" type="pres">
      <dgm:prSet presAssocID="{DEA55542-EAA8-C941-B118-3D7F1BB84CF4}" presName="level3hierChild" presStyleCnt="0"/>
      <dgm:spPr/>
    </dgm:pt>
    <dgm:pt modelId="{EC393633-4897-E744-A96F-7005B122DE88}" type="pres">
      <dgm:prSet presAssocID="{BDB8CB21-6BBB-3146-828D-49A224811F6B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CA6B0BA5-C081-E946-B5BB-7436649DD2D7}" type="pres">
      <dgm:prSet presAssocID="{BDB8CB21-6BBB-3146-828D-49A224811F6B}" presName="connTx" presStyleLbl="parChTrans1D3" presStyleIdx="1" presStyleCnt="4"/>
      <dgm:spPr/>
      <dgm:t>
        <a:bodyPr/>
        <a:lstStyle/>
        <a:p>
          <a:endParaRPr lang="en-US"/>
        </a:p>
      </dgm:t>
    </dgm:pt>
    <dgm:pt modelId="{314D1B86-979F-0543-BB82-CF9B46A9D0F3}" type="pres">
      <dgm:prSet presAssocID="{780A8289-CBD6-8F49-8906-F8571E9E346A}" presName="root2" presStyleCnt="0"/>
      <dgm:spPr/>
    </dgm:pt>
    <dgm:pt modelId="{EF503CF8-5E0A-F145-BDB8-AEC9EECBB21D}" type="pres">
      <dgm:prSet presAssocID="{780A8289-CBD6-8F49-8906-F8571E9E346A}" presName="LevelTwoTextNode" presStyleLbl="node3" presStyleIdx="1" presStyleCnt="4" custScaleX="248548" custScaleY="1090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F733D3-AA86-9C47-B42B-32F7A4308648}" type="pres">
      <dgm:prSet presAssocID="{780A8289-CBD6-8F49-8906-F8571E9E346A}" presName="level3hierChild" presStyleCnt="0"/>
      <dgm:spPr/>
    </dgm:pt>
    <dgm:pt modelId="{DF559B09-FF9F-A143-8701-FF0F7D255336}" type="pres">
      <dgm:prSet presAssocID="{7818420D-A9D6-E543-8779-B73222933403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8E74016D-4CAD-AA4E-9437-34BC6F3B208C}" type="pres">
      <dgm:prSet presAssocID="{7818420D-A9D6-E543-8779-B73222933403}" presName="connTx" presStyleLbl="parChTrans1D2" presStyleIdx="1" presStyleCnt="2"/>
      <dgm:spPr/>
      <dgm:t>
        <a:bodyPr/>
        <a:lstStyle/>
        <a:p>
          <a:endParaRPr lang="en-US"/>
        </a:p>
      </dgm:t>
    </dgm:pt>
    <dgm:pt modelId="{7B289A88-05FD-654F-B782-E4E1D928E05D}" type="pres">
      <dgm:prSet presAssocID="{E16866C5-FC92-8F49-B770-F4B87A7E86CD}" presName="root2" presStyleCnt="0"/>
      <dgm:spPr/>
    </dgm:pt>
    <dgm:pt modelId="{8F29CA7A-103A-6C44-9048-C1D656C54F27}" type="pres">
      <dgm:prSet presAssocID="{E16866C5-FC92-8F49-B770-F4B87A7E86CD}" presName="LevelTwoTextNode" presStyleLbl="node2" presStyleIdx="1" presStyleCnt="2" custScaleX="112751" custScaleY="1980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1E101C-FB0B-6A4D-AD6C-80A1FE5B024F}" type="pres">
      <dgm:prSet presAssocID="{E16866C5-FC92-8F49-B770-F4B87A7E86CD}" presName="level3hierChild" presStyleCnt="0"/>
      <dgm:spPr/>
    </dgm:pt>
    <dgm:pt modelId="{7A9EC521-8626-214A-9809-7AB2CFCC7687}" type="pres">
      <dgm:prSet presAssocID="{3D2A0FB6-5424-C046-8FE4-114BB21B3A5F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7E9EBCFA-B8C0-3240-8C2A-DF4A44BBF327}" type="pres">
      <dgm:prSet presAssocID="{3D2A0FB6-5424-C046-8FE4-114BB21B3A5F}" presName="connTx" presStyleLbl="parChTrans1D3" presStyleIdx="2" presStyleCnt="4"/>
      <dgm:spPr/>
      <dgm:t>
        <a:bodyPr/>
        <a:lstStyle/>
        <a:p>
          <a:endParaRPr lang="en-US"/>
        </a:p>
      </dgm:t>
    </dgm:pt>
    <dgm:pt modelId="{708511A2-F496-8243-8FED-BC7C070B7381}" type="pres">
      <dgm:prSet presAssocID="{C4FE0624-BD83-F545-8264-E233D9288F9A}" presName="root2" presStyleCnt="0"/>
      <dgm:spPr/>
    </dgm:pt>
    <dgm:pt modelId="{2305C1D9-17AA-0747-97E4-CF4F3C3F683D}" type="pres">
      <dgm:prSet presAssocID="{C4FE0624-BD83-F545-8264-E233D9288F9A}" presName="LevelTwoTextNode" presStyleLbl="node3" presStyleIdx="2" presStyleCnt="4" custScaleX="248548" custScaleY="1090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6D5ED4-CCDB-E64D-9D33-2AEC23590972}" type="pres">
      <dgm:prSet presAssocID="{C4FE0624-BD83-F545-8264-E233D9288F9A}" presName="level3hierChild" presStyleCnt="0"/>
      <dgm:spPr/>
    </dgm:pt>
    <dgm:pt modelId="{478F478D-68BF-9F46-BB78-6FF4429A9519}" type="pres">
      <dgm:prSet presAssocID="{F0CE339B-F629-E545-854B-D656CCA9CD70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12864D98-0F52-1D44-A8C0-CCD9CAEEDF55}" type="pres">
      <dgm:prSet presAssocID="{F0CE339B-F629-E545-854B-D656CCA9CD70}" presName="connTx" presStyleLbl="parChTrans1D3" presStyleIdx="3" presStyleCnt="4"/>
      <dgm:spPr/>
      <dgm:t>
        <a:bodyPr/>
        <a:lstStyle/>
        <a:p>
          <a:endParaRPr lang="en-US"/>
        </a:p>
      </dgm:t>
    </dgm:pt>
    <dgm:pt modelId="{8AA614DE-C187-9740-A535-32AF8D6A3296}" type="pres">
      <dgm:prSet presAssocID="{80705709-C927-F64E-AC0C-D3ECDB96C88F}" presName="root2" presStyleCnt="0"/>
      <dgm:spPr/>
    </dgm:pt>
    <dgm:pt modelId="{0E548626-024E-9B40-B1B8-AC52178A8035}" type="pres">
      <dgm:prSet presAssocID="{80705709-C927-F64E-AC0C-D3ECDB96C88F}" presName="LevelTwoTextNode" presStyleLbl="node3" presStyleIdx="3" presStyleCnt="4" custScaleX="248548" custScaleY="1090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37BB7B-A8B6-DB4B-B434-623E77008785}" type="pres">
      <dgm:prSet presAssocID="{80705709-C927-F64E-AC0C-D3ECDB96C88F}" presName="level3hierChild" presStyleCnt="0"/>
      <dgm:spPr/>
    </dgm:pt>
  </dgm:ptLst>
  <dgm:cxnLst>
    <dgm:cxn modelId="{1CDCE0E1-AF19-3542-923E-7E2A9755EFAC}" type="presOf" srcId="{C4FE0624-BD83-F545-8264-E233D9288F9A}" destId="{2305C1D9-17AA-0747-97E4-CF4F3C3F683D}" srcOrd="0" destOrd="0" presId="urn:microsoft.com/office/officeart/2005/8/layout/hierarchy2"/>
    <dgm:cxn modelId="{62C1C7E8-E508-0D41-BC9D-40B0B3FABD05}" type="presOf" srcId="{7818420D-A9D6-E543-8779-B73222933403}" destId="{8E74016D-4CAD-AA4E-9437-34BC6F3B208C}" srcOrd="1" destOrd="0" presId="urn:microsoft.com/office/officeart/2005/8/layout/hierarchy2"/>
    <dgm:cxn modelId="{ACEDDC12-A32B-A047-B21E-56DBCBA0870C}" type="presOf" srcId="{BDB8CB21-6BBB-3146-828D-49A224811F6B}" destId="{CA6B0BA5-C081-E946-B5BB-7436649DD2D7}" srcOrd="1" destOrd="0" presId="urn:microsoft.com/office/officeart/2005/8/layout/hierarchy2"/>
    <dgm:cxn modelId="{301413F7-CE3C-1B42-847A-C85DF182DE92}" srcId="{E8C5B928-3D50-0549-B2A1-31934EE17DDE}" destId="{DEA55542-EAA8-C941-B118-3D7F1BB84CF4}" srcOrd="0" destOrd="0" parTransId="{74991EDB-98F2-DE41-8C73-B90D892DB1A2}" sibTransId="{85FBBEC9-7AD9-E541-A237-079997ABD112}"/>
    <dgm:cxn modelId="{12A7B64F-B9D0-924F-AC05-920305BD2EDB}" type="presOf" srcId="{80705709-C927-F64E-AC0C-D3ECDB96C88F}" destId="{0E548626-024E-9B40-B1B8-AC52178A8035}" srcOrd="0" destOrd="0" presId="urn:microsoft.com/office/officeart/2005/8/layout/hierarchy2"/>
    <dgm:cxn modelId="{B444A5A2-6671-A54C-8FFC-ED8EA3AA3FB6}" type="presOf" srcId="{74991EDB-98F2-DE41-8C73-B90D892DB1A2}" destId="{3F2437C6-5326-6740-A53F-B3D593F37B9E}" srcOrd="0" destOrd="0" presId="urn:microsoft.com/office/officeart/2005/8/layout/hierarchy2"/>
    <dgm:cxn modelId="{BB58AB94-103E-444E-8BFF-1E51488F4A96}" type="presOf" srcId="{7818420D-A9D6-E543-8779-B73222933403}" destId="{DF559B09-FF9F-A143-8701-FF0F7D255336}" srcOrd="0" destOrd="0" presId="urn:microsoft.com/office/officeart/2005/8/layout/hierarchy2"/>
    <dgm:cxn modelId="{A2CC7C93-651B-B64C-9E94-39C63A35D023}" srcId="{817A888F-1C0E-0548-8303-B840DA308997}" destId="{E16866C5-FC92-8F49-B770-F4B87A7E86CD}" srcOrd="1" destOrd="0" parTransId="{7818420D-A9D6-E543-8779-B73222933403}" sibTransId="{0F7E832E-D6EA-014E-8021-C33566605E03}"/>
    <dgm:cxn modelId="{555BA39B-9751-C04F-B663-55CA10E832A4}" srcId="{708402A5-06BC-854B-8CE0-00EDBA30630F}" destId="{817A888F-1C0E-0548-8303-B840DA308997}" srcOrd="0" destOrd="0" parTransId="{556EE316-EB64-5E4B-8587-77BDEE884529}" sibTransId="{1E94D710-6211-544B-BAF5-A839E101B022}"/>
    <dgm:cxn modelId="{21A9ED29-3C10-CC44-A39A-F59F56903B01}" type="presOf" srcId="{E16866C5-FC92-8F49-B770-F4B87A7E86CD}" destId="{8F29CA7A-103A-6C44-9048-C1D656C54F27}" srcOrd="0" destOrd="0" presId="urn:microsoft.com/office/officeart/2005/8/layout/hierarchy2"/>
    <dgm:cxn modelId="{3D22008B-C117-9149-A158-3B9FA8B37211}" srcId="{E16866C5-FC92-8F49-B770-F4B87A7E86CD}" destId="{80705709-C927-F64E-AC0C-D3ECDB96C88F}" srcOrd="1" destOrd="0" parTransId="{F0CE339B-F629-E545-854B-D656CCA9CD70}" sibTransId="{49502F99-A215-E94A-B5BB-5D213CBC4AD3}"/>
    <dgm:cxn modelId="{0CDAD31F-D9DB-2C49-9FEF-F931DC3E3225}" type="presOf" srcId="{1FC89909-3F0E-B645-91F1-32D7C73ADFFA}" destId="{1C3BD096-E818-1146-A433-B411FD9B9081}" srcOrd="0" destOrd="0" presId="urn:microsoft.com/office/officeart/2005/8/layout/hierarchy2"/>
    <dgm:cxn modelId="{5D568DA1-49C4-CD43-A8E7-74F83228C379}" srcId="{E8C5B928-3D50-0549-B2A1-31934EE17DDE}" destId="{780A8289-CBD6-8F49-8906-F8571E9E346A}" srcOrd="1" destOrd="0" parTransId="{BDB8CB21-6BBB-3146-828D-49A224811F6B}" sibTransId="{698B1A43-2258-2848-9BF0-E3AA0258BD20}"/>
    <dgm:cxn modelId="{AA9F0386-123C-5741-89BB-E9B08F88992E}" srcId="{E16866C5-FC92-8F49-B770-F4B87A7E86CD}" destId="{C4FE0624-BD83-F545-8264-E233D9288F9A}" srcOrd="0" destOrd="0" parTransId="{3D2A0FB6-5424-C046-8FE4-114BB21B3A5F}" sibTransId="{43F9D276-64DD-4B41-97A6-154E415680A7}"/>
    <dgm:cxn modelId="{5D23CA24-F0F2-A547-9AE9-41DC33F4B1F7}" type="presOf" srcId="{3D2A0FB6-5424-C046-8FE4-114BB21B3A5F}" destId="{7E9EBCFA-B8C0-3240-8C2A-DF4A44BBF327}" srcOrd="1" destOrd="0" presId="urn:microsoft.com/office/officeart/2005/8/layout/hierarchy2"/>
    <dgm:cxn modelId="{2363F935-E0F4-1645-A6B3-43AB6E2F6E57}" type="presOf" srcId="{BDB8CB21-6BBB-3146-828D-49A224811F6B}" destId="{EC393633-4897-E744-A96F-7005B122DE88}" srcOrd="0" destOrd="0" presId="urn:microsoft.com/office/officeart/2005/8/layout/hierarchy2"/>
    <dgm:cxn modelId="{AC46BCD9-5D8F-0A4D-8999-9E0A8A39C5D5}" type="presOf" srcId="{1FC89909-3F0E-B645-91F1-32D7C73ADFFA}" destId="{2CCE75DD-0C27-7A48-A57D-995E05971D96}" srcOrd="1" destOrd="0" presId="urn:microsoft.com/office/officeart/2005/8/layout/hierarchy2"/>
    <dgm:cxn modelId="{6C358B7C-005A-814A-9029-3B8E447C5E20}" type="presOf" srcId="{74991EDB-98F2-DE41-8C73-B90D892DB1A2}" destId="{3A7C1619-AE41-1544-94B5-190A3AB61E29}" srcOrd="1" destOrd="0" presId="urn:microsoft.com/office/officeart/2005/8/layout/hierarchy2"/>
    <dgm:cxn modelId="{F4788A23-F402-8141-83EF-488B660254A5}" type="presOf" srcId="{F0CE339B-F629-E545-854B-D656CCA9CD70}" destId="{12864D98-0F52-1D44-A8C0-CCD9CAEEDF55}" srcOrd="1" destOrd="0" presId="urn:microsoft.com/office/officeart/2005/8/layout/hierarchy2"/>
    <dgm:cxn modelId="{846782B8-871D-724E-B544-11F172DF59AC}" type="presOf" srcId="{E8C5B928-3D50-0549-B2A1-31934EE17DDE}" destId="{1E89E7C1-FABD-DD42-97E0-2560214D6728}" srcOrd="0" destOrd="0" presId="urn:microsoft.com/office/officeart/2005/8/layout/hierarchy2"/>
    <dgm:cxn modelId="{5E8F9E00-34C6-174E-B4B4-07A648E66F17}" type="presOf" srcId="{780A8289-CBD6-8F49-8906-F8571E9E346A}" destId="{EF503CF8-5E0A-F145-BDB8-AEC9EECBB21D}" srcOrd="0" destOrd="0" presId="urn:microsoft.com/office/officeart/2005/8/layout/hierarchy2"/>
    <dgm:cxn modelId="{6FED4C82-C00A-F140-A0F1-6A513DA6724B}" type="presOf" srcId="{708402A5-06BC-854B-8CE0-00EDBA30630F}" destId="{154D8A98-B367-564B-BE27-74936299F761}" srcOrd="0" destOrd="0" presId="urn:microsoft.com/office/officeart/2005/8/layout/hierarchy2"/>
    <dgm:cxn modelId="{577B5279-9033-A444-AA20-E32C5056ADDF}" type="presOf" srcId="{DEA55542-EAA8-C941-B118-3D7F1BB84CF4}" destId="{5E8DA553-7797-D741-9A95-46746C6165F7}" srcOrd="0" destOrd="0" presId="urn:microsoft.com/office/officeart/2005/8/layout/hierarchy2"/>
    <dgm:cxn modelId="{0D2C238D-B1BA-784F-A3F9-EB582A49560C}" srcId="{817A888F-1C0E-0548-8303-B840DA308997}" destId="{E8C5B928-3D50-0549-B2A1-31934EE17DDE}" srcOrd="0" destOrd="0" parTransId="{1FC89909-3F0E-B645-91F1-32D7C73ADFFA}" sibTransId="{0BFB9186-2DEB-C44D-B0EC-8D4025C9332C}"/>
    <dgm:cxn modelId="{4E0E33F8-6AEE-1C46-A2F3-99184851B84E}" type="presOf" srcId="{3D2A0FB6-5424-C046-8FE4-114BB21B3A5F}" destId="{7A9EC521-8626-214A-9809-7AB2CFCC7687}" srcOrd="0" destOrd="0" presId="urn:microsoft.com/office/officeart/2005/8/layout/hierarchy2"/>
    <dgm:cxn modelId="{83FF21D7-F5B2-4C43-B4FD-E5E665848A27}" type="presOf" srcId="{F0CE339B-F629-E545-854B-D656CCA9CD70}" destId="{478F478D-68BF-9F46-BB78-6FF4429A9519}" srcOrd="0" destOrd="0" presId="urn:microsoft.com/office/officeart/2005/8/layout/hierarchy2"/>
    <dgm:cxn modelId="{A9A40157-D1D7-2A45-B91F-562B5D6451F2}" type="presOf" srcId="{817A888F-1C0E-0548-8303-B840DA308997}" destId="{883D129D-ABBB-1C48-93E3-2457A1C5B66E}" srcOrd="0" destOrd="0" presId="urn:microsoft.com/office/officeart/2005/8/layout/hierarchy2"/>
    <dgm:cxn modelId="{84A15D2C-182C-634A-9DBE-325E97501A6E}" type="presParOf" srcId="{154D8A98-B367-564B-BE27-74936299F761}" destId="{85D5CB79-3F77-D84A-AC4A-808233FB1AAE}" srcOrd="0" destOrd="0" presId="urn:microsoft.com/office/officeart/2005/8/layout/hierarchy2"/>
    <dgm:cxn modelId="{6D3FCA19-D6FB-4B4B-9869-4F3B0D05A126}" type="presParOf" srcId="{85D5CB79-3F77-D84A-AC4A-808233FB1AAE}" destId="{883D129D-ABBB-1C48-93E3-2457A1C5B66E}" srcOrd="0" destOrd="0" presId="urn:microsoft.com/office/officeart/2005/8/layout/hierarchy2"/>
    <dgm:cxn modelId="{BE5744C2-89B1-A740-9295-63C696EEA4E8}" type="presParOf" srcId="{85D5CB79-3F77-D84A-AC4A-808233FB1AAE}" destId="{E15369C1-97B0-7944-9A28-E4033D3D852B}" srcOrd="1" destOrd="0" presId="urn:microsoft.com/office/officeart/2005/8/layout/hierarchy2"/>
    <dgm:cxn modelId="{E06E3C0F-4C9C-AE47-86DC-5C1D9CE66896}" type="presParOf" srcId="{E15369C1-97B0-7944-9A28-E4033D3D852B}" destId="{1C3BD096-E818-1146-A433-B411FD9B9081}" srcOrd="0" destOrd="0" presId="urn:microsoft.com/office/officeart/2005/8/layout/hierarchy2"/>
    <dgm:cxn modelId="{C22C5B9E-0B8B-E24E-8001-F2D7F3D342D8}" type="presParOf" srcId="{1C3BD096-E818-1146-A433-B411FD9B9081}" destId="{2CCE75DD-0C27-7A48-A57D-995E05971D96}" srcOrd="0" destOrd="0" presId="urn:microsoft.com/office/officeart/2005/8/layout/hierarchy2"/>
    <dgm:cxn modelId="{0311D866-8E88-F243-8738-4EC25E732316}" type="presParOf" srcId="{E15369C1-97B0-7944-9A28-E4033D3D852B}" destId="{7AF8CD4A-B2B9-F443-9FF9-9398AF541280}" srcOrd="1" destOrd="0" presId="urn:microsoft.com/office/officeart/2005/8/layout/hierarchy2"/>
    <dgm:cxn modelId="{4DE4E61F-665E-2046-9F8E-6C0551185BF5}" type="presParOf" srcId="{7AF8CD4A-B2B9-F443-9FF9-9398AF541280}" destId="{1E89E7C1-FABD-DD42-97E0-2560214D6728}" srcOrd="0" destOrd="0" presId="urn:microsoft.com/office/officeart/2005/8/layout/hierarchy2"/>
    <dgm:cxn modelId="{03E055BE-DE92-924B-AEA6-023D73ECF8AC}" type="presParOf" srcId="{7AF8CD4A-B2B9-F443-9FF9-9398AF541280}" destId="{7A9FEEC9-B2BB-C648-B530-45845DBB18EA}" srcOrd="1" destOrd="0" presId="urn:microsoft.com/office/officeart/2005/8/layout/hierarchy2"/>
    <dgm:cxn modelId="{A419AD37-FB6A-E147-AA8C-032FD4DD85E4}" type="presParOf" srcId="{7A9FEEC9-B2BB-C648-B530-45845DBB18EA}" destId="{3F2437C6-5326-6740-A53F-B3D593F37B9E}" srcOrd="0" destOrd="0" presId="urn:microsoft.com/office/officeart/2005/8/layout/hierarchy2"/>
    <dgm:cxn modelId="{8D793B01-CB44-8142-9C3B-02ECA09F0F0B}" type="presParOf" srcId="{3F2437C6-5326-6740-A53F-B3D593F37B9E}" destId="{3A7C1619-AE41-1544-94B5-190A3AB61E29}" srcOrd="0" destOrd="0" presId="urn:microsoft.com/office/officeart/2005/8/layout/hierarchy2"/>
    <dgm:cxn modelId="{D32A6AB6-ED35-B04D-A41C-C409B1708103}" type="presParOf" srcId="{7A9FEEC9-B2BB-C648-B530-45845DBB18EA}" destId="{ECC52660-2938-E143-97A4-0FB5EE6B80F6}" srcOrd="1" destOrd="0" presId="urn:microsoft.com/office/officeart/2005/8/layout/hierarchy2"/>
    <dgm:cxn modelId="{B5489B94-74AA-8D49-A6F8-17237F03BF77}" type="presParOf" srcId="{ECC52660-2938-E143-97A4-0FB5EE6B80F6}" destId="{5E8DA553-7797-D741-9A95-46746C6165F7}" srcOrd="0" destOrd="0" presId="urn:microsoft.com/office/officeart/2005/8/layout/hierarchy2"/>
    <dgm:cxn modelId="{D71D99A4-89B1-4C4D-873A-4E800F6DE85D}" type="presParOf" srcId="{ECC52660-2938-E143-97A4-0FB5EE6B80F6}" destId="{032F5C3E-B6E2-F04B-B212-D37F86F9D008}" srcOrd="1" destOrd="0" presId="urn:microsoft.com/office/officeart/2005/8/layout/hierarchy2"/>
    <dgm:cxn modelId="{D632E1F2-A742-7643-8A24-EC188816F5AE}" type="presParOf" srcId="{7A9FEEC9-B2BB-C648-B530-45845DBB18EA}" destId="{EC393633-4897-E744-A96F-7005B122DE88}" srcOrd="2" destOrd="0" presId="urn:microsoft.com/office/officeart/2005/8/layout/hierarchy2"/>
    <dgm:cxn modelId="{03442325-FB65-014A-A072-33372B282001}" type="presParOf" srcId="{EC393633-4897-E744-A96F-7005B122DE88}" destId="{CA6B0BA5-C081-E946-B5BB-7436649DD2D7}" srcOrd="0" destOrd="0" presId="urn:microsoft.com/office/officeart/2005/8/layout/hierarchy2"/>
    <dgm:cxn modelId="{B77B7A44-2A28-EF4B-B7C9-795C9A43219B}" type="presParOf" srcId="{7A9FEEC9-B2BB-C648-B530-45845DBB18EA}" destId="{314D1B86-979F-0543-BB82-CF9B46A9D0F3}" srcOrd="3" destOrd="0" presId="urn:microsoft.com/office/officeart/2005/8/layout/hierarchy2"/>
    <dgm:cxn modelId="{47FA61C8-F46C-BD4A-8271-B66A4C8E1AFA}" type="presParOf" srcId="{314D1B86-979F-0543-BB82-CF9B46A9D0F3}" destId="{EF503CF8-5E0A-F145-BDB8-AEC9EECBB21D}" srcOrd="0" destOrd="0" presId="urn:microsoft.com/office/officeart/2005/8/layout/hierarchy2"/>
    <dgm:cxn modelId="{0912907A-41C3-8D4A-BE90-9F661FEBF4D0}" type="presParOf" srcId="{314D1B86-979F-0543-BB82-CF9B46A9D0F3}" destId="{65F733D3-AA86-9C47-B42B-32F7A4308648}" srcOrd="1" destOrd="0" presId="urn:microsoft.com/office/officeart/2005/8/layout/hierarchy2"/>
    <dgm:cxn modelId="{76F7E20C-195F-D94C-BE1B-289D2468C6F4}" type="presParOf" srcId="{E15369C1-97B0-7944-9A28-E4033D3D852B}" destId="{DF559B09-FF9F-A143-8701-FF0F7D255336}" srcOrd="2" destOrd="0" presId="urn:microsoft.com/office/officeart/2005/8/layout/hierarchy2"/>
    <dgm:cxn modelId="{59815745-616D-9F43-B6F8-60C2CA18DEB8}" type="presParOf" srcId="{DF559B09-FF9F-A143-8701-FF0F7D255336}" destId="{8E74016D-4CAD-AA4E-9437-34BC6F3B208C}" srcOrd="0" destOrd="0" presId="urn:microsoft.com/office/officeart/2005/8/layout/hierarchy2"/>
    <dgm:cxn modelId="{97238921-45E2-AE49-8234-B991204DE788}" type="presParOf" srcId="{E15369C1-97B0-7944-9A28-E4033D3D852B}" destId="{7B289A88-05FD-654F-B782-E4E1D928E05D}" srcOrd="3" destOrd="0" presId="urn:microsoft.com/office/officeart/2005/8/layout/hierarchy2"/>
    <dgm:cxn modelId="{4297F33E-3CB6-3744-9E8D-22805F0A6A99}" type="presParOf" srcId="{7B289A88-05FD-654F-B782-E4E1D928E05D}" destId="{8F29CA7A-103A-6C44-9048-C1D656C54F27}" srcOrd="0" destOrd="0" presId="urn:microsoft.com/office/officeart/2005/8/layout/hierarchy2"/>
    <dgm:cxn modelId="{9196DA42-C860-164B-8DE3-16999603F50F}" type="presParOf" srcId="{7B289A88-05FD-654F-B782-E4E1D928E05D}" destId="{841E101C-FB0B-6A4D-AD6C-80A1FE5B024F}" srcOrd="1" destOrd="0" presId="urn:microsoft.com/office/officeart/2005/8/layout/hierarchy2"/>
    <dgm:cxn modelId="{B9F00407-D2E7-4E45-AD66-3D69CB1ABCFA}" type="presParOf" srcId="{841E101C-FB0B-6A4D-AD6C-80A1FE5B024F}" destId="{7A9EC521-8626-214A-9809-7AB2CFCC7687}" srcOrd="0" destOrd="0" presId="urn:microsoft.com/office/officeart/2005/8/layout/hierarchy2"/>
    <dgm:cxn modelId="{004172F7-EFE3-F342-9ECC-6D03597C5C1E}" type="presParOf" srcId="{7A9EC521-8626-214A-9809-7AB2CFCC7687}" destId="{7E9EBCFA-B8C0-3240-8C2A-DF4A44BBF327}" srcOrd="0" destOrd="0" presId="urn:microsoft.com/office/officeart/2005/8/layout/hierarchy2"/>
    <dgm:cxn modelId="{4518F841-6DDA-8643-9437-51E37C01C7B6}" type="presParOf" srcId="{841E101C-FB0B-6A4D-AD6C-80A1FE5B024F}" destId="{708511A2-F496-8243-8FED-BC7C070B7381}" srcOrd="1" destOrd="0" presId="urn:microsoft.com/office/officeart/2005/8/layout/hierarchy2"/>
    <dgm:cxn modelId="{42DCC7B4-CE1A-8943-BAC1-2D2937B2C902}" type="presParOf" srcId="{708511A2-F496-8243-8FED-BC7C070B7381}" destId="{2305C1D9-17AA-0747-97E4-CF4F3C3F683D}" srcOrd="0" destOrd="0" presId="urn:microsoft.com/office/officeart/2005/8/layout/hierarchy2"/>
    <dgm:cxn modelId="{9948A544-655D-724A-A77D-6DC1DBCF5EA8}" type="presParOf" srcId="{708511A2-F496-8243-8FED-BC7C070B7381}" destId="{FD6D5ED4-CCDB-E64D-9D33-2AEC23590972}" srcOrd="1" destOrd="0" presId="urn:microsoft.com/office/officeart/2005/8/layout/hierarchy2"/>
    <dgm:cxn modelId="{9FB7BF36-9EDF-0B4D-8DF0-B79460F38E1A}" type="presParOf" srcId="{841E101C-FB0B-6A4D-AD6C-80A1FE5B024F}" destId="{478F478D-68BF-9F46-BB78-6FF4429A9519}" srcOrd="2" destOrd="0" presId="urn:microsoft.com/office/officeart/2005/8/layout/hierarchy2"/>
    <dgm:cxn modelId="{A6CDF969-50EE-C440-9C82-81B00046A297}" type="presParOf" srcId="{478F478D-68BF-9F46-BB78-6FF4429A9519}" destId="{12864D98-0F52-1D44-A8C0-CCD9CAEEDF55}" srcOrd="0" destOrd="0" presId="urn:microsoft.com/office/officeart/2005/8/layout/hierarchy2"/>
    <dgm:cxn modelId="{6BF6A5A0-B4A4-064B-ABB9-8AA702E0A619}" type="presParOf" srcId="{841E101C-FB0B-6A4D-AD6C-80A1FE5B024F}" destId="{8AA614DE-C187-9740-A535-32AF8D6A3296}" srcOrd="3" destOrd="0" presId="urn:microsoft.com/office/officeart/2005/8/layout/hierarchy2"/>
    <dgm:cxn modelId="{A9353DE1-3DE6-4948-ADCF-5D10D1885BFD}" type="presParOf" srcId="{8AA614DE-C187-9740-A535-32AF8D6A3296}" destId="{0E548626-024E-9B40-B1B8-AC52178A8035}" srcOrd="0" destOrd="0" presId="urn:microsoft.com/office/officeart/2005/8/layout/hierarchy2"/>
    <dgm:cxn modelId="{B707937F-44E8-E14D-BF9A-1E088B045D82}" type="presParOf" srcId="{8AA614DE-C187-9740-A535-32AF8D6A3296}" destId="{6A37BB7B-A8B6-DB4B-B434-623E7700878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D129D-ABBB-1C48-93E3-2457A1C5B66E}">
      <dsp:nvSpPr>
        <dsp:cNvPr id="0" name=""/>
        <dsp:cNvSpPr/>
      </dsp:nvSpPr>
      <dsp:spPr>
        <a:xfrm>
          <a:off x="811477" y="2027083"/>
          <a:ext cx="1377582" cy="1100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Types of Data</a:t>
          </a:r>
          <a:endParaRPr lang="en-US" sz="3300" kern="1200" dirty="0"/>
        </a:p>
      </dsp:txBody>
      <dsp:txXfrm>
        <a:off x="843711" y="2059317"/>
        <a:ext cx="1313114" cy="1036086"/>
      </dsp:txXfrm>
    </dsp:sp>
    <dsp:sp modelId="{1C3BD096-E818-1146-A433-B411FD9B9081}">
      <dsp:nvSpPr>
        <dsp:cNvPr id="0" name=""/>
        <dsp:cNvSpPr/>
      </dsp:nvSpPr>
      <dsp:spPr>
        <a:xfrm rot="18184498">
          <a:off x="1831063" y="1898301"/>
          <a:ext cx="1576163" cy="37360"/>
        </a:xfrm>
        <a:custGeom>
          <a:avLst/>
          <a:gdLst/>
          <a:ahLst/>
          <a:cxnLst/>
          <a:rect l="0" t="0" r="0" b="0"/>
          <a:pathLst>
            <a:path>
              <a:moveTo>
                <a:pt x="0" y="18680"/>
              </a:moveTo>
              <a:lnTo>
                <a:pt x="1576163" y="1868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79741" y="1877577"/>
        <a:ext cx="78808" cy="78808"/>
      </dsp:txXfrm>
    </dsp:sp>
    <dsp:sp modelId="{1E89E7C1-FABD-DD42-97E0-2560214D6728}">
      <dsp:nvSpPr>
        <dsp:cNvPr id="0" name=""/>
        <dsp:cNvSpPr/>
      </dsp:nvSpPr>
      <dsp:spPr>
        <a:xfrm>
          <a:off x="3049229" y="166445"/>
          <a:ext cx="2549606" cy="21803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Numerical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/Quantitative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i="1" kern="1200" dirty="0" smtClean="0"/>
            <a:t>How much? How many? For each element of sample</a:t>
          </a:r>
          <a:endParaRPr lang="en-US" sz="1700" i="1" kern="1200" dirty="0"/>
        </a:p>
      </dsp:txBody>
      <dsp:txXfrm>
        <a:off x="3113088" y="230304"/>
        <a:ext cx="2421888" cy="2052596"/>
      </dsp:txXfrm>
    </dsp:sp>
    <dsp:sp modelId="{3F2437C6-5326-6740-A53F-B3D593F37B9E}">
      <dsp:nvSpPr>
        <dsp:cNvPr id="0" name=""/>
        <dsp:cNvSpPr/>
      </dsp:nvSpPr>
      <dsp:spPr>
        <a:xfrm rot="19333150">
          <a:off x="5484758" y="904545"/>
          <a:ext cx="1088326" cy="37360"/>
        </a:xfrm>
        <a:custGeom>
          <a:avLst/>
          <a:gdLst/>
          <a:ahLst/>
          <a:cxnLst/>
          <a:rect l="0" t="0" r="0" b="0"/>
          <a:pathLst>
            <a:path>
              <a:moveTo>
                <a:pt x="0" y="18680"/>
              </a:moveTo>
              <a:lnTo>
                <a:pt x="1088326" y="1868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01712" y="896017"/>
        <a:ext cx="54416" cy="54416"/>
      </dsp:txXfrm>
    </dsp:sp>
    <dsp:sp modelId="{5E8DA553-7797-D741-9A95-46746C6165F7}">
      <dsp:nvSpPr>
        <dsp:cNvPr id="0" name=""/>
        <dsp:cNvSpPr/>
      </dsp:nvSpPr>
      <dsp:spPr>
        <a:xfrm>
          <a:off x="6459005" y="3734"/>
          <a:ext cx="5344834" cy="11722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Continuous</a:t>
          </a:r>
          <a:r>
            <a:rPr lang="en-US" sz="1800" kern="1200" dirty="0" smtClean="0"/>
            <a:t> </a:t>
          </a:r>
          <a:r>
            <a:rPr lang="mr-IN" sz="1800" kern="1200" dirty="0" smtClean="0"/>
            <a:t>–</a:t>
          </a:r>
          <a:r>
            <a:rPr lang="en-US" sz="1800" kern="1200" dirty="0" smtClean="0"/>
            <a:t> any value in a range is possible; things that could theoretically be measured to high degree of accuracy.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e.g.: time, length, width</a:t>
          </a:r>
        </a:p>
      </dsp:txBody>
      <dsp:txXfrm>
        <a:off x="6493338" y="38067"/>
        <a:ext cx="5276168" cy="1103562"/>
      </dsp:txXfrm>
    </dsp:sp>
    <dsp:sp modelId="{EC393633-4897-E744-A96F-7005B122DE88}">
      <dsp:nvSpPr>
        <dsp:cNvPr id="0" name=""/>
        <dsp:cNvSpPr/>
      </dsp:nvSpPr>
      <dsp:spPr>
        <a:xfrm rot="2266850">
          <a:off x="5484758" y="1571300"/>
          <a:ext cx="1088326" cy="37360"/>
        </a:xfrm>
        <a:custGeom>
          <a:avLst/>
          <a:gdLst/>
          <a:ahLst/>
          <a:cxnLst/>
          <a:rect l="0" t="0" r="0" b="0"/>
          <a:pathLst>
            <a:path>
              <a:moveTo>
                <a:pt x="0" y="18680"/>
              </a:moveTo>
              <a:lnTo>
                <a:pt x="1088326" y="1868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01712" y="1562772"/>
        <a:ext cx="54416" cy="54416"/>
      </dsp:txXfrm>
    </dsp:sp>
    <dsp:sp modelId="{EF503CF8-5E0A-F145-BDB8-AEC9EECBB21D}">
      <dsp:nvSpPr>
        <dsp:cNvPr id="0" name=""/>
        <dsp:cNvSpPr/>
      </dsp:nvSpPr>
      <dsp:spPr>
        <a:xfrm>
          <a:off x="6459005" y="1337244"/>
          <a:ext cx="5344834" cy="11722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Discrete </a:t>
          </a:r>
          <a:r>
            <a:rPr lang="mr-IN" sz="1800" b="1" kern="1200" dirty="0" smtClean="0"/>
            <a:t>–</a:t>
          </a:r>
          <a:r>
            <a:rPr lang="en-US" sz="1800" b="0" kern="1200" dirty="0" smtClean="0"/>
            <a:t>only certain specific values are possible. Counting numbers are a common example.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e.g. number of children, number of pets </a:t>
          </a:r>
          <a:endParaRPr lang="en-US" sz="1800" kern="1200" dirty="0"/>
        </a:p>
      </dsp:txBody>
      <dsp:txXfrm>
        <a:off x="6493338" y="1371577"/>
        <a:ext cx="5276168" cy="1103562"/>
      </dsp:txXfrm>
    </dsp:sp>
    <dsp:sp modelId="{DF559B09-FF9F-A143-8701-FF0F7D255336}">
      <dsp:nvSpPr>
        <dsp:cNvPr id="0" name=""/>
        <dsp:cNvSpPr/>
      </dsp:nvSpPr>
      <dsp:spPr>
        <a:xfrm rot="3445452">
          <a:off x="1820347" y="3231811"/>
          <a:ext cx="1597595" cy="37360"/>
        </a:xfrm>
        <a:custGeom>
          <a:avLst/>
          <a:gdLst/>
          <a:ahLst/>
          <a:cxnLst/>
          <a:rect l="0" t="0" r="0" b="0"/>
          <a:pathLst>
            <a:path>
              <a:moveTo>
                <a:pt x="0" y="18680"/>
              </a:moveTo>
              <a:lnTo>
                <a:pt x="1597595" y="1868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79205" y="3210552"/>
        <a:ext cx="79879" cy="79879"/>
      </dsp:txXfrm>
    </dsp:sp>
    <dsp:sp modelId="{8F29CA7A-103A-6C44-9048-C1D656C54F27}">
      <dsp:nvSpPr>
        <dsp:cNvPr id="0" name=""/>
        <dsp:cNvSpPr/>
      </dsp:nvSpPr>
      <dsp:spPr>
        <a:xfrm>
          <a:off x="3049229" y="2858969"/>
          <a:ext cx="2424623" cy="21293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Categorical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/Qualitative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Are sample items placed into categories?</a:t>
          </a:r>
          <a:endParaRPr lang="en-US" sz="1800" i="1" kern="1200" dirty="0"/>
        </a:p>
      </dsp:txBody>
      <dsp:txXfrm>
        <a:off x="3111594" y="2921334"/>
        <a:ext cx="2299893" cy="2004576"/>
      </dsp:txXfrm>
    </dsp:sp>
    <dsp:sp modelId="{7A9EC521-8626-214A-9809-7AB2CFCC7687}">
      <dsp:nvSpPr>
        <dsp:cNvPr id="0" name=""/>
        <dsp:cNvSpPr/>
      </dsp:nvSpPr>
      <dsp:spPr>
        <a:xfrm rot="19333150">
          <a:off x="5359775" y="3571564"/>
          <a:ext cx="1088326" cy="37360"/>
        </a:xfrm>
        <a:custGeom>
          <a:avLst/>
          <a:gdLst/>
          <a:ahLst/>
          <a:cxnLst/>
          <a:rect l="0" t="0" r="0" b="0"/>
          <a:pathLst>
            <a:path>
              <a:moveTo>
                <a:pt x="0" y="18680"/>
              </a:moveTo>
              <a:lnTo>
                <a:pt x="1088326" y="1868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76730" y="3563037"/>
        <a:ext cx="54416" cy="54416"/>
      </dsp:txXfrm>
    </dsp:sp>
    <dsp:sp modelId="{2305C1D9-17AA-0747-97E4-CF4F3C3F683D}">
      <dsp:nvSpPr>
        <dsp:cNvPr id="0" name=""/>
        <dsp:cNvSpPr/>
      </dsp:nvSpPr>
      <dsp:spPr>
        <a:xfrm>
          <a:off x="6334023" y="2670753"/>
          <a:ext cx="5344834" cy="11722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Nominal </a:t>
          </a:r>
          <a:r>
            <a:rPr lang="mr-IN" sz="1800" b="1" kern="1200" dirty="0" smtClean="0"/>
            <a:t>–</a:t>
          </a:r>
          <a:r>
            <a:rPr lang="en-US" sz="1800" b="0" kern="1200" dirty="0" smtClean="0"/>
            <a:t>Categories with no natural order.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e.g.: gender, dog breed, color</a:t>
          </a:r>
          <a:endParaRPr lang="en-US" sz="1800" kern="1200" dirty="0"/>
        </a:p>
      </dsp:txBody>
      <dsp:txXfrm>
        <a:off x="6368356" y="2705086"/>
        <a:ext cx="5276168" cy="1103562"/>
      </dsp:txXfrm>
    </dsp:sp>
    <dsp:sp modelId="{478F478D-68BF-9F46-BB78-6FF4429A9519}">
      <dsp:nvSpPr>
        <dsp:cNvPr id="0" name=""/>
        <dsp:cNvSpPr/>
      </dsp:nvSpPr>
      <dsp:spPr>
        <a:xfrm rot="2266850">
          <a:off x="5359775" y="4238319"/>
          <a:ext cx="1088326" cy="37360"/>
        </a:xfrm>
        <a:custGeom>
          <a:avLst/>
          <a:gdLst/>
          <a:ahLst/>
          <a:cxnLst/>
          <a:rect l="0" t="0" r="0" b="0"/>
          <a:pathLst>
            <a:path>
              <a:moveTo>
                <a:pt x="0" y="18680"/>
              </a:moveTo>
              <a:lnTo>
                <a:pt x="1088326" y="1868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76730" y="4229792"/>
        <a:ext cx="54416" cy="54416"/>
      </dsp:txXfrm>
    </dsp:sp>
    <dsp:sp modelId="{0E548626-024E-9B40-B1B8-AC52178A8035}">
      <dsp:nvSpPr>
        <dsp:cNvPr id="0" name=""/>
        <dsp:cNvSpPr/>
      </dsp:nvSpPr>
      <dsp:spPr>
        <a:xfrm>
          <a:off x="6334023" y="4004263"/>
          <a:ext cx="5344834" cy="11722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Ordinal </a:t>
          </a:r>
          <a:r>
            <a:rPr lang="mr-IN" sz="1800" b="1" kern="1200" dirty="0" smtClean="0"/>
            <a:t>–</a:t>
          </a:r>
          <a:r>
            <a:rPr lang="en-US" sz="1800" b="0" kern="1200" dirty="0" smtClean="0"/>
            <a:t>Categories with a natural order.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err="1" smtClean="0"/>
            <a:t>e.g</a:t>
          </a:r>
          <a:r>
            <a:rPr lang="en-US" sz="1800" b="0" kern="1200" dirty="0" smtClean="0"/>
            <a:t>: Likert Score, Grade in School</a:t>
          </a:r>
          <a:endParaRPr lang="en-US" sz="1800" kern="1200" dirty="0"/>
        </a:p>
      </dsp:txBody>
      <dsp:txXfrm>
        <a:off x="6368356" y="4038596"/>
        <a:ext cx="5276168" cy="1103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00B1E-9A0E-C742-A152-DDDFE87A3C0A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266D8-5191-1040-88BA-44B394503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44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2DC3A-649E-2847-8398-D46611B452A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36A5B-3EF4-CB49-A62B-0FA631B92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www.bbc.co.uk</a:t>
            </a:r>
            <a:r>
              <a:rPr lang="en-US" dirty="0" smtClean="0"/>
              <a:t>/news/resources/idt-fa38cb91-bdc0-4229-8cae-1d5c3b447337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6A5B-3EF4-CB49-A62B-0FA631B92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27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6A5B-3EF4-CB49-A62B-0FA631B929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0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6A5B-3EF4-CB49-A62B-0FA631B929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2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Population can be tangible:</a:t>
            </a:r>
            <a:r>
              <a:rPr lang="en-US" baseline="0" dirty="0" smtClean="0"/>
              <a:t> customers of a utility company, concrete blocks in a pile, bolts in a shipment or conceptual: all values that might possibly have been observed (ex: engineer measures the length of a rod five times, being as careful as possible to take measurement under identical conditions. The set of all values that might possibly have been observed)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collection of data on all members of the population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Parameter can be determined exactly if we can take a census,</a:t>
            </a:r>
            <a:r>
              <a:rPr lang="en-US" sz="1600" baseline="0" dirty="0" smtClean="0"/>
              <a:t> but very seldom can we get a true census. </a:t>
            </a:r>
            <a:r>
              <a:rPr lang="en-US" sz="1600" dirty="0" smtClean="0"/>
              <a:t>Census:</a:t>
            </a:r>
            <a:r>
              <a:rPr lang="en-US" sz="1600" baseline="0" dirty="0" smtClean="0"/>
              <a:t> When we can contact the whole population of interest</a:t>
            </a:r>
            <a:endParaRPr lang="en-US" sz="160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6A5B-3EF4-CB49-A62B-0FA631B929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95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Graphical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6A5B-3EF4-CB49-A62B-0FA631B929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4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Probably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a very good estimate, but it is something commonly done.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6A5B-3EF4-CB49-A62B-0FA631B929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9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Numerical Quantitative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when numerical quantity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desgnating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how much or how many is assigned to each item in a sample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Continuous: time, lengths, widths, concentrations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Discrete: number of children, number of pets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Nominal : gender, dog breed, color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Ordinal: Natural order exists: ex: </a:t>
            </a:r>
            <a:r>
              <a:rPr lang="en-US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likert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scale strongly disagree, neutral, strongly agree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6A5B-3EF4-CB49-A62B-0FA631B929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86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Numerical Quantitative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when numerical quantity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desgnating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how much or how many is assigned to each item in a sample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Continuous: time, lengths, widths, concentrations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Discrete: number of children, number of pets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Nominal : gender, dog breed, color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Ordinal: Natural order exists: ex: </a:t>
            </a:r>
            <a:r>
              <a:rPr lang="en-US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likert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scale strongly disagree, neutral, strongly agree,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6A5B-3EF4-CB49-A62B-0FA631B929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57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6A5B-3EF4-CB49-A62B-0FA631B929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8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6A5B-3EF4-CB49-A62B-0FA631B929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9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C2AD-EADB-B941-8FC2-6CBDA605DA9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110F-8F44-1E47-9EE0-424CB069B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C2AD-EADB-B941-8FC2-6CBDA605DA9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110F-8F44-1E47-9EE0-424CB069B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C2AD-EADB-B941-8FC2-6CBDA605DA9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110F-8F44-1E47-9EE0-424CB069B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C2AD-EADB-B941-8FC2-6CBDA605DA9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110F-8F44-1E47-9EE0-424CB069B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2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C2AD-EADB-B941-8FC2-6CBDA605DA9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110F-8F44-1E47-9EE0-424CB069B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C2AD-EADB-B941-8FC2-6CBDA605DA9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110F-8F44-1E47-9EE0-424CB069B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C2AD-EADB-B941-8FC2-6CBDA605DA9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110F-8F44-1E47-9EE0-424CB069B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C2AD-EADB-B941-8FC2-6CBDA605DA9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110F-8F44-1E47-9EE0-424CB069B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C2AD-EADB-B941-8FC2-6CBDA605DA9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110F-8F44-1E47-9EE0-424CB069B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C2AD-EADB-B941-8FC2-6CBDA605DA9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110F-8F44-1E47-9EE0-424CB069B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C2AD-EADB-B941-8FC2-6CBDA605DA9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110F-8F44-1E47-9EE0-424CB069B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C2AD-EADB-B941-8FC2-6CBDA605DA9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110F-8F44-1E47-9EE0-424CB069B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5C2AD-EADB-B941-8FC2-6CBDA605DA9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3110F-8F44-1E47-9EE0-424CB069B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bbc.co.uk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41" y="180586"/>
            <a:ext cx="10352598" cy="813327"/>
          </a:xfrm>
        </p:spPr>
        <p:txBody>
          <a:bodyPr/>
          <a:lstStyle/>
          <a:p>
            <a:r>
              <a:rPr lang="en-US" dirty="0" smtClean="0"/>
              <a:t>Why Study Statistics?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9" y="993913"/>
            <a:ext cx="10709485" cy="53306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55141" y="6299202"/>
            <a:ext cx="3109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 smtClean="0">
                <a:solidFill>
                  <a:srgbClr val="404040"/>
                </a:solidFill>
                <a:latin typeface="Helmet" charset="0"/>
                <a:hlinkClick r:id="rId4"/>
              </a:rPr>
              <a:t>www.bbc.co.uk</a:t>
            </a:r>
            <a:r>
              <a:rPr lang="en-US" dirty="0" smtClean="0">
                <a:solidFill>
                  <a:srgbClr val="404040"/>
                </a:solidFill>
                <a:latin typeface="Helmet" charset="0"/>
              </a:rPr>
              <a:t>   19 </a:t>
            </a:r>
            <a:r>
              <a:rPr lang="en-US" dirty="0">
                <a:solidFill>
                  <a:srgbClr val="404040"/>
                </a:solidFill>
                <a:latin typeface="Helmet" charset="0"/>
              </a:rPr>
              <a:t>June 2017</a:t>
            </a:r>
            <a:endParaRPr lang="en-US" b="0" i="0" dirty="0">
              <a:solidFill>
                <a:srgbClr val="404040"/>
              </a:solidFill>
              <a:effectLst/>
              <a:latin typeface="Helme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24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058"/>
            <a:ext cx="9925878" cy="810081"/>
          </a:xfrm>
        </p:spPr>
        <p:txBody>
          <a:bodyPr/>
          <a:lstStyle/>
          <a:p>
            <a:r>
              <a:rPr lang="en-US" dirty="0" smtClean="0"/>
              <a:t>For Next Time: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420" y="1046922"/>
            <a:ext cx="11134476" cy="491361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through the syllabus and put the exam dates on your calendar.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R and </a:t>
            </a:r>
            <a:r>
              <a:rPr lang="en-US" dirty="0" err="1" smtClean="0"/>
              <a:t>Rstudio</a:t>
            </a:r>
            <a:r>
              <a:rPr lang="en-US" dirty="0" smtClean="0"/>
              <a:t> on your computer and then bring your computer with you to </a:t>
            </a:r>
            <a:r>
              <a:rPr lang="en-US" dirty="0" smtClean="0"/>
              <a:t>discussion</a:t>
            </a:r>
            <a:r>
              <a:rPr lang="en-US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7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41" y="180586"/>
            <a:ext cx="10352598" cy="813327"/>
          </a:xfrm>
        </p:spPr>
        <p:txBody>
          <a:bodyPr/>
          <a:lstStyle/>
          <a:p>
            <a:r>
              <a:rPr lang="en-US" dirty="0" smtClean="0"/>
              <a:t>Why Study Statistics?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9141" y="6089134"/>
            <a:ext cx="5949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0" charset="0"/>
              </a:rPr>
              <a:t>Fox News, </a:t>
            </a:r>
            <a:r>
              <a:rPr lang="en-US">
                <a:latin typeface="CMSSI10" charset="0"/>
              </a:rPr>
              <a:t>America’s Newsroom</a:t>
            </a:r>
            <a:r>
              <a:rPr lang="en-US">
                <a:latin typeface="CMSS10" charset="0"/>
              </a:rPr>
              <a:t>, 12/8/09, via </a:t>
            </a:r>
            <a:r>
              <a:rPr lang="en-US">
                <a:latin typeface="CMSSI10" charset="0"/>
              </a:rPr>
              <a:t>Media Matters </a:t>
            </a:r>
            <a:endParaRPr lang="en-US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27504" y="6089134"/>
            <a:ext cx="1972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0" charset="0"/>
              </a:rPr>
              <a:t>Via </a:t>
            </a:r>
            <a:r>
              <a:rPr lang="en-US">
                <a:latin typeface="CMSSI10" charset="0"/>
              </a:rPr>
              <a:t>Media Matters </a:t>
            </a:r>
            <a:endParaRPr lang="en-US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41" y="1623823"/>
            <a:ext cx="6781800" cy="3835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468" y="2173494"/>
            <a:ext cx="4485254" cy="30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6131" y="1"/>
            <a:ext cx="10100807" cy="6361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Statistics?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6131" y="636106"/>
            <a:ext cx="9345434" cy="504686"/>
          </a:xfrm>
        </p:spPr>
        <p:txBody>
          <a:bodyPr>
            <a:normAutofit/>
          </a:bodyPr>
          <a:lstStyle/>
          <a:p>
            <a:r>
              <a:rPr lang="en-US" sz="2500" dirty="0" smtClean="0"/>
              <a:t>Necessary Vocabulary</a:t>
            </a:r>
            <a:endParaRPr lang="en-US" sz="25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" y="1140792"/>
            <a:ext cx="12192000" cy="5717208"/>
          </a:xfrm>
        </p:spPr>
        <p:txBody>
          <a:bodyPr/>
          <a:lstStyle/>
          <a:p>
            <a:pPr lvl="1"/>
            <a:r>
              <a:rPr lang="en-US" sz="2500" dirty="0" smtClean="0"/>
              <a:t>A </a:t>
            </a:r>
            <a:r>
              <a:rPr lang="en-US" sz="2500" b="1" i="1" dirty="0" smtClean="0"/>
              <a:t>population</a:t>
            </a:r>
            <a:r>
              <a:rPr lang="en-US" sz="2500" i="1" dirty="0" smtClean="0"/>
              <a:t> </a:t>
            </a:r>
            <a:r>
              <a:rPr lang="en-US" sz="2500" dirty="0" smtClean="0"/>
              <a:t>is the entire collection of objects or outcomes about which information is sought.</a:t>
            </a:r>
          </a:p>
          <a:p>
            <a:pPr lvl="1"/>
            <a:r>
              <a:rPr lang="en-US" sz="2500" dirty="0" smtClean="0"/>
              <a:t>A </a:t>
            </a:r>
            <a:r>
              <a:rPr lang="en-US" sz="2500" b="1" i="1" dirty="0" smtClean="0"/>
              <a:t>parameter</a:t>
            </a:r>
            <a:r>
              <a:rPr lang="en-US" sz="2500" i="1" dirty="0" smtClean="0"/>
              <a:t> </a:t>
            </a:r>
            <a:r>
              <a:rPr lang="en-US" sz="2500" dirty="0" smtClean="0"/>
              <a:t>is a numeric summary of a population’s characteristic[s]. 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 smtClean="0"/>
              <a:t>A </a:t>
            </a:r>
            <a:r>
              <a:rPr lang="en-US" sz="2500" b="1" i="1" dirty="0" smtClean="0"/>
              <a:t>sample</a:t>
            </a:r>
            <a:r>
              <a:rPr lang="en-US" sz="2500" i="1" dirty="0" smtClean="0"/>
              <a:t> </a:t>
            </a:r>
            <a:r>
              <a:rPr lang="en-US" sz="2500" dirty="0" smtClean="0"/>
              <a:t>is a </a:t>
            </a:r>
            <a:r>
              <a:rPr lang="en-US" sz="2500" b="1" u="sng" dirty="0" smtClean="0"/>
              <a:t>subset </a:t>
            </a:r>
            <a:r>
              <a:rPr lang="en-US" sz="2500" dirty="0" smtClean="0"/>
              <a:t>of a population, containing the objects or outcomes that are actually observed</a:t>
            </a:r>
          </a:p>
          <a:p>
            <a:pPr lvl="1"/>
            <a:r>
              <a:rPr lang="en-US" sz="2500" dirty="0" smtClean="0"/>
              <a:t>A </a:t>
            </a:r>
            <a:r>
              <a:rPr lang="en-US" sz="2500" b="1" i="1" dirty="0" smtClean="0"/>
              <a:t>statistic</a:t>
            </a:r>
            <a:r>
              <a:rPr lang="en-US" sz="2500" i="1" dirty="0" smtClean="0"/>
              <a:t> </a:t>
            </a:r>
            <a:r>
              <a:rPr lang="en-US" sz="2500" dirty="0" smtClean="0"/>
              <a:t>is a numeric </a:t>
            </a:r>
            <a:r>
              <a:rPr lang="en-US" sz="2500" b="1" u="sng" dirty="0" smtClean="0"/>
              <a:t>summary </a:t>
            </a:r>
            <a:r>
              <a:rPr lang="en-US" sz="2500" dirty="0" smtClean="0"/>
              <a:t>of the sample’s characteristic[s].</a:t>
            </a:r>
            <a:endParaRPr lang="en-US" sz="2500" dirty="0"/>
          </a:p>
          <a:p>
            <a:endParaRPr lang="en-US" sz="2500" dirty="0"/>
          </a:p>
          <a:p>
            <a:pPr>
              <a:lnSpc>
                <a:spcPct val="100000"/>
              </a:lnSpc>
            </a:pPr>
            <a:r>
              <a:rPr lang="en-US" sz="2500" dirty="0" smtClean="0"/>
              <a:t>Ex: I’d like to know the percent of UW Madison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500" dirty="0" smtClean="0"/>
              <a:t> students who would cheer for Ohio State if they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500" dirty="0" smtClean="0"/>
              <a:t> made it to the Final 4.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307" y="4461380"/>
            <a:ext cx="5124893" cy="222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6131" y="1"/>
            <a:ext cx="10100807" cy="6361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Statistics?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6131" y="861292"/>
            <a:ext cx="9318930" cy="472042"/>
          </a:xfrm>
        </p:spPr>
        <p:txBody>
          <a:bodyPr>
            <a:normAutofit/>
          </a:bodyPr>
          <a:lstStyle/>
          <a:p>
            <a:r>
              <a:rPr lang="en-US" sz="2500" dirty="0" smtClean="0"/>
              <a:t>A. Descriptive Statistics</a:t>
            </a:r>
            <a:endParaRPr lang="en-US" sz="25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96131" y="1558521"/>
            <a:ext cx="11995869" cy="4943879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Graphical </a:t>
            </a:r>
            <a:r>
              <a:rPr lang="en-US" sz="3000" dirty="0"/>
              <a:t>and </a:t>
            </a:r>
            <a:r>
              <a:rPr lang="en-US" sz="3000" b="1" dirty="0"/>
              <a:t>Numerical</a:t>
            </a:r>
            <a:r>
              <a:rPr lang="en-US" sz="3000" dirty="0"/>
              <a:t> summaries of observed data. </a:t>
            </a:r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  <a:p>
            <a:r>
              <a:rPr lang="en-US" sz="3000" dirty="0" smtClean="0"/>
              <a:t>Summarizing </a:t>
            </a:r>
            <a:r>
              <a:rPr lang="en-US" sz="3000" dirty="0"/>
              <a:t>data in “useful” ways that could reveal interesting patterns lurking within</a:t>
            </a:r>
            <a:r>
              <a:rPr lang="en-US" sz="3000" dirty="0" smtClean="0"/>
              <a:t>.</a:t>
            </a:r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r>
              <a:rPr lang="en-US" sz="3000" dirty="0" smtClean="0"/>
              <a:t>The type of data we’ve collected and the </a:t>
            </a:r>
            <a:r>
              <a:rPr lang="en-US" sz="3000" b="1" u="sng" dirty="0" smtClean="0"/>
              <a:t>questions</a:t>
            </a:r>
            <a:r>
              <a:rPr lang="en-US" sz="3000" dirty="0" smtClean="0"/>
              <a:t> we have will drive what summaries are most useful/appropriate.</a:t>
            </a:r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06832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6131" y="1"/>
            <a:ext cx="10100807" cy="6361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Statistics?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6131" y="562367"/>
            <a:ext cx="9332182" cy="636104"/>
          </a:xfrm>
        </p:spPr>
        <p:txBody>
          <a:bodyPr>
            <a:normAutofit/>
          </a:bodyPr>
          <a:lstStyle/>
          <a:p>
            <a:r>
              <a:rPr lang="en-US" sz="2500" dirty="0"/>
              <a:t>B</a:t>
            </a:r>
            <a:r>
              <a:rPr lang="en-US" sz="2500" dirty="0" smtClean="0"/>
              <a:t>. Inferential Statistics</a:t>
            </a:r>
            <a:endParaRPr lang="en-US" sz="25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96131" y="1198470"/>
            <a:ext cx="11995869" cy="5659530"/>
          </a:xfrm>
        </p:spPr>
        <p:txBody>
          <a:bodyPr>
            <a:normAutofit/>
          </a:bodyPr>
          <a:lstStyle/>
          <a:p>
            <a:r>
              <a:rPr lang="en-US" dirty="0" smtClean="0"/>
              <a:t>Making inferences (educated guesses/probabilistic claims) about a population by studying a relatively small sample chosen from it.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point estimate </a:t>
            </a:r>
            <a:r>
              <a:rPr lang="en-US" dirty="0" smtClean="0"/>
              <a:t>is a statistic used to estimate a </a:t>
            </a:r>
            <a:r>
              <a:rPr lang="en-US" b="1" u="sng" dirty="0" smtClean="0"/>
              <a:t>parameter. </a:t>
            </a:r>
          </a:p>
          <a:p>
            <a:pPr lvl="2"/>
            <a:r>
              <a:rPr lang="en-US" dirty="0" smtClean="0"/>
              <a:t>E.g. We may ask the classmates we are having lunch with if they would cheer for Ohio State in final 4, and use that percent to estimate the percent for all students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confidence interval </a:t>
            </a:r>
            <a:r>
              <a:rPr lang="en-US" dirty="0" smtClean="0"/>
              <a:t>is a range of </a:t>
            </a:r>
            <a:r>
              <a:rPr lang="en-US" dirty="0"/>
              <a:t>probabilistically </a:t>
            </a:r>
            <a:r>
              <a:rPr lang="en-US" b="1" u="sng" dirty="0" smtClean="0"/>
              <a:t>plausible</a:t>
            </a:r>
            <a:r>
              <a:rPr lang="en-US" dirty="0" smtClean="0"/>
              <a:t> values for a parameter, in light of a sample.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 a </a:t>
            </a:r>
            <a:r>
              <a:rPr lang="en-US" i="1" dirty="0" smtClean="0"/>
              <a:t>hypothesis test </a:t>
            </a:r>
            <a:r>
              <a:rPr lang="en-US" dirty="0" smtClean="0"/>
              <a:t>, we write a hypothesis about a population parameter and then reject or retain it in light of the evidence from the sample data.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 a </a:t>
            </a:r>
            <a:r>
              <a:rPr lang="en-US" i="1" dirty="0" smtClean="0"/>
              <a:t>linear model, </a:t>
            </a:r>
            <a:r>
              <a:rPr lang="en-US" dirty="0" smtClean="0"/>
              <a:t>we estimate and make claims about the slope and intercept of a </a:t>
            </a:r>
            <a:r>
              <a:rPr lang="en-US" b="1" u="sng" dirty="0" smtClean="0"/>
              <a:t>line </a:t>
            </a:r>
            <a:r>
              <a:rPr lang="en-US" dirty="0" smtClean="0"/>
              <a:t>relating one variable to another.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8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6131" y="1"/>
            <a:ext cx="10100807" cy="6361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6131" y="562367"/>
            <a:ext cx="11770582" cy="636104"/>
          </a:xfrm>
        </p:spPr>
        <p:txBody>
          <a:bodyPr>
            <a:normAutofit fontScale="92500" lnSpcReduction="20000"/>
          </a:bodyPr>
          <a:lstStyle/>
          <a:p>
            <a:r>
              <a:rPr lang="en-US" sz="2500" b="0" dirty="0" smtClean="0"/>
              <a:t>The types of data you are interested in drives the type of descriptive and inferential statistics you use </a:t>
            </a:r>
            <a:r>
              <a:rPr lang="mr-IN" sz="2500" b="0" dirty="0" smtClean="0"/>
              <a:t>–</a:t>
            </a:r>
            <a:r>
              <a:rPr lang="en-US" sz="2500" b="0" dirty="0" smtClean="0"/>
              <a:t> not always cut and dry designation - more on this later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35864993"/>
              </p:ext>
            </p:extLst>
          </p:nvPr>
        </p:nvGraphicFramePr>
        <p:xfrm>
          <a:off x="-226237" y="1420239"/>
          <a:ext cx="12615318" cy="518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872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6131" y="1"/>
            <a:ext cx="10100807" cy="6361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6130" y="562366"/>
            <a:ext cx="11995869" cy="821847"/>
          </a:xfrm>
        </p:spPr>
        <p:txBody>
          <a:bodyPr>
            <a:normAutofit/>
          </a:bodyPr>
          <a:lstStyle/>
          <a:p>
            <a:r>
              <a:rPr lang="en-US" sz="2500" b="0" dirty="0" smtClean="0"/>
              <a:t>Often, quantitative and categorical data are collected in the same experiment or observational study.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7473" y="1613022"/>
            <a:ext cx="1038914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Ex: Iris data</a:t>
            </a:r>
          </a:p>
          <a:p>
            <a:endParaRPr lang="en-US" sz="2500" dirty="0"/>
          </a:p>
          <a:p>
            <a:endParaRPr lang="en-US" sz="2500" dirty="0" smtClean="0"/>
          </a:p>
          <a:p>
            <a:endParaRPr lang="en-US" sz="2500" dirty="0"/>
          </a:p>
          <a:p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smtClean="0"/>
              <a:t>Variables and their Type: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89" y="4291397"/>
            <a:ext cx="8074619" cy="16485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324" y="1384214"/>
            <a:ext cx="8127676" cy="213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9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058"/>
            <a:ext cx="9925878" cy="810081"/>
          </a:xfrm>
        </p:spPr>
        <p:txBody>
          <a:bodyPr/>
          <a:lstStyle/>
          <a:p>
            <a:r>
              <a:rPr lang="en-US" dirty="0" smtClean="0"/>
              <a:t>Course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420" y="607640"/>
            <a:ext cx="5502302" cy="744681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916" y="1417721"/>
            <a:ext cx="5540950" cy="52382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1</a:t>
            </a:r>
            <a:r>
              <a:rPr lang="en-US" sz="2000" dirty="0" smtClean="0"/>
              <a:t>. Produce </a:t>
            </a:r>
            <a:r>
              <a:rPr lang="en-US" sz="2000" dirty="0"/>
              <a:t>appropriate numeric and graphical summaries of simple data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2. </a:t>
            </a:r>
            <a:r>
              <a:rPr lang="en-US" sz="2000" dirty="0"/>
              <a:t>Articulate the basics of probability and statistics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3. Recognize and apply </a:t>
            </a:r>
            <a:r>
              <a:rPr lang="en-US" sz="2000" dirty="0"/>
              <a:t>statistical methods appropriate for analysis of a data set in some situations, and know when to ask a statistician for help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4.  Relate </a:t>
            </a:r>
            <a:r>
              <a:rPr lang="en-US" sz="2000" dirty="0"/>
              <a:t>data and analyses back to the original context in which data was </a:t>
            </a:r>
            <a:r>
              <a:rPr lang="en-US" sz="2000" dirty="0" smtClean="0"/>
              <a:t>collected.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5. Use R, a free statistical software package, for statistical computations and graphs.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62261" y="545405"/>
            <a:ext cx="4937760" cy="736282"/>
          </a:xfrm>
        </p:spPr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62261" y="1417721"/>
            <a:ext cx="5639879" cy="52382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1. Bring your computer to lecture and discussion so you can get some R practice as we go.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Lecture and Discussion attendance are essential for getting the practice necessary to become proficient.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 Note taking is one form of </a:t>
            </a:r>
            <a:r>
              <a:rPr lang="en-US" dirty="0" smtClean="0"/>
              <a:t>practice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 Read the Syllabus for logistics questions.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03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058"/>
            <a:ext cx="9925878" cy="810081"/>
          </a:xfrm>
        </p:spPr>
        <p:txBody>
          <a:bodyPr/>
          <a:lstStyle/>
          <a:p>
            <a:r>
              <a:rPr lang="en-US" dirty="0" smtClean="0"/>
              <a:t>Computational Tools we will use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13" y="980662"/>
            <a:ext cx="10548729" cy="4979872"/>
          </a:xfrm>
        </p:spPr>
        <p:txBody>
          <a:bodyPr>
            <a:normAutofit/>
          </a:bodyPr>
          <a:lstStyle/>
          <a:p>
            <a:r>
              <a:rPr lang="en-US" dirty="0" smtClean="0"/>
              <a:t>R (free statistical programming language) and R Studio (</a:t>
            </a:r>
            <a:r>
              <a:rPr lang="en-US" dirty="0"/>
              <a:t>a free integrated development </a:t>
            </a:r>
            <a:r>
              <a:rPr lang="en-US" dirty="0" smtClean="0"/>
              <a:t>environment)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Calculators will be used for exams so should also practice using calculator on HWK. You will be reading some R output on exams, but you will not be doing any R coding during exam time.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7706</TotalTime>
  <Words>990</Words>
  <Application>Microsoft Macintosh PowerPoint</Application>
  <PresentationFormat>Widescreen</PresentationFormat>
  <Paragraphs>120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Calibri Light</vt:lpstr>
      <vt:lpstr>CMSS10</vt:lpstr>
      <vt:lpstr>CMSSI10</vt:lpstr>
      <vt:lpstr>Helmet</vt:lpstr>
      <vt:lpstr>Mangal</vt:lpstr>
      <vt:lpstr>Arial</vt:lpstr>
      <vt:lpstr>Office Theme</vt:lpstr>
      <vt:lpstr>Why Study Statistics?</vt:lpstr>
      <vt:lpstr>Why Study Statistics?</vt:lpstr>
      <vt:lpstr>What is Statistics?</vt:lpstr>
      <vt:lpstr>What is Statistics? </vt:lpstr>
      <vt:lpstr>What is Statistics? </vt:lpstr>
      <vt:lpstr>Types of Data</vt:lpstr>
      <vt:lpstr>Types of Data</vt:lpstr>
      <vt:lpstr>Course Information</vt:lpstr>
      <vt:lpstr>Computational Tools we will use</vt:lpstr>
      <vt:lpstr>For Next Time: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324- </dc:title>
  <dc:creator>CHELSEY GREEN</dc:creator>
  <cp:lastModifiedBy>DUZHE WANG</cp:lastModifiedBy>
  <cp:revision>72</cp:revision>
  <cp:lastPrinted>2018-09-02T20:57:13Z</cp:lastPrinted>
  <dcterms:created xsi:type="dcterms:W3CDTF">2018-06-11T18:04:24Z</dcterms:created>
  <dcterms:modified xsi:type="dcterms:W3CDTF">2019-01-22T03:52:45Z</dcterms:modified>
</cp:coreProperties>
</file>