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4" r:id="rId3"/>
    <p:sldId id="259" r:id="rId4"/>
    <p:sldId id="265" r:id="rId5"/>
    <p:sldId id="266" r:id="rId6"/>
    <p:sldId id="267" r:id="rId7"/>
    <p:sldId id="268" r:id="rId8"/>
    <p:sldId id="269" r:id="rId9"/>
    <p:sldId id="270" r:id="rId10"/>
    <p:sldId id="271" r:id="rId11"/>
    <p:sldId id="272"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BDC8AD-6B7D-47B5-A160-A7DDB6CFD682}">
          <p14:sldIdLst/>
        </p14:section>
        <p14:section name="Default Section" id="{50E88759-A1BF-4BAF-AC0B-379541699ECB}">
          <p14:sldIdLst>
            <p14:sldId id="257"/>
            <p14:sldId id="264"/>
            <p14:sldId id="259"/>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99" d="100"/>
          <a:sy n="99" d="100"/>
        </p:scale>
        <p:origin x="5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7E9DD1-D2DA-409B-B5EA-59A6CA257D8E}"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0E14369-2FAE-4608-8E61-50E1BEB047A2}" type="slidenum">
              <a:rPr lang="en-IN" smtClean="0"/>
              <a:t>‹#›</a:t>
            </a:fld>
            <a:endParaRPr lang="en-IN"/>
          </a:p>
        </p:txBody>
      </p:sp>
    </p:spTree>
    <p:extLst>
      <p:ext uri="{BB962C8B-B14F-4D97-AF65-F5344CB8AC3E}">
        <p14:creationId xmlns:p14="http://schemas.microsoft.com/office/powerpoint/2010/main" val="276779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E9DD1-D2DA-409B-B5EA-59A6CA257D8E}"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26268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E9DD1-D2DA-409B-B5EA-59A6CA257D8E}"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214275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E9DD1-D2DA-409B-B5EA-59A6CA257D8E}"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121072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B7E9DD1-D2DA-409B-B5EA-59A6CA257D8E}" type="datetimeFigureOut">
              <a:rPr lang="en-IN" smtClean="0"/>
              <a:t>12-12-2022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0E14369-2FAE-4608-8E61-50E1BEB047A2}" type="slidenum">
              <a:rPr lang="en-IN" smtClean="0"/>
              <a:t>‹#›</a:t>
            </a:fld>
            <a:endParaRPr lang="en-IN"/>
          </a:p>
        </p:txBody>
      </p:sp>
    </p:spTree>
    <p:extLst>
      <p:ext uri="{BB962C8B-B14F-4D97-AF65-F5344CB8AC3E}">
        <p14:creationId xmlns:p14="http://schemas.microsoft.com/office/powerpoint/2010/main" val="426148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7E9DD1-D2DA-409B-B5EA-59A6CA257D8E}"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293173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7E9DD1-D2DA-409B-B5EA-59A6CA257D8E}"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283292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7E9DD1-D2DA-409B-B5EA-59A6CA257D8E}"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176724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E9DD1-D2DA-409B-B5EA-59A6CA257D8E}"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365265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E9DD1-D2DA-409B-B5EA-59A6CA257D8E}"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14771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E9DD1-D2DA-409B-B5EA-59A6CA257D8E}" type="datetimeFigureOut">
              <a:rPr lang="en-IN" smtClean="0"/>
              <a:t>12-12-2022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0E14369-2FAE-4608-8E61-50E1BEB047A2}" type="slidenum">
              <a:rPr lang="en-IN" smtClean="0"/>
              <a:t>‹#›</a:t>
            </a:fld>
            <a:endParaRPr lang="en-IN"/>
          </a:p>
        </p:txBody>
      </p:sp>
    </p:spTree>
    <p:extLst>
      <p:ext uri="{BB962C8B-B14F-4D97-AF65-F5344CB8AC3E}">
        <p14:creationId xmlns:p14="http://schemas.microsoft.com/office/powerpoint/2010/main" val="287247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B7E9DD1-D2DA-409B-B5EA-59A6CA257D8E}" type="datetimeFigureOut">
              <a:rPr lang="en-IN" smtClean="0"/>
              <a:t>12-12-2022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0E14369-2FAE-4608-8E61-50E1BEB047A2}" type="slidenum">
              <a:rPr lang="en-IN" smtClean="0"/>
              <a:t>‹#›</a:t>
            </a:fld>
            <a:endParaRPr lang="en-IN"/>
          </a:p>
        </p:txBody>
      </p:sp>
    </p:spTree>
    <p:extLst>
      <p:ext uri="{BB962C8B-B14F-4D97-AF65-F5344CB8AC3E}">
        <p14:creationId xmlns:p14="http://schemas.microsoft.com/office/powerpoint/2010/main" val="7752198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979455" y="2163650"/>
            <a:ext cx="8791575" cy="1217524"/>
          </a:xfrm>
        </p:spPr>
        <p:txBody>
          <a:bodyPr>
            <a:normAutofit/>
          </a:bodyPr>
          <a:lstStyle/>
          <a:p>
            <a:pPr algn="ctr"/>
            <a:r>
              <a:rPr lang="en-IN" sz="5400" dirty="0"/>
              <a:t>Node JS Assignments</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921500" y="3570668"/>
            <a:ext cx="8791575" cy="731703"/>
          </a:xfrm>
        </p:spPr>
        <p:txBody>
          <a:bodyPr>
            <a:normAutofit/>
          </a:bodyPr>
          <a:lstStyle/>
          <a:p>
            <a:pPr algn="ctr"/>
            <a:r>
              <a:rPr lang="en-US" sz="2800" dirty="0"/>
              <a:t>Kaushal K. Damani</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3C78-B689-56A4-3B74-02A42AFB1690}"/>
              </a:ext>
            </a:extLst>
          </p:cNvPr>
          <p:cNvSpPr>
            <a:spLocks noGrp="1"/>
          </p:cNvSpPr>
          <p:nvPr>
            <p:ph type="title"/>
          </p:nvPr>
        </p:nvSpPr>
        <p:spPr/>
        <p:txBody>
          <a:bodyPr>
            <a:normAutofit/>
          </a:bodyPr>
          <a:lstStyle/>
          <a:p>
            <a:pPr algn="ctr"/>
            <a:r>
              <a:rPr lang="en-US" sz="3600" dirty="0"/>
              <a:t>Q8. What is the difference between null &amp; undefined?</a:t>
            </a:r>
            <a:endParaRPr lang="en-IN" sz="3600" dirty="0"/>
          </a:p>
        </p:txBody>
      </p:sp>
      <p:sp>
        <p:nvSpPr>
          <p:cNvPr id="3" name="Content Placeholder 2">
            <a:extLst>
              <a:ext uri="{FF2B5EF4-FFF2-40B4-BE49-F238E27FC236}">
                <a16:creationId xmlns:a16="http://schemas.microsoft.com/office/drawing/2014/main" id="{373040C5-A3E8-E19B-92FB-AD76C07D0659}"/>
              </a:ext>
            </a:extLst>
          </p:cNvPr>
          <p:cNvSpPr>
            <a:spLocks noGrp="1"/>
          </p:cNvSpPr>
          <p:nvPr>
            <p:ph idx="1"/>
          </p:nvPr>
        </p:nvSpPr>
        <p:spPr>
          <a:xfrm>
            <a:off x="270456" y="1770845"/>
            <a:ext cx="11687578" cy="4401355"/>
          </a:xfrm>
        </p:spPr>
        <p:txBody>
          <a:bodyPr>
            <a:normAutofit fontScale="92500" lnSpcReduction="10000"/>
          </a:bodyPr>
          <a:lstStyle/>
          <a:p>
            <a:pPr>
              <a:buFont typeface="Wingdings" panose="05000000000000000000" pitchFamily="2" charset="2"/>
              <a:buChar char="v"/>
            </a:pPr>
            <a:r>
              <a:rPr lang="en-US" dirty="0"/>
              <a:t>undefined means a variable has been declared but has not yet been assigned a value :</a:t>
            </a:r>
          </a:p>
          <a:p>
            <a:pPr marL="0" indent="0">
              <a:buNone/>
            </a:pPr>
            <a:endParaRPr lang="en-US" dirty="0"/>
          </a:p>
          <a:p>
            <a:pPr marL="0" indent="0">
              <a:buNone/>
            </a:pPr>
            <a:r>
              <a:rPr lang="en-US" dirty="0"/>
              <a:t>    var </a:t>
            </a:r>
            <a:r>
              <a:rPr lang="en-US" dirty="0" err="1"/>
              <a:t>testVar</a:t>
            </a:r>
            <a:r>
              <a:rPr lang="en-US" dirty="0"/>
              <a:t>;</a:t>
            </a:r>
          </a:p>
          <a:p>
            <a:pPr marL="0" indent="0">
              <a:buNone/>
            </a:pPr>
            <a:r>
              <a:rPr lang="en-US" dirty="0"/>
              <a:t>    alert(</a:t>
            </a:r>
            <a:r>
              <a:rPr lang="en-US" dirty="0" err="1"/>
              <a:t>testVar</a:t>
            </a:r>
            <a:r>
              <a:rPr lang="en-US" dirty="0"/>
              <a:t>); //shows undefined</a:t>
            </a:r>
          </a:p>
          <a:p>
            <a:pPr marL="0" indent="0">
              <a:buNone/>
            </a:pPr>
            <a:r>
              <a:rPr lang="en-US" dirty="0"/>
              <a:t>    alert(</a:t>
            </a:r>
            <a:r>
              <a:rPr lang="en-US" dirty="0" err="1"/>
              <a:t>typeof</a:t>
            </a:r>
            <a:r>
              <a:rPr lang="en-US" dirty="0"/>
              <a:t> </a:t>
            </a:r>
            <a:r>
              <a:rPr lang="en-US" dirty="0" err="1"/>
              <a:t>testVar</a:t>
            </a:r>
            <a:r>
              <a:rPr lang="en-US" dirty="0"/>
              <a:t>); //shows undefined</a:t>
            </a:r>
          </a:p>
          <a:p>
            <a:pPr marL="0" indent="0">
              <a:buNone/>
            </a:pPr>
            <a:endParaRPr lang="en-US" dirty="0"/>
          </a:p>
          <a:p>
            <a:pPr>
              <a:buFont typeface="Wingdings" panose="05000000000000000000" pitchFamily="2" charset="2"/>
              <a:buChar char="v"/>
            </a:pPr>
            <a:r>
              <a:rPr lang="en-US" dirty="0"/>
              <a:t>null is an assignment value. It can be assigned it. </a:t>
            </a:r>
          </a:p>
          <a:p>
            <a:pPr marL="0" indent="0">
              <a:buNone/>
            </a:pPr>
            <a:endParaRPr lang="en-US" dirty="0"/>
          </a:p>
          <a:p>
            <a:pPr marL="0" indent="0">
              <a:buNone/>
            </a:pPr>
            <a:r>
              <a:rPr lang="en-US" dirty="0"/>
              <a:t>    var </a:t>
            </a:r>
            <a:r>
              <a:rPr lang="en-US" dirty="0" err="1"/>
              <a:t>testVar</a:t>
            </a:r>
            <a:r>
              <a:rPr lang="en-US" dirty="0"/>
              <a:t> = null;</a:t>
            </a:r>
          </a:p>
          <a:p>
            <a:pPr marL="0" indent="0">
              <a:buNone/>
            </a:pPr>
            <a:r>
              <a:rPr lang="en-US" dirty="0"/>
              <a:t>    alert(</a:t>
            </a:r>
            <a:r>
              <a:rPr lang="en-US" dirty="0" err="1"/>
              <a:t>testVar</a:t>
            </a:r>
            <a:r>
              <a:rPr lang="en-US" dirty="0"/>
              <a:t>); //shows null</a:t>
            </a:r>
          </a:p>
          <a:p>
            <a:pPr marL="0" indent="0">
              <a:buNone/>
            </a:pPr>
            <a:r>
              <a:rPr lang="en-US" dirty="0"/>
              <a:t>    alert(</a:t>
            </a:r>
            <a:r>
              <a:rPr lang="en-US" dirty="0" err="1"/>
              <a:t>typeof</a:t>
            </a:r>
            <a:r>
              <a:rPr lang="en-US" dirty="0"/>
              <a:t> </a:t>
            </a:r>
            <a:r>
              <a:rPr lang="en-US" dirty="0" err="1"/>
              <a:t>testVar</a:t>
            </a:r>
            <a:r>
              <a:rPr lang="en-US" dirty="0"/>
              <a:t>); //shows object</a:t>
            </a:r>
            <a:endParaRPr lang="en-IN" dirty="0"/>
          </a:p>
        </p:txBody>
      </p:sp>
    </p:spTree>
    <p:extLst>
      <p:ext uri="{BB962C8B-B14F-4D97-AF65-F5344CB8AC3E}">
        <p14:creationId xmlns:p14="http://schemas.microsoft.com/office/powerpoint/2010/main" val="144472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DFE7-7E3C-6A6F-EFFE-F58B393DD8E7}"/>
              </a:ext>
            </a:extLst>
          </p:cNvPr>
          <p:cNvSpPr>
            <a:spLocks noGrp="1"/>
          </p:cNvSpPr>
          <p:nvPr>
            <p:ph type="title"/>
          </p:nvPr>
        </p:nvSpPr>
        <p:spPr/>
        <p:txBody>
          <a:bodyPr>
            <a:normAutofit/>
          </a:bodyPr>
          <a:lstStyle/>
          <a:p>
            <a:pPr algn="ctr"/>
            <a:r>
              <a:rPr lang="en-US" sz="3600" dirty="0"/>
              <a:t>Q9. What would be the result of 2+5+”3″?</a:t>
            </a:r>
            <a:endParaRPr lang="en-IN" sz="3600" dirty="0"/>
          </a:p>
        </p:txBody>
      </p:sp>
      <p:sp>
        <p:nvSpPr>
          <p:cNvPr id="3" name="Content Placeholder 2">
            <a:extLst>
              <a:ext uri="{FF2B5EF4-FFF2-40B4-BE49-F238E27FC236}">
                <a16:creationId xmlns:a16="http://schemas.microsoft.com/office/drawing/2014/main" id="{C5A49211-9AEE-6C97-9519-04D5459741C0}"/>
              </a:ext>
            </a:extLst>
          </p:cNvPr>
          <p:cNvSpPr>
            <a:spLocks noGrp="1"/>
          </p:cNvSpPr>
          <p:nvPr>
            <p:ph idx="1"/>
          </p:nvPr>
        </p:nvSpPr>
        <p:spPr>
          <a:xfrm>
            <a:off x="895983" y="1986179"/>
            <a:ext cx="10058400" cy="4050792"/>
          </a:xfrm>
        </p:spPr>
        <p:txBody>
          <a:bodyPr>
            <a:normAutofit/>
          </a:bodyPr>
          <a:lstStyle/>
          <a:p>
            <a:pPr algn="ctr">
              <a:lnSpc>
                <a:spcPct val="200000"/>
              </a:lnSpc>
            </a:pPr>
            <a:r>
              <a:rPr lang="en-IN" sz="8800" dirty="0"/>
              <a:t>73</a:t>
            </a:r>
          </a:p>
        </p:txBody>
      </p:sp>
    </p:spTree>
    <p:extLst>
      <p:ext uri="{BB962C8B-B14F-4D97-AF65-F5344CB8AC3E}">
        <p14:creationId xmlns:p14="http://schemas.microsoft.com/office/powerpoint/2010/main" val="128724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0D20-D63B-C34F-007E-B9AEC81A3374}"/>
              </a:ext>
            </a:extLst>
          </p:cNvPr>
          <p:cNvSpPr>
            <a:spLocks noGrp="1"/>
          </p:cNvSpPr>
          <p:nvPr>
            <p:ph type="title"/>
          </p:nvPr>
        </p:nvSpPr>
        <p:spPr>
          <a:xfrm>
            <a:off x="1066800" y="1"/>
            <a:ext cx="10058400" cy="953036"/>
          </a:xfrm>
        </p:spPr>
        <p:txBody>
          <a:bodyPr>
            <a:normAutofit/>
          </a:bodyPr>
          <a:lstStyle/>
          <a:p>
            <a:pPr algn="ctr"/>
            <a:r>
              <a:rPr lang="en-US" sz="3600" dirty="0"/>
              <a:t>Q10. What is the difference between Call &amp; Apply?</a:t>
            </a:r>
            <a:endParaRPr lang="en-IN" sz="3600" dirty="0"/>
          </a:p>
        </p:txBody>
      </p:sp>
      <p:sp>
        <p:nvSpPr>
          <p:cNvPr id="3" name="Content Placeholder 2">
            <a:extLst>
              <a:ext uri="{FF2B5EF4-FFF2-40B4-BE49-F238E27FC236}">
                <a16:creationId xmlns:a16="http://schemas.microsoft.com/office/drawing/2014/main" id="{EC4F769C-B75F-EADD-F778-7A51B1904A9F}"/>
              </a:ext>
            </a:extLst>
          </p:cNvPr>
          <p:cNvSpPr>
            <a:spLocks noGrp="1"/>
          </p:cNvSpPr>
          <p:nvPr>
            <p:ph idx="1"/>
          </p:nvPr>
        </p:nvSpPr>
        <p:spPr>
          <a:xfrm>
            <a:off x="334851" y="953036"/>
            <a:ext cx="10696806" cy="5731099"/>
          </a:xfrm>
        </p:spPr>
        <p:txBody>
          <a:bodyPr>
            <a:normAutofit fontScale="25000" lnSpcReduction="20000"/>
          </a:bodyPr>
          <a:lstStyle/>
          <a:p>
            <a:pPr marL="0" indent="0">
              <a:buNone/>
            </a:pPr>
            <a:r>
              <a:rPr lang="en-US" sz="6400" dirty="0"/>
              <a:t> -call() Method: It calls the method, taking the owner object as argument.</a:t>
            </a:r>
          </a:p>
          <a:p>
            <a:pPr marL="0" indent="0">
              <a:buNone/>
            </a:pPr>
            <a:r>
              <a:rPr lang="en-US" sz="6400" dirty="0"/>
              <a:t>     The keyword this refers to the ‘owner’ of the function or the object it belongs to. We can call a method which can be used on different objects. </a:t>
            </a:r>
          </a:p>
          <a:p>
            <a:pPr marL="0" indent="0">
              <a:buNone/>
            </a:pPr>
            <a:endParaRPr lang="en-US" sz="6400" dirty="0"/>
          </a:p>
          <a:p>
            <a:pPr marL="0" indent="0">
              <a:buNone/>
            </a:pPr>
            <a:r>
              <a:rPr lang="en-US" sz="6400" dirty="0"/>
              <a:t>    Syntax:</a:t>
            </a:r>
          </a:p>
          <a:p>
            <a:pPr marL="0" indent="0">
              <a:buNone/>
            </a:pPr>
            <a:endParaRPr lang="en-US" sz="6400" dirty="0"/>
          </a:p>
          <a:p>
            <a:pPr marL="0" indent="0">
              <a:buNone/>
            </a:pPr>
            <a:r>
              <a:rPr lang="en-US" sz="6400" dirty="0"/>
              <a:t>    </a:t>
            </a:r>
            <a:r>
              <a:rPr lang="en-US" sz="6400" dirty="0" err="1"/>
              <a:t>object.objectMethod.call</a:t>
            </a:r>
            <a:r>
              <a:rPr lang="en-US" sz="6400" dirty="0"/>
              <a:t>( </a:t>
            </a:r>
            <a:r>
              <a:rPr lang="en-US" sz="6400" dirty="0" err="1"/>
              <a:t>objectInstance</a:t>
            </a:r>
            <a:r>
              <a:rPr lang="en-US" sz="6400" dirty="0"/>
              <a:t>, arguments )</a:t>
            </a:r>
          </a:p>
          <a:p>
            <a:pPr marL="0" indent="0">
              <a:buNone/>
            </a:pPr>
            <a:endParaRPr lang="en-US" sz="6400" dirty="0"/>
          </a:p>
          <a:p>
            <a:pPr marL="0" indent="0">
              <a:buNone/>
            </a:pPr>
            <a:r>
              <a:rPr lang="en-US" sz="6400" dirty="0"/>
              <a:t>    -apply() Method: The apply() method is used to write methods, which can be used on different objects. It is different from the function call() because it takes arguments as an array. </a:t>
            </a:r>
          </a:p>
          <a:p>
            <a:pPr marL="0" indent="0">
              <a:buNone/>
            </a:pPr>
            <a:endParaRPr lang="en-US" sz="6400" dirty="0"/>
          </a:p>
          <a:p>
            <a:pPr marL="0" indent="0">
              <a:buNone/>
            </a:pPr>
            <a:r>
              <a:rPr lang="en-US" sz="6400" dirty="0"/>
              <a:t>    Syntax:</a:t>
            </a:r>
          </a:p>
          <a:p>
            <a:pPr marL="0" indent="0">
              <a:buNone/>
            </a:pPr>
            <a:endParaRPr lang="en-US" sz="6400" dirty="0"/>
          </a:p>
          <a:p>
            <a:pPr marL="0" indent="0">
              <a:buNone/>
            </a:pPr>
            <a:r>
              <a:rPr lang="en-US" sz="6400" dirty="0"/>
              <a:t>    </a:t>
            </a:r>
            <a:r>
              <a:rPr lang="en-US" sz="6400" dirty="0" err="1"/>
              <a:t>object.objectMethod.apply</a:t>
            </a:r>
            <a:r>
              <a:rPr lang="en-US" sz="6400" dirty="0"/>
              <a:t>(</a:t>
            </a:r>
            <a:r>
              <a:rPr lang="en-US" sz="6400" dirty="0" err="1"/>
              <a:t>objectInstance</a:t>
            </a:r>
            <a:r>
              <a:rPr lang="en-US" sz="6400" dirty="0"/>
              <a:t>, </a:t>
            </a:r>
            <a:r>
              <a:rPr lang="en-US" sz="6400" dirty="0" err="1"/>
              <a:t>arrayOfArguments</a:t>
            </a:r>
            <a:r>
              <a:rPr lang="en-US" sz="6400" dirty="0"/>
              <a:t>)</a:t>
            </a:r>
          </a:p>
          <a:p>
            <a:pPr marL="0" indent="0">
              <a:buNone/>
            </a:pPr>
            <a:endParaRPr lang="en-US" sz="6400" dirty="0"/>
          </a:p>
          <a:p>
            <a:pPr marL="0" indent="0">
              <a:buNone/>
            </a:pPr>
            <a:endParaRPr lang="en-US" sz="6400" dirty="0"/>
          </a:p>
          <a:p>
            <a:pPr marL="0" indent="0">
              <a:buNone/>
            </a:pPr>
            <a:endParaRPr lang="en-US" sz="6400" dirty="0"/>
          </a:p>
          <a:p>
            <a:pPr marL="0" indent="0">
              <a:buNone/>
            </a:pPr>
            <a:r>
              <a:rPr lang="en-US" sz="6400" dirty="0"/>
              <a:t>    -Difference between call() and apply() method: The only difference is call() method takes the arguments separated by comma while apply() method takes the array of arguments. </a:t>
            </a:r>
          </a:p>
        </p:txBody>
      </p:sp>
    </p:spTree>
    <p:extLst>
      <p:ext uri="{BB962C8B-B14F-4D97-AF65-F5344CB8AC3E}">
        <p14:creationId xmlns:p14="http://schemas.microsoft.com/office/powerpoint/2010/main" val="179227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F769C-B75F-EADD-F778-7A51B1904A9F}"/>
              </a:ext>
            </a:extLst>
          </p:cNvPr>
          <p:cNvSpPr>
            <a:spLocks noGrp="1"/>
          </p:cNvSpPr>
          <p:nvPr>
            <p:ph idx="1"/>
          </p:nvPr>
        </p:nvSpPr>
        <p:spPr>
          <a:xfrm>
            <a:off x="0" y="6439"/>
            <a:ext cx="12041746" cy="6767848"/>
          </a:xfrm>
        </p:spPr>
        <p:txBody>
          <a:bodyPr>
            <a:normAutofit/>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B02CCAAB-436E-2809-6E71-A0CD989E5483}"/>
              </a:ext>
            </a:extLst>
          </p:cNvPr>
          <p:cNvSpPr txBox="1"/>
          <p:nvPr/>
        </p:nvSpPr>
        <p:spPr>
          <a:xfrm>
            <a:off x="0" y="45075"/>
            <a:ext cx="12192000" cy="6424671"/>
          </a:xfrm>
          <a:prstGeom prst="rect">
            <a:avLst/>
          </a:prstGeom>
          <a:noFill/>
        </p:spPr>
        <p:txBody>
          <a:bodyPr wrap="square">
            <a:spAutoFit/>
          </a:bodyPr>
          <a:lstStyle/>
          <a:p>
            <a:r>
              <a:rPr lang="en-IN" dirty="0"/>
              <a:t> //call </a:t>
            </a:r>
          </a:p>
          <a:p>
            <a:endParaRPr lang="en-IN" dirty="0"/>
          </a:p>
          <a:p>
            <a:r>
              <a:rPr lang="en-IN" dirty="0"/>
              <a:t>        let p = {</a:t>
            </a:r>
          </a:p>
          <a:p>
            <a:r>
              <a:rPr lang="en-IN" dirty="0"/>
              <a:t>        </a:t>
            </a:r>
          </a:p>
          <a:p>
            <a:r>
              <a:rPr lang="en-IN" dirty="0"/>
              <a:t>            </a:t>
            </a:r>
            <a:r>
              <a:rPr lang="en-IN" dirty="0" err="1"/>
              <a:t>fullName</a:t>
            </a:r>
            <a:r>
              <a:rPr lang="en-IN" dirty="0"/>
              <a:t>: function(addr1, addr2) {</a:t>
            </a:r>
          </a:p>
          <a:p>
            <a:r>
              <a:rPr lang="en-IN" dirty="0"/>
              <a:t>                console.log(</a:t>
            </a:r>
            <a:r>
              <a:rPr lang="en-IN" dirty="0" err="1"/>
              <a:t>this.fName</a:t>
            </a:r>
            <a:r>
              <a:rPr lang="en-IN" dirty="0"/>
              <a:t> + " " + </a:t>
            </a:r>
            <a:r>
              <a:rPr lang="en-IN" dirty="0" err="1"/>
              <a:t>this.lName</a:t>
            </a:r>
            <a:r>
              <a:rPr lang="en-IN" dirty="0"/>
              <a:t> + ", " + addr1 + ", " + addr2);</a:t>
            </a:r>
          </a:p>
          <a:p>
            <a:r>
              <a:rPr lang="en-IN" dirty="0"/>
              <a:t>            }</a:t>
            </a:r>
          </a:p>
          <a:p>
            <a:r>
              <a:rPr lang="en-IN" dirty="0"/>
              <a:t>        }</a:t>
            </a:r>
          </a:p>
          <a:p>
            <a:r>
              <a:rPr lang="en-IN" dirty="0"/>
              <a:t>            </a:t>
            </a:r>
          </a:p>
          <a:p>
            <a:r>
              <a:rPr lang="en-IN" dirty="0"/>
              <a:t>        let p1 = {</a:t>
            </a:r>
          </a:p>
          <a:p>
            <a:r>
              <a:rPr lang="en-IN" dirty="0"/>
              <a:t>            </a:t>
            </a:r>
            <a:r>
              <a:rPr lang="en-IN" dirty="0" err="1"/>
              <a:t>fName</a:t>
            </a:r>
            <a:r>
              <a:rPr lang="en-IN" dirty="0"/>
              <a:t>:"</a:t>
            </a:r>
            <a:r>
              <a:rPr lang="en-IN" dirty="0" err="1"/>
              <a:t>GFGfName</a:t>
            </a:r>
            <a:r>
              <a:rPr lang="en-IN" dirty="0"/>
              <a:t>",</a:t>
            </a:r>
          </a:p>
          <a:p>
            <a:r>
              <a:rPr lang="en-IN" dirty="0"/>
              <a:t>            </a:t>
            </a:r>
            <a:r>
              <a:rPr lang="en-IN" dirty="0" err="1"/>
              <a:t>lName</a:t>
            </a:r>
            <a:r>
              <a:rPr lang="en-IN" dirty="0"/>
              <a:t>: "</a:t>
            </a:r>
            <a:r>
              <a:rPr lang="en-IN" dirty="0" err="1"/>
              <a:t>GFGlName</a:t>
            </a:r>
            <a:r>
              <a:rPr lang="en-IN" dirty="0"/>
              <a:t>",</a:t>
            </a:r>
          </a:p>
          <a:p>
            <a:r>
              <a:rPr lang="en-IN" dirty="0"/>
              <a:t>        }</a:t>
            </a:r>
          </a:p>
          <a:p>
            <a:r>
              <a:rPr lang="en-IN" dirty="0"/>
              <a:t>            </a:t>
            </a:r>
          </a:p>
          <a:p>
            <a:r>
              <a:rPr lang="en-IN" dirty="0"/>
              <a:t>        let x = </a:t>
            </a:r>
            <a:r>
              <a:rPr lang="en-IN" dirty="0" err="1"/>
              <a:t>p.fullName.call</a:t>
            </a:r>
            <a:r>
              <a:rPr lang="en-IN" dirty="0"/>
              <a:t>(p1, "India", "USA");</a:t>
            </a:r>
          </a:p>
          <a:p>
            <a:endParaRPr lang="en-IN" dirty="0"/>
          </a:p>
          <a:p>
            <a:endParaRPr lang="en-IN" dirty="0"/>
          </a:p>
          <a:p>
            <a:r>
              <a:rPr lang="en-IN" dirty="0"/>
              <a:t>    //apply</a:t>
            </a:r>
          </a:p>
          <a:p>
            <a:endParaRPr lang="en-IN" dirty="0"/>
          </a:p>
          <a:p>
            <a:r>
              <a:rPr lang="en-IN" dirty="0"/>
              <a:t>    let p = {</a:t>
            </a:r>
          </a:p>
          <a:p>
            <a:r>
              <a:rPr lang="en-IN" dirty="0"/>
              <a:t>	</a:t>
            </a:r>
            <a:r>
              <a:rPr lang="en-IN" dirty="0" err="1"/>
              <a:t>fullName</a:t>
            </a:r>
            <a:r>
              <a:rPr lang="en-IN" dirty="0"/>
              <a:t>: function(addr1, addr2) {</a:t>
            </a:r>
          </a:p>
          <a:p>
            <a:r>
              <a:rPr lang="en-IN" dirty="0"/>
              <a:t>		 console.log(</a:t>
            </a:r>
            <a:r>
              <a:rPr lang="en-IN" dirty="0" err="1"/>
              <a:t>this.fName</a:t>
            </a:r>
            <a:r>
              <a:rPr lang="en-IN" dirty="0"/>
              <a:t> + " " + </a:t>
            </a:r>
            <a:r>
              <a:rPr lang="en-IN" dirty="0" err="1"/>
              <a:t>this.lName</a:t>
            </a:r>
            <a:r>
              <a:rPr lang="en-IN" dirty="0"/>
              <a:t> + ", " + addr1 + ", " + addr2);</a:t>
            </a:r>
          </a:p>
          <a:p>
            <a:r>
              <a:rPr lang="en-IN" dirty="0"/>
              <a:t>		</a:t>
            </a:r>
          </a:p>
        </p:txBody>
      </p:sp>
    </p:spTree>
    <p:extLst>
      <p:ext uri="{BB962C8B-B14F-4D97-AF65-F5344CB8AC3E}">
        <p14:creationId xmlns:p14="http://schemas.microsoft.com/office/powerpoint/2010/main" val="23700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B53CA2A-969D-36BE-433E-27F3323E9173}"/>
              </a:ext>
            </a:extLst>
          </p:cNvPr>
          <p:cNvSpPr>
            <a:spLocks noGrp="1"/>
          </p:cNvSpPr>
          <p:nvPr>
            <p:ph idx="1"/>
          </p:nvPr>
        </p:nvSpPr>
        <p:spPr>
          <a:xfrm>
            <a:off x="50800" y="65088"/>
            <a:ext cx="12036425" cy="6107112"/>
          </a:xfrm>
        </p:spPr>
        <p:txBody>
          <a:bodyPr/>
          <a:lstStyle/>
          <a:p>
            <a:pPr marL="0" indent="0">
              <a:buNone/>
            </a:pPr>
            <a:r>
              <a:rPr lang="en-IN" dirty="0"/>
              <a:t>}</a:t>
            </a:r>
          </a:p>
          <a:p>
            <a:pPr marL="0" indent="0">
              <a:buNone/>
            </a:pPr>
            <a:r>
              <a:rPr lang="en-IN" dirty="0"/>
              <a:t>	}</a:t>
            </a:r>
          </a:p>
          <a:p>
            <a:pPr marL="0" indent="0">
              <a:buNone/>
            </a:pPr>
            <a:endParaRPr lang="en-IN" dirty="0"/>
          </a:p>
          <a:p>
            <a:pPr marL="0" indent="0">
              <a:buNone/>
            </a:pPr>
            <a:r>
              <a:rPr lang="en-IN" dirty="0"/>
              <a:t>	let p1 = {</a:t>
            </a:r>
          </a:p>
          <a:p>
            <a:pPr marL="0" indent="0">
              <a:buNone/>
            </a:pPr>
            <a:r>
              <a:rPr lang="en-IN" dirty="0"/>
              <a:t>		</a:t>
            </a:r>
            <a:r>
              <a:rPr lang="en-IN" dirty="0" err="1"/>
              <a:t>fName</a:t>
            </a:r>
            <a:r>
              <a:rPr lang="en-IN" dirty="0"/>
              <a:t>:"</a:t>
            </a:r>
            <a:r>
              <a:rPr lang="en-IN" dirty="0" err="1"/>
              <a:t>GFGfName</a:t>
            </a:r>
            <a:r>
              <a:rPr lang="en-IN" dirty="0"/>
              <a:t>",</a:t>
            </a:r>
          </a:p>
          <a:p>
            <a:pPr marL="0" indent="0">
              <a:buNone/>
            </a:pPr>
            <a:r>
              <a:rPr lang="en-IN" dirty="0"/>
              <a:t>		</a:t>
            </a:r>
            <a:r>
              <a:rPr lang="en-IN" dirty="0" err="1"/>
              <a:t>lName</a:t>
            </a:r>
            <a:r>
              <a:rPr lang="en-IN" dirty="0"/>
              <a:t>: "</a:t>
            </a:r>
            <a:r>
              <a:rPr lang="en-IN" dirty="0" err="1"/>
              <a:t>GFGlName</a:t>
            </a:r>
            <a:r>
              <a:rPr lang="en-IN" dirty="0"/>
              <a:t>",</a:t>
            </a:r>
          </a:p>
          <a:p>
            <a:pPr marL="0" indent="0">
              <a:buNone/>
            </a:pPr>
            <a:r>
              <a:rPr lang="en-IN" dirty="0"/>
              <a:t>	}</a:t>
            </a:r>
          </a:p>
          <a:p>
            <a:pPr marL="0" indent="0">
              <a:buNone/>
            </a:pPr>
            <a:r>
              <a:rPr lang="en-IN" dirty="0"/>
              <a:t>	let x = </a:t>
            </a:r>
            <a:r>
              <a:rPr lang="en-IN" dirty="0" err="1"/>
              <a:t>p.fullName.apply</a:t>
            </a:r>
            <a:r>
              <a:rPr lang="en-IN" dirty="0"/>
              <a:t>(p1, ["India", "USA"]);</a:t>
            </a:r>
          </a:p>
        </p:txBody>
      </p:sp>
    </p:spTree>
    <p:extLst>
      <p:ext uri="{BB962C8B-B14F-4D97-AF65-F5344CB8AC3E}">
        <p14:creationId xmlns:p14="http://schemas.microsoft.com/office/powerpoint/2010/main" val="351668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E5E8-B8C7-EA2F-FCAE-882525473FD1}"/>
              </a:ext>
            </a:extLst>
          </p:cNvPr>
          <p:cNvSpPr>
            <a:spLocks noGrp="1"/>
          </p:cNvSpPr>
          <p:nvPr>
            <p:ph type="title"/>
          </p:nvPr>
        </p:nvSpPr>
        <p:spPr>
          <a:xfrm>
            <a:off x="1755004" y="1173780"/>
            <a:ext cx="9281160" cy="3520440"/>
          </a:xfrm>
        </p:spPr>
        <p:txBody>
          <a:bodyPr/>
          <a:lstStyle/>
          <a:p>
            <a:pPr algn="ctr"/>
            <a:r>
              <a:rPr lang="en-IN" dirty="0"/>
              <a:t>Module 1 :-- </a:t>
            </a:r>
          </a:p>
        </p:txBody>
      </p:sp>
      <p:sp>
        <p:nvSpPr>
          <p:cNvPr id="8" name="Content Placeholder 2">
            <a:extLst>
              <a:ext uri="{FF2B5EF4-FFF2-40B4-BE49-F238E27FC236}">
                <a16:creationId xmlns:a16="http://schemas.microsoft.com/office/drawing/2014/main" id="{4DC0CBF5-0C6F-6DA1-FD4D-72257AC57915}"/>
              </a:ext>
            </a:extLst>
          </p:cNvPr>
          <p:cNvSpPr>
            <a:spLocks noGrp="1"/>
          </p:cNvSpPr>
          <p:nvPr>
            <p:ph type="body" idx="1"/>
          </p:nvPr>
        </p:nvSpPr>
        <p:spPr>
          <a:xfrm>
            <a:off x="57955" y="4932608"/>
            <a:ext cx="12134045" cy="1989786"/>
          </a:xfrm>
        </p:spPr>
        <p:txBody>
          <a:bodyPr>
            <a:normAutofit/>
          </a:bodyPr>
          <a:lstStyle/>
          <a:p>
            <a:pPr marL="0" indent="0" algn="ctr">
              <a:lnSpc>
                <a:spcPct val="200000"/>
              </a:lnSpc>
              <a:buNone/>
            </a:pPr>
            <a:r>
              <a:rPr lang="en-IN" sz="4800" dirty="0">
                <a:latin typeface="Constantia" panose="02030602050306030303" pitchFamily="18" charset="0"/>
              </a:rPr>
              <a:t>Node - JavaScript Fundamental</a:t>
            </a:r>
          </a:p>
        </p:txBody>
      </p:sp>
    </p:spTree>
    <p:extLst>
      <p:ext uri="{BB962C8B-B14F-4D97-AF65-F5344CB8AC3E}">
        <p14:creationId xmlns:p14="http://schemas.microsoft.com/office/powerpoint/2010/main" val="427995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874433" y="315865"/>
            <a:ext cx="10443133" cy="914068"/>
          </a:xfrm>
        </p:spPr>
        <p:txBody>
          <a:bodyPr>
            <a:normAutofit/>
          </a:bodyPr>
          <a:lstStyle/>
          <a:p>
            <a:pPr algn="ctr"/>
            <a:r>
              <a:rPr lang="en-US" sz="3600" dirty="0">
                <a:latin typeface="Rockwell" panose="02060603020205020403" pitchFamily="18" charset="0"/>
              </a:rPr>
              <a:t>Q1.</a:t>
            </a:r>
            <a:r>
              <a:rPr lang="en-US" sz="3600" dirty="0"/>
              <a:t> What is the difference between Java &amp; JavaScript ?</a:t>
            </a:r>
            <a:endParaRPr lang="en-US" sz="3600" dirty="0">
              <a:latin typeface="Rockwell" panose="02060603020205020403" pitchFamily="18" charset="0"/>
            </a:endParaRPr>
          </a:p>
        </p:txBody>
      </p:sp>
      <p:graphicFrame>
        <p:nvGraphicFramePr>
          <p:cNvPr id="15" name="Content Placeholder 14">
            <a:extLst>
              <a:ext uri="{FF2B5EF4-FFF2-40B4-BE49-F238E27FC236}">
                <a16:creationId xmlns:a16="http://schemas.microsoft.com/office/drawing/2014/main" id="{D20DE32B-0622-0C06-88EC-7FE35791828B}"/>
              </a:ext>
            </a:extLst>
          </p:cNvPr>
          <p:cNvGraphicFramePr>
            <a:graphicFrameLocks noGrp="1"/>
          </p:cNvGraphicFramePr>
          <p:nvPr>
            <p:ph idx="1"/>
          </p:nvPr>
        </p:nvGraphicFramePr>
        <p:xfrm>
          <a:off x="386366" y="1481071"/>
          <a:ext cx="11539472" cy="5337920"/>
        </p:xfrm>
        <a:graphic>
          <a:graphicData uri="http://schemas.openxmlformats.org/drawingml/2006/table">
            <a:tbl>
              <a:tblPr/>
              <a:tblGrid>
                <a:gridCol w="5769736">
                  <a:extLst>
                    <a:ext uri="{9D8B030D-6E8A-4147-A177-3AD203B41FA5}">
                      <a16:colId xmlns:a16="http://schemas.microsoft.com/office/drawing/2014/main" val="3385996356"/>
                    </a:ext>
                  </a:extLst>
                </a:gridCol>
                <a:gridCol w="5769736">
                  <a:extLst>
                    <a:ext uri="{9D8B030D-6E8A-4147-A177-3AD203B41FA5}">
                      <a16:colId xmlns:a16="http://schemas.microsoft.com/office/drawing/2014/main" val="1879947962"/>
                    </a:ext>
                  </a:extLst>
                </a:gridCol>
              </a:tblGrid>
              <a:tr h="469418">
                <a:tc>
                  <a:txBody>
                    <a:bodyPr/>
                    <a:lstStyle/>
                    <a:p>
                      <a:pPr algn="ctr" fontAlgn="t"/>
                      <a:r>
                        <a:rPr lang="en-IN" sz="1400" b="1" i="0" dirty="0">
                          <a:effectLst>
                            <a:outerShdw blurRad="38100" dist="38100" dir="2700000" algn="tl">
                              <a:srgbClr val="000000">
                                <a:alpha val="43137"/>
                              </a:srgbClr>
                            </a:outerShdw>
                          </a:effectLst>
                          <a:latin typeface="+mn-lt"/>
                        </a:rPr>
                        <a:t>Java</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400" b="1" i="0" dirty="0">
                          <a:effectLst>
                            <a:outerShdw blurRad="38100" dist="38100" dir="2700000" algn="tl">
                              <a:srgbClr val="000000">
                                <a:alpha val="43137"/>
                              </a:srgbClr>
                            </a:outerShdw>
                          </a:effectLst>
                          <a:latin typeface="+mn-lt"/>
                        </a:rPr>
                        <a:t>JavaScript</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58775473"/>
                  </a:ext>
                </a:extLst>
              </a:tr>
              <a:tr h="479752">
                <a:tc>
                  <a:txBody>
                    <a:bodyPr/>
                    <a:lstStyle/>
                    <a:p>
                      <a:pPr algn="ctr" fontAlgn="t"/>
                      <a:r>
                        <a:rPr lang="en-US" sz="1400" b="1" i="0" dirty="0">
                          <a:effectLst/>
                          <a:latin typeface="+mn-lt"/>
                        </a:rPr>
                        <a:t>This is OOP or Object-Oriented programming language</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a:effectLst/>
                          <a:latin typeface="+mn-lt"/>
                        </a:rPr>
                        <a:t>This is an object based scripting language</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15294010"/>
                  </a:ext>
                </a:extLst>
              </a:tr>
              <a:tr h="338717">
                <a:tc>
                  <a:txBody>
                    <a:bodyPr/>
                    <a:lstStyle/>
                    <a:p>
                      <a:pPr algn="ctr" fontAlgn="t"/>
                      <a:r>
                        <a:rPr lang="en-IN" sz="1400" b="1" i="0" dirty="0">
                          <a:effectLst/>
                          <a:latin typeface="+mn-lt"/>
                        </a:rPr>
                        <a:t>A stand-alone language</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a:effectLst/>
                          <a:latin typeface="+mn-lt"/>
                        </a:rPr>
                        <a:t>Not stand-alone, incorporated into HTML program for operation</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80739276"/>
                  </a:ext>
                </a:extLst>
              </a:tr>
              <a:tr h="572104">
                <a:tc>
                  <a:txBody>
                    <a:bodyPr/>
                    <a:lstStyle/>
                    <a:p>
                      <a:pPr algn="ctr" fontAlgn="t"/>
                      <a:r>
                        <a:rPr lang="en-US" sz="1400" b="1" i="0">
                          <a:effectLst/>
                          <a:latin typeface="+mn-lt"/>
                        </a:rPr>
                        <a:t>Strongly typed language is used, and data type of variable is decided before declaring or using it</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a:effectLst/>
                          <a:latin typeface="+mn-lt"/>
                        </a:rPr>
                        <a:t>Language utilised is loosely typed, so that the user does not have to worry about the data type before the declaration</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09904557"/>
                  </a:ext>
                </a:extLst>
              </a:tr>
              <a:tr h="322977">
                <a:tc>
                  <a:txBody>
                    <a:bodyPr/>
                    <a:lstStyle/>
                    <a:p>
                      <a:pPr algn="ctr" fontAlgn="t"/>
                      <a:r>
                        <a:rPr lang="en-US" sz="1400" b="1" i="0" dirty="0">
                          <a:effectLst/>
                          <a:latin typeface="+mn-lt"/>
                        </a:rPr>
                        <a:t>Code has to be compiled</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a:effectLst/>
                          <a:latin typeface="+mn-lt"/>
                        </a:rPr>
                        <a:t>The code is all text</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98515604"/>
                  </a:ext>
                </a:extLst>
              </a:tr>
              <a:tr h="365208">
                <a:tc>
                  <a:txBody>
                    <a:bodyPr/>
                    <a:lstStyle/>
                    <a:p>
                      <a:pPr algn="ctr" fontAlgn="t"/>
                      <a:r>
                        <a:rPr lang="en-IN" sz="1400" b="1" i="0" dirty="0">
                          <a:effectLst/>
                          <a:latin typeface="+mn-lt"/>
                        </a:rPr>
                        <a:t>Slightly more complex</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400" b="1" i="0" dirty="0">
                          <a:effectLst/>
                          <a:latin typeface="+mn-lt"/>
                        </a:rPr>
                        <a:t>Easier in comparison</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07856374"/>
                  </a:ext>
                </a:extLst>
              </a:tr>
              <a:tr h="392114">
                <a:tc>
                  <a:txBody>
                    <a:bodyPr/>
                    <a:lstStyle/>
                    <a:p>
                      <a:pPr algn="ctr" fontAlgn="t"/>
                      <a:r>
                        <a:rPr lang="en-US" sz="1400" b="1" i="0">
                          <a:effectLst/>
                          <a:latin typeface="+mn-lt"/>
                        </a:rPr>
                        <a:t>Used to perform complex tasks</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a:effectLst/>
                          <a:latin typeface="+mn-lt"/>
                        </a:rPr>
                        <a:t>Complex tasks cannot be executed</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21650433"/>
                  </a:ext>
                </a:extLst>
              </a:tr>
              <a:tr h="474466">
                <a:tc>
                  <a:txBody>
                    <a:bodyPr/>
                    <a:lstStyle/>
                    <a:p>
                      <a:pPr algn="ctr" fontAlgn="t"/>
                      <a:r>
                        <a:rPr lang="en-US" sz="1400" b="1" i="0">
                          <a:effectLst/>
                          <a:latin typeface="+mn-lt"/>
                        </a:rPr>
                        <a:t>Large amount of memory is required</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1400" b="1" i="0">
                          <a:effectLst/>
                          <a:latin typeface="+mn-lt"/>
                        </a:rPr>
                        <a:t>Memory consumption is lesser</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99528702"/>
                  </a:ext>
                </a:extLst>
              </a:tr>
              <a:tr h="480791">
                <a:tc>
                  <a:txBody>
                    <a:bodyPr/>
                    <a:lstStyle/>
                    <a:p>
                      <a:pPr algn="ctr" fontAlgn="t"/>
                      <a:r>
                        <a:rPr lang="en-US" sz="1400" b="1" i="0">
                          <a:effectLst/>
                          <a:latin typeface="+mn-lt"/>
                        </a:rPr>
                        <a:t>Programs are saved with “.java” extension</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a:effectLst/>
                          <a:latin typeface="+mn-lt"/>
                        </a:rPr>
                        <a:t>Programs are saved with JavaScript, “.js” extension</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68697982"/>
                  </a:ext>
                </a:extLst>
              </a:tr>
              <a:tr h="480791">
                <a:tc>
                  <a:txBody>
                    <a:bodyPr/>
                    <a:lstStyle/>
                    <a:p>
                      <a:pPr algn="ctr" fontAlgn="t"/>
                      <a:r>
                        <a:rPr lang="en-US" sz="1400" b="1" i="0">
                          <a:effectLst/>
                          <a:latin typeface="+mn-lt"/>
                        </a:rPr>
                        <a:t>Stored in the / client host machine under the “Byte” code</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a:effectLst/>
                          <a:latin typeface="+mn-lt"/>
                        </a:rPr>
                        <a:t>Stored in host or client machine as “source” code</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04796631"/>
                  </a:ext>
                </a:extLst>
              </a:tr>
              <a:tr h="480791">
                <a:tc>
                  <a:txBody>
                    <a:bodyPr/>
                    <a:lstStyle/>
                    <a:p>
                      <a:pPr algn="ctr" fontAlgn="t"/>
                      <a:r>
                        <a:rPr lang="en-US" sz="1400" b="1" i="0">
                          <a:effectLst/>
                          <a:latin typeface="+mn-lt"/>
                        </a:rPr>
                        <a:t>Compiled on the server before it is executed on the client side</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a:effectLst/>
                          <a:latin typeface="+mn-lt"/>
                        </a:rPr>
                        <a:t>JavaScript is interpreted on the client side</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6883801"/>
                  </a:ext>
                </a:extLst>
              </a:tr>
              <a:tr h="480791">
                <a:tc>
                  <a:txBody>
                    <a:bodyPr/>
                    <a:lstStyle/>
                    <a:p>
                      <a:pPr algn="ctr" fontAlgn="t"/>
                      <a:r>
                        <a:rPr lang="en-US" sz="1400" b="1" i="0" dirty="0">
                          <a:effectLst/>
                          <a:latin typeface="+mn-lt"/>
                        </a:rPr>
                        <a:t>Is static and the code once written can be run on any computing platform</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i="0" dirty="0">
                          <a:effectLst/>
                          <a:latin typeface="+mn-lt"/>
                        </a:rPr>
                        <a:t>Dynamic and is a cross-platform language</a:t>
                      </a:r>
                    </a:p>
                  </a:txBody>
                  <a:tcPr marL="16880" marR="16880" marT="16880" marB="1688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68317838"/>
                  </a:ext>
                </a:extLst>
              </a:tr>
            </a:tbl>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FAE6-0ABF-FD65-592E-5CF38D91BD6E}"/>
              </a:ext>
            </a:extLst>
          </p:cNvPr>
          <p:cNvSpPr>
            <a:spLocks noGrp="1"/>
          </p:cNvSpPr>
          <p:nvPr>
            <p:ph type="title"/>
          </p:nvPr>
        </p:nvSpPr>
        <p:spPr>
          <a:xfrm>
            <a:off x="998113" y="591510"/>
            <a:ext cx="10130135" cy="1154163"/>
          </a:xfrm>
        </p:spPr>
        <p:txBody>
          <a:bodyPr>
            <a:normAutofit/>
          </a:bodyPr>
          <a:lstStyle/>
          <a:p>
            <a:pPr algn="ctr"/>
            <a:r>
              <a:rPr lang="en-IN" sz="3600" dirty="0"/>
              <a:t>Q2. What is JavaScript ?</a:t>
            </a:r>
          </a:p>
        </p:txBody>
      </p:sp>
      <p:sp>
        <p:nvSpPr>
          <p:cNvPr id="3" name="Content Placeholder 2">
            <a:extLst>
              <a:ext uri="{FF2B5EF4-FFF2-40B4-BE49-F238E27FC236}">
                <a16:creationId xmlns:a16="http://schemas.microsoft.com/office/drawing/2014/main" id="{10C7738C-B66E-53D0-A719-EB652C9CB1DC}"/>
              </a:ext>
            </a:extLst>
          </p:cNvPr>
          <p:cNvSpPr>
            <a:spLocks noGrp="1"/>
          </p:cNvSpPr>
          <p:nvPr>
            <p:ph idx="1"/>
          </p:nvPr>
        </p:nvSpPr>
        <p:spPr>
          <a:xfrm>
            <a:off x="1069848" y="2054431"/>
            <a:ext cx="10058400" cy="4050792"/>
          </a:xfrm>
        </p:spPr>
        <p:txBody>
          <a:bodyPr>
            <a:normAutofit/>
          </a:bodyPr>
          <a:lstStyle/>
          <a:p>
            <a:pPr>
              <a:lnSpc>
                <a:spcPct val="100000"/>
              </a:lnSpc>
            </a:pPr>
            <a:r>
              <a:rPr lang="en-US" sz="3600" b="0" i="0" dirty="0">
                <a:solidFill>
                  <a:srgbClr val="0A0A23"/>
                </a:solidFill>
                <a:effectLst/>
                <a:latin typeface="Lato" panose="020B0604020202020204" pitchFamily="34" charset="0"/>
              </a:rPr>
              <a:t>JavaScript is a dynamic programming language that's used for web development, in web applications, for game development, and lots more. It allows you to implement dynamic features on web pages that cannot be done with only HTML and CSS.</a:t>
            </a:r>
            <a:endParaRPr lang="en-IN" sz="3600" dirty="0"/>
          </a:p>
        </p:txBody>
      </p:sp>
    </p:spTree>
    <p:extLst>
      <p:ext uri="{BB962C8B-B14F-4D97-AF65-F5344CB8AC3E}">
        <p14:creationId xmlns:p14="http://schemas.microsoft.com/office/powerpoint/2010/main" val="328497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A653-9C9C-6F96-32F3-D176F7FF69D9}"/>
              </a:ext>
            </a:extLst>
          </p:cNvPr>
          <p:cNvSpPr>
            <a:spLocks noGrp="1"/>
          </p:cNvSpPr>
          <p:nvPr>
            <p:ph type="title"/>
          </p:nvPr>
        </p:nvSpPr>
        <p:spPr>
          <a:xfrm>
            <a:off x="845824" y="188418"/>
            <a:ext cx="10423190" cy="1609344"/>
          </a:xfrm>
        </p:spPr>
        <p:txBody>
          <a:bodyPr>
            <a:normAutofit/>
          </a:bodyPr>
          <a:lstStyle/>
          <a:p>
            <a:pPr algn="ctr"/>
            <a:r>
              <a:rPr lang="en-US" sz="3600" dirty="0"/>
              <a:t>Q3. What are the data types supported by JavaScript ?</a:t>
            </a:r>
            <a:endParaRPr lang="en-IN" sz="3600" dirty="0"/>
          </a:p>
        </p:txBody>
      </p:sp>
      <p:graphicFrame>
        <p:nvGraphicFramePr>
          <p:cNvPr id="4" name="Content Placeholder 3">
            <a:extLst>
              <a:ext uri="{FF2B5EF4-FFF2-40B4-BE49-F238E27FC236}">
                <a16:creationId xmlns:a16="http://schemas.microsoft.com/office/drawing/2014/main" id="{FCD76C5C-C654-209F-8955-A43045BFA563}"/>
              </a:ext>
            </a:extLst>
          </p:cNvPr>
          <p:cNvGraphicFramePr>
            <a:graphicFrameLocks noGrp="1"/>
          </p:cNvGraphicFramePr>
          <p:nvPr>
            <p:ph idx="1"/>
          </p:nvPr>
        </p:nvGraphicFramePr>
        <p:xfrm>
          <a:off x="845824" y="1862004"/>
          <a:ext cx="10349932" cy="4387582"/>
        </p:xfrm>
        <a:graphic>
          <a:graphicData uri="http://schemas.openxmlformats.org/drawingml/2006/table">
            <a:tbl>
              <a:tblPr/>
              <a:tblGrid>
                <a:gridCol w="1418433">
                  <a:extLst>
                    <a:ext uri="{9D8B030D-6E8A-4147-A177-3AD203B41FA5}">
                      <a16:colId xmlns:a16="http://schemas.microsoft.com/office/drawing/2014/main" val="3233359196"/>
                    </a:ext>
                  </a:extLst>
                </a:gridCol>
                <a:gridCol w="8931499">
                  <a:extLst>
                    <a:ext uri="{9D8B030D-6E8A-4147-A177-3AD203B41FA5}">
                      <a16:colId xmlns:a16="http://schemas.microsoft.com/office/drawing/2014/main" val="2886630819"/>
                    </a:ext>
                  </a:extLst>
                </a:gridCol>
              </a:tblGrid>
              <a:tr h="309688">
                <a:tc>
                  <a:txBody>
                    <a:bodyPr/>
                    <a:lstStyle/>
                    <a:p>
                      <a:pPr algn="l" fontAlgn="t"/>
                      <a:r>
                        <a:rPr lang="en-IN" sz="2000" dirty="0">
                          <a:solidFill>
                            <a:srgbClr val="000000"/>
                          </a:solidFill>
                          <a:effectLst/>
                          <a:latin typeface="times new roman" panose="02020603050405020304" pitchFamily="18" charset="0"/>
                        </a:rPr>
                        <a:t>Data Type</a:t>
                      </a:r>
                    </a:p>
                  </a:txBody>
                  <a:tcPr marL="52569" marR="52569" marT="52569" marB="52569">
                    <a:lnL w="6350" cap="flat" cmpd="sng" algn="ctr">
                      <a:solidFill>
                        <a:srgbClr val="C03615"/>
                      </a:solidFill>
                      <a:prstDash val="solid"/>
                      <a:round/>
                      <a:headEnd type="none" w="med" len="med"/>
                      <a:tailEnd type="none" w="med" len="med"/>
                    </a:lnL>
                    <a:lnR w="6350" cap="flat" cmpd="sng" algn="ctr">
                      <a:solidFill>
                        <a:srgbClr val="C03615"/>
                      </a:solidFill>
                      <a:prstDash val="solid"/>
                      <a:round/>
                      <a:headEnd type="none" w="med" len="med"/>
                      <a:tailEnd type="none" w="med" len="med"/>
                    </a:lnR>
                    <a:lnT w="6350" cap="flat" cmpd="sng" algn="ctr">
                      <a:solidFill>
                        <a:srgbClr val="C0361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dirty="0">
                          <a:solidFill>
                            <a:srgbClr val="000000"/>
                          </a:solidFill>
                          <a:effectLst/>
                          <a:latin typeface="times new roman" panose="02020603050405020304" pitchFamily="18" charset="0"/>
                        </a:rPr>
                        <a:t>Description</a:t>
                      </a:r>
                    </a:p>
                  </a:txBody>
                  <a:tcPr marL="52569" marR="52569" marT="52569" marB="52569">
                    <a:lnL w="6350" cap="flat" cmpd="sng" algn="ctr">
                      <a:solidFill>
                        <a:srgbClr val="C03615"/>
                      </a:solidFill>
                      <a:prstDash val="solid"/>
                      <a:round/>
                      <a:headEnd type="none" w="med" len="med"/>
                      <a:tailEnd type="none" w="med" len="med"/>
                    </a:lnL>
                    <a:lnR w="6350" cap="flat" cmpd="sng" algn="ctr">
                      <a:solidFill>
                        <a:srgbClr val="C03615"/>
                      </a:solidFill>
                      <a:prstDash val="solid"/>
                      <a:round/>
                      <a:headEnd type="none" w="med" len="med"/>
                      <a:tailEnd type="none" w="med" len="med"/>
                    </a:lnR>
                    <a:lnT w="6350" cap="flat" cmpd="sng" algn="ctr">
                      <a:solidFill>
                        <a:srgbClr val="C0361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73522744"/>
                  </a:ext>
                </a:extLst>
              </a:tr>
              <a:tr h="870077">
                <a:tc>
                  <a:txBody>
                    <a:bodyPr/>
                    <a:lstStyle/>
                    <a:p>
                      <a:pPr algn="just" fontAlgn="t"/>
                      <a:r>
                        <a:rPr lang="en-IN" sz="2000" dirty="0">
                          <a:solidFill>
                            <a:srgbClr val="333333"/>
                          </a:solidFill>
                          <a:effectLst/>
                          <a:latin typeface="inter-regular"/>
                        </a:rPr>
                        <a:t>String</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represents sequence of characters e.g. "hello"</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8446346"/>
                  </a:ext>
                </a:extLst>
              </a:tr>
              <a:tr h="895508">
                <a:tc>
                  <a:txBody>
                    <a:bodyPr/>
                    <a:lstStyle/>
                    <a:p>
                      <a:pPr algn="just" fontAlgn="t"/>
                      <a:r>
                        <a:rPr lang="en-IN" sz="2000">
                          <a:solidFill>
                            <a:srgbClr val="333333"/>
                          </a:solidFill>
                          <a:effectLst/>
                          <a:latin typeface="inter-regular"/>
                        </a:rPr>
                        <a:t>Number</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represents numeric values e.g. 100</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44245945"/>
                  </a:ext>
                </a:extLst>
              </a:tr>
              <a:tr h="870077">
                <a:tc>
                  <a:txBody>
                    <a:bodyPr/>
                    <a:lstStyle/>
                    <a:p>
                      <a:pPr algn="just" fontAlgn="t"/>
                      <a:r>
                        <a:rPr lang="en-IN" sz="2000">
                          <a:solidFill>
                            <a:srgbClr val="333333"/>
                          </a:solidFill>
                          <a:effectLst/>
                          <a:latin typeface="inter-regular"/>
                        </a:rPr>
                        <a:t>Boolean</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represents boolean value either false or true</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1151190"/>
                  </a:ext>
                </a:extLst>
              </a:tr>
              <a:tr h="670991">
                <a:tc>
                  <a:txBody>
                    <a:bodyPr/>
                    <a:lstStyle/>
                    <a:p>
                      <a:pPr algn="just" fontAlgn="t"/>
                      <a:r>
                        <a:rPr lang="en-IN" sz="2000">
                          <a:solidFill>
                            <a:srgbClr val="333333"/>
                          </a:solidFill>
                          <a:effectLst/>
                          <a:latin typeface="inter-regular"/>
                        </a:rPr>
                        <a:t>Undefined</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represents undefined value</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10484442"/>
                  </a:ext>
                </a:extLst>
              </a:tr>
              <a:tr h="670991">
                <a:tc>
                  <a:txBody>
                    <a:bodyPr/>
                    <a:lstStyle/>
                    <a:p>
                      <a:pPr algn="just" fontAlgn="t"/>
                      <a:r>
                        <a:rPr lang="en-IN" sz="2000">
                          <a:solidFill>
                            <a:srgbClr val="333333"/>
                          </a:solidFill>
                          <a:effectLst/>
                          <a:latin typeface="inter-regular"/>
                        </a:rPr>
                        <a:t>Null</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represents null i.e. no value at all</a:t>
                      </a:r>
                    </a:p>
                  </a:txBody>
                  <a:tcPr marL="35046" marR="35046" marT="35046" marB="3504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58384215"/>
                  </a:ext>
                </a:extLst>
              </a:tr>
            </a:tbl>
          </a:graphicData>
        </a:graphic>
      </p:graphicFrame>
    </p:spTree>
    <p:extLst>
      <p:ext uri="{BB962C8B-B14F-4D97-AF65-F5344CB8AC3E}">
        <p14:creationId xmlns:p14="http://schemas.microsoft.com/office/powerpoint/2010/main" val="3235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D92D-BDA0-D0D5-28CB-D0E072AFD079}"/>
              </a:ext>
            </a:extLst>
          </p:cNvPr>
          <p:cNvSpPr>
            <a:spLocks noGrp="1"/>
          </p:cNvSpPr>
          <p:nvPr>
            <p:ph type="title" idx="4294967295"/>
          </p:nvPr>
        </p:nvSpPr>
        <p:spPr>
          <a:xfrm>
            <a:off x="0" y="-50800"/>
            <a:ext cx="9975850" cy="1222375"/>
          </a:xfrm>
        </p:spPr>
        <p:txBody>
          <a:bodyPr>
            <a:normAutofit/>
          </a:bodyPr>
          <a:lstStyle/>
          <a:p>
            <a:pPr algn="ctr"/>
            <a:r>
              <a:rPr lang="en-US" sz="3600" dirty="0"/>
              <a:t>Q4. What are the scopes of a variable in JavaScript?</a:t>
            </a:r>
            <a:endParaRPr lang="en-IN" sz="3600" dirty="0"/>
          </a:p>
        </p:txBody>
      </p:sp>
      <p:sp>
        <p:nvSpPr>
          <p:cNvPr id="3" name="Content Placeholder 2">
            <a:extLst>
              <a:ext uri="{FF2B5EF4-FFF2-40B4-BE49-F238E27FC236}">
                <a16:creationId xmlns:a16="http://schemas.microsoft.com/office/drawing/2014/main" id="{4EFA9138-B3A3-5861-C1EF-39806286BB78}"/>
              </a:ext>
            </a:extLst>
          </p:cNvPr>
          <p:cNvSpPr>
            <a:spLocks noGrp="1"/>
          </p:cNvSpPr>
          <p:nvPr>
            <p:ph idx="4294967295"/>
          </p:nvPr>
        </p:nvSpPr>
        <p:spPr>
          <a:xfrm>
            <a:off x="58738" y="958850"/>
            <a:ext cx="12133262" cy="5899150"/>
          </a:xfrm>
        </p:spPr>
        <p:txBody>
          <a:bodyPr>
            <a:normAutofit fontScale="70000" lnSpcReduction="20000"/>
          </a:bodyPr>
          <a:lstStyle/>
          <a:p>
            <a:r>
              <a:rPr lang="en-IN" dirty="0"/>
              <a:t>Type of Scopes in JavaScript :</a:t>
            </a:r>
          </a:p>
          <a:p>
            <a:pPr lvl="7">
              <a:lnSpc>
                <a:spcPct val="150000"/>
              </a:lnSpc>
            </a:pPr>
            <a:r>
              <a:rPr lang="en-IN" sz="2000" dirty="0"/>
              <a:t>Block Scope ( let, </a:t>
            </a:r>
            <a:r>
              <a:rPr lang="en-IN" sz="2000" dirty="0" err="1"/>
              <a:t>const</a:t>
            </a:r>
            <a:r>
              <a:rPr lang="en-IN" sz="2000" dirty="0"/>
              <a:t> )</a:t>
            </a:r>
          </a:p>
          <a:p>
            <a:pPr lvl="7">
              <a:lnSpc>
                <a:spcPct val="150000"/>
              </a:lnSpc>
            </a:pPr>
            <a:r>
              <a:rPr lang="en-IN" sz="2000" dirty="0"/>
              <a:t>Function Scope. ( var )</a:t>
            </a:r>
          </a:p>
          <a:p>
            <a:pPr lvl="7">
              <a:lnSpc>
                <a:spcPct val="150000"/>
              </a:lnSpc>
            </a:pPr>
            <a:r>
              <a:rPr lang="en-IN" sz="2000" dirty="0"/>
              <a:t>Local Scope.</a:t>
            </a:r>
          </a:p>
          <a:p>
            <a:pPr lvl="7">
              <a:lnSpc>
                <a:spcPct val="150000"/>
              </a:lnSpc>
            </a:pPr>
            <a:r>
              <a:rPr lang="en-IN" sz="2000" dirty="0"/>
              <a:t>Global Scope</a:t>
            </a:r>
          </a:p>
          <a:p>
            <a:pPr lvl="7">
              <a:lnSpc>
                <a:spcPct val="150000"/>
              </a:lnSpc>
            </a:pPr>
            <a:endParaRPr lang="en-IN" sz="1800" dirty="0"/>
          </a:p>
          <a:p>
            <a:pPr lvl="7">
              <a:lnSpc>
                <a:spcPct val="150000"/>
              </a:lnSpc>
              <a:buFont typeface="Wingdings" panose="05000000000000000000" pitchFamily="2" charset="2"/>
              <a:buChar char="q"/>
            </a:pPr>
            <a:r>
              <a:rPr lang="en-US" sz="2200" dirty="0"/>
              <a:t> Block scope    - </a:t>
            </a:r>
          </a:p>
          <a:p>
            <a:pPr marL="1971400" lvl="7" indent="0">
              <a:lnSpc>
                <a:spcPct val="150000"/>
              </a:lnSpc>
              <a:buNone/>
            </a:pPr>
            <a:r>
              <a:rPr lang="en-US" sz="2200" dirty="0"/>
              <a:t>          Variables that are declared inside a { } block cannot be accessed from outside the block.</a:t>
            </a:r>
          </a:p>
          <a:p>
            <a:pPr lvl="7">
              <a:lnSpc>
                <a:spcPct val="150000"/>
              </a:lnSpc>
              <a:buFont typeface="Wingdings" panose="05000000000000000000" pitchFamily="2" charset="2"/>
              <a:buChar char="q"/>
            </a:pPr>
            <a:r>
              <a:rPr lang="en-US" sz="2200" dirty="0"/>
              <a:t> Function scope – </a:t>
            </a:r>
          </a:p>
          <a:p>
            <a:pPr marL="1971400" lvl="7" indent="0">
              <a:lnSpc>
                <a:spcPct val="150000"/>
              </a:lnSpc>
              <a:buNone/>
            </a:pPr>
            <a:r>
              <a:rPr lang="en-US" sz="2200" dirty="0"/>
              <a:t>            JavaScript has function scope and each function creates a new scope. Variables defined inside a function are not accessible from outside the function.</a:t>
            </a:r>
          </a:p>
          <a:p>
            <a:pPr lvl="7">
              <a:lnSpc>
                <a:spcPct val="150000"/>
              </a:lnSpc>
              <a:buFont typeface="Wingdings" panose="05000000000000000000" pitchFamily="2" charset="2"/>
              <a:buChar char="q"/>
            </a:pPr>
            <a:r>
              <a:rPr lang="en-US" sz="2200" dirty="0"/>
              <a:t> Local scope   - </a:t>
            </a:r>
          </a:p>
          <a:p>
            <a:pPr marL="1971400" lvl="7" indent="0">
              <a:lnSpc>
                <a:spcPct val="150000"/>
              </a:lnSpc>
              <a:buNone/>
            </a:pPr>
            <a:r>
              <a:rPr lang="en-US" sz="2200" dirty="0"/>
              <a:t>             Variables declared inside a function become local to the function. Local variables are     created when a function starts and deleted when the function is executed.</a:t>
            </a:r>
          </a:p>
          <a:p>
            <a:pPr lvl="7">
              <a:lnSpc>
                <a:spcPct val="150000"/>
              </a:lnSpc>
              <a:buFont typeface="Wingdings" panose="05000000000000000000" pitchFamily="2" charset="2"/>
              <a:buChar char="q"/>
            </a:pPr>
            <a:r>
              <a:rPr lang="en-US" sz="2200" dirty="0"/>
              <a:t> Global scope   -</a:t>
            </a:r>
          </a:p>
          <a:p>
            <a:pPr marL="1971400" lvl="7" indent="0">
              <a:lnSpc>
                <a:spcPct val="150000"/>
              </a:lnSpc>
              <a:buNone/>
            </a:pPr>
            <a:r>
              <a:rPr lang="en-US" sz="2200" dirty="0"/>
              <a:t>              Variables declared Globally (outside of any function) have Global Scope and Global variables can be accessed from anywhere in a program.</a:t>
            </a:r>
            <a:endParaRPr lang="en-IN" sz="2200" dirty="0"/>
          </a:p>
        </p:txBody>
      </p:sp>
    </p:spTree>
    <p:extLst>
      <p:ext uri="{BB962C8B-B14F-4D97-AF65-F5344CB8AC3E}">
        <p14:creationId xmlns:p14="http://schemas.microsoft.com/office/powerpoint/2010/main" val="78585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2081E3-EDC5-CEC7-137E-1F9D49C68D24}"/>
              </a:ext>
            </a:extLst>
          </p:cNvPr>
          <p:cNvSpPr>
            <a:spLocks noGrp="1"/>
          </p:cNvSpPr>
          <p:nvPr>
            <p:ph type="title"/>
          </p:nvPr>
        </p:nvSpPr>
        <p:spPr>
          <a:xfrm>
            <a:off x="844469" y="-75795"/>
            <a:ext cx="10058400" cy="1524472"/>
          </a:xfrm>
        </p:spPr>
        <p:txBody>
          <a:bodyPr>
            <a:normAutofit/>
          </a:bodyPr>
          <a:lstStyle/>
          <a:p>
            <a:pPr algn="ctr"/>
            <a:r>
              <a:rPr lang="en-IN" sz="3600" dirty="0"/>
              <a:t>Q5. What is </a:t>
            </a:r>
            <a:r>
              <a:rPr lang="en-IN" sz="3600" dirty="0" err="1"/>
              <a:t>Callback</a:t>
            </a:r>
            <a:r>
              <a:rPr lang="en-IN" sz="3600" dirty="0"/>
              <a:t>?</a:t>
            </a:r>
          </a:p>
        </p:txBody>
      </p:sp>
      <p:sp>
        <p:nvSpPr>
          <p:cNvPr id="4" name="Content Placeholder 3">
            <a:extLst>
              <a:ext uri="{FF2B5EF4-FFF2-40B4-BE49-F238E27FC236}">
                <a16:creationId xmlns:a16="http://schemas.microsoft.com/office/drawing/2014/main" id="{98C3E959-F123-15D3-5948-AB4E69352B64}"/>
              </a:ext>
            </a:extLst>
          </p:cNvPr>
          <p:cNvSpPr>
            <a:spLocks noGrp="1"/>
          </p:cNvSpPr>
          <p:nvPr>
            <p:ph idx="1"/>
          </p:nvPr>
        </p:nvSpPr>
        <p:spPr>
          <a:xfrm>
            <a:off x="1002405" y="1017238"/>
            <a:ext cx="10058400" cy="5731292"/>
          </a:xfrm>
        </p:spPr>
        <p:txBody>
          <a:bodyPr>
            <a:normAutofit fontScale="92500" lnSpcReduction="20000"/>
          </a:bodyPr>
          <a:lstStyle/>
          <a:p>
            <a:pPr marL="0" indent="0" algn="ctr">
              <a:lnSpc>
                <a:spcPct val="100000"/>
              </a:lnSpc>
              <a:buNone/>
            </a:pPr>
            <a:r>
              <a:rPr lang="en-US" b="0" i="1" dirty="0">
                <a:solidFill>
                  <a:srgbClr val="000000"/>
                </a:solidFill>
                <a:effectLst/>
                <a:latin typeface="Verdana" panose="020B0604030504040204" pitchFamily="34" charset="0"/>
              </a:rPr>
              <a:t>"I will call back later!"</a:t>
            </a:r>
            <a:endParaRPr lang="en-US" b="0" i="0" dirty="0">
              <a:solidFill>
                <a:srgbClr val="000000"/>
              </a:solidFill>
              <a:effectLst/>
              <a:latin typeface="Verdana" panose="020B0604030504040204" pitchFamily="34" charset="0"/>
            </a:endParaRPr>
          </a:p>
          <a:p>
            <a:pPr marL="0" indent="0" algn="ctr">
              <a:lnSpc>
                <a:spcPct val="100000"/>
              </a:lnSpc>
              <a:buNone/>
            </a:pPr>
            <a:r>
              <a:rPr lang="en-US" b="0" i="0" dirty="0">
                <a:solidFill>
                  <a:srgbClr val="000000"/>
                </a:solidFill>
                <a:effectLst/>
                <a:latin typeface="Verdana" panose="020B0604030504040204" pitchFamily="34" charset="0"/>
              </a:rPr>
              <a:t>A callback is a function passed as an argument to another function</a:t>
            </a:r>
          </a:p>
          <a:p>
            <a:pPr marL="0" indent="0" algn="ctr">
              <a:lnSpc>
                <a:spcPct val="100000"/>
              </a:lnSpc>
              <a:buNone/>
            </a:pPr>
            <a:r>
              <a:rPr lang="en-US" b="0" i="0" dirty="0">
                <a:solidFill>
                  <a:srgbClr val="000000"/>
                </a:solidFill>
                <a:effectLst/>
                <a:latin typeface="Verdana" panose="020B0604030504040204" pitchFamily="34" charset="0"/>
              </a:rPr>
              <a:t>This technique allows a function to call another function</a:t>
            </a:r>
          </a:p>
          <a:p>
            <a:pPr marL="0" indent="0" algn="ctr">
              <a:lnSpc>
                <a:spcPct val="100000"/>
              </a:lnSpc>
              <a:buNone/>
            </a:pPr>
            <a:r>
              <a:rPr lang="en-US" b="0" i="0" dirty="0">
                <a:solidFill>
                  <a:srgbClr val="000000"/>
                </a:solidFill>
                <a:effectLst/>
                <a:latin typeface="Verdana" panose="020B0604030504040204" pitchFamily="34" charset="0"/>
              </a:rPr>
              <a:t>A callback function can run after another function has finished</a:t>
            </a:r>
          </a:p>
          <a:p>
            <a:pPr marL="0" indent="0">
              <a:lnSpc>
                <a:spcPct val="150000"/>
              </a:lnSpc>
              <a:buNone/>
            </a:pPr>
            <a:r>
              <a:rPr lang="en-IN" dirty="0"/>
              <a:t>Ex:-</a:t>
            </a:r>
          </a:p>
          <a:p>
            <a:pPr marL="0" indent="0">
              <a:lnSpc>
                <a:spcPct val="150000"/>
              </a:lnSpc>
              <a:buNone/>
            </a:pP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myDisplayer</a:t>
            </a:r>
            <a:r>
              <a:rPr lang="en-IN" b="0" i="0" dirty="0">
                <a:solidFill>
                  <a:srgbClr val="000000"/>
                </a:solidFill>
                <a:effectLst/>
                <a:latin typeface="Consolas" panose="020B0609020204030204" pitchFamily="49" charset="0"/>
              </a:rPr>
              <a:t>(some) {</a:t>
            </a:r>
            <a:br>
              <a:rPr lang="en-IN" dirty="0"/>
            </a:br>
            <a:r>
              <a:rPr lang="en-IN" b="0" i="0" dirty="0">
                <a:solidFill>
                  <a:srgbClr val="000000"/>
                </a:solidFill>
                <a:effectLst/>
                <a:latin typeface="Consolas" panose="020B0609020204030204" pitchFamily="49" charset="0"/>
              </a:rPr>
              <a:t>  console.log(some);</a:t>
            </a:r>
            <a:br>
              <a:rPr lang="en-IN" dirty="0"/>
            </a:b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myCalculator</a:t>
            </a:r>
            <a:r>
              <a:rPr lang="en-IN" b="0" i="0" dirty="0">
                <a:solidFill>
                  <a:srgbClr val="000000"/>
                </a:solidFill>
                <a:effectLst/>
                <a:latin typeface="Consolas" panose="020B0609020204030204" pitchFamily="49" charset="0"/>
              </a:rPr>
              <a:t>(num1, num2) {</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sum = num1 + num2;</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sum;</a:t>
            </a:r>
            <a:br>
              <a:rPr lang="en-IN" dirty="0"/>
            </a:b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result = </a:t>
            </a:r>
            <a:r>
              <a:rPr lang="en-IN" b="0" i="0" dirty="0" err="1">
                <a:solidFill>
                  <a:srgbClr val="000000"/>
                </a:solidFill>
                <a:effectLst/>
                <a:latin typeface="Consolas" panose="020B0609020204030204" pitchFamily="49" charset="0"/>
              </a:rPr>
              <a:t>myCalculator</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myDisplayer</a:t>
            </a:r>
            <a:r>
              <a:rPr lang="en-IN" b="0" i="0" dirty="0">
                <a:solidFill>
                  <a:srgbClr val="000000"/>
                </a:solidFill>
                <a:effectLst/>
                <a:latin typeface="Consolas" panose="020B0609020204030204" pitchFamily="49" charset="0"/>
              </a:rPr>
              <a:t>(result);</a:t>
            </a:r>
            <a:endParaRPr lang="en-IN" dirty="0"/>
          </a:p>
        </p:txBody>
      </p:sp>
    </p:spTree>
    <p:extLst>
      <p:ext uri="{BB962C8B-B14F-4D97-AF65-F5344CB8AC3E}">
        <p14:creationId xmlns:p14="http://schemas.microsoft.com/office/powerpoint/2010/main" val="1343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9335-EA8B-6582-C04F-A12069A6AC85}"/>
              </a:ext>
            </a:extLst>
          </p:cNvPr>
          <p:cNvSpPr>
            <a:spLocks noGrp="1"/>
          </p:cNvSpPr>
          <p:nvPr>
            <p:ph type="title"/>
          </p:nvPr>
        </p:nvSpPr>
        <p:spPr>
          <a:xfrm>
            <a:off x="1066800" y="285010"/>
            <a:ext cx="10058400" cy="1105909"/>
          </a:xfrm>
        </p:spPr>
        <p:txBody>
          <a:bodyPr>
            <a:normAutofit/>
          </a:bodyPr>
          <a:lstStyle/>
          <a:p>
            <a:pPr algn="ctr"/>
            <a:r>
              <a:rPr lang="en-US" sz="3600" dirty="0"/>
              <a:t>Q6. What is Closure ? Give an example</a:t>
            </a:r>
            <a:endParaRPr lang="en-IN" sz="3600" dirty="0"/>
          </a:p>
        </p:txBody>
      </p:sp>
      <p:sp>
        <p:nvSpPr>
          <p:cNvPr id="3" name="Content Placeholder 2">
            <a:extLst>
              <a:ext uri="{FF2B5EF4-FFF2-40B4-BE49-F238E27FC236}">
                <a16:creationId xmlns:a16="http://schemas.microsoft.com/office/drawing/2014/main" id="{2CBE3B9E-679D-E1B3-7DF9-900AE02B2A20}"/>
              </a:ext>
            </a:extLst>
          </p:cNvPr>
          <p:cNvSpPr>
            <a:spLocks noGrp="1"/>
          </p:cNvSpPr>
          <p:nvPr>
            <p:ph idx="1"/>
          </p:nvPr>
        </p:nvSpPr>
        <p:spPr>
          <a:xfrm>
            <a:off x="1066800" y="1390919"/>
            <a:ext cx="10058400" cy="5364050"/>
          </a:xfrm>
        </p:spPr>
        <p:txBody>
          <a:bodyPr>
            <a:normAutofit fontScale="92500" lnSpcReduction="20000"/>
          </a:bodyPr>
          <a:lstStyle/>
          <a:p>
            <a:r>
              <a:rPr lang="en-US" dirty="0"/>
              <a:t>A closure is the combination of a function bundled together (enclosed) with references to its surrounding state (the lexical environment). In other words, a closure gives you access to an outer function's scope from an inner function. In JavaScript, closures are created every time a function is created, at function creation time.</a:t>
            </a:r>
          </a:p>
          <a:p>
            <a:pPr algn="ctr"/>
            <a:r>
              <a:rPr lang="en-US" b="1" u="sng" dirty="0"/>
              <a:t>Ex:-</a:t>
            </a:r>
          </a:p>
          <a:p>
            <a:pPr marL="0" indent="0">
              <a:buNone/>
            </a:pPr>
            <a:r>
              <a:rPr lang="en-IN" dirty="0"/>
              <a:t>function </a:t>
            </a:r>
            <a:r>
              <a:rPr lang="en-IN" dirty="0" err="1"/>
              <a:t>OuterFunction</a:t>
            </a:r>
            <a:r>
              <a:rPr lang="en-IN" dirty="0"/>
              <a:t>(</a:t>
            </a:r>
            <a:r>
              <a:rPr lang="en-IN" dirty="0" err="1"/>
              <a:t>msg</a:t>
            </a:r>
            <a:r>
              <a:rPr lang="en-IN" dirty="0"/>
              <a:t>) {</a:t>
            </a:r>
          </a:p>
          <a:p>
            <a:pPr marL="0" indent="0">
              <a:buNone/>
            </a:pPr>
            <a:r>
              <a:rPr lang="en-IN" dirty="0"/>
              <a:t>    var </a:t>
            </a:r>
            <a:r>
              <a:rPr lang="en-IN" dirty="0" err="1"/>
              <a:t>outerVariable</a:t>
            </a:r>
            <a:r>
              <a:rPr lang="en-IN" dirty="0"/>
              <a:t> = 'Kaushal';</a:t>
            </a:r>
          </a:p>
          <a:p>
            <a:pPr marL="0" indent="0">
              <a:buNone/>
            </a:pPr>
            <a:endParaRPr lang="en-IN" dirty="0"/>
          </a:p>
          <a:p>
            <a:pPr marL="0" indent="0">
              <a:buNone/>
            </a:pPr>
            <a:r>
              <a:rPr lang="en-IN" dirty="0"/>
              <a:t>    function </a:t>
            </a:r>
            <a:r>
              <a:rPr lang="en-IN" dirty="0" err="1"/>
              <a:t>InnerFunction</a:t>
            </a:r>
            <a:r>
              <a:rPr lang="en-IN" dirty="0"/>
              <a:t>() {</a:t>
            </a:r>
          </a:p>
          <a:p>
            <a:pPr marL="0" indent="0">
              <a:buNone/>
            </a:pPr>
            <a:r>
              <a:rPr lang="en-IN" dirty="0"/>
              <a:t>       console.log(</a:t>
            </a:r>
            <a:r>
              <a:rPr lang="en-IN" dirty="0" err="1"/>
              <a:t>msg</a:t>
            </a:r>
            <a:r>
              <a:rPr lang="en-IN" dirty="0"/>
              <a:t>);</a:t>
            </a:r>
          </a:p>
          <a:p>
            <a:pPr marL="0" indent="0">
              <a:buNone/>
            </a:pPr>
            <a:r>
              <a:rPr lang="en-IN" dirty="0"/>
              <a:t>       console.log(</a:t>
            </a:r>
            <a:r>
              <a:rPr lang="en-IN" dirty="0" err="1"/>
              <a:t>outerVariable</a:t>
            </a:r>
            <a:r>
              <a:rPr lang="en-IN" dirty="0"/>
              <a:t>);</a:t>
            </a:r>
          </a:p>
          <a:p>
            <a:pPr marL="0" indent="0">
              <a:buNone/>
            </a:pPr>
            <a:r>
              <a:rPr lang="en-IN" dirty="0"/>
              <a:t>    }</a:t>
            </a:r>
          </a:p>
          <a:p>
            <a:pPr marL="0" indent="0">
              <a:buNone/>
            </a:pPr>
            <a:endParaRPr lang="en-IN" dirty="0"/>
          </a:p>
          <a:p>
            <a:pPr marL="0" indent="0">
              <a:buNone/>
            </a:pPr>
            <a:r>
              <a:rPr lang="en-IN" dirty="0"/>
              <a:t>    </a:t>
            </a:r>
            <a:r>
              <a:rPr lang="en-IN" dirty="0" err="1"/>
              <a:t>InnerFunction</a:t>
            </a:r>
            <a:r>
              <a:rPr lang="en-IN" dirty="0"/>
              <a:t>();</a:t>
            </a:r>
          </a:p>
          <a:p>
            <a:pPr marL="0" indent="0">
              <a:buNone/>
            </a:pPr>
            <a:r>
              <a:rPr lang="en-IN" dirty="0"/>
              <a:t>}</a:t>
            </a:r>
          </a:p>
          <a:p>
            <a:pPr marL="0" indent="0">
              <a:buNone/>
            </a:pPr>
            <a:r>
              <a:rPr lang="en-IN" dirty="0" err="1"/>
              <a:t>OuterFunction</a:t>
            </a:r>
            <a:r>
              <a:rPr lang="en-IN" dirty="0"/>
              <a:t>('hello')</a:t>
            </a:r>
          </a:p>
          <a:p>
            <a:endParaRPr lang="en-IN" dirty="0"/>
          </a:p>
        </p:txBody>
      </p:sp>
    </p:spTree>
    <p:extLst>
      <p:ext uri="{BB962C8B-B14F-4D97-AF65-F5344CB8AC3E}">
        <p14:creationId xmlns:p14="http://schemas.microsoft.com/office/powerpoint/2010/main" val="13729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CC18-A92D-1286-FEAB-E650BAA7E5B8}"/>
              </a:ext>
            </a:extLst>
          </p:cNvPr>
          <p:cNvSpPr>
            <a:spLocks noGrp="1"/>
          </p:cNvSpPr>
          <p:nvPr>
            <p:ph type="title"/>
          </p:nvPr>
        </p:nvSpPr>
        <p:spPr>
          <a:xfrm>
            <a:off x="371341" y="452435"/>
            <a:ext cx="11655380" cy="1318410"/>
          </a:xfrm>
        </p:spPr>
        <p:txBody>
          <a:bodyPr>
            <a:normAutofit/>
          </a:bodyPr>
          <a:lstStyle/>
          <a:p>
            <a:r>
              <a:rPr lang="en-US" sz="3600" dirty="0"/>
              <a:t>Q7. What is the difference between the operators ‘==‘ &amp; ‘===‘?</a:t>
            </a:r>
            <a:endParaRPr lang="en-IN" sz="3600" dirty="0"/>
          </a:p>
        </p:txBody>
      </p:sp>
      <p:sp>
        <p:nvSpPr>
          <p:cNvPr id="3" name="Content Placeholder 2">
            <a:extLst>
              <a:ext uri="{FF2B5EF4-FFF2-40B4-BE49-F238E27FC236}">
                <a16:creationId xmlns:a16="http://schemas.microsoft.com/office/drawing/2014/main" id="{361302AC-37E3-7C58-B691-316483937422}"/>
              </a:ext>
            </a:extLst>
          </p:cNvPr>
          <p:cNvSpPr>
            <a:spLocks noGrp="1"/>
          </p:cNvSpPr>
          <p:nvPr>
            <p:ph idx="1"/>
          </p:nvPr>
        </p:nvSpPr>
        <p:spPr>
          <a:xfrm>
            <a:off x="908862" y="1938271"/>
            <a:ext cx="10058400" cy="4724872"/>
          </a:xfrm>
        </p:spPr>
        <p:txBody>
          <a:bodyPr/>
          <a:lstStyle/>
          <a:p>
            <a:r>
              <a:rPr lang="en-US" dirty="0"/>
              <a:t>== is used for comparison between two variables irrespective of the datatype of variable.</a:t>
            </a:r>
          </a:p>
          <a:p>
            <a:r>
              <a:rPr lang="en-US" dirty="0"/>
              <a:t>=== is used for </a:t>
            </a:r>
            <a:r>
              <a:rPr lang="en-US" dirty="0" err="1"/>
              <a:t>comparision</a:t>
            </a:r>
            <a:r>
              <a:rPr lang="en-US" dirty="0"/>
              <a:t> between two variables but this will check strict type, which means it will check datatype and compare two values.</a:t>
            </a:r>
          </a:p>
          <a:p>
            <a:endParaRPr lang="en-IN" dirty="0"/>
          </a:p>
        </p:txBody>
      </p:sp>
    </p:spTree>
    <p:extLst>
      <p:ext uri="{BB962C8B-B14F-4D97-AF65-F5344CB8AC3E}">
        <p14:creationId xmlns:p14="http://schemas.microsoft.com/office/powerpoint/2010/main" val="429824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1172</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Consolas</vt:lpstr>
      <vt:lpstr>Constantia</vt:lpstr>
      <vt:lpstr>inter-regular</vt:lpstr>
      <vt:lpstr>Lato</vt:lpstr>
      <vt:lpstr>Rockwell</vt:lpstr>
      <vt:lpstr>Rockwell Condensed</vt:lpstr>
      <vt:lpstr>Tahoma</vt:lpstr>
      <vt:lpstr>times new roman</vt:lpstr>
      <vt:lpstr>Verdana</vt:lpstr>
      <vt:lpstr>Wingdings</vt:lpstr>
      <vt:lpstr>Wood Type</vt:lpstr>
      <vt:lpstr>Node JS Assignments</vt:lpstr>
      <vt:lpstr>Module 1 :-- </vt:lpstr>
      <vt:lpstr>Q1. What is the difference between Java &amp; JavaScript ?</vt:lpstr>
      <vt:lpstr>Q2. What is JavaScript ?</vt:lpstr>
      <vt:lpstr>Q3. What are the data types supported by JavaScript ?</vt:lpstr>
      <vt:lpstr>Q4. What are the scopes of a variable in JavaScript?</vt:lpstr>
      <vt:lpstr>Q5. What is Callback?</vt:lpstr>
      <vt:lpstr>Q6. What is Closure ? Give an example</vt:lpstr>
      <vt:lpstr>Q7. What is the difference between the operators ‘==‘ &amp; ‘===‘?</vt:lpstr>
      <vt:lpstr>Q8. What is the difference between null &amp; undefined?</vt:lpstr>
      <vt:lpstr>Q9. What would be the result of 2+5+”3″?</vt:lpstr>
      <vt:lpstr>Q10. What is the difference between Call &amp; Apply?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 Assignments</dc:title>
  <dc:creator>kaushaldamani386@outlook.com</dc:creator>
  <cp:lastModifiedBy>kaushaldamani386@outlook.com</cp:lastModifiedBy>
  <cp:revision>2</cp:revision>
  <dcterms:created xsi:type="dcterms:W3CDTF">2022-12-12T15:58:52Z</dcterms:created>
  <dcterms:modified xsi:type="dcterms:W3CDTF">2022-12-12T16:02:36Z</dcterms:modified>
</cp:coreProperties>
</file>