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QLHCpyYzB2NMC/O8J4cirMfju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D9519B-57C2-4AC1-A134-1E4B7626AEA4}">
  <a:tblStyle styleId="{43D9519B-57C2-4AC1-A134-1E4B7626AEA4}"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3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3"/>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109" name="Google Shape;109;p3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3" name="Shape 113"/>
        <p:cNvGrpSpPr/>
        <p:nvPr/>
      </p:nvGrpSpPr>
      <p:grpSpPr>
        <a:xfrm>
          <a:off x="0" y="0"/>
          <a:ext cx="0" cy="0"/>
          <a:chOff x="0" y="0"/>
          <a:chExt cx="0" cy="0"/>
        </a:xfrm>
      </p:grpSpPr>
      <p:sp>
        <p:nvSpPr>
          <p:cNvPr id="114" name="Google Shape;114;p3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6" name="Google Shape;116;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9" name="Shape 119"/>
        <p:cNvGrpSpPr/>
        <p:nvPr/>
      </p:nvGrpSpPr>
      <p:grpSpPr>
        <a:xfrm>
          <a:off x="0" y="0"/>
          <a:ext cx="0" cy="0"/>
          <a:chOff x="0" y="0"/>
          <a:chExt cx="0" cy="0"/>
        </a:xfrm>
      </p:grpSpPr>
      <p:sp>
        <p:nvSpPr>
          <p:cNvPr id="120" name="Google Shape;120;p3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2" name="Google Shape;122;p3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3" name="Google Shape;123;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3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27" name="Google Shape;127;p3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8" name="Shape 128"/>
        <p:cNvGrpSpPr/>
        <p:nvPr/>
      </p:nvGrpSpPr>
      <p:grpSpPr>
        <a:xfrm>
          <a:off x="0" y="0"/>
          <a:ext cx="0" cy="0"/>
          <a:chOff x="0" y="0"/>
          <a:chExt cx="0" cy="0"/>
        </a:xfrm>
      </p:grpSpPr>
      <p:sp>
        <p:nvSpPr>
          <p:cNvPr id="129" name="Google Shape;129;p3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1" name="Google Shape;131;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4" name="Shape 134"/>
        <p:cNvGrpSpPr/>
        <p:nvPr/>
      </p:nvGrpSpPr>
      <p:grpSpPr>
        <a:xfrm>
          <a:off x="0" y="0"/>
          <a:ext cx="0" cy="0"/>
          <a:chOff x="0" y="0"/>
          <a:chExt cx="0" cy="0"/>
        </a:xfrm>
      </p:grpSpPr>
      <p:sp>
        <p:nvSpPr>
          <p:cNvPr id="135" name="Google Shape;135;p3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7" name="Google Shape;137;p3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8" name="Google Shape;138;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41" name="Google Shape;141;p3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42" name="Google Shape;142;p3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3" name="Shape 143"/>
        <p:cNvGrpSpPr/>
        <p:nvPr/>
      </p:nvGrpSpPr>
      <p:grpSpPr>
        <a:xfrm>
          <a:off x="0" y="0"/>
          <a:ext cx="0" cy="0"/>
          <a:chOff x="0" y="0"/>
          <a:chExt cx="0" cy="0"/>
        </a:xfrm>
      </p:grpSpPr>
      <p:sp>
        <p:nvSpPr>
          <p:cNvPr id="144" name="Google Shape;144;p3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6" name="Google Shape;146;p3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7" name="Google Shape;147;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9"/>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3" name="Google Shape;153;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6" name="Shape 156"/>
        <p:cNvGrpSpPr/>
        <p:nvPr/>
      </p:nvGrpSpPr>
      <p:grpSpPr>
        <a:xfrm>
          <a:off x="0" y="0"/>
          <a:ext cx="0" cy="0"/>
          <a:chOff x="0" y="0"/>
          <a:chExt cx="0" cy="0"/>
        </a:xfrm>
      </p:grpSpPr>
      <p:sp>
        <p:nvSpPr>
          <p:cNvPr id="157" name="Google Shape;157;p4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9" name="Google Shape;159;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5" name="Shape 55"/>
        <p:cNvGrpSpPr/>
        <p:nvPr/>
      </p:nvGrpSpPr>
      <p:grpSpPr>
        <a:xfrm>
          <a:off x="0" y="0"/>
          <a:ext cx="0" cy="0"/>
          <a:chOff x="0" y="0"/>
          <a:chExt cx="0" cy="0"/>
        </a:xfrm>
      </p:grpSpPr>
      <p:grpSp>
        <p:nvGrpSpPr>
          <p:cNvPr id="56" name="Google Shape;56;p27"/>
          <p:cNvGrpSpPr/>
          <p:nvPr/>
        </p:nvGrpSpPr>
        <p:grpSpPr>
          <a:xfrm>
            <a:off x="0" y="-8467"/>
            <a:ext cx="12192000" cy="6866467"/>
            <a:chOff x="0" y="-8467"/>
            <a:chExt cx="12192000" cy="6866467"/>
          </a:xfrm>
        </p:grpSpPr>
        <p:cxnSp>
          <p:nvCxnSpPr>
            <p:cNvPr id="57" name="Google Shape;57;p2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8" name="Google Shape;58;p2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9" name="Google Shape;59;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0" name="Google Shape;60;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1" name="Google Shape;61;p2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3" name="Google Shape;63;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4" name="Google Shape;64;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5" name="Google Shape;65;p2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69" name="Google Shape;69;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2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5" name="Google Shape;75;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1" name="Google Shape;81;p2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2" name="Google Shape;82;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8" name="Google Shape;88;p3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9" name="Google Shape;89;p3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90" name="Google Shape;90;p3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3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2" name="Google Shape;102;p3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03" name="Google Shape;103;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2.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grpSp>
        <p:nvGrpSpPr>
          <p:cNvPr id="6" name="Google Shape;6;p23"/>
          <p:cNvGrpSpPr/>
          <p:nvPr/>
        </p:nvGrpSpPr>
        <p:grpSpPr>
          <a:xfrm>
            <a:off x="0" y="-8467"/>
            <a:ext cx="12192000" cy="6866467"/>
            <a:chOff x="0" y="-8467"/>
            <a:chExt cx="12192000" cy="6866467"/>
          </a:xfrm>
        </p:grpSpPr>
        <p:cxnSp>
          <p:nvCxnSpPr>
            <p:cNvPr id="7" name="Google Shape;7;p23"/>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8" name="Google Shape;8;p23"/>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9" name="Google Shape;9;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grpSp>
        <p:nvGrpSpPr>
          <p:cNvPr id="29" name="Google Shape;29;p22"/>
          <p:cNvGrpSpPr/>
          <p:nvPr/>
        </p:nvGrpSpPr>
        <p:grpSpPr>
          <a:xfrm>
            <a:off x="0" y="-8467"/>
            <a:ext cx="12192000" cy="6866467"/>
            <a:chOff x="0" y="-8467"/>
            <a:chExt cx="12192000" cy="6866467"/>
          </a:xfrm>
        </p:grpSpPr>
        <p:cxnSp>
          <p:nvCxnSpPr>
            <p:cNvPr id="30" name="Google Shape;30;p2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2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 name="Google Shape;32;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2"/>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1" name="Google Shape;41;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Google Shape;42;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3" name="Google Shape;43;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4" name="Google Shape;44;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rxiv.org/abs/2003.11597" TargetMode="External"/><Relationship Id="rId4" Type="http://schemas.openxmlformats.org/officeDocument/2006/relationships/hyperlink" Target="https://github.com/ieee8023/covid-chestxray-dataset" TargetMode="External"/><Relationship Id="rId5" Type="http://schemas.openxmlformats.org/officeDocument/2006/relationships/hyperlink" Target="https://www.kaggle.com/paultimothymooney/chest-xray-pneumonia" TargetMode="External"/><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5" name="Shape 165"/>
        <p:cNvGrpSpPr/>
        <p:nvPr/>
      </p:nvGrpSpPr>
      <p:grpSpPr>
        <a:xfrm>
          <a:off x="0" y="0"/>
          <a:ext cx="0" cy="0"/>
          <a:chOff x="0" y="0"/>
          <a:chExt cx="0" cy="0"/>
        </a:xfrm>
      </p:grpSpPr>
      <p:sp>
        <p:nvSpPr>
          <p:cNvPr id="166" name="Google Shape;166;p1"/>
          <p:cNvSpPr txBox="1"/>
          <p:nvPr>
            <p:ph type="title"/>
          </p:nvPr>
        </p:nvSpPr>
        <p:spPr>
          <a:xfrm>
            <a:off x="677334" y="609600"/>
            <a:ext cx="3843375" cy="51756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EFEFE"/>
              </a:buClr>
              <a:buSzPts val="3600"/>
              <a:buFont typeface="Times New Roman"/>
              <a:buNone/>
            </a:pPr>
            <a:r>
              <a:rPr b="1" lang="en-IN">
                <a:solidFill>
                  <a:srgbClr val="FEFEFE"/>
                </a:solidFill>
                <a:latin typeface="Times New Roman"/>
                <a:ea typeface="Times New Roman"/>
                <a:cs typeface="Times New Roman"/>
                <a:sym typeface="Times New Roman"/>
              </a:rPr>
              <a:t>COVID 19 Detection from radiograph using Computer Vision Deep Learning </a:t>
            </a:r>
            <a:endParaRPr b="1">
              <a:solidFill>
                <a:srgbClr val="FEFEFE"/>
              </a:solidFill>
              <a:latin typeface="Times New Roman"/>
              <a:ea typeface="Times New Roman"/>
              <a:cs typeface="Times New Roman"/>
              <a:sym typeface="Times New Roman"/>
            </a:endParaRPr>
          </a:p>
        </p:txBody>
      </p:sp>
      <p:sp>
        <p:nvSpPr>
          <p:cNvPr id="167" name="Google Shape;167;p1"/>
          <p:cNvSpPr txBox="1"/>
          <p:nvPr>
            <p:ph idx="1" type="body"/>
          </p:nvPr>
        </p:nvSpPr>
        <p:spPr>
          <a:xfrm>
            <a:off x="6116084" y="609601"/>
            <a:ext cx="5511296" cy="51756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200"/>
              <a:buNone/>
            </a:pPr>
            <a:r>
              <a:rPr lang="en-IN" sz="1500">
                <a:solidFill>
                  <a:srgbClr val="FFFFFF"/>
                </a:solidFill>
              </a:rPr>
              <a:t>                  </a:t>
            </a:r>
            <a:r>
              <a:rPr b="1" lang="en-IN">
                <a:solidFill>
                  <a:srgbClr val="FFFFFF"/>
                </a:solidFill>
                <a:latin typeface="Times New Roman"/>
                <a:ea typeface="Times New Roman"/>
                <a:cs typeface="Times New Roman"/>
                <a:sym typeface="Times New Roman"/>
              </a:rPr>
              <a:t>PROJECT-1 (ECD-416)</a:t>
            </a:r>
            <a:endParaRPr/>
          </a:p>
          <a:p>
            <a:pPr indent="0" lvl="0" marL="0" rtl="0" algn="l">
              <a:lnSpc>
                <a:spcPct val="90000"/>
              </a:lnSpc>
              <a:spcBef>
                <a:spcPts val="1000"/>
              </a:spcBef>
              <a:spcAft>
                <a:spcPts val="0"/>
              </a:spcAft>
              <a:buSzPts val="1200"/>
              <a:buNone/>
            </a:pPr>
            <a:r>
              <a:t/>
            </a:r>
            <a:endParaRPr sz="15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1200"/>
              <a:buNone/>
            </a:pPr>
            <a:r>
              <a:rPr lang="en-IN" sz="1500">
                <a:solidFill>
                  <a:srgbClr val="FFFFFF"/>
                </a:solidFill>
                <a:latin typeface="Times New Roman"/>
                <a:ea typeface="Times New Roman"/>
                <a:cs typeface="Times New Roman"/>
                <a:sym typeface="Times New Roman"/>
              </a:rPr>
              <a:t>                                                                                                          Submitted By- </a:t>
            </a:r>
            <a:endParaRPr/>
          </a:p>
          <a:p>
            <a:pPr indent="0" lvl="0" marL="0" rtl="0" algn="l">
              <a:lnSpc>
                <a:spcPct val="90000"/>
              </a:lnSpc>
              <a:spcBef>
                <a:spcPts val="0"/>
              </a:spcBef>
              <a:spcAft>
                <a:spcPts val="0"/>
              </a:spcAft>
              <a:buSzPts val="1200"/>
              <a:buNone/>
            </a:pPr>
            <a:r>
              <a:rPr lang="en-IN" sz="1500">
                <a:solidFill>
                  <a:srgbClr val="FFFFFF"/>
                </a:solidFill>
                <a:latin typeface="Times New Roman"/>
                <a:ea typeface="Times New Roman"/>
                <a:cs typeface="Times New Roman"/>
                <a:sym typeface="Times New Roman"/>
              </a:rPr>
              <a:t>                                                                                                                           Sunil Kumar 17mi438 </a:t>
            </a:r>
            <a:endParaRPr/>
          </a:p>
          <a:p>
            <a:pPr indent="0" lvl="0" marL="0" rtl="0" algn="l">
              <a:lnSpc>
                <a:spcPct val="90000"/>
              </a:lnSpc>
              <a:spcBef>
                <a:spcPts val="0"/>
              </a:spcBef>
              <a:spcAft>
                <a:spcPts val="0"/>
              </a:spcAft>
              <a:buSzPts val="1200"/>
              <a:buNone/>
            </a:pPr>
            <a:r>
              <a:rPr lang="en-IN" sz="1500">
                <a:solidFill>
                  <a:srgbClr val="FFFFFF"/>
                </a:solidFill>
                <a:latin typeface="Times New Roman"/>
                <a:ea typeface="Times New Roman"/>
                <a:cs typeface="Times New Roman"/>
                <a:sym typeface="Times New Roman"/>
              </a:rPr>
              <a:t>                                                                                                                    Divyanshu Bhaik 17mi446 </a:t>
            </a:r>
            <a:endParaRPr/>
          </a:p>
          <a:p>
            <a:pPr indent="0" lvl="0" marL="0" rtl="0" algn="l">
              <a:lnSpc>
                <a:spcPct val="90000"/>
              </a:lnSpc>
              <a:spcBef>
                <a:spcPts val="0"/>
              </a:spcBef>
              <a:spcAft>
                <a:spcPts val="0"/>
              </a:spcAft>
              <a:buSzPts val="1200"/>
              <a:buNone/>
            </a:pPr>
            <a:r>
              <a:rPr lang="en-IN" sz="1500">
                <a:solidFill>
                  <a:srgbClr val="FFFFFF"/>
                </a:solidFill>
                <a:latin typeface="Times New Roman"/>
                <a:ea typeface="Times New Roman"/>
                <a:cs typeface="Times New Roman"/>
                <a:sym typeface="Times New Roman"/>
              </a:rPr>
              <a:t>                                                                                                                    Prayas Thakur 17mi437</a:t>
            </a:r>
            <a:endParaRPr/>
          </a:p>
          <a:p>
            <a:pPr indent="0" lvl="0" marL="0" rtl="0" algn="l">
              <a:lnSpc>
                <a:spcPct val="90000"/>
              </a:lnSpc>
              <a:spcBef>
                <a:spcPts val="0"/>
              </a:spcBef>
              <a:spcAft>
                <a:spcPts val="0"/>
              </a:spcAft>
              <a:buSzPts val="1200"/>
              <a:buNone/>
            </a:pPr>
            <a:r>
              <a:rPr lang="en-IN" sz="1500">
                <a:solidFill>
                  <a:srgbClr val="FFFFFF"/>
                </a:solidFill>
                <a:latin typeface="Times New Roman"/>
                <a:ea typeface="Times New Roman"/>
                <a:cs typeface="Times New Roman"/>
                <a:sym typeface="Times New Roman"/>
              </a:rPr>
              <a:t>                                                                                                                    Rahul Sharma 17mi426</a:t>
            </a:r>
            <a:endParaRPr/>
          </a:p>
          <a:p>
            <a:pPr indent="0" lvl="0" marL="0" rtl="0" algn="l">
              <a:lnSpc>
                <a:spcPct val="90000"/>
              </a:lnSpc>
              <a:spcBef>
                <a:spcPts val="0"/>
              </a:spcBef>
              <a:spcAft>
                <a:spcPts val="0"/>
              </a:spcAft>
              <a:buSzPts val="1200"/>
              <a:buNone/>
            </a:pPr>
            <a:r>
              <a:rPr lang="en-IN" sz="1500">
                <a:solidFill>
                  <a:srgbClr val="FFFFFF"/>
                </a:solidFill>
                <a:latin typeface="Times New Roman"/>
                <a:ea typeface="Times New Roman"/>
                <a:cs typeface="Times New Roman"/>
                <a:sym typeface="Times New Roman"/>
              </a:rPr>
              <a:t>                                                                                                                 ECE Dual Degree (BTech &amp; MTech)</a:t>
            </a:r>
            <a:endParaRPr/>
          </a:p>
          <a:p>
            <a:pPr indent="0" lvl="0" marL="0" rtl="0" algn="ctr">
              <a:lnSpc>
                <a:spcPct val="90000"/>
              </a:lnSpc>
              <a:spcBef>
                <a:spcPts val="1000"/>
              </a:spcBef>
              <a:spcAft>
                <a:spcPts val="0"/>
              </a:spcAft>
              <a:buSzPts val="1200"/>
              <a:buNone/>
            </a:pPr>
            <a:r>
              <a:rPr lang="en-IN" sz="1500">
                <a:solidFill>
                  <a:srgbClr val="FFFFFF"/>
                </a:solidFill>
                <a:latin typeface="Times New Roman"/>
                <a:ea typeface="Times New Roman"/>
                <a:cs typeface="Times New Roman"/>
                <a:sym typeface="Times New Roman"/>
              </a:rPr>
              <a:t>                                                            </a:t>
            </a:r>
            <a:endParaRPr/>
          </a:p>
          <a:p>
            <a:pPr indent="0" lvl="0" marL="0" rtl="0" algn="ctr">
              <a:lnSpc>
                <a:spcPct val="90000"/>
              </a:lnSpc>
              <a:spcBef>
                <a:spcPts val="1000"/>
              </a:spcBef>
              <a:spcAft>
                <a:spcPts val="0"/>
              </a:spcAft>
              <a:buSzPts val="1200"/>
              <a:buNone/>
            </a:pPr>
            <a:r>
              <a:rPr lang="en-IN" sz="1500">
                <a:solidFill>
                  <a:srgbClr val="FFFFFF"/>
                </a:solidFill>
                <a:latin typeface="Times New Roman"/>
                <a:ea typeface="Times New Roman"/>
                <a:cs typeface="Times New Roman"/>
                <a:sym typeface="Times New Roman"/>
              </a:rPr>
              <a:t> Under the Guidance of </a:t>
            </a:r>
            <a:endParaRPr/>
          </a:p>
          <a:p>
            <a:pPr indent="0" lvl="0" marL="0" rtl="0" algn="ctr">
              <a:lnSpc>
                <a:spcPct val="90000"/>
              </a:lnSpc>
              <a:spcBef>
                <a:spcPts val="0"/>
              </a:spcBef>
              <a:spcAft>
                <a:spcPts val="0"/>
              </a:spcAft>
              <a:buSzPts val="1200"/>
              <a:buNone/>
            </a:pPr>
            <a:r>
              <a:rPr lang="en-IN" sz="1500">
                <a:solidFill>
                  <a:srgbClr val="FFFFFF"/>
                </a:solidFill>
                <a:latin typeface="Times New Roman"/>
                <a:ea typeface="Times New Roman"/>
                <a:cs typeface="Times New Roman"/>
                <a:sym typeface="Times New Roman"/>
              </a:rPr>
              <a:t>  Dr. Abhijit Bhattacharyya</a:t>
            </a:r>
            <a:endParaRPr/>
          </a:p>
          <a:p>
            <a:pPr indent="0" lvl="0" marL="0" rtl="0" algn="ctr">
              <a:lnSpc>
                <a:spcPct val="90000"/>
              </a:lnSpc>
              <a:spcBef>
                <a:spcPts val="0"/>
              </a:spcBef>
              <a:spcAft>
                <a:spcPts val="0"/>
              </a:spcAft>
              <a:buSzPts val="1200"/>
              <a:buNone/>
            </a:pPr>
            <a:r>
              <a:rPr lang="en-IN" sz="1500">
                <a:solidFill>
                  <a:srgbClr val="FFFFFF"/>
                </a:solidFill>
                <a:latin typeface="Times New Roman"/>
                <a:ea typeface="Times New Roman"/>
                <a:cs typeface="Times New Roman"/>
                <a:sym typeface="Times New Roman"/>
              </a:rPr>
              <a:t>     Assistant Professor</a:t>
            </a:r>
            <a:endParaRPr/>
          </a:p>
          <a:p>
            <a:pPr indent="0" lvl="0" marL="0" rtl="0" algn="l">
              <a:lnSpc>
                <a:spcPct val="90000"/>
              </a:lnSpc>
              <a:spcBef>
                <a:spcPts val="0"/>
              </a:spcBef>
              <a:spcAft>
                <a:spcPts val="0"/>
              </a:spcAft>
              <a:buSzPts val="1200"/>
              <a:buNone/>
            </a:pPr>
            <a:r>
              <a:t/>
            </a:r>
            <a:endParaRPr sz="1500">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lang="en-IN" sz="1500">
                <a:solidFill>
                  <a:srgbClr val="FFFFFF"/>
                </a:solidFill>
                <a:latin typeface="Times New Roman"/>
                <a:ea typeface="Times New Roman"/>
                <a:cs typeface="Times New Roman"/>
                <a:sym typeface="Times New Roman"/>
              </a:rPr>
              <a:t>              </a:t>
            </a:r>
            <a:r>
              <a:rPr lang="en-IN" sz="1400">
                <a:solidFill>
                  <a:srgbClr val="FFFFFF"/>
                </a:solidFill>
                <a:latin typeface="Times New Roman"/>
                <a:ea typeface="Times New Roman"/>
                <a:cs typeface="Times New Roman"/>
                <a:sym typeface="Times New Roman"/>
              </a:rPr>
              <a:t>Department of Electronics and Communication Engineering</a:t>
            </a:r>
            <a:endParaRPr/>
          </a:p>
          <a:p>
            <a:pPr indent="0" lvl="0" marL="0" rtl="0" algn="l">
              <a:lnSpc>
                <a:spcPct val="90000"/>
              </a:lnSpc>
              <a:spcBef>
                <a:spcPts val="0"/>
              </a:spcBef>
              <a:spcAft>
                <a:spcPts val="0"/>
              </a:spcAft>
              <a:buSzPts val="1120"/>
              <a:buNone/>
            </a:pPr>
            <a:r>
              <a:rPr lang="en-IN" sz="1400">
                <a:solidFill>
                  <a:srgbClr val="FFFFFF"/>
                </a:solidFill>
                <a:latin typeface="Times New Roman"/>
                <a:ea typeface="Times New Roman"/>
                <a:cs typeface="Times New Roman"/>
                <a:sym typeface="Times New Roman"/>
              </a:rPr>
              <a:t>       National Institute of Technology Hamirpur, 177005 Himachal Pradesh</a:t>
            </a:r>
            <a:endParaRPr/>
          </a:p>
          <a:p>
            <a:pPr indent="0" lvl="0" marL="0" rtl="0" algn="l">
              <a:lnSpc>
                <a:spcPct val="90000"/>
              </a:lnSpc>
              <a:spcBef>
                <a:spcPts val="0"/>
              </a:spcBef>
              <a:spcAft>
                <a:spcPts val="0"/>
              </a:spcAft>
              <a:buSzPts val="1200"/>
              <a:buNone/>
            </a:pPr>
            <a:r>
              <a:t/>
            </a:r>
            <a:endParaRPr sz="1500">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sz="1500">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sz="1500">
              <a:solidFill>
                <a:srgbClr val="FFFFFF"/>
              </a:solidFill>
              <a:latin typeface="Times New Roman"/>
              <a:ea typeface="Times New Roman"/>
              <a:cs typeface="Times New Roman"/>
              <a:sym typeface="Times New Roman"/>
            </a:endParaRPr>
          </a:p>
        </p:txBody>
      </p:sp>
      <p:pic>
        <p:nvPicPr>
          <p:cNvPr id="168" name="Google Shape;168;p1"/>
          <p:cNvPicPr preferRelativeResize="0"/>
          <p:nvPr/>
        </p:nvPicPr>
        <p:blipFill rotWithShape="1">
          <a:blip r:embed="rId3">
            <a:alphaModFix/>
          </a:blip>
          <a:srcRect b="0" l="0" r="0" t="0"/>
          <a:stretch/>
        </p:blipFill>
        <p:spPr>
          <a:xfrm>
            <a:off x="810558" y="429803"/>
            <a:ext cx="1150971" cy="11256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Final Pipeline of Operation-</a:t>
            </a:r>
            <a:endParaRPr/>
          </a:p>
        </p:txBody>
      </p:sp>
      <p:pic>
        <p:nvPicPr>
          <p:cNvPr id="222" name="Google Shape;222;p10"/>
          <p:cNvPicPr preferRelativeResize="0"/>
          <p:nvPr>
            <p:ph idx="1" type="body"/>
          </p:nvPr>
        </p:nvPicPr>
        <p:blipFill rotWithShape="1">
          <a:blip r:embed="rId3">
            <a:alphaModFix/>
          </a:blip>
          <a:srcRect b="0" l="0" r="0" t="0"/>
          <a:stretch/>
        </p:blipFill>
        <p:spPr>
          <a:xfrm>
            <a:off x="677334" y="2059348"/>
            <a:ext cx="7077724" cy="340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pic>
        <p:nvPicPr>
          <p:cNvPr id="228" name="Google Shape;228;p11"/>
          <p:cNvPicPr preferRelativeResize="0"/>
          <p:nvPr>
            <p:ph idx="1" type="body"/>
          </p:nvPr>
        </p:nvPicPr>
        <p:blipFill rotWithShape="1">
          <a:blip r:embed="rId3">
            <a:alphaModFix/>
          </a:blip>
          <a:srcRect b="0" l="0" r="0" t="0"/>
          <a:stretch/>
        </p:blipFill>
        <p:spPr>
          <a:xfrm>
            <a:off x="428626" y="514350"/>
            <a:ext cx="9801224" cy="552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Pipeline of processing</a:t>
            </a:r>
            <a:endParaRPr/>
          </a:p>
        </p:txBody>
      </p:sp>
      <p:sp>
        <p:nvSpPr>
          <p:cNvPr id="234" name="Google Shape;234;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0" lvl="0" marL="0" rtl="0" algn="l">
              <a:lnSpc>
                <a:spcPct val="80000"/>
              </a:lnSpc>
              <a:spcBef>
                <a:spcPts val="1000"/>
              </a:spcBef>
              <a:spcAft>
                <a:spcPts val="0"/>
              </a:spcAft>
              <a:buSzPts val="1332"/>
              <a:buNone/>
            </a:pPr>
            <a:r>
              <a:rPr lang="en-IN" sz="1665"/>
              <a:t>Generation of masked images</a:t>
            </a:r>
            <a:endParaRPr/>
          </a:p>
          <a:p>
            <a:pPr indent="0" lvl="0" marL="0" rtl="0" algn="l">
              <a:lnSpc>
                <a:spcPct val="80000"/>
              </a:lnSpc>
              <a:spcBef>
                <a:spcPts val="1000"/>
              </a:spcBef>
              <a:spcAft>
                <a:spcPts val="0"/>
              </a:spcAft>
              <a:buSzPts val="1332"/>
              <a:buNone/>
            </a:pPr>
            <a:r>
              <a:rPr lang="en-IN" sz="1665"/>
              <a:t> Predicted NAND/OR Xray Masked Image</a:t>
            </a:r>
            <a:endParaRPr sz="1665"/>
          </a:p>
        </p:txBody>
      </p:sp>
      <p:pic>
        <p:nvPicPr>
          <p:cNvPr id="235" name="Google Shape;235;p12"/>
          <p:cNvPicPr preferRelativeResize="0"/>
          <p:nvPr/>
        </p:nvPicPr>
        <p:blipFill rotWithShape="1">
          <a:blip r:embed="rId3">
            <a:alphaModFix/>
          </a:blip>
          <a:srcRect b="0" l="0" r="0" t="0"/>
          <a:stretch/>
        </p:blipFill>
        <p:spPr>
          <a:xfrm>
            <a:off x="1223890" y="1830892"/>
            <a:ext cx="6543675" cy="293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Classification </a:t>
            </a:r>
            <a:endParaRPr/>
          </a:p>
        </p:txBody>
      </p:sp>
      <p:sp>
        <p:nvSpPr>
          <p:cNvPr id="241" name="Google Shape;241;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We have proposed a particular pipeline for classification of Xray Images of a patient into three types. Namely COVID-19, Pneumonia, Normal. For this particular pipeline we have tested best performing pretrained classification models from ImageNet available in Keras Library. Also we have tested a self-defined Simple Convolution Network for the same purpose.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Name of the training model used</a:t>
            </a:r>
            <a:endParaRPr/>
          </a:p>
        </p:txBody>
      </p:sp>
      <p:sp>
        <p:nvSpPr>
          <p:cNvPr id="247" name="Google Shape;247;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N"/>
              <a:t>Name of the training model used </a:t>
            </a:r>
            <a:endParaRPr/>
          </a:p>
          <a:p>
            <a:pPr indent="-342900" lvl="0" marL="342900" rtl="0" algn="l">
              <a:spcBef>
                <a:spcPts val="1000"/>
              </a:spcBef>
              <a:spcAft>
                <a:spcPts val="0"/>
              </a:spcAft>
              <a:buSzPts val="1440"/>
              <a:buChar char="►"/>
            </a:pPr>
            <a:r>
              <a:rPr lang="en-IN"/>
              <a:t> Simple Convolution Network (self-defined) </a:t>
            </a:r>
            <a:endParaRPr/>
          </a:p>
          <a:p>
            <a:pPr indent="-342900" lvl="0" marL="342900" rtl="0" algn="l">
              <a:spcBef>
                <a:spcPts val="1000"/>
              </a:spcBef>
              <a:spcAft>
                <a:spcPts val="0"/>
              </a:spcAft>
              <a:buSzPts val="1440"/>
              <a:buChar char="►"/>
            </a:pPr>
            <a:r>
              <a:rPr lang="en-IN"/>
              <a:t> VGG-16</a:t>
            </a:r>
            <a:endParaRPr/>
          </a:p>
          <a:p>
            <a:pPr indent="-342900" lvl="0" marL="342900" rtl="0" algn="l">
              <a:spcBef>
                <a:spcPts val="1000"/>
              </a:spcBef>
              <a:spcAft>
                <a:spcPts val="0"/>
              </a:spcAft>
              <a:buSzPts val="1440"/>
              <a:buChar char="►"/>
            </a:pPr>
            <a:r>
              <a:rPr lang="en-IN"/>
              <a:t> VGG-19</a:t>
            </a:r>
            <a:endParaRPr/>
          </a:p>
          <a:p>
            <a:pPr indent="-342900" lvl="0" marL="342900" rtl="0" algn="l">
              <a:spcBef>
                <a:spcPts val="1000"/>
              </a:spcBef>
              <a:spcAft>
                <a:spcPts val="0"/>
              </a:spcAft>
              <a:buSzPts val="1440"/>
              <a:buChar char="►"/>
            </a:pPr>
            <a:r>
              <a:rPr lang="en-IN"/>
              <a:t> Xception </a:t>
            </a:r>
            <a:endParaRPr/>
          </a:p>
          <a:p>
            <a:pPr indent="-342900" lvl="0" marL="342900" rtl="0" algn="l">
              <a:spcBef>
                <a:spcPts val="1000"/>
              </a:spcBef>
              <a:spcAft>
                <a:spcPts val="0"/>
              </a:spcAft>
              <a:buSzPts val="1440"/>
              <a:buChar char="►"/>
            </a:pPr>
            <a:r>
              <a:rPr lang="en-IN"/>
              <a:t> DenseNet169</a:t>
            </a:r>
            <a:endParaRPr/>
          </a:p>
          <a:p>
            <a:pPr indent="-342900" lvl="0" marL="342900" rtl="0" algn="l">
              <a:spcBef>
                <a:spcPts val="1000"/>
              </a:spcBef>
              <a:spcAft>
                <a:spcPts val="0"/>
              </a:spcAft>
              <a:buSzPts val="1440"/>
              <a:buChar char="►"/>
            </a:pPr>
            <a:r>
              <a:rPr lang="en-IN"/>
              <a:t> DenseNet201 </a:t>
            </a:r>
            <a:endParaRPr/>
          </a:p>
          <a:p>
            <a:pPr indent="-342900" lvl="0" marL="342900" rtl="0" algn="l">
              <a:spcBef>
                <a:spcPts val="1000"/>
              </a:spcBef>
              <a:spcAft>
                <a:spcPts val="0"/>
              </a:spcAft>
              <a:buSzPts val="1440"/>
              <a:buChar char="►"/>
            </a:pPr>
            <a:r>
              <a:rPr lang="en-IN"/>
              <a:t> InceptionResNetV2</a:t>
            </a:r>
            <a:endParaRPr/>
          </a:p>
          <a:p>
            <a:pPr indent="-342900" lvl="0" marL="342900" rtl="0" algn="l">
              <a:spcBef>
                <a:spcPts val="1000"/>
              </a:spcBef>
              <a:spcAft>
                <a:spcPts val="0"/>
              </a:spcAft>
              <a:buSzPts val="1440"/>
              <a:buChar char="►"/>
            </a:pPr>
            <a:r>
              <a:rPr lang="en-IN"/>
              <a:t> NASANetLarge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DATA type of trained images</a:t>
            </a:r>
            <a:endParaRPr/>
          </a:p>
        </p:txBody>
      </p:sp>
      <p:sp>
        <p:nvSpPr>
          <p:cNvPr id="253" name="Google Shape;253;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 Maximum number of images for particular class for training is 700 due to RAM restriction. </a:t>
            </a:r>
            <a:endParaRPr/>
          </a:p>
          <a:p>
            <a:pPr indent="-342900" lvl="0" marL="342900" rtl="0" algn="l">
              <a:spcBef>
                <a:spcPts val="1000"/>
              </a:spcBef>
              <a:spcAft>
                <a:spcPts val="0"/>
              </a:spcAft>
              <a:buSzPts val="1440"/>
              <a:buChar char="►"/>
            </a:pPr>
            <a:r>
              <a:rPr lang="en-IN"/>
              <a:t>• Test Size for validation data is 0.1% of total data.</a:t>
            </a:r>
            <a:endParaRPr/>
          </a:p>
          <a:p>
            <a:pPr indent="-342900" lvl="0" marL="342900" rtl="0" algn="l">
              <a:spcBef>
                <a:spcPts val="1000"/>
              </a:spcBef>
              <a:spcAft>
                <a:spcPts val="0"/>
              </a:spcAft>
              <a:buSzPts val="1440"/>
              <a:buChar char="►"/>
            </a:pPr>
            <a:r>
              <a:rPr lang="en-IN"/>
              <a:t> • For transfer learning models we have used include top = true and weights are downloaded from ImageNet.</a:t>
            </a:r>
            <a:endParaRPr/>
          </a:p>
          <a:p>
            <a:pPr indent="-342900" lvl="0" marL="342900" rtl="0" algn="l">
              <a:spcBef>
                <a:spcPts val="1000"/>
              </a:spcBef>
              <a:spcAft>
                <a:spcPts val="0"/>
              </a:spcAft>
              <a:buSzPts val="1440"/>
              <a:buChar char="►"/>
            </a:pPr>
            <a:r>
              <a:rPr lang="en-IN"/>
              <a:t> • Fully connected dense layer used after flatten layer are</a:t>
            </a:r>
            <a:endParaRPr/>
          </a:p>
          <a:p>
            <a:pPr indent="0" lvl="0" marL="0" rtl="0" algn="l">
              <a:spcBef>
                <a:spcPts val="1000"/>
              </a:spcBef>
              <a:spcAft>
                <a:spcPts val="0"/>
              </a:spcAft>
              <a:buSzPts val="1440"/>
              <a:buNone/>
            </a:pPr>
            <a:r>
              <a:rPr lang="en-IN"/>
              <a:t>                                                          FC1,       FC2,       FC3   and      Output.</a:t>
            </a:r>
            <a:endParaRPr/>
          </a:p>
          <a:p>
            <a:pPr indent="0" lvl="0" marL="0" rtl="0" algn="l">
              <a:spcBef>
                <a:spcPts val="1000"/>
              </a:spcBef>
              <a:spcAft>
                <a:spcPts val="0"/>
              </a:spcAft>
              <a:buSzPts val="1440"/>
              <a:buNone/>
            </a:pPr>
            <a:r>
              <a:rPr lang="en-IN"/>
              <a:t>            Number of Perceptron            4096      1024       256                  3 </a:t>
            </a:r>
            <a:endParaRPr/>
          </a:p>
          <a:p>
            <a:pPr indent="0" lvl="0" marL="0" rtl="0" algn="l">
              <a:spcBef>
                <a:spcPts val="1000"/>
              </a:spcBef>
              <a:spcAft>
                <a:spcPts val="0"/>
              </a:spcAft>
              <a:buSzPts val="1440"/>
              <a:buNone/>
            </a:pPr>
            <a:r>
              <a:rPr lang="en-IN"/>
              <a:t>            Activation Function                relu        relu       relu              SoftMax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idx="4294967295" type="body"/>
          </p:nvPr>
        </p:nvSpPr>
        <p:spPr>
          <a:xfrm>
            <a:off x="0" y="698500"/>
            <a:ext cx="9652000" cy="5461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IN"/>
              <a:t>• Optimizer - Adam Optimizer </a:t>
            </a:r>
            <a:endParaRPr/>
          </a:p>
          <a:p>
            <a:pPr indent="-342900" lvl="0" marL="342900" rtl="0" algn="l">
              <a:lnSpc>
                <a:spcPct val="90000"/>
              </a:lnSpc>
              <a:spcBef>
                <a:spcPts val="1000"/>
              </a:spcBef>
              <a:spcAft>
                <a:spcPts val="0"/>
              </a:spcAft>
              <a:buSzPts val="1440"/>
              <a:buChar char="►"/>
            </a:pPr>
            <a:r>
              <a:rPr lang="en-IN"/>
              <a:t>Learning rate=0.001 </a:t>
            </a:r>
            <a:endParaRPr/>
          </a:p>
          <a:p>
            <a:pPr indent="-342900" lvl="0" marL="342900" rtl="0" algn="l">
              <a:lnSpc>
                <a:spcPct val="90000"/>
              </a:lnSpc>
              <a:spcBef>
                <a:spcPts val="1000"/>
              </a:spcBef>
              <a:spcAft>
                <a:spcPts val="0"/>
              </a:spcAft>
              <a:buSzPts val="1440"/>
              <a:buChar char="►"/>
            </a:pPr>
            <a:r>
              <a:rPr lang="en-IN"/>
              <a:t>• Loss Function – Categorical Cross Entropy </a:t>
            </a:r>
            <a:endParaRPr/>
          </a:p>
          <a:p>
            <a:pPr indent="-342900" lvl="0" marL="342900" rtl="0" algn="l">
              <a:lnSpc>
                <a:spcPct val="90000"/>
              </a:lnSpc>
              <a:spcBef>
                <a:spcPts val="1000"/>
              </a:spcBef>
              <a:spcAft>
                <a:spcPts val="0"/>
              </a:spcAft>
              <a:buSzPts val="1440"/>
              <a:buChar char="►"/>
            </a:pPr>
            <a:r>
              <a:rPr lang="en-IN"/>
              <a:t>• Matrix of evolution during training is accuracy.</a:t>
            </a:r>
            <a:endParaRPr/>
          </a:p>
          <a:p>
            <a:pPr indent="-342900" lvl="0" marL="342900" rtl="0" algn="l">
              <a:lnSpc>
                <a:spcPct val="90000"/>
              </a:lnSpc>
              <a:spcBef>
                <a:spcPts val="1000"/>
              </a:spcBef>
              <a:spcAft>
                <a:spcPts val="0"/>
              </a:spcAft>
              <a:buSzPts val="1440"/>
              <a:buChar char="►"/>
            </a:pPr>
            <a:r>
              <a:rPr lang="en-IN"/>
              <a:t> • We have used pre-processed input functions related to every transfer learning model used ion this research.</a:t>
            </a:r>
            <a:endParaRPr/>
          </a:p>
          <a:p>
            <a:pPr indent="-342900" lvl="0" marL="342900" rtl="0" algn="l">
              <a:lnSpc>
                <a:spcPct val="90000"/>
              </a:lnSpc>
              <a:spcBef>
                <a:spcPts val="1000"/>
              </a:spcBef>
              <a:spcAft>
                <a:spcPts val="0"/>
              </a:spcAft>
              <a:buSzPts val="1440"/>
              <a:buChar char="►"/>
            </a:pPr>
            <a:r>
              <a:rPr lang="en-IN"/>
              <a:t> • Call Back used Model Check Point ReduceLROnPlateau </a:t>
            </a:r>
            <a:endParaRPr/>
          </a:p>
          <a:p>
            <a:pPr indent="-342900" lvl="0" marL="342900" rtl="0" algn="l">
              <a:lnSpc>
                <a:spcPct val="90000"/>
              </a:lnSpc>
              <a:spcBef>
                <a:spcPts val="1000"/>
              </a:spcBef>
              <a:spcAft>
                <a:spcPts val="0"/>
              </a:spcAft>
              <a:buSzPts val="1440"/>
              <a:buChar char="►"/>
            </a:pPr>
            <a:r>
              <a:rPr lang="en-IN"/>
              <a:t>• Epoch range (100-300)</a:t>
            </a:r>
            <a:endParaRPr/>
          </a:p>
          <a:p>
            <a:pPr indent="-342900" lvl="0" marL="342900" rtl="0" algn="l">
              <a:lnSpc>
                <a:spcPct val="90000"/>
              </a:lnSpc>
              <a:spcBef>
                <a:spcPts val="1000"/>
              </a:spcBef>
              <a:spcAft>
                <a:spcPts val="0"/>
              </a:spcAft>
              <a:buSzPts val="1440"/>
              <a:buChar char="►"/>
            </a:pPr>
            <a:r>
              <a:rPr lang="en-IN"/>
              <a:t> • Feature Extraction using Computer Vision Libraries Feature extraction algorithm used SIFT, BRISK Threshold value = 50 Clustering using K-means. Value of k = 128 </a:t>
            </a:r>
            <a:endParaRPr/>
          </a:p>
          <a:p>
            <a:pPr indent="-342900" lvl="0" marL="342900" rtl="0" algn="l">
              <a:lnSpc>
                <a:spcPct val="90000"/>
              </a:lnSpc>
              <a:spcBef>
                <a:spcPts val="1000"/>
              </a:spcBef>
              <a:spcAft>
                <a:spcPts val="0"/>
              </a:spcAft>
              <a:buSzPts val="1440"/>
              <a:buChar char="►"/>
            </a:pPr>
            <a:r>
              <a:rPr lang="en-IN"/>
              <a:t>• Combining all Processes Combining the outputs from K-means clustering and FC3 layer of trained models earlier. </a:t>
            </a:r>
            <a:endParaRPr/>
          </a:p>
          <a:p>
            <a:pPr indent="-342900" lvl="0" marL="342900" rtl="0" algn="l">
              <a:lnSpc>
                <a:spcPct val="90000"/>
              </a:lnSpc>
              <a:spcBef>
                <a:spcPts val="1000"/>
              </a:spcBef>
              <a:spcAft>
                <a:spcPts val="0"/>
              </a:spcAft>
              <a:buSzPts val="1440"/>
              <a:buChar char="►"/>
            </a:pPr>
            <a:r>
              <a:rPr lang="en-IN"/>
              <a:t>Total feature = 384 </a:t>
            </a:r>
            <a:endParaRPr/>
          </a:p>
          <a:p>
            <a:pPr indent="-342900" lvl="0" marL="342900" rtl="0" algn="l">
              <a:lnSpc>
                <a:spcPct val="90000"/>
              </a:lnSpc>
              <a:spcBef>
                <a:spcPts val="1000"/>
              </a:spcBef>
              <a:spcAft>
                <a:spcPts val="0"/>
              </a:spcAft>
              <a:buSzPts val="1440"/>
              <a:buChar char="►"/>
            </a:pPr>
            <a:r>
              <a:rPr lang="en-IN"/>
              <a:t>Maximum input data for training = 2100 Containing maximum of 700 training data per class. </a:t>
            </a:r>
            <a:endParaRPr/>
          </a:p>
          <a:p>
            <a:pPr indent="-342900" lvl="0" marL="342900" rtl="0" algn="l">
              <a:lnSpc>
                <a:spcPct val="90000"/>
              </a:lnSpc>
              <a:spcBef>
                <a:spcPts val="1000"/>
              </a:spcBef>
              <a:spcAft>
                <a:spcPts val="0"/>
              </a:spcAft>
              <a:buSzPts val="1440"/>
              <a:buChar char="►"/>
            </a:pPr>
            <a:r>
              <a:rPr lang="en-IN"/>
              <a:t>Total size = 0.1% of total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DL model contain total no. of 7 layers</a:t>
            </a:r>
            <a:endParaRPr/>
          </a:p>
        </p:txBody>
      </p:sp>
      <p:pic>
        <p:nvPicPr>
          <p:cNvPr id="264" name="Google Shape;264;p17"/>
          <p:cNvPicPr preferRelativeResize="0"/>
          <p:nvPr>
            <p:ph idx="1" type="body"/>
          </p:nvPr>
        </p:nvPicPr>
        <p:blipFill rotWithShape="1">
          <a:blip r:embed="rId3">
            <a:alphaModFix/>
          </a:blip>
          <a:srcRect b="0" l="0" r="0" t="0"/>
          <a:stretch/>
        </p:blipFill>
        <p:spPr>
          <a:xfrm>
            <a:off x="1837531" y="2667001"/>
            <a:ext cx="7887494" cy="2847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8"/>
          <p:cNvSpPr txBox="1"/>
          <p:nvPr>
            <p:ph idx="4294967295" type="body"/>
          </p:nvPr>
        </p:nvSpPr>
        <p:spPr>
          <a:xfrm>
            <a:off x="0" y="628650"/>
            <a:ext cx="8596313" cy="4932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Optimizer- Adam optimizer</a:t>
            </a:r>
            <a:endParaRPr/>
          </a:p>
          <a:p>
            <a:pPr indent="-342900" lvl="0" marL="342900" rtl="0" algn="l">
              <a:spcBef>
                <a:spcPts val="1000"/>
              </a:spcBef>
              <a:spcAft>
                <a:spcPts val="0"/>
              </a:spcAft>
              <a:buSzPts val="1440"/>
              <a:buChar char="►"/>
            </a:pPr>
            <a:r>
              <a:rPr lang="en-IN"/>
              <a:t>Learning rate- 0.001</a:t>
            </a:r>
            <a:endParaRPr/>
          </a:p>
          <a:p>
            <a:pPr indent="-342900" lvl="0" marL="342900" rtl="0" algn="l">
              <a:spcBef>
                <a:spcPts val="1000"/>
              </a:spcBef>
              <a:spcAft>
                <a:spcPts val="0"/>
              </a:spcAft>
              <a:buSzPts val="1440"/>
              <a:buChar char="►"/>
            </a:pPr>
            <a:r>
              <a:rPr lang="en-IN"/>
              <a:t>Loss function – Categorical cross entropy </a:t>
            </a:r>
            <a:endParaRPr/>
          </a:p>
          <a:p>
            <a:pPr indent="-342900" lvl="0" marL="342900" rtl="0" algn="l">
              <a:spcBef>
                <a:spcPts val="1000"/>
              </a:spcBef>
              <a:spcAft>
                <a:spcPts val="0"/>
              </a:spcAft>
              <a:buSzPts val="1440"/>
              <a:buChar char="►"/>
            </a:pPr>
            <a:r>
              <a:rPr lang="en-IN"/>
              <a:t>Matrix of evolution- accuracy </a:t>
            </a:r>
            <a:endParaRPr/>
          </a:p>
          <a:p>
            <a:pPr indent="-342900" lvl="0" marL="342900" rtl="0" algn="l">
              <a:spcBef>
                <a:spcPts val="1000"/>
              </a:spcBef>
              <a:spcAft>
                <a:spcPts val="0"/>
              </a:spcAft>
              <a:buSzPts val="1440"/>
              <a:buChar char="►"/>
            </a:pPr>
            <a:r>
              <a:rPr lang="en-IN"/>
              <a:t>Call-backs Model check point ReduceLROnPlateau  </a:t>
            </a:r>
            <a:endParaRPr/>
          </a:p>
          <a:p>
            <a:pPr indent="-342900" lvl="0" marL="342900" rtl="0" algn="l">
              <a:spcBef>
                <a:spcPts val="1000"/>
              </a:spcBef>
              <a:spcAft>
                <a:spcPts val="0"/>
              </a:spcAft>
              <a:buSzPts val="1440"/>
              <a:buChar char="►"/>
            </a:pPr>
            <a:r>
              <a:rPr lang="en-IN"/>
              <a:t>Epoch range – (100-300) </a:t>
            </a:r>
            <a:endParaRPr/>
          </a:p>
          <a:p>
            <a:pPr indent="-342900" lvl="0" marL="342900" rtl="0" algn="l">
              <a:spcBef>
                <a:spcPts val="1000"/>
              </a:spcBef>
              <a:spcAft>
                <a:spcPts val="0"/>
              </a:spcAft>
              <a:buSzPts val="1440"/>
              <a:buChar char="►"/>
            </a:pPr>
            <a:r>
              <a:rPr lang="en-IN"/>
              <a:t>ML method use Output from Dense_6 layer = 128 are used as the input for the machine learning algorithms namely</a:t>
            </a:r>
            <a:endParaRPr/>
          </a:p>
          <a:p>
            <a:pPr indent="0" lvl="0" marL="0" rtl="0" algn="l">
              <a:spcBef>
                <a:spcPts val="1000"/>
              </a:spcBef>
              <a:spcAft>
                <a:spcPts val="0"/>
              </a:spcAft>
              <a:buSzPts val="1440"/>
              <a:buNone/>
            </a:pPr>
            <a:r>
              <a:rPr lang="en-IN"/>
              <a:t>    1. SVM- Max_iter = 5000 </a:t>
            </a:r>
            <a:endParaRPr/>
          </a:p>
          <a:p>
            <a:pPr indent="0" lvl="0" marL="0" rtl="0" algn="l">
              <a:spcBef>
                <a:spcPts val="1000"/>
              </a:spcBef>
              <a:spcAft>
                <a:spcPts val="0"/>
              </a:spcAft>
              <a:buSzPts val="1440"/>
              <a:buNone/>
            </a:pPr>
            <a:r>
              <a:rPr lang="en-IN"/>
              <a:t>    2. XGboost- Max_iter = 5000 </a:t>
            </a:r>
            <a:endParaRPr/>
          </a:p>
          <a:p>
            <a:pPr indent="0" lvl="0" marL="0" rtl="0" algn="l">
              <a:spcBef>
                <a:spcPts val="1000"/>
              </a:spcBef>
              <a:spcAft>
                <a:spcPts val="0"/>
              </a:spcAft>
              <a:buSzPts val="1440"/>
              <a:buNone/>
            </a:pPr>
            <a:r>
              <a:rPr lang="en-IN"/>
              <a:t>    3. Random Forest- n_estimators = 1000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Observations</a:t>
            </a:r>
            <a:endParaRPr/>
          </a:p>
        </p:txBody>
      </p:sp>
      <p:sp>
        <p:nvSpPr>
          <p:cNvPr id="275" name="Google Shape;275;p19"/>
          <p:cNvSpPr txBox="1"/>
          <p:nvPr>
            <p:ph idx="1" type="body"/>
          </p:nvPr>
        </p:nvSpPr>
        <p:spPr>
          <a:xfrm>
            <a:off x="677334" y="2160589"/>
            <a:ext cx="9990666"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Table 1: fc3 output from deep CNN model accuracy with SVM, XG boost and Random Forest</a:t>
            </a:r>
            <a:endParaRPr/>
          </a:p>
        </p:txBody>
      </p:sp>
      <p:graphicFrame>
        <p:nvGraphicFramePr>
          <p:cNvPr id="276" name="Google Shape;276;p19"/>
          <p:cNvGraphicFramePr/>
          <p:nvPr/>
        </p:nvGraphicFramePr>
        <p:xfrm>
          <a:off x="677334" y="2703802"/>
          <a:ext cx="3000000" cy="3000000"/>
        </p:xfrm>
        <a:graphic>
          <a:graphicData uri="http://schemas.openxmlformats.org/drawingml/2006/table">
            <a:tbl>
              <a:tblPr bandRow="1" firstRow="1">
                <a:noFill/>
                <a:tableStyleId>{43D9519B-57C2-4AC1-A134-1E4B7626AEA4}</a:tableStyleId>
              </a:tblPr>
              <a:tblGrid>
                <a:gridCol w="745075"/>
                <a:gridCol w="2410700"/>
                <a:gridCol w="1721050"/>
                <a:gridCol w="1625600"/>
                <a:gridCol w="1625600"/>
              </a:tblGrid>
              <a:tr h="370850">
                <a:tc>
                  <a:txBody>
                    <a:bodyPr/>
                    <a:lstStyle/>
                    <a:p>
                      <a:pPr indent="0" lvl="0" marL="0" marR="0" rtl="0" algn="l">
                        <a:spcBef>
                          <a:spcPts val="0"/>
                        </a:spcBef>
                        <a:spcAft>
                          <a:spcPts val="0"/>
                        </a:spcAft>
                        <a:buNone/>
                      </a:pPr>
                      <a:r>
                        <a:rPr lang="en-IN" sz="1800" u="none" cap="none" strike="noStrike"/>
                        <a:t>S.no</a:t>
                      </a:r>
                      <a:endParaRPr sz="1800"/>
                    </a:p>
                  </a:txBody>
                  <a:tcPr marT="45725" marB="45725" marR="91450" marL="91450"/>
                </a:tc>
                <a:tc>
                  <a:txBody>
                    <a:bodyPr/>
                    <a:lstStyle/>
                    <a:p>
                      <a:pPr indent="0" lvl="0" marL="0" marR="0" rtl="0" algn="l">
                        <a:spcBef>
                          <a:spcPts val="0"/>
                        </a:spcBef>
                        <a:spcAft>
                          <a:spcPts val="0"/>
                        </a:spcAft>
                        <a:buNone/>
                      </a:pPr>
                      <a:r>
                        <a:rPr lang="en-IN" sz="1800"/>
                        <a:t>Model</a:t>
                      </a:r>
                      <a:endParaRPr sz="1800"/>
                    </a:p>
                  </a:txBody>
                  <a:tcPr marT="45725" marB="45725" marR="91450" marL="91450"/>
                </a:tc>
                <a:tc>
                  <a:txBody>
                    <a:bodyPr/>
                    <a:lstStyle/>
                    <a:p>
                      <a:pPr indent="0" lvl="0" marL="0" marR="0" rtl="0" algn="l">
                        <a:spcBef>
                          <a:spcPts val="0"/>
                        </a:spcBef>
                        <a:spcAft>
                          <a:spcPts val="0"/>
                        </a:spcAft>
                        <a:buNone/>
                      </a:pPr>
                      <a:r>
                        <a:rPr lang="en-IN" sz="1800"/>
                        <a:t>SVM </a:t>
                      </a:r>
                      <a:endParaRPr sz="1800"/>
                    </a:p>
                  </a:txBody>
                  <a:tcPr marT="45725" marB="45725" marR="91450" marL="91450"/>
                </a:tc>
                <a:tc>
                  <a:txBody>
                    <a:bodyPr/>
                    <a:lstStyle/>
                    <a:p>
                      <a:pPr indent="0" lvl="0" marL="0" marR="0" rtl="0" algn="l">
                        <a:spcBef>
                          <a:spcPts val="0"/>
                        </a:spcBef>
                        <a:spcAft>
                          <a:spcPts val="0"/>
                        </a:spcAft>
                        <a:buNone/>
                      </a:pPr>
                      <a:r>
                        <a:rPr lang="en-IN" sz="1800"/>
                        <a:t>Xg boost</a:t>
                      </a:r>
                      <a:endParaRPr sz="1800"/>
                    </a:p>
                  </a:txBody>
                  <a:tcPr marT="45725" marB="45725" marR="91450" marL="91450"/>
                </a:tc>
                <a:tc>
                  <a:txBody>
                    <a:bodyPr/>
                    <a:lstStyle/>
                    <a:p>
                      <a:pPr indent="0" lvl="0" marL="0" marR="0" rtl="0" algn="l">
                        <a:spcBef>
                          <a:spcPts val="0"/>
                        </a:spcBef>
                        <a:spcAft>
                          <a:spcPts val="0"/>
                        </a:spcAft>
                        <a:buNone/>
                      </a:pPr>
                      <a:r>
                        <a:rPr lang="en-IN" sz="1800"/>
                        <a:t>Random forest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VGG-16</a:t>
                      </a:r>
                      <a:endParaRPr sz="1800"/>
                    </a:p>
                  </a:txBody>
                  <a:tcPr marT="45725" marB="45725" marR="91450" marL="91450"/>
                </a:tc>
                <a:tc>
                  <a:txBody>
                    <a:bodyPr/>
                    <a:lstStyle/>
                    <a:p>
                      <a:pPr indent="0" lvl="0" marL="0" marR="0" rtl="0" algn="l">
                        <a:spcBef>
                          <a:spcPts val="0"/>
                        </a:spcBef>
                        <a:spcAft>
                          <a:spcPts val="0"/>
                        </a:spcAft>
                        <a:buNone/>
                      </a:pPr>
                      <a:r>
                        <a:rPr lang="en-IN" sz="1800"/>
                        <a:t>93%</a:t>
                      </a:r>
                      <a:endParaRPr sz="1800"/>
                    </a:p>
                  </a:txBody>
                  <a:tcPr marT="45725" marB="45725" marR="91450" marL="91450"/>
                </a:tc>
                <a:tc>
                  <a:txBody>
                    <a:bodyPr/>
                    <a:lstStyle/>
                    <a:p>
                      <a:pPr indent="0" lvl="0" marL="0" marR="0" rtl="0" algn="l">
                        <a:spcBef>
                          <a:spcPts val="0"/>
                        </a:spcBef>
                        <a:spcAft>
                          <a:spcPts val="0"/>
                        </a:spcAft>
                        <a:buNone/>
                      </a:pPr>
                      <a:r>
                        <a:rPr lang="en-IN" sz="1800"/>
                        <a:t>93%</a:t>
                      </a:r>
                      <a:endParaRPr sz="1800"/>
                    </a:p>
                  </a:txBody>
                  <a:tcPr marT="45725" marB="45725" marR="91450" marL="91450"/>
                </a:tc>
                <a:tc>
                  <a:txBody>
                    <a:bodyPr/>
                    <a:lstStyle/>
                    <a:p>
                      <a:pPr indent="0" lvl="0" marL="0" marR="0" rtl="0" algn="l">
                        <a:spcBef>
                          <a:spcPts val="0"/>
                        </a:spcBef>
                        <a:spcAft>
                          <a:spcPts val="0"/>
                        </a:spcAft>
                        <a:buNone/>
                      </a:pPr>
                      <a:r>
                        <a:rPr lang="en-IN" sz="1800"/>
                        <a:t>93%</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VGG-19</a:t>
                      </a:r>
                      <a:endParaRPr sz="1800"/>
                    </a:p>
                  </a:txBody>
                  <a:tcPr marT="45725" marB="45725" marR="91450" marL="91450"/>
                </a:tc>
                <a:tc>
                  <a:txBody>
                    <a:bodyPr/>
                    <a:lstStyle/>
                    <a:p>
                      <a:pPr indent="0" lvl="0" marL="0" marR="0" rtl="0" algn="l">
                        <a:spcBef>
                          <a:spcPts val="0"/>
                        </a:spcBef>
                        <a:spcAft>
                          <a:spcPts val="0"/>
                        </a:spcAft>
                        <a:buNone/>
                      </a:pPr>
                      <a:r>
                        <a:rPr lang="en-IN" sz="1800"/>
                        <a:t>92%</a:t>
                      </a:r>
                      <a:endParaRPr sz="1800"/>
                    </a:p>
                  </a:txBody>
                  <a:tcPr marT="45725" marB="45725" marR="91450" marL="91450"/>
                </a:tc>
                <a:tc>
                  <a:txBody>
                    <a:bodyPr/>
                    <a:lstStyle/>
                    <a:p>
                      <a:pPr indent="0" lvl="0" marL="0" marR="0" rtl="0" algn="l">
                        <a:spcBef>
                          <a:spcPts val="0"/>
                        </a:spcBef>
                        <a:spcAft>
                          <a:spcPts val="0"/>
                        </a:spcAft>
                        <a:buNone/>
                      </a:pPr>
                      <a:r>
                        <a:rPr lang="en-IN" sz="1800"/>
                        <a:t>92%</a:t>
                      </a:r>
                      <a:endParaRPr sz="1800"/>
                    </a:p>
                  </a:txBody>
                  <a:tcPr marT="45725" marB="45725" marR="91450" marL="91450"/>
                </a:tc>
                <a:tc>
                  <a:txBody>
                    <a:bodyPr/>
                    <a:lstStyle/>
                    <a:p>
                      <a:pPr indent="0" lvl="0" marL="0" marR="0" rtl="0" algn="l">
                        <a:spcBef>
                          <a:spcPts val="0"/>
                        </a:spcBef>
                        <a:spcAft>
                          <a:spcPts val="0"/>
                        </a:spcAft>
                        <a:buNone/>
                      </a:pPr>
                      <a:r>
                        <a:rPr lang="en-IN" sz="1800"/>
                        <a:t>90%</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rebuchet MS"/>
                        <a:buNone/>
                      </a:pPr>
                      <a:r>
                        <a:rPr lang="en-IN" sz="1800"/>
                        <a:t>simple conv net</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91%</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DenseNet169</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c>
                  <a:txBody>
                    <a:bodyPr/>
                    <a:lstStyle/>
                    <a:p>
                      <a:pPr indent="0" lvl="0" marL="0" marR="0" rtl="0" algn="l">
                        <a:spcBef>
                          <a:spcPts val="0"/>
                        </a:spcBef>
                        <a:spcAft>
                          <a:spcPts val="0"/>
                        </a:spcAft>
                        <a:buNone/>
                      </a:pPr>
                      <a:r>
                        <a:rPr lang="en-IN" sz="1800"/>
                        <a:t>80%</a:t>
                      </a:r>
                      <a:endParaRPr/>
                    </a:p>
                  </a:txBody>
                  <a:tcPr marT="45725" marB="45725" marR="91450" marL="91450"/>
                </a:tc>
                <a:tc>
                  <a:txBody>
                    <a:bodyPr/>
                    <a:lstStyle/>
                    <a:p>
                      <a:pPr indent="0" lvl="0" marL="0" marR="0" rtl="0" algn="l">
                        <a:spcBef>
                          <a:spcPts val="0"/>
                        </a:spcBef>
                        <a:spcAft>
                          <a:spcPts val="0"/>
                        </a:spcAft>
                        <a:buNone/>
                      </a:pPr>
                      <a:r>
                        <a:rPr lang="en-IN" sz="1800"/>
                        <a:t>79%</a:t>
                      </a:r>
                      <a:endParaRPr/>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DenseNet201</a:t>
                      </a:r>
                      <a:endParaRPr/>
                    </a:p>
                  </a:txBody>
                  <a:tcPr marT="45725" marB="45725" marR="91450" marL="91450"/>
                </a:tc>
                <a:tc>
                  <a:txBody>
                    <a:bodyPr/>
                    <a:lstStyle/>
                    <a:p>
                      <a:pPr indent="0" lvl="0" marL="0" marR="0" rtl="0" algn="l">
                        <a:spcBef>
                          <a:spcPts val="0"/>
                        </a:spcBef>
                        <a:spcAft>
                          <a:spcPts val="0"/>
                        </a:spcAft>
                        <a:buNone/>
                      </a:pPr>
                      <a:r>
                        <a:rPr lang="en-IN" sz="1800"/>
                        <a:t>65%</a:t>
                      </a:r>
                      <a:endParaRPr/>
                    </a:p>
                  </a:txBody>
                  <a:tcPr marT="45725" marB="45725" marR="91450" marL="91450"/>
                </a:tc>
                <a:tc>
                  <a:txBody>
                    <a:bodyPr/>
                    <a:lstStyle/>
                    <a:p>
                      <a:pPr indent="0" lvl="0" marL="0" marR="0" rtl="0" algn="l">
                        <a:spcBef>
                          <a:spcPts val="0"/>
                        </a:spcBef>
                        <a:spcAft>
                          <a:spcPts val="0"/>
                        </a:spcAft>
                        <a:buNone/>
                      </a:pPr>
                      <a:r>
                        <a:rPr lang="en-IN" sz="1800"/>
                        <a:t>78%</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r>
              <a:tr h="370850">
                <a:tc>
                  <a:txBody>
                    <a:bodyPr/>
                    <a:lstStyle/>
                    <a:p>
                      <a:pPr indent="0" lvl="0" marL="0" marR="0" rtl="0" algn="l">
                        <a:spcBef>
                          <a:spcPts val="0"/>
                        </a:spcBef>
                        <a:spcAft>
                          <a:spcPts val="0"/>
                        </a:spcAft>
                        <a:buNone/>
                      </a:pPr>
                      <a:r>
                        <a:rPr lang="en-IN" sz="1800"/>
                        <a:t>6</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rebuchet MS"/>
                        <a:buNone/>
                      </a:pPr>
                      <a:r>
                        <a:rPr lang="en-IN" sz="1800"/>
                        <a:t>Xception </a:t>
                      </a:r>
                      <a:endParaRPr/>
                    </a:p>
                  </a:txBody>
                  <a:tcPr marT="45725" marB="45725" marR="91450" marL="91450"/>
                </a:tc>
                <a:tc>
                  <a:txBody>
                    <a:bodyPr/>
                    <a:lstStyle/>
                    <a:p>
                      <a:pPr indent="0" lvl="0" marL="0" marR="0" rtl="0" algn="l">
                        <a:spcBef>
                          <a:spcPts val="0"/>
                        </a:spcBef>
                        <a:spcAft>
                          <a:spcPts val="0"/>
                        </a:spcAft>
                        <a:buNone/>
                      </a:pPr>
                      <a:r>
                        <a:rPr lang="en-IN" sz="1800"/>
                        <a:t>60%</a:t>
                      </a:r>
                      <a:endParaRPr sz="1800"/>
                    </a:p>
                  </a:txBody>
                  <a:tcPr marT="45725" marB="45725" marR="91450" marL="91450"/>
                </a:tc>
                <a:tc>
                  <a:txBody>
                    <a:bodyPr/>
                    <a:lstStyle/>
                    <a:p>
                      <a:pPr indent="0" lvl="0" marL="0" marR="0" rtl="0" algn="l">
                        <a:spcBef>
                          <a:spcPts val="0"/>
                        </a:spcBef>
                        <a:spcAft>
                          <a:spcPts val="0"/>
                        </a:spcAft>
                        <a:buNone/>
                      </a:pPr>
                      <a:r>
                        <a:rPr lang="en-IN" sz="1800"/>
                        <a:t>71%</a:t>
                      </a:r>
                      <a:endParaRPr sz="1800"/>
                    </a:p>
                  </a:txBody>
                  <a:tcPr marT="45725" marB="45725" marR="91450" marL="91450"/>
                </a:tc>
                <a:tc>
                  <a:txBody>
                    <a:bodyPr/>
                    <a:lstStyle/>
                    <a:p>
                      <a:pPr indent="0" lvl="0" marL="0" marR="0" rtl="0" algn="l">
                        <a:spcBef>
                          <a:spcPts val="0"/>
                        </a:spcBef>
                        <a:spcAft>
                          <a:spcPts val="0"/>
                        </a:spcAft>
                        <a:buNone/>
                      </a:pPr>
                      <a:r>
                        <a:rPr lang="en-IN" sz="1800"/>
                        <a:t>70%</a:t>
                      </a:r>
                      <a:endParaRPr sz="1800"/>
                    </a:p>
                  </a:txBody>
                  <a:tcPr marT="45725" marB="45725" marR="91450" marL="91450"/>
                </a:tc>
              </a:tr>
              <a:tr h="370850">
                <a:tc>
                  <a:txBody>
                    <a:bodyPr/>
                    <a:lstStyle/>
                    <a:p>
                      <a:pPr indent="0" lvl="0" marL="0" marR="0" rtl="0" algn="l">
                        <a:spcBef>
                          <a:spcPts val="0"/>
                        </a:spcBef>
                        <a:spcAft>
                          <a:spcPts val="0"/>
                        </a:spcAft>
                        <a:buNone/>
                      </a:pPr>
                      <a:r>
                        <a:rPr lang="en-IN" sz="1800"/>
                        <a:t>7</a:t>
                      </a:r>
                      <a:endParaRPr sz="1800"/>
                    </a:p>
                  </a:txBody>
                  <a:tcPr marT="45725" marB="45725" marR="91450" marL="91450"/>
                </a:tc>
                <a:tc>
                  <a:txBody>
                    <a:bodyPr/>
                    <a:lstStyle/>
                    <a:p>
                      <a:pPr indent="0" lvl="0" marL="0" marR="0" rtl="0" algn="l">
                        <a:spcBef>
                          <a:spcPts val="0"/>
                        </a:spcBef>
                        <a:spcAft>
                          <a:spcPts val="0"/>
                        </a:spcAft>
                        <a:buNone/>
                      </a:pPr>
                      <a:r>
                        <a:rPr lang="en-IN" sz="1800"/>
                        <a:t>InceptionResnetV2</a:t>
                      </a:r>
                      <a:endParaRPr/>
                    </a:p>
                  </a:txBody>
                  <a:tcPr marT="45725" marB="45725" marR="91450" marL="91450"/>
                </a:tc>
                <a:tc>
                  <a:txBody>
                    <a:bodyPr/>
                    <a:lstStyle/>
                    <a:p>
                      <a:pPr indent="0" lvl="0" marL="0" marR="0" rtl="0" algn="l">
                        <a:spcBef>
                          <a:spcPts val="0"/>
                        </a:spcBef>
                        <a:spcAft>
                          <a:spcPts val="0"/>
                        </a:spcAft>
                        <a:buNone/>
                      </a:pPr>
                      <a:r>
                        <a:rPr lang="en-IN" sz="1800"/>
                        <a:t>59%</a:t>
                      </a:r>
                      <a:endParaRPr/>
                    </a:p>
                  </a:txBody>
                  <a:tcPr marT="45725" marB="45725" marR="91450" marL="91450"/>
                </a:tc>
                <a:tc>
                  <a:txBody>
                    <a:bodyPr/>
                    <a:lstStyle/>
                    <a:p>
                      <a:pPr indent="0" lvl="0" marL="0" marR="0" rtl="0" algn="l">
                        <a:spcBef>
                          <a:spcPts val="0"/>
                        </a:spcBef>
                        <a:spcAft>
                          <a:spcPts val="0"/>
                        </a:spcAft>
                        <a:buNone/>
                      </a:pPr>
                      <a:r>
                        <a:rPr lang="en-IN" sz="1800"/>
                        <a:t>73%</a:t>
                      </a:r>
                      <a:endParaRPr/>
                    </a:p>
                  </a:txBody>
                  <a:tcPr marT="45725" marB="45725" marR="91450" marL="91450"/>
                </a:tc>
                <a:tc>
                  <a:txBody>
                    <a:bodyPr/>
                    <a:lstStyle/>
                    <a:p>
                      <a:pPr indent="0" lvl="0" marL="0" marR="0" rtl="0" algn="l">
                        <a:spcBef>
                          <a:spcPts val="0"/>
                        </a:spcBef>
                        <a:spcAft>
                          <a:spcPts val="0"/>
                        </a:spcAft>
                        <a:buNone/>
                      </a:pPr>
                      <a:r>
                        <a:rPr lang="en-IN" sz="1800"/>
                        <a:t>64%</a:t>
                      </a:r>
                      <a:endParaRPr/>
                    </a:p>
                  </a:txBody>
                  <a:tcPr marT="45725" marB="45725" marR="91450" marL="91450"/>
                </a:tc>
              </a:tr>
              <a:tr h="370850">
                <a:tc>
                  <a:txBody>
                    <a:bodyPr/>
                    <a:lstStyle/>
                    <a:p>
                      <a:pPr indent="0" lvl="0" marL="0" marR="0" rtl="0" algn="l">
                        <a:spcBef>
                          <a:spcPts val="0"/>
                        </a:spcBef>
                        <a:spcAft>
                          <a:spcPts val="0"/>
                        </a:spcAft>
                        <a:buNone/>
                      </a:pPr>
                      <a:r>
                        <a:rPr lang="en-IN" sz="1800"/>
                        <a:t>8</a:t>
                      </a:r>
                      <a:endParaRPr sz="1800"/>
                    </a:p>
                  </a:txBody>
                  <a:tcPr marT="45725" marB="45725" marR="91450" marL="91450"/>
                </a:tc>
                <a:tc>
                  <a:txBody>
                    <a:bodyPr/>
                    <a:lstStyle/>
                    <a:p>
                      <a:pPr indent="0" lvl="0" marL="0" marR="0" rtl="0" algn="l">
                        <a:spcBef>
                          <a:spcPts val="0"/>
                        </a:spcBef>
                        <a:spcAft>
                          <a:spcPts val="0"/>
                        </a:spcAft>
                        <a:buNone/>
                      </a:pPr>
                      <a:r>
                        <a:rPr lang="en-IN" sz="1800"/>
                        <a:t>NASANetLarge</a:t>
                      </a:r>
                      <a:endParaRPr sz="1800"/>
                    </a:p>
                  </a:txBody>
                  <a:tcPr marT="45725" marB="45725" marR="91450" marL="91450"/>
                </a:tc>
                <a:tc>
                  <a:txBody>
                    <a:bodyPr/>
                    <a:lstStyle/>
                    <a:p>
                      <a:pPr indent="0" lvl="0" marL="0" marR="0" rtl="0" algn="l">
                        <a:spcBef>
                          <a:spcPts val="0"/>
                        </a:spcBef>
                        <a:spcAft>
                          <a:spcPts val="0"/>
                        </a:spcAft>
                        <a:buNone/>
                      </a:pPr>
                      <a:r>
                        <a:rPr lang="en-IN" sz="1800"/>
                        <a:t>61%</a:t>
                      </a:r>
                      <a:endParaRPr/>
                    </a:p>
                  </a:txBody>
                  <a:tcPr marT="45725" marB="45725" marR="91450" marL="91450"/>
                </a:tc>
                <a:tc>
                  <a:txBody>
                    <a:bodyPr/>
                    <a:lstStyle/>
                    <a:p>
                      <a:pPr indent="0" lvl="0" marL="0" marR="0" rtl="0" algn="l">
                        <a:spcBef>
                          <a:spcPts val="0"/>
                        </a:spcBef>
                        <a:spcAft>
                          <a:spcPts val="0"/>
                        </a:spcAft>
                        <a:buNone/>
                      </a:pPr>
                      <a:r>
                        <a:rPr lang="en-IN" sz="1800"/>
                        <a:t>71%</a:t>
                      </a:r>
                      <a:endParaRPr/>
                    </a:p>
                  </a:txBody>
                  <a:tcPr marT="45725" marB="45725" marR="91450" marL="91450"/>
                </a:tc>
                <a:tc>
                  <a:txBody>
                    <a:bodyPr/>
                    <a:lstStyle/>
                    <a:p>
                      <a:pPr indent="0" lvl="0" marL="0" marR="0" rtl="0" algn="l">
                        <a:spcBef>
                          <a:spcPts val="0"/>
                        </a:spcBef>
                        <a:spcAft>
                          <a:spcPts val="0"/>
                        </a:spcAft>
                        <a:buNone/>
                      </a:pPr>
                      <a:r>
                        <a:rPr lang="en-IN" sz="1800"/>
                        <a:t>72%</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Index</a:t>
            </a:r>
            <a:endParaRPr/>
          </a:p>
        </p:txBody>
      </p:sp>
      <p:sp>
        <p:nvSpPr>
          <p:cNvPr id="174" name="Google Shape;174;p2"/>
          <p:cNvSpPr txBox="1"/>
          <p:nvPr>
            <p:ph idx="1" type="body"/>
          </p:nvPr>
        </p:nvSpPr>
        <p:spPr>
          <a:xfrm>
            <a:off x="677335" y="2160590"/>
            <a:ext cx="7857066" cy="329810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Project Overview</a:t>
            </a:r>
            <a:endParaRPr/>
          </a:p>
          <a:p>
            <a:pPr indent="-342900" lvl="0" marL="342900" rtl="0" algn="l">
              <a:spcBef>
                <a:spcPts val="1000"/>
              </a:spcBef>
              <a:spcAft>
                <a:spcPts val="0"/>
              </a:spcAft>
              <a:buSzPts val="1440"/>
              <a:buChar char="►"/>
            </a:pPr>
            <a:r>
              <a:rPr lang="en-IN"/>
              <a:t>Literature survey</a:t>
            </a:r>
            <a:endParaRPr/>
          </a:p>
          <a:p>
            <a:pPr indent="-342900" lvl="0" marL="342900" rtl="0" algn="l">
              <a:spcBef>
                <a:spcPts val="1000"/>
              </a:spcBef>
              <a:spcAft>
                <a:spcPts val="0"/>
              </a:spcAft>
              <a:buSzPts val="1440"/>
              <a:buChar char="►"/>
            </a:pPr>
            <a:r>
              <a:rPr lang="en-IN"/>
              <a:t>Objective to be carried out</a:t>
            </a:r>
            <a:endParaRPr/>
          </a:p>
          <a:p>
            <a:pPr indent="-342900" lvl="0" marL="342900" rtl="0" algn="l">
              <a:spcBef>
                <a:spcPts val="1000"/>
              </a:spcBef>
              <a:spcAft>
                <a:spcPts val="0"/>
              </a:spcAft>
              <a:buSzPts val="1440"/>
              <a:buChar char="►"/>
            </a:pPr>
            <a:r>
              <a:rPr lang="en-IN"/>
              <a:t>Dataset Management</a:t>
            </a:r>
            <a:endParaRPr/>
          </a:p>
          <a:p>
            <a:pPr indent="-342900" lvl="0" marL="342900" rtl="0" algn="l">
              <a:spcBef>
                <a:spcPts val="1000"/>
              </a:spcBef>
              <a:spcAft>
                <a:spcPts val="0"/>
              </a:spcAft>
              <a:buSzPts val="1440"/>
              <a:buChar char="►"/>
            </a:pPr>
            <a:r>
              <a:rPr lang="en-IN"/>
              <a:t>Pipelining</a:t>
            </a:r>
            <a:endParaRPr/>
          </a:p>
          <a:p>
            <a:pPr indent="-342900" lvl="0" marL="342900" rtl="0" algn="l">
              <a:spcBef>
                <a:spcPts val="1000"/>
              </a:spcBef>
              <a:spcAft>
                <a:spcPts val="0"/>
              </a:spcAft>
              <a:buSzPts val="1440"/>
              <a:buChar char="►"/>
            </a:pPr>
            <a:r>
              <a:rPr lang="en-IN"/>
              <a:t>Methodology Adopted</a:t>
            </a:r>
            <a:endParaRPr/>
          </a:p>
          <a:p>
            <a:pPr indent="-342900" lvl="0" marL="342900" rtl="0" algn="l">
              <a:spcBef>
                <a:spcPts val="1000"/>
              </a:spcBef>
              <a:spcAft>
                <a:spcPts val="0"/>
              </a:spcAft>
              <a:buSzPts val="1440"/>
              <a:buChar char="►"/>
            </a:pPr>
            <a:r>
              <a:rPr lang="en-IN"/>
              <a:t>Observations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idx="4294967295" type="body"/>
          </p:nvPr>
        </p:nvSpPr>
        <p:spPr>
          <a:xfrm>
            <a:off x="85869" y="829420"/>
            <a:ext cx="8596313" cy="38814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en-IN"/>
              <a:t> Table 2: CV2 feature extractor algos SHIFT and BRISK accuracy with SVM, XG boost and Random forest </a:t>
            </a:r>
            <a:endParaRPr/>
          </a:p>
        </p:txBody>
      </p:sp>
      <p:graphicFrame>
        <p:nvGraphicFramePr>
          <p:cNvPr id="282" name="Google Shape;282;p20"/>
          <p:cNvGraphicFramePr/>
          <p:nvPr/>
        </p:nvGraphicFramePr>
        <p:xfrm>
          <a:off x="497305" y="1574799"/>
          <a:ext cx="3000000" cy="3000000"/>
        </p:xfrm>
        <a:graphic>
          <a:graphicData uri="http://schemas.openxmlformats.org/drawingml/2006/table">
            <a:tbl>
              <a:tblPr bandRow="1" firstRow="1">
                <a:noFill/>
                <a:tableStyleId>{43D9519B-57C2-4AC1-A134-1E4B7626AEA4}</a:tableStyleId>
              </a:tblPr>
              <a:tblGrid>
                <a:gridCol w="573950"/>
                <a:gridCol w="2153350"/>
                <a:gridCol w="1315300"/>
                <a:gridCol w="1347525"/>
                <a:gridCol w="1347525"/>
                <a:gridCol w="1347525"/>
                <a:gridCol w="1347525"/>
                <a:gridCol w="1347525"/>
              </a:tblGrid>
              <a:tr h="430850">
                <a:tc rowSpan="2">
                  <a:txBody>
                    <a:bodyPr/>
                    <a:lstStyle/>
                    <a:p>
                      <a:pPr indent="0" lvl="0" marL="0" marR="0" rtl="0" algn="l">
                        <a:spcBef>
                          <a:spcPts val="0"/>
                        </a:spcBef>
                        <a:spcAft>
                          <a:spcPts val="0"/>
                        </a:spcAft>
                        <a:buNone/>
                      </a:pPr>
                      <a:r>
                        <a:rPr lang="en-IN" sz="1800"/>
                        <a:t>Sno</a:t>
                      </a:r>
                      <a:endParaRPr sz="1800"/>
                    </a:p>
                  </a:txBody>
                  <a:tcPr marT="45725" marB="45725" marR="91450" marL="91450"/>
                </a:tc>
                <a:tc rowSpan="2">
                  <a:txBody>
                    <a:bodyPr/>
                    <a:lstStyle/>
                    <a:p>
                      <a:pPr indent="0" lvl="0" marL="0" marR="0" rtl="0" algn="l">
                        <a:spcBef>
                          <a:spcPts val="0"/>
                        </a:spcBef>
                        <a:spcAft>
                          <a:spcPts val="0"/>
                        </a:spcAft>
                        <a:buNone/>
                      </a:pPr>
                      <a:r>
                        <a:rPr lang="en-IN" sz="1800"/>
                        <a:t>Model</a:t>
                      </a:r>
                      <a:endParaRPr sz="1800"/>
                    </a:p>
                  </a:txBody>
                  <a:tcPr marT="45725" marB="45725" marR="91450" marL="91450"/>
                </a:tc>
                <a:tc gridSpan="2">
                  <a:txBody>
                    <a:bodyPr/>
                    <a:lstStyle/>
                    <a:p>
                      <a:pPr indent="0" lvl="0" marL="0" marR="0" rtl="0" algn="l">
                        <a:spcBef>
                          <a:spcPts val="0"/>
                        </a:spcBef>
                        <a:spcAft>
                          <a:spcPts val="0"/>
                        </a:spcAft>
                        <a:buNone/>
                      </a:pPr>
                      <a:r>
                        <a:rPr lang="en-IN" sz="1800"/>
                        <a:t>SVM</a:t>
                      </a:r>
                      <a:endParaRPr sz="1800"/>
                    </a:p>
                  </a:txBody>
                  <a:tcPr marT="45725" marB="45725" marR="91450" marL="91450"/>
                </a:tc>
                <a:tc hMerge="1"/>
                <a:tc gridSpan="2">
                  <a:txBody>
                    <a:bodyPr/>
                    <a:lstStyle/>
                    <a:p>
                      <a:pPr indent="0" lvl="0" marL="0" marR="0" rtl="0" algn="l">
                        <a:spcBef>
                          <a:spcPts val="0"/>
                        </a:spcBef>
                        <a:spcAft>
                          <a:spcPts val="0"/>
                        </a:spcAft>
                        <a:buNone/>
                      </a:pPr>
                      <a:r>
                        <a:rPr lang="en-IN" sz="1800"/>
                        <a:t>XG boost</a:t>
                      </a:r>
                      <a:endParaRPr sz="1800"/>
                    </a:p>
                  </a:txBody>
                  <a:tcPr marT="45725" marB="45725" marR="91450" marL="91450"/>
                </a:tc>
                <a:tc hMerge="1"/>
                <a:tc gridSpan="2">
                  <a:txBody>
                    <a:bodyPr/>
                    <a:lstStyle/>
                    <a:p>
                      <a:pPr indent="0" lvl="0" marL="0" marR="0" rtl="0" algn="l">
                        <a:spcBef>
                          <a:spcPts val="0"/>
                        </a:spcBef>
                        <a:spcAft>
                          <a:spcPts val="0"/>
                        </a:spcAft>
                        <a:buNone/>
                      </a:pPr>
                      <a:r>
                        <a:rPr lang="en-IN" sz="1800"/>
                        <a:t>Random Forest</a:t>
                      </a:r>
                      <a:endParaRPr sz="1800"/>
                    </a:p>
                  </a:txBody>
                  <a:tcPr marT="45725" marB="45725" marR="91450" marL="91450"/>
                </a:tc>
                <a:tc hMerge="1"/>
              </a:tr>
              <a:tr h="430850">
                <a:tc vMerge="1"/>
                <a:tc vMerge="1"/>
                <a:tc>
                  <a:txBody>
                    <a:bodyPr/>
                    <a:lstStyle/>
                    <a:p>
                      <a:pPr indent="0" lvl="0" marL="0" marR="0" rtl="0" algn="l">
                        <a:spcBef>
                          <a:spcPts val="0"/>
                        </a:spcBef>
                        <a:spcAft>
                          <a:spcPts val="0"/>
                        </a:spcAft>
                        <a:buNone/>
                      </a:pPr>
                      <a:r>
                        <a:rPr lang="en-IN" sz="1800"/>
                        <a:t>SIFT</a:t>
                      </a:r>
                      <a:endParaRPr sz="1800"/>
                    </a:p>
                  </a:txBody>
                  <a:tcPr marT="45725" marB="45725" marR="91450" marL="91450"/>
                </a:tc>
                <a:tc>
                  <a:txBody>
                    <a:bodyPr/>
                    <a:lstStyle/>
                    <a:p>
                      <a:pPr indent="0" lvl="0" marL="0" marR="0" rtl="0" algn="l">
                        <a:spcBef>
                          <a:spcPts val="0"/>
                        </a:spcBef>
                        <a:spcAft>
                          <a:spcPts val="0"/>
                        </a:spcAft>
                        <a:buNone/>
                      </a:pPr>
                      <a:r>
                        <a:rPr lang="en-IN" sz="1800"/>
                        <a:t>BRISK</a:t>
                      </a:r>
                      <a:endParaRPr sz="1800"/>
                    </a:p>
                  </a:txBody>
                  <a:tcPr marT="45725" marB="45725" marR="91450" marL="91450"/>
                </a:tc>
                <a:tc>
                  <a:txBody>
                    <a:bodyPr/>
                    <a:lstStyle/>
                    <a:p>
                      <a:pPr indent="0" lvl="0" marL="0" marR="0" rtl="0" algn="l">
                        <a:spcBef>
                          <a:spcPts val="0"/>
                        </a:spcBef>
                        <a:spcAft>
                          <a:spcPts val="0"/>
                        </a:spcAft>
                        <a:buNone/>
                      </a:pPr>
                      <a:r>
                        <a:rPr lang="en-IN" sz="1800"/>
                        <a:t>SIFT</a:t>
                      </a:r>
                      <a:endParaRPr sz="1800"/>
                    </a:p>
                  </a:txBody>
                  <a:tcPr marT="45725" marB="45725" marR="91450" marL="91450"/>
                </a:tc>
                <a:tc>
                  <a:txBody>
                    <a:bodyPr/>
                    <a:lstStyle/>
                    <a:p>
                      <a:pPr indent="0" lvl="0" marL="0" marR="0" rtl="0" algn="l">
                        <a:spcBef>
                          <a:spcPts val="0"/>
                        </a:spcBef>
                        <a:spcAft>
                          <a:spcPts val="0"/>
                        </a:spcAft>
                        <a:buNone/>
                      </a:pPr>
                      <a:r>
                        <a:rPr lang="en-IN" sz="1800"/>
                        <a:t>BRISK</a:t>
                      </a:r>
                      <a:endParaRPr sz="1800"/>
                    </a:p>
                  </a:txBody>
                  <a:tcPr marT="45725" marB="45725" marR="91450" marL="91450"/>
                </a:tc>
                <a:tc>
                  <a:txBody>
                    <a:bodyPr/>
                    <a:lstStyle/>
                    <a:p>
                      <a:pPr indent="0" lvl="0" marL="0" marR="0" rtl="0" algn="l">
                        <a:spcBef>
                          <a:spcPts val="0"/>
                        </a:spcBef>
                        <a:spcAft>
                          <a:spcPts val="0"/>
                        </a:spcAft>
                        <a:buNone/>
                      </a:pPr>
                      <a:r>
                        <a:rPr lang="en-IN" sz="1800"/>
                        <a:t>SIFT</a:t>
                      </a:r>
                      <a:endParaRPr sz="1800"/>
                    </a:p>
                  </a:txBody>
                  <a:tcPr marT="45725" marB="45725" marR="91450" marL="91450"/>
                </a:tc>
                <a:tc>
                  <a:txBody>
                    <a:bodyPr/>
                    <a:lstStyle/>
                    <a:p>
                      <a:pPr indent="0" lvl="0" marL="0" marR="0" rtl="0" algn="l">
                        <a:spcBef>
                          <a:spcPts val="0"/>
                        </a:spcBef>
                        <a:spcAft>
                          <a:spcPts val="0"/>
                        </a:spcAft>
                        <a:buNone/>
                      </a:pPr>
                      <a:r>
                        <a:rPr lang="en-IN" sz="1800"/>
                        <a:t>BRISK</a:t>
                      </a:r>
                      <a:endParaRPr sz="1800"/>
                    </a:p>
                  </a:txBody>
                  <a:tcPr marT="45725" marB="45725" marR="91450" marL="91450"/>
                </a:tc>
              </a:tr>
              <a:tr h="43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VGG-16</a:t>
                      </a:r>
                      <a:endParaRPr sz="1800"/>
                    </a:p>
                  </a:txBody>
                  <a:tcPr marT="45725" marB="45725" marR="91450" marL="91450"/>
                </a:tc>
                <a:tc>
                  <a:txBody>
                    <a:bodyPr/>
                    <a:lstStyle/>
                    <a:p>
                      <a:pPr indent="0" lvl="0" marL="0" marR="0" rtl="0" algn="l">
                        <a:spcBef>
                          <a:spcPts val="0"/>
                        </a:spcBef>
                        <a:spcAft>
                          <a:spcPts val="0"/>
                        </a:spcAft>
                        <a:buNone/>
                      </a:pPr>
                      <a:r>
                        <a:rPr lang="en-IN" sz="1800"/>
                        <a:t>78%</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c>
                  <a:txBody>
                    <a:bodyPr/>
                    <a:lstStyle/>
                    <a:p>
                      <a:pPr indent="0" lvl="0" marL="0" marR="0" rtl="0" algn="l">
                        <a:spcBef>
                          <a:spcPts val="0"/>
                        </a:spcBef>
                        <a:spcAft>
                          <a:spcPts val="0"/>
                        </a:spcAft>
                        <a:buNone/>
                      </a:pPr>
                      <a:r>
                        <a:rPr lang="en-IN" sz="1800"/>
                        <a:t>79%</a:t>
                      </a:r>
                      <a:endParaRPr/>
                    </a:p>
                  </a:txBody>
                  <a:tcPr marT="45725" marB="45725" marR="91450" marL="91450"/>
                </a:tc>
                <a:tc>
                  <a:txBody>
                    <a:bodyPr/>
                    <a:lstStyle/>
                    <a:p>
                      <a:pPr indent="0" lvl="0" marL="0" marR="0" rtl="0" algn="l">
                        <a:spcBef>
                          <a:spcPts val="0"/>
                        </a:spcBef>
                        <a:spcAft>
                          <a:spcPts val="0"/>
                        </a:spcAft>
                        <a:buNone/>
                      </a:pPr>
                      <a:r>
                        <a:rPr lang="en-IN" sz="1800"/>
                        <a:t>74%</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c>
                  <a:txBody>
                    <a:bodyPr/>
                    <a:lstStyle/>
                    <a:p>
                      <a:pPr indent="0" lvl="0" marL="0" marR="0" rtl="0" algn="l">
                        <a:spcBef>
                          <a:spcPts val="0"/>
                        </a:spcBef>
                        <a:spcAft>
                          <a:spcPts val="0"/>
                        </a:spcAft>
                        <a:buNone/>
                      </a:pPr>
                      <a:r>
                        <a:rPr lang="en-IN" sz="1800"/>
                        <a:t>74%</a:t>
                      </a:r>
                      <a:endParaRPr/>
                    </a:p>
                  </a:txBody>
                  <a:tcPr marT="45725" marB="45725" marR="91450" marL="91450"/>
                </a:tc>
              </a:tr>
              <a:tr h="43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VGG-19</a:t>
                      </a:r>
                      <a:endParaRPr sz="1800"/>
                    </a:p>
                  </a:txBody>
                  <a:tcPr marT="45725" marB="45725" marR="91450" marL="91450"/>
                </a:tc>
                <a:tc>
                  <a:txBody>
                    <a:bodyPr/>
                    <a:lstStyle/>
                    <a:p>
                      <a:pPr indent="0" lvl="0" marL="0" marR="0" rtl="0" algn="l">
                        <a:spcBef>
                          <a:spcPts val="0"/>
                        </a:spcBef>
                        <a:spcAft>
                          <a:spcPts val="0"/>
                        </a:spcAft>
                        <a:buNone/>
                      </a:pPr>
                      <a:r>
                        <a:rPr lang="en-IN" sz="1800"/>
                        <a:t>79%</a:t>
                      </a:r>
                      <a:endParaRPr/>
                    </a:p>
                  </a:txBody>
                  <a:tcPr marT="45725" marB="45725" marR="91450" marL="91450"/>
                </a:tc>
                <a:tc>
                  <a:txBody>
                    <a:bodyPr/>
                    <a:lstStyle/>
                    <a:p>
                      <a:pPr indent="0" lvl="0" marL="0" marR="0" rtl="0" algn="l">
                        <a:spcBef>
                          <a:spcPts val="0"/>
                        </a:spcBef>
                        <a:spcAft>
                          <a:spcPts val="0"/>
                        </a:spcAft>
                        <a:buNone/>
                      </a:pPr>
                      <a:r>
                        <a:rPr lang="en-IN" sz="1800"/>
                        <a:t>73%</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c>
                  <a:txBody>
                    <a:bodyPr/>
                    <a:lstStyle/>
                    <a:p>
                      <a:pPr indent="0" lvl="0" marL="0" marR="0" rtl="0" algn="l">
                        <a:spcBef>
                          <a:spcPts val="0"/>
                        </a:spcBef>
                        <a:spcAft>
                          <a:spcPts val="0"/>
                        </a:spcAft>
                        <a:buNone/>
                      </a:pPr>
                      <a:r>
                        <a:rPr lang="en-IN" sz="1800"/>
                        <a:t>72%</a:t>
                      </a:r>
                      <a:endParaRPr/>
                    </a:p>
                  </a:txBody>
                  <a:tcPr marT="45725" marB="45725" marR="91450" marL="91450"/>
                </a:tc>
                <a:tc>
                  <a:txBody>
                    <a:bodyPr/>
                    <a:lstStyle/>
                    <a:p>
                      <a:pPr indent="0" lvl="0" marL="0" marR="0" rtl="0" algn="l">
                        <a:spcBef>
                          <a:spcPts val="0"/>
                        </a:spcBef>
                        <a:spcAft>
                          <a:spcPts val="0"/>
                        </a:spcAft>
                        <a:buNone/>
                      </a:pPr>
                      <a:r>
                        <a:rPr lang="en-IN" sz="1800"/>
                        <a:t>81%</a:t>
                      </a:r>
                      <a:endParaRPr/>
                    </a:p>
                  </a:txBody>
                  <a:tcPr marT="45725" marB="45725" marR="91450" marL="91450"/>
                </a:tc>
                <a:tc>
                  <a:txBody>
                    <a:bodyPr/>
                    <a:lstStyle/>
                    <a:p>
                      <a:pPr indent="0" lvl="0" marL="0" marR="0" rtl="0" algn="l">
                        <a:spcBef>
                          <a:spcPts val="0"/>
                        </a:spcBef>
                        <a:spcAft>
                          <a:spcPts val="0"/>
                        </a:spcAft>
                        <a:buNone/>
                      </a:pPr>
                      <a:r>
                        <a:rPr lang="en-IN" sz="1800"/>
                        <a:t>74%</a:t>
                      </a:r>
                      <a:endParaRPr/>
                    </a:p>
                  </a:txBody>
                  <a:tcPr marT="45725" marB="45725" marR="91450" marL="91450"/>
                </a:tc>
              </a:tr>
              <a:tr h="4249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rebuchet MS"/>
                        <a:buNone/>
                      </a:pPr>
                      <a:r>
                        <a:rPr lang="en-IN" sz="1800"/>
                        <a:t>simple conv net</a:t>
                      </a:r>
                      <a:endParaRPr/>
                    </a:p>
                  </a:txBody>
                  <a:tcPr marT="45725" marB="45725" marR="91450" marL="91450"/>
                </a:tc>
                <a:tc>
                  <a:txBody>
                    <a:bodyPr/>
                    <a:lstStyle/>
                    <a:p>
                      <a:pPr indent="0" lvl="0" marL="0" marR="0" rtl="0" algn="l">
                        <a:spcBef>
                          <a:spcPts val="0"/>
                        </a:spcBef>
                        <a:spcAft>
                          <a:spcPts val="0"/>
                        </a:spcAft>
                        <a:buNone/>
                      </a:pPr>
                      <a:r>
                        <a:rPr lang="en-IN" sz="1800"/>
                        <a:t>82%</a:t>
                      </a:r>
                      <a:endParaRPr/>
                    </a:p>
                  </a:txBody>
                  <a:tcPr marT="45725" marB="45725" marR="91450" marL="91450"/>
                </a:tc>
                <a:tc>
                  <a:txBody>
                    <a:bodyPr/>
                    <a:lstStyle/>
                    <a:p>
                      <a:pPr indent="0" lvl="0" marL="0" marR="0" rtl="0" algn="l">
                        <a:spcBef>
                          <a:spcPts val="0"/>
                        </a:spcBef>
                        <a:spcAft>
                          <a:spcPts val="0"/>
                        </a:spcAft>
                        <a:buNone/>
                      </a:pPr>
                      <a:r>
                        <a:rPr lang="en-IN" sz="1800"/>
                        <a:t>76%</a:t>
                      </a:r>
                      <a:endParaRPr/>
                    </a:p>
                  </a:txBody>
                  <a:tcPr marT="45725" marB="45725" marR="91450" marL="91450"/>
                </a:tc>
                <a:tc>
                  <a:txBody>
                    <a:bodyPr/>
                    <a:lstStyle/>
                    <a:p>
                      <a:pPr indent="0" lvl="0" marL="0" marR="0" rtl="0" algn="l">
                        <a:spcBef>
                          <a:spcPts val="0"/>
                        </a:spcBef>
                        <a:spcAft>
                          <a:spcPts val="0"/>
                        </a:spcAft>
                        <a:buNone/>
                      </a:pPr>
                      <a:r>
                        <a:rPr lang="en-IN" sz="1800"/>
                        <a:t>80%</a:t>
                      </a:r>
                      <a:endParaRPr/>
                    </a:p>
                  </a:txBody>
                  <a:tcPr marT="45725" marB="45725" marR="91450" marL="91450"/>
                </a:tc>
                <a:tc>
                  <a:txBody>
                    <a:bodyPr/>
                    <a:lstStyle/>
                    <a:p>
                      <a:pPr indent="0" lvl="0" marL="0" marR="0" rtl="0" algn="l">
                        <a:spcBef>
                          <a:spcPts val="0"/>
                        </a:spcBef>
                        <a:spcAft>
                          <a:spcPts val="0"/>
                        </a:spcAft>
                        <a:buNone/>
                      </a:pPr>
                      <a:r>
                        <a:rPr lang="en-IN" sz="1800"/>
                        <a:t>74%</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c>
                  <a:txBody>
                    <a:bodyPr/>
                    <a:lstStyle/>
                    <a:p>
                      <a:pPr indent="0" lvl="0" marL="0" marR="0" rtl="0" algn="l">
                        <a:spcBef>
                          <a:spcPts val="0"/>
                        </a:spcBef>
                        <a:spcAft>
                          <a:spcPts val="0"/>
                        </a:spcAft>
                        <a:buNone/>
                      </a:pPr>
                      <a:r>
                        <a:rPr lang="en-IN" sz="1800"/>
                        <a:t>75%</a:t>
                      </a:r>
                      <a:endParaRPr/>
                    </a:p>
                  </a:txBody>
                  <a:tcPr marT="45725" marB="45725" marR="91450" marL="91450"/>
                </a:tc>
              </a:tr>
              <a:tr h="43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DenseNet169</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c>
                  <a:txBody>
                    <a:bodyPr/>
                    <a:lstStyle/>
                    <a:p>
                      <a:pPr indent="0" lvl="0" marL="0" marR="0" rtl="0" algn="l">
                        <a:spcBef>
                          <a:spcPts val="0"/>
                        </a:spcBef>
                        <a:spcAft>
                          <a:spcPts val="0"/>
                        </a:spcAft>
                        <a:buNone/>
                      </a:pPr>
                      <a:r>
                        <a:rPr lang="en-IN" sz="1800"/>
                        <a:t>69%</a:t>
                      </a:r>
                      <a:endParaRPr/>
                    </a:p>
                  </a:txBody>
                  <a:tcPr marT="45725" marB="45725" marR="91450" marL="91450"/>
                </a:tc>
                <a:tc>
                  <a:txBody>
                    <a:bodyPr/>
                    <a:lstStyle/>
                    <a:p>
                      <a:pPr indent="0" lvl="0" marL="0" marR="0" rtl="0" algn="l">
                        <a:spcBef>
                          <a:spcPts val="0"/>
                        </a:spcBef>
                        <a:spcAft>
                          <a:spcPts val="0"/>
                        </a:spcAft>
                        <a:buNone/>
                      </a:pPr>
                      <a:r>
                        <a:rPr lang="en-IN" sz="1800"/>
                        <a:t>75%</a:t>
                      </a:r>
                      <a:endParaRPr/>
                    </a:p>
                  </a:txBody>
                  <a:tcPr marT="45725" marB="45725" marR="91450" marL="91450"/>
                </a:tc>
                <a:tc>
                  <a:txBody>
                    <a:bodyPr/>
                    <a:lstStyle/>
                    <a:p>
                      <a:pPr indent="0" lvl="0" marL="0" marR="0" rtl="0" algn="l">
                        <a:spcBef>
                          <a:spcPts val="0"/>
                        </a:spcBef>
                        <a:spcAft>
                          <a:spcPts val="0"/>
                        </a:spcAft>
                        <a:buNone/>
                      </a:pPr>
                      <a:r>
                        <a:rPr lang="en-IN" sz="1800"/>
                        <a:t>68%</a:t>
                      </a:r>
                      <a:endParaRPr/>
                    </a:p>
                  </a:txBody>
                  <a:tcPr marT="45725" marB="45725" marR="91450" marL="91450"/>
                </a:tc>
                <a:tc>
                  <a:txBody>
                    <a:bodyPr/>
                    <a:lstStyle/>
                    <a:p>
                      <a:pPr indent="0" lvl="0" marL="0" marR="0" rtl="0" algn="l">
                        <a:spcBef>
                          <a:spcPts val="0"/>
                        </a:spcBef>
                        <a:spcAft>
                          <a:spcPts val="0"/>
                        </a:spcAft>
                        <a:buNone/>
                      </a:pPr>
                      <a:r>
                        <a:rPr lang="en-IN" sz="1800"/>
                        <a:t>76%</a:t>
                      </a:r>
                      <a:endParaRPr/>
                    </a:p>
                  </a:txBody>
                  <a:tcPr marT="45725" marB="45725" marR="91450" marL="91450"/>
                </a:tc>
                <a:tc>
                  <a:txBody>
                    <a:bodyPr/>
                    <a:lstStyle/>
                    <a:p>
                      <a:pPr indent="0" lvl="0" marL="0" marR="0" rtl="0" algn="l">
                        <a:spcBef>
                          <a:spcPts val="0"/>
                        </a:spcBef>
                        <a:spcAft>
                          <a:spcPts val="0"/>
                        </a:spcAft>
                        <a:buNone/>
                      </a:pPr>
                      <a:r>
                        <a:rPr lang="en-IN" sz="1800"/>
                        <a:t>70%</a:t>
                      </a:r>
                      <a:endParaRPr/>
                    </a:p>
                  </a:txBody>
                  <a:tcPr marT="45725" marB="45725" marR="91450" marL="91450"/>
                </a:tc>
              </a:tr>
              <a:tr h="43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DenseNet201</a:t>
                      </a:r>
                      <a:endParaRPr/>
                    </a:p>
                  </a:txBody>
                  <a:tcPr marT="45725" marB="45725" marR="91450" marL="91450"/>
                </a:tc>
                <a:tc>
                  <a:txBody>
                    <a:bodyPr/>
                    <a:lstStyle/>
                    <a:p>
                      <a:pPr indent="0" lvl="0" marL="0" marR="0" rtl="0" algn="l">
                        <a:spcBef>
                          <a:spcPts val="0"/>
                        </a:spcBef>
                        <a:spcAft>
                          <a:spcPts val="0"/>
                        </a:spcAft>
                        <a:buNone/>
                      </a:pPr>
                      <a:r>
                        <a:rPr lang="en-IN" sz="1800"/>
                        <a:t>73%</a:t>
                      </a:r>
                      <a:endParaRPr/>
                    </a:p>
                  </a:txBody>
                  <a:tcPr marT="45725" marB="45725" marR="91450" marL="91450"/>
                </a:tc>
                <a:tc>
                  <a:txBody>
                    <a:bodyPr/>
                    <a:lstStyle/>
                    <a:p>
                      <a:pPr indent="0" lvl="0" marL="0" marR="0" rtl="0" algn="l">
                        <a:spcBef>
                          <a:spcPts val="0"/>
                        </a:spcBef>
                        <a:spcAft>
                          <a:spcPts val="0"/>
                        </a:spcAft>
                        <a:buNone/>
                      </a:pPr>
                      <a:r>
                        <a:rPr lang="en-IN" sz="1800"/>
                        <a:t>66%</a:t>
                      </a:r>
                      <a:endParaRPr/>
                    </a:p>
                  </a:txBody>
                  <a:tcPr marT="45725" marB="45725" marR="91450" marL="91450"/>
                </a:tc>
                <a:tc>
                  <a:txBody>
                    <a:bodyPr/>
                    <a:lstStyle/>
                    <a:p>
                      <a:pPr indent="0" lvl="0" marL="0" marR="0" rtl="0" algn="l">
                        <a:spcBef>
                          <a:spcPts val="0"/>
                        </a:spcBef>
                        <a:spcAft>
                          <a:spcPts val="0"/>
                        </a:spcAft>
                        <a:buNone/>
                      </a:pPr>
                      <a:r>
                        <a:rPr lang="en-IN" sz="1800"/>
                        <a:t>75%</a:t>
                      </a:r>
                      <a:endParaRPr/>
                    </a:p>
                  </a:txBody>
                  <a:tcPr marT="45725" marB="45725" marR="91450" marL="91450"/>
                </a:tc>
                <a:tc>
                  <a:txBody>
                    <a:bodyPr/>
                    <a:lstStyle/>
                    <a:p>
                      <a:pPr indent="0" lvl="0" marL="0" marR="0" rtl="0" algn="l">
                        <a:spcBef>
                          <a:spcPts val="0"/>
                        </a:spcBef>
                        <a:spcAft>
                          <a:spcPts val="0"/>
                        </a:spcAft>
                        <a:buNone/>
                      </a:pPr>
                      <a:r>
                        <a:rPr lang="en-IN" sz="1800"/>
                        <a:t>68%</a:t>
                      </a:r>
                      <a:endParaRPr/>
                    </a:p>
                  </a:txBody>
                  <a:tcPr marT="45725" marB="45725" marR="91450" marL="91450"/>
                </a:tc>
                <a:tc>
                  <a:txBody>
                    <a:bodyPr/>
                    <a:lstStyle/>
                    <a:p>
                      <a:pPr indent="0" lvl="0" marL="0" marR="0" rtl="0" algn="l">
                        <a:spcBef>
                          <a:spcPts val="0"/>
                        </a:spcBef>
                        <a:spcAft>
                          <a:spcPts val="0"/>
                        </a:spcAft>
                        <a:buNone/>
                      </a:pPr>
                      <a:r>
                        <a:rPr lang="en-IN" sz="1800"/>
                        <a:t>76%</a:t>
                      </a:r>
                      <a:endParaRPr/>
                    </a:p>
                  </a:txBody>
                  <a:tcPr marT="45725" marB="45725" marR="91450" marL="91450"/>
                </a:tc>
                <a:tc>
                  <a:txBody>
                    <a:bodyPr/>
                    <a:lstStyle/>
                    <a:p>
                      <a:pPr indent="0" lvl="0" marL="0" marR="0" rtl="0" algn="l">
                        <a:spcBef>
                          <a:spcPts val="0"/>
                        </a:spcBef>
                        <a:spcAft>
                          <a:spcPts val="0"/>
                        </a:spcAft>
                        <a:buNone/>
                      </a:pPr>
                      <a:r>
                        <a:rPr lang="en-IN" sz="1800"/>
                        <a:t>65%</a:t>
                      </a:r>
                      <a:endParaRPr/>
                    </a:p>
                  </a:txBody>
                  <a:tcPr marT="45725" marB="45725" marR="91450" marL="91450"/>
                </a:tc>
              </a:tr>
              <a:tr h="430850">
                <a:tc>
                  <a:txBody>
                    <a:bodyPr/>
                    <a:lstStyle/>
                    <a:p>
                      <a:pPr indent="0" lvl="0" marL="0" marR="0" rtl="0" algn="l">
                        <a:spcBef>
                          <a:spcPts val="0"/>
                        </a:spcBef>
                        <a:spcAft>
                          <a:spcPts val="0"/>
                        </a:spcAft>
                        <a:buNone/>
                      </a:pPr>
                      <a:r>
                        <a:rPr lang="en-IN" sz="1800"/>
                        <a:t>6</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rebuchet MS"/>
                        <a:buNone/>
                      </a:pPr>
                      <a:r>
                        <a:rPr lang="en-IN" sz="1800"/>
                        <a:t>Xception </a:t>
                      </a:r>
                      <a:endParaRPr/>
                    </a:p>
                  </a:txBody>
                  <a:tcPr marT="45725" marB="45725" marR="91450" marL="91450"/>
                </a:tc>
                <a:tc>
                  <a:txBody>
                    <a:bodyPr/>
                    <a:lstStyle/>
                    <a:p>
                      <a:pPr indent="0" lvl="0" marL="0" marR="0" rtl="0" algn="l">
                        <a:spcBef>
                          <a:spcPts val="0"/>
                        </a:spcBef>
                        <a:spcAft>
                          <a:spcPts val="0"/>
                        </a:spcAft>
                        <a:buNone/>
                      </a:pPr>
                      <a:r>
                        <a:rPr lang="en-IN" sz="1800"/>
                        <a:t>79%</a:t>
                      </a:r>
                      <a:endParaRPr/>
                    </a:p>
                  </a:txBody>
                  <a:tcPr marT="45725" marB="45725" marR="91450" marL="91450"/>
                </a:tc>
                <a:tc>
                  <a:txBody>
                    <a:bodyPr/>
                    <a:lstStyle/>
                    <a:p>
                      <a:pPr indent="0" lvl="0" marL="0" marR="0" rtl="0" algn="l">
                        <a:spcBef>
                          <a:spcPts val="0"/>
                        </a:spcBef>
                        <a:spcAft>
                          <a:spcPts val="0"/>
                        </a:spcAft>
                        <a:buNone/>
                      </a:pPr>
                      <a:r>
                        <a:rPr lang="en-IN" sz="1800"/>
                        <a:t>59%</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c>
                  <a:txBody>
                    <a:bodyPr/>
                    <a:lstStyle/>
                    <a:p>
                      <a:pPr indent="0" lvl="0" marL="0" marR="0" rtl="0" algn="l">
                        <a:spcBef>
                          <a:spcPts val="0"/>
                        </a:spcBef>
                        <a:spcAft>
                          <a:spcPts val="0"/>
                        </a:spcAft>
                        <a:buNone/>
                      </a:pPr>
                      <a:r>
                        <a:rPr lang="en-IN" sz="1800"/>
                        <a:t>61%</a:t>
                      </a:r>
                      <a:endParaRPr/>
                    </a:p>
                  </a:txBody>
                  <a:tcPr marT="45725" marB="45725" marR="91450" marL="91450"/>
                </a:tc>
                <a:tc>
                  <a:txBody>
                    <a:bodyPr/>
                    <a:lstStyle/>
                    <a:p>
                      <a:pPr indent="0" lvl="0" marL="0" marR="0" rtl="0" algn="l">
                        <a:spcBef>
                          <a:spcPts val="0"/>
                        </a:spcBef>
                        <a:spcAft>
                          <a:spcPts val="0"/>
                        </a:spcAft>
                        <a:buNone/>
                      </a:pPr>
                      <a:r>
                        <a:rPr lang="en-IN" sz="1800"/>
                        <a:t>83%</a:t>
                      </a:r>
                      <a:endParaRPr/>
                    </a:p>
                  </a:txBody>
                  <a:tcPr marT="45725" marB="45725" marR="91450" marL="91450"/>
                </a:tc>
                <a:tc>
                  <a:txBody>
                    <a:bodyPr/>
                    <a:lstStyle/>
                    <a:p>
                      <a:pPr indent="0" lvl="0" marL="0" marR="0" rtl="0" algn="l">
                        <a:spcBef>
                          <a:spcPts val="0"/>
                        </a:spcBef>
                        <a:spcAft>
                          <a:spcPts val="0"/>
                        </a:spcAft>
                        <a:buNone/>
                      </a:pPr>
                      <a:r>
                        <a:rPr lang="en-IN" sz="1800"/>
                        <a:t>59%</a:t>
                      </a:r>
                      <a:endParaRPr/>
                    </a:p>
                  </a:txBody>
                  <a:tcPr marT="45725" marB="45725" marR="91450" marL="91450"/>
                </a:tc>
              </a:tr>
              <a:tr h="430850">
                <a:tc>
                  <a:txBody>
                    <a:bodyPr/>
                    <a:lstStyle/>
                    <a:p>
                      <a:pPr indent="0" lvl="0" marL="0" marR="0" rtl="0" algn="l">
                        <a:spcBef>
                          <a:spcPts val="0"/>
                        </a:spcBef>
                        <a:spcAft>
                          <a:spcPts val="0"/>
                        </a:spcAft>
                        <a:buNone/>
                      </a:pPr>
                      <a:r>
                        <a:rPr lang="en-IN" sz="1800"/>
                        <a:t>7</a:t>
                      </a:r>
                      <a:endParaRPr sz="1800"/>
                    </a:p>
                  </a:txBody>
                  <a:tcPr marT="45725" marB="45725" marR="91450" marL="91450"/>
                </a:tc>
                <a:tc>
                  <a:txBody>
                    <a:bodyPr/>
                    <a:lstStyle/>
                    <a:p>
                      <a:pPr indent="0" lvl="0" marL="0" marR="0" rtl="0" algn="l">
                        <a:spcBef>
                          <a:spcPts val="0"/>
                        </a:spcBef>
                        <a:spcAft>
                          <a:spcPts val="0"/>
                        </a:spcAft>
                        <a:buNone/>
                      </a:pPr>
                      <a:r>
                        <a:rPr lang="en-IN" sz="1800"/>
                        <a:t>InceptionResnetV2</a:t>
                      </a:r>
                      <a:endParaRPr/>
                    </a:p>
                  </a:txBody>
                  <a:tcPr marT="45725" marB="45725" marR="91450" marL="91450"/>
                </a:tc>
                <a:tc>
                  <a:txBody>
                    <a:bodyPr/>
                    <a:lstStyle/>
                    <a:p>
                      <a:pPr indent="0" lvl="0" marL="0" marR="0" rtl="0" algn="l">
                        <a:spcBef>
                          <a:spcPts val="0"/>
                        </a:spcBef>
                        <a:spcAft>
                          <a:spcPts val="0"/>
                        </a:spcAft>
                        <a:buNone/>
                      </a:pPr>
                      <a:r>
                        <a:rPr lang="en-IN" sz="1800"/>
                        <a:t>76%</a:t>
                      </a:r>
                      <a:endParaRPr/>
                    </a:p>
                  </a:txBody>
                  <a:tcPr marT="45725" marB="45725" marR="91450" marL="91450"/>
                </a:tc>
                <a:tc>
                  <a:txBody>
                    <a:bodyPr/>
                    <a:lstStyle/>
                    <a:p>
                      <a:pPr indent="0" lvl="0" marL="0" marR="0" rtl="0" algn="l">
                        <a:spcBef>
                          <a:spcPts val="0"/>
                        </a:spcBef>
                        <a:spcAft>
                          <a:spcPts val="0"/>
                        </a:spcAft>
                        <a:buNone/>
                      </a:pPr>
                      <a:r>
                        <a:rPr lang="en-IN" sz="1800"/>
                        <a:t>69%</a:t>
                      </a:r>
                      <a:endParaRPr/>
                    </a:p>
                  </a:txBody>
                  <a:tcPr marT="45725" marB="45725" marR="91450" marL="91450"/>
                </a:tc>
                <a:tc>
                  <a:txBody>
                    <a:bodyPr/>
                    <a:lstStyle/>
                    <a:p>
                      <a:pPr indent="0" lvl="0" marL="0" marR="0" rtl="0" algn="l">
                        <a:spcBef>
                          <a:spcPts val="0"/>
                        </a:spcBef>
                        <a:spcAft>
                          <a:spcPts val="0"/>
                        </a:spcAft>
                        <a:buNone/>
                      </a:pPr>
                      <a:r>
                        <a:rPr lang="en-IN" sz="1800"/>
                        <a:t>76%</a:t>
                      </a:r>
                      <a:endParaRPr/>
                    </a:p>
                  </a:txBody>
                  <a:tcPr marT="45725" marB="45725" marR="91450" marL="91450"/>
                </a:tc>
                <a:tc>
                  <a:txBody>
                    <a:bodyPr/>
                    <a:lstStyle/>
                    <a:p>
                      <a:pPr indent="0" lvl="0" marL="0" marR="0" rtl="0" algn="l">
                        <a:spcBef>
                          <a:spcPts val="0"/>
                        </a:spcBef>
                        <a:spcAft>
                          <a:spcPts val="0"/>
                        </a:spcAft>
                        <a:buNone/>
                      </a:pPr>
                      <a:r>
                        <a:rPr lang="en-IN" sz="1800"/>
                        <a:t>65%</a:t>
                      </a:r>
                      <a:endParaRPr/>
                    </a:p>
                  </a:txBody>
                  <a:tcPr marT="45725" marB="45725" marR="91450" marL="91450"/>
                </a:tc>
                <a:tc>
                  <a:txBody>
                    <a:bodyPr/>
                    <a:lstStyle/>
                    <a:p>
                      <a:pPr indent="0" lvl="0" marL="0" marR="0" rtl="0" algn="l">
                        <a:spcBef>
                          <a:spcPts val="0"/>
                        </a:spcBef>
                        <a:spcAft>
                          <a:spcPts val="0"/>
                        </a:spcAft>
                        <a:buNone/>
                      </a:pPr>
                      <a:r>
                        <a:rPr lang="en-IN" sz="1800"/>
                        <a:t>73%</a:t>
                      </a:r>
                      <a:endParaRPr/>
                    </a:p>
                  </a:txBody>
                  <a:tcPr marT="45725" marB="45725" marR="91450" marL="91450"/>
                </a:tc>
                <a:tc>
                  <a:txBody>
                    <a:bodyPr/>
                    <a:lstStyle/>
                    <a:p>
                      <a:pPr indent="0" lvl="0" marL="0" marR="0" rtl="0" algn="l">
                        <a:spcBef>
                          <a:spcPts val="0"/>
                        </a:spcBef>
                        <a:spcAft>
                          <a:spcPts val="0"/>
                        </a:spcAft>
                        <a:buNone/>
                      </a:pPr>
                      <a:r>
                        <a:rPr lang="en-IN" sz="1800"/>
                        <a:t>60%</a:t>
                      </a:r>
                      <a:endParaRPr/>
                    </a:p>
                  </a:txBody>
                  <a:tcPr marT="45725" marB="45725" marR="91450" marL="91450"/>
                </a:tc>
              </a:tr>
              <a:tr h="424950">
                <a:tc>
                  <a:txBody>
                    <a:bodyPr/>
                    <a:lstStyle/>
                    <a:p>
                      <a:pPr indent="0" lvl="0" marL="0" marR="0" rtl="0" algn="l">
                        <a:spcBef>
                          <a:spcPts val="0"/>
                        </a:spcBef>
                        <a:spcAft>
                          <a:spcPts val="0"/>
                        </a:spcAft>
                        <a:buNone/>
                      </a:pPr>
                      <a:r>
                        <a:rPr lang="en-IN" sz="1800"/>
                        <a:t>8</a:t>
                      </a:r>
                      <a:endParaRPr sz="1800"/>
                    </a:p>
                  </a:txBody>
                  <a:tcPr marT="45725" marB="45725" marR="91450" marL="91450"/>
                </a:tc>
                <a:tc>
                  <a:txBody>
                    <a:bodyPr/>
                    <a:lstStyle/>
                    <a:p>
                      <a:pPr indent="0" lvl="0" marL="0" marR="0" rtl="0" algn="l">
                        <a:spcBef>
                          <a:spcPts val="0"/>
                        </a:spcBef>
                        <a:spcAft>
                          <a:spcPts val="0"/>
                        </a:spcAft>
                        <a:buNone/>
                      </a:pPr>
                      <a:r>
                        <a:rPr lang="en-IN" sz="1800"/>
                        <a:t>NASANetLarge</a:t>
                      </a:r>
                      <a:endParaRPr sz="1800"/>
                    </a:p>
                  </a:txBody>
                  <a:tcPr marT="45725" marB="45725" marR="91450" marL="91450"/>
                </a:tc>
                <a:tc>
                  <a:txBody>
                    <a:bodyPr/>
                    <a:lstStyle/>
                    <a:p>
                      <a:pPr indent="0" lvl="0" marL="0" marR="0" rtl="0" algn="l">
                        <a:spcBef>
                          <a:spcPts val="0"/>
                        </a:spcBef>
                        <a:spcAft>
                          <a:spcPts val="0"/>
                        </a:spcAft>
                        <a:buNone/>
                      </a:pPr>
                      <a:r>
                        <a:rPr lang="en-IN" sz="1800"/>
                        <a:t>83%</a:t>
                      </a:r>
                      <a:endParaRPr/>
                    </a:p>
                  </a:txBody>
                  <a:tcPr marT="45725" marB="45725" marR="91450" marL="91450"/>
                </a:tc>
                <a:tc>
                  <a:txBody>
                    <a:bodyPr/>
                    <a:lstStyle/>
                    <a:p>
                      <a:pPr indent="0" lvl="0" marL="0" marR="0" rtl="0" algn="l">
                        <a:spcBef>
                          <a:spcPts val="0"/>
                        </a:spcBef>
                        <a:spcAft>
                          <a:spcPts val="0"/>
                        </a:spcAft>
                        <a:buNone/>
                      </a:pPr>
                      <a:r>
                        <a:rPr lang="en-IN" sz="1800"/>
                        <a:t>60%</a:t>
                      </a:r>
                      <a:endParaRPr/>
                    </a:p>
                  </a:txBody>
                  <a:tcPr marT="45725" marB="45725" marR="91450" marL="91450"/>
                </a:tc>
                <a:tc>
                  <a:txBody>
                    <a:bodyPr/>
                    <a:lstStyle/>
                    <a:p>
                      <a:pPr indent="0" lvl="0" marL="0" marR="0" rtl="0" algn="l">
                        <a:spcBef>
                          <a:spcPts val="0"/>
                        </a:spcBef>
                        <a:spcAft>
                          <a:spcPts val="0"/>
                        </a:spcAft>
                        <a:buNone/>
                      </a:pPr>
                      <a:r>
                        <a:rPr lang="en-IN" sz="1800"/>
                        <a:t>77%</a:t>
                      </a:r>
                      <a:endParaRPr/>
                    </a:p>
                  </a:txBody>
                  <a:tcPr marT="45725" marB="45725" marR="91450" marL="91450"/>
                </a:tc>
                <a:tc>
                  <a:txBody>
                    <a:bodyPr/>
                    <a:lstStyle/>
                    <a:p>
                      <a:pPr indent="0" lvl="0" marL="0" marR="0" rtl="0" algn="l">
                        <a:spcBef>
                          <a:spcPts val="0"/>
                        </a:spcBef>
                        <a:spcAft>
                          <a:spcPts val="0"/>
                        </a:spcAft>
                        <a:buNone/>
                      </a:pPr>
                      <a:r>
                        <a:rPr lang="en-IN" sz="1800"/>
                        <a:t>60%</a:t>
                      </a:r>
                      <a:endParaRPr/>
                    </a:p>
                  </a:txBody>
                  <a:tcPr marT="45725" marB="45725" marR="91450" marL="91450"/>
                </a:tc>
                <a:tc>
                  <a:txBody>
                    <a:bodyPr/>
                    <a:lstStyle/>
                    <a:p>
                      <a:pPr indent="0" lvl="0" marL="0" marR="0" rtl="0" algn="l">
                        <a:spcBef>
                          <a:spcPts val="0"/>
                        </a:spcBef>
                        <a:spcAft>
                          <a:spcPts val="0"/>
                        </a:spcAft>
                        <a:buNone/>
                      </a:pPr>
                      <a:r>
                        <a:rPr lang="en-IN" sz="1800"/>
                        <a:t>83%</a:t>
                      </a:r>
                      <a:endParaRPr/>
                    </a:p>
                  </a:txBody>
                  <a:tcPr marT="45725" marB="45725" marR="91450" marL="91450"/>
                </a:tc>
                <a:tc>
                  <a:txBody>
                    <a:bodyPr/>
                    <a:lstStyle/>
                    <a:p>
                      <a:pPr indent="0" lvl="0" marL="0" marR="0" rtl="0" algn="l">
                        <a:spcBef>
                          <a:spcPts val="0"/>
                        </a:spcBef>
                        <a:spcAft>
                          <a:spcPts val="0"/>
                        </a:spcAft>
                        <a:buNone/>
                      </a:pPr>
                      <a:r>
                        <a:rPr lang="en-IN" sz="1800"/>
                        <a:t>63%</a:t>
                      </a:r>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idx="4294967295" type="body"/>
          </p:nvPr>
        </p:nvSpPr>
        <p:spPr>
          <a:xfrm>
            <a:off x="613458" y="1014694"/>
            <a:ext cx="8596313" cy="38814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Table 3: dense6 output analysis from the DL model for integrated data from CV2 features and fc3 features</a:t>
            </a:r>
            <a:endParaRPr/>
          </a:p>
        </p:txBody>
      </p:sp>
      <p:graphicFrame>
        <p:nvGraphicFramePr>
          <p:cNvPr id="288" name="Google Shape;288;p21"/>
          <p:cNvGraphicFramePr/>
          <p:nvPr/>
        </p:nvGraphicFramePr>
        <p:xfrm>
          <a:off x="401053" y="2134906"/>
          <a:ext cx="3000000" cy="3000000"/>
        </p:xfrm>
        <a:graphic>
          <a:graphicData uri="http://schemas.openxmlformats.org/drawingml/2006/table">
            <a:tbl>
              <a:tblPr bandRow="1" firstRow="1">
                <a:noFill/>
                <a:tableStyleId>{43D9519B-57C2-4AC1-A134-1E4B7626AEA4}</a:tableStyleId>
              </a:tblPr>
              <a:tblGrid>
                <a:gridCol w="649175"/>
                <a:gridCol w="2115025"/>
                <a:gridCol w="1419850"/>
                <a:gridCol w="1398675"/>
                <a:gridCol w="1398675"/>
                <a:gridCol w="1398675"/>
                <a:gridCol w="1398675"/>
                <a:gridCol w="1398675"/>
              </a:tblGrid>
              <a:tr h="426600">
                <a:tc rowSpan="2">
                  <a:txBody>
                    <a:bodyPr/>
                    <a:lstStyle/>
                    <a:p>
                      <a:pPr indent="0" lvl="0" marL="0" marR="0" rtl="0" algn="l">
                        <a:spcBef>
                          <a:spcPts val="0"/>
                        </a:spcBef>
                        <a:spcAft>
                          <a:spcPts val="0"/>
                        </a:spcAft>
                        <a:buNone/>
                      </a:pPr>
                      <a:r>
                        <a:rPr lang="en-IN" sz="1800"/>
                        <a:t>S.no</a:t>
                      </a:r>
                      <a:endParaRPr sz="1800"/>
                    </a:p>
                  </a:txBody>
                  <a:tcPr marT="45725" marB="45725" marR="91450" marL="91450"/>
                </a:tc>
                <a:tc rowSpan="2">
                  <a:txBody>
                    <a:bodyPr/>
                    <a:lstStyle/>
                    <a:p>
                      <a:pPr indent="0" lvl="0" marL="0" marR="0" rtl="0" algn="l">
                        <a:spcBef>
                          <a:spcPts val="0"/>
                        </a:spcBef>
                        <a:spcAft>
                          <a:spcPts val="0"/>
                        </a:spcAft>
                        <a:buNone/>
                      </a:pPr>
                      <a:r>
                        <a:rPr lang="en-IN" sz="1800"/>
                        <a:t>Model</a:t>
                      </a:r>
                      <a:endParaRPr sz="1800"/>
                    </a:p>
                  </a:txBody>
                  <a:tcPr marT="45725" marB="45725" marR="91450" marL="91450"/>
                </a:tc>
                <a:tc gridSpan="2">
                  <a:txBody>
                    <a:bodyPr/>
                    <a:lstStyle/>
                    <a:p>
                      <a:pPr indent="0" lvl="0" marL="0" marR="0" rtl="0" algn="l">
                        <a:spcBef>
                          <a:spcPts val="0"/>
                        </a:spcBef>
                        <a:spcAft>
                          <a:spcPts val="0"/>
                        </a:spcAft>
                        <a:buNone/>
                      </a:pPr>
                      <a:r>
                        <a:rPr lang="en-IN" sz="1800"/>
                        <a:t>           SVM</a:t>
                      </a:r>
                      <a:endParaRPr sz="1800"/>
                    </a:p>
                  </a:txBody>
                  <a:tcPr marT="45725" marB="45725" marR="91450" marL="91450"/>
                </a:tc>
                <a:tc hMerge="1"/>
                <a:tc gridSpan="2">
                  <a:txBody>
                    <a:bodyPr/>
                    <a:lstStyle/>
                    <a:p>
                      <a:pPr indent="0" lvl="0" marL="0" marR="0" rtl="0" algn="l">
                        <a:spcBef>
                          <a:spcPts val="0"/>
                        </a:spcBef>
                        <a:spcAft>
                          <a:spcPts val="0"/>
                        </a:spcAft>
                        <a:buNone/>
                      </a:pPr>
                      <a:r>
                        <a:rPr lang="en-IN" sz="1800"/>
                        <a:t>      XG boost</a:t>
                      </a:r>
                      <a:endParaRPr sz="1800"/>
                    </a:p>
                  </a:txBody>
                  <a:tcPr marT="45725" marB="45725" marR="91450" marL="91450"/>
                </a:tc>
                <a:tc hMerge="1"/>
                <a:tc gridSpan="2">
                  <a:txBody>
                    <a:bodyPr/>
                    <a:lstStyle/>
                    <a:p>
                      <a:pPr indent="0" lvl="0" marL="0" marR="0" rtl="0" algn="l">
                        <a:spcBef>
                          <a:spcPts val="0"/>
                        </a:spcBef>
                        <a:spcAft>
                          <a:spcPts val="0"/>
                        </a:spcAft>
                        <a:buNone/>
                      </a:pPr>
                      <a:r>
                        <a:rPr lang="en-IN" sz="1800"/>
                        <a:t>  Random forest</a:t>
                      </a:r>
                      <a:endParaRPr sz="1800"/>
                    </a:p>
                  </a:txBody>
                  <a:tcPr marT="45725" marB="45725" marR="91450" marL="91450"/>
                </a:tc>
                <a:tc hMerge="1"/>
              </a:tr>
              <a:tr h="426600">
                <a:tc vMerge="1"/>
                <a:tc vMerge="1"/>
                <a:tc>
                  <a:txBody>
                    <a:bodyPr/>
                    <a:lstStyle/>
                    <a:p>
                      <a:pPr indent="0" lvl="0" marL="0" marR="0" rtl="0" algn="l">
                        <a:spcBef>
                          <a:spcPts val="0"/>
                        </a:spcBef>
                        <a:spcAft>
                          <a:spcPts val="0"/>
                        </a:spcAft>
                        <a:buNone/>
                      </a:pPr>
                      <a:r>
                        <a:rPr lang="en-IN" sz="1800"/>
                        <a:t>SIFT</a:t>
                      </a:r>
                      <a:endParaRPr sz="1800"/>
                    </a:p>
                  </a:txBody>
                  <a:tcPr marT="45725" marB="45725" marR="91450" marL="91450"/>
                </a:tc>
                <a:tc>
                  <a:txBody>
                    <a:bodyPr/>
                    <a:lstStyle/>
                    <a:p>
                      <a:pPr indent="0" lvl="0" marL="0" marR="0" rtl="0" algn="l">
                        <a:spcBef>
                          <a:spcPts val="0"/>
                        </a:spcBef>
                        <a:spcAft>
                          <a:spcPts val="0"/>
                        </a:spcAft>
                        <a:buNone/>
                      </a:pPr>
                      <a:r>
                        <a:rPr lang="en-IN" sz="1800"/>
                        <a:t>BRISK</a:t>
                      </a:r>
                      <a:endParaRPr sz="1800"/>
                    </a:p>
                  </a:txBody>
                  <a:tcPr marT="45725" marB="45725" marR="91450" marL="91450"/>
                </a:tc>
                <a:tc>
                  <a:txBody>
                    <a:bodyPr/>
                    <a:lstStyle/>
                    <a:p>
                      <a:pPr indent="0" lvl="0" marL="0" marR="0" rtl="0" algn="l">
                        <a:spcBef>
                          <a:spcPts val="0"/>
                        </a:spcBef>
                        <a:spcAft>
                          <a:spcPts val="0"/>
                        </a:spcAft>
                        <a:buNone/>
                      </a:pPr>
                      <a:r>
                        <a:rPr lang="en-IN" sz="1800"/>
                        <a:t>SIFT </a:t>
                      </a:r>
                      <a:endParaRPr sz="1800"/>
                    </a:p>
                  </a:txBody>
                  <a:tcPr marT="45725" marB="45725" marR="91450" marL="91450"/>
                </a:tc>
                <a:tc>
                  <a:txBody>
                    <a:bodyPr/>
                    <a:lstStyle/>
                    <a:p>
                      <a:pPr indent="0" lvl="0" marL="0" marR="0" rtl="0" algn="l">
                        <a:spcBef>
                          <a:spcPts val="0"/>
                        </a:spcBef>
                        <a:spcAft>
                          <a:spcPts val="0"/>
                        </a:spcAft>
                        <a:buNone/>
                      </a:pPr>
                      <a:r>
                        <a:rPr lang="en-IN" sz="1800"/>
                        <a:t>BRISK</a:t>
                      </a:r>
                      <a:endParaRPr sz="1800"/>
                    </a:p>
                  </a:txBody>
                  <a:tcPr marT="45725" marB="45725" marR="91450" marL="91450"/>
                </a:tc>
                <a:tc>
                  <a:txBody>
                    <a:bodyPr/>
                    <a:lstStyle/>
                    <a:p>
                      <a:pPr indent="0" lvl="0" marL="0" marR="0" rtl="0" algn="l">
                        <a:spcBef>
                          <a:spcPts val="0"/>
                        </a:spcBef>
                        <a:spcAft>
                          <a:spcPts val="0"/>
                        </a:spcAft>
                        <a:buNone/>
                      </a:pPr>
                      <a:r>
                        <a:rPr lang="en-IN" sz="1800"/>
                        <a:t>SIFT</a:t>
                      </a:r>
                      <a:endParaRPr sz="1800"/>
                    </a:p>
                  </a:txBody>
                  <a:tcPr marT="45725" marB="45725" marR="91450" marL="91450"/>
                </a:tc>
                <a:tc>
                  <a:txBody>
                    <a:bodyPr/>
                    <a:lstStyle/>
                    <a:p>
                      <a:pPr indent="0" lvl="0" marL="0" marR="0" rtl="0" algn="l">
                        <a:spcBef>
                          <a:spcPts val="0"/>
                        </a:spcBef>
                        <a:spcAft>
                          <a:spcPts val="0"/>
                        </a:spcAft>
                        <a:buNone/>
                      </a:pPr>
                      <a:r>
                        <a:rPr lang="en-IN" sz="1800"/>
                        <a:t>BRISK</a:t>
                      </a:r>
                      <a:endParaRPr sz="1800"/>
                    </a:p>
                  </a:txBody>
                  <a:tcPr marT="45725" marB="45725" marR="91450" marL="91450"/>
                </a:tc>
              </a:tr>
              <a:tr h="42660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VGG-16</a:t>
                      </a:r>
                      <a:endParaRPr sz="1800"/>
                    </a:p>
                  </a:txBody>
                  <a:tcPr marT="45725" marB="45725" marR="91450" marL="91450"/>
                </a:tc>
                <a:tc>
                  <a:txBody>
                    <a:bodyPr/>
                    <a:lstStyle/>
                    <a:p>
                      <a:pPr indent="0" lvl="0" marL="0" marR="0" rtl="0" algn="l">
                        <a:spcBef>
                          <a:spcPts val="0"/>
                        </a:spcBef>
                        <a:spcAft>
                          <a:spcPts val="0"/>
                        </a:spcAft>
                        <a:buNone/>
                      </a:pPr>
                      <a:r>
                        <a:rPr lang="en-IN" sz="1800"/>
                        <a:t>93%</a:t>
                      </a:r>
                      <a:endParaRPr/>
                    </a:p>
                  </a:txBody>
                  <a:tcPr marT="45725" marB="45725" marR="91450" marL="91450"/>
                </a:tc>
                <a:tc>
                  <a:txBody>
                    <a:bodyPr/>
                    <a:lstStyle/>
                    <a:p>
                      <a:pPr indent="0" lvl="0" marL="0" marR="0" rtl="0" algn="l">
                        <a:spcBef>
                          <a:spcPts val="0"/>
                        </a:spcBef>
                        <a:spcAft>
                          <a:spcPts val="0"/>
                        </a:spcAft>
                        <a:buNone/>
                      </a:pPr>
                      <a:r>
                        <a:rPr lang="en-IN" sz="1800"/>
                        <a:t>95%</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93%</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94%</a:t>
                      </a:r>
                      <a:endParaRPr/>
                    </a:p>
                  </a:txBody>
                  <a:tcPr marT="45725" marB="45725" marR="91450" marL="91450"/>
                </a:tc>
              </a:tr>
              <a:tr h="42660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VGG-19</a:t>
                      </a:r>
                      <a:endParaRPr sz="1800"/>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90%</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r>
              <a:tr h="42660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rebuchet MS"/>
                        <a:buNone/>
                      </a:pPr>
                      <a:r>
                        <a:rPr lang="en-IN" sz="1800"/>
                        <a:t>simple conv net</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93%</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c>
                  <a:txBody>
                    <a:bodyPr/>
                    <a:lstStyle/>
                    <a:p>
                      <a:pPr indent="0" lvl="0" marL="0" marR="0" rtl="0" algn="l">
                        <a:spcBef>
                          <a:spcPts val="0"/>
                        </a:spcBef>
                        <a:spcAft>
                          <a:spcPts val="0"/>
                        </a:spcAft>
                        <a:buNone/>
                      </a:pPr>
                      <a:r>
                        <a:rPr lang="en-IN" sz="1800"/>
                        <a:t>91%</a:t>
                      </a:r>
                      <a:endParaRPr/>
                    </a:p>
                  </a:txBody>
                  <a:tcPr marT="45725" marB="45725" marR="91450" marL="91450"/>
                </a:tc>
                <a:tc>
                  <a:txBody>
                    <a:bodyPr/>
                    <a:lstStyle/>
                    <a:p>
                      <a:pPr indent="0" lvl="0" marL="0" marR="0" rtl="0" algn="l">
                        <a:spcBef>
                          <a:spcPts val="0"/>
                        </a:spcBef>
                        <a:spcAft>
                          <a:spcPts val="0"/>
                        </a:spcAft>
                        <a:buNone/>
                      </a:pPr>
                      <a:r>
                        <a:rPr lang="en-IN" sz="1800"/>
                        <a:t>91%</a:t>
                      </a:r>
                      <a:endParaRPr/>
                    </a:p>
                  </a:txBody>
                  <a:tcPr marT="45725" marB="45725" marR="91450" marL="91450"/>
                </a:tc>
                <a:tc>
                  <a:txBody>
                    <a:bodyPr/>
                    <a:lstStyle/>
                    <a:p>
                      <a:pPr indent="0" lvl="0" marL="0" marR="0" rtl="0" algn="l">
                        <a:spcBef>
                          <a:spcPts val="0"/>
                        </a:spcBef>
                        <a:spcAft>
                          <a:spcPts val="0"/>
                        </a:spcAft>
                        <a:buNone/>
                      </a:pPr>
                      <a:r>
                        <a:rPr lang="en-IN" sz="1800"/>
                        <a:t>92%</a:t>
                      </a:r>
                      <a:endParaRPr/>
                    </a:p>
                  </a:txBody>
                  <a:tcPr marT="45725" marB="45725" marR="91450" marL="91450"/>
                </a:tc>
              </a:tr>
              <a:tr h="42660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DenseNet169</a:t>
                      </a:r>
                      <a:endParaRPr/>
                    </a:p>
                  </a:txBody>
                  <a:tcPr marT="45725" marB="45725" marR="91450" marL="91450"/>
                </a:tc>
                <a:tc>
                  <a:txBody>
                    <a:bodyPr/>
                    <a:lstStyle/>
                    <a:p>
                      <a:pPr indent="0" lvl="0" marL="0" marR="0" rtl="0" algn="l">
                        <a:spcBef>
                          <a:spcPts val="0"/>
                        </a:spcBef>
                        <a:spcAft>
                          <a:spcPts val="0"/>
                        </a:spcAft>
                        <a:buNone/>
                      </a:pPr>
                      <a:r>
                        <a:rPr lang="en-IN" sz="1800"/>
                        <a:t>85%</a:t>
                      </a:r>
                      <a:endParaRPr/>
                    </a:p>
                  </a:txBody>
                  <a:tcPr marT="45725" marB="45725" marR="91450" marL="91450"/>
                </a:tc>
                <a:tc>
                  <a:txBody>
                    <a:bodyPr/>
                    <a:lstStyle/>
                    <a:p>
                      <a:pPr indent="0" lvl="0" marL="0" marR="0" rtl="0" algn="l">
                        <a:spcBef>
                          <a:spcPts val="0"/>
                        </a:spcBef>
                        <a:spcAft>
                          <a:spcPts val="0"/>
                        </a:spcAft>
                        <a:buNone/>
                      </a:pPr>
                      <a:r>
                        <a:rPr lang="en-IN" sz="1800"/>
                        <a:t>85%</a:t>
                      </a:r>
                      <a:endParaRPr/>
                    </a:p>
                  </a:txBody>
                  <a:tcPr marT="45725" marB="45725" marR="91450" marL="91450"/>
                </a:tc>
                <a:tc>
                  <a:txBody>
                    <a:bodyPr/>
                    <a:lstStyle/>
                    <a:p>
                      <a:pPr indent="0" lvl="0" marL="0" marR="0" rtl="0" algn="l">
                        <a:spcBef>
                          <a:spcPts val="0"/>
                        </a:spcBef>
                        <a:spcAft>
                          <a:spcPts val="0"/>
                        </a:spcAft>
                        <a:buNone/>
                      </a:pPr>
                      <a:r>
                        <a:rPr lang="en-IN" sz="1800"/>
                        <a:t>86%</a:t>
                      </a:r>
                      <a:endParaRPr/>
                    </a:p>
                  </a:txBody>
                  <a:tcPr marT="45725" marB="45725" marR="91450" marL="91450"/>
                </a:tc>
                <a:tc>
                  <a:txBody>
                    <a:bodyPr/>
                    <a:lstStyle/>
                    <a:p>
                      <a:pPr indent="0" lvl="0" marL="0" marR="0" rtl="0" algn="l">
                        <a:spcBef>
                          <a:spcPts val="0"/>
                        </a:spcBef>
                        <a:spcAft>
                          <a:spcPts val="0"/>
                        </a:spcAft>
                        <a:buNone/>
                      </a:pPr>
                      <a:r>
                        <a:rPr lang="en-IN" sz="1800"/>
                        <a:t>80%</a:t>
                      </a:r>
                      <a:endParaRPr/>
                    </a:p>
                  </a:txBody>
                  <a:tcPr marT="45725" marB="45725" marR="91450" marL="91450"/>
                </a:tc>
                <a:tc>
                  <a:txBody>
                    <a:bodyPr/>
                    <a:lstStyle/>
                    <a:p>
                      <a:pPr indent="0" lvl="0" marL="0" marR="0" rtl="0" algn="l">
                        <a:spcBef>
                          <a:spcPts val="0"/>
                        </a:spcBef>
                        <a:spcAft>
                          <a:spcPts val="0"/>
                        </a:spcAft>
                        <a:buNone/>
                      </a:pPr>
                      <a:r>
                        <a:rPr lang="en-IN" sz="1800"/>
                        <a:t>85%</a:t>
                      </a:r>
                      <a:endParaRPr/>
                    </a:p>
                  </a:txBody>
                  <a:tcPr marT="45725" marB="45725" marR="91450" marL="91450"/>
                </a:tc>
                <a:tc>
                  <a:txBody>
                    <a:bodyPr/>
                    <a:lstStyle/>
                    <a:p>
                      <a:pPr indent="0" lvl="0" marL="0" marR="0" rtl="0" algn="l">
                        <a:spcBef>
                          <a:spcPts val="0"/>
                        </a:spcBef>
                        <a:spcAft>
                          <a:spcPts val="0"/>
                        </a:spcAft>
                        <a:buNone/>
                      </a:pPr>
                      <a:r>
                        <a:rPr lang="en-IN" sz="1800"/>
                        <a:t>80%</a:t>
                      </a:r>
                      <a:endParaRPr/>
                    </a:p>
                  </a:txBody>
                  <a:tcPr marT="45725" marB="45725" marR="91450" marL="91450"/>
                </a:tc>
              </a:tr>
              <a:tr h="42660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DenseNet201</a:t>
                      </a:r>
                      <a:endParaRPr/>
                    </a:p>
                  </a:txBody>
                  <a:tcPr marT="45725" marB="45725" marR="91450" marL="91450"/>
                </a:tc>
                <a:tc>
                  <a:txBody>
                    <a:bodyPr/>
                    <a:lstStyle/>
                    <a:p>
                      <a:pPr indent="0" lvl="0" marL="0" marR="0" rtl="0" algn="l">
                        <a:spcBef>
                          <a:spcPts val="0"/>
                        </a:spcBef>
                        <a:spcAft>
                          <a:spcPts val="0"/>
                        </a:spcAft>
                        <a:buNone/>
                      </a:pPr>
                      <a:r>
                        <a:rPr lang="en-IN" sz="1800"/>
                        <a:t>85%</a:t>
                      </a:r>
                      <a:endParaRPr/>
                    </a:p>
                  </a:txBody>
                  <a:tcPr marT="45725" marB="45725" marR="91450" marL="91450"/>
                </a:tc>
                <a:tc>
                  <a:txBody>
                    <a:bodyPr/>
                    <a:lstStyle/>
                    <a:p>
                      <a:pPr indent="0" lvl="0" marL="0" marR="0" rtl="0" algn="l">
                        <a:spcBef>
                          <a:spcPts val="0"/>
                        </a:spcBef>
                        <a:spcAft>
                          <a:spcPts val="0"/>
                        </a:spcAft>
                        <a:buNone/>
                      </a:pPr>
                      <a:r>
                        <a:rPr lang="en-IN" sz="1800"/>
                        <a:t>81%</a:t>
                      </a:r>
                      <a:endParaRPr/>
                    </a:p>
                  </a:txBody>
                  <a:tcPr marT="45725" marB="45725" marR="91450" marL="91450"/>
                </a:tc>
                <a:tc>
                  <a:txBody>
                    <a:bodyPr/>
                    <a:lstStyle/>
                    <a:p>
                      <a:pPr indent="0" lvl="0" marL="0" marR="0" rtl="0" algn="l">
                        <a:spcBef>
                          <a:spcPts val="0"/>
                        </a:spcBef>
                        <a:spcAft>
                          <a:spcPts val="0"/>
                        </a:spcAft>
                        <a:buNone/>
                      </a:pPr>
                      <a:r>
                        <a:rPr lang="en-IN" sz="1800"/>
                        <a:t>85%</a:t>
                      </a:r>
                      <a:endParaRPr/>
                    </a:p>
                  </a:txBody>
                  <a:tcPr marT="45725" marB="45725" marR="91450" marL="91450"/>
                </a:tc>
                <a:tc>
                  <a:txBody>
                    <a:bodyPr/>
                    <a:lstStyle/>
                    <a:p>
                      <a:pPr indent="0" lvl="0" marL="0" marR="0" rtl="0" algn="l">
                        <a:spcBef>
                          <a:spcPts val="0"/>
                        </a:spcBef>
                        <a:spcAft>
                          <a:spcPts val="0"/>
                        </a:spcAft>
                        <a:buNone/>
                      </a:pPr>
                      <a:r>
                        <a:rPr lang="en-IN" sz="1800"/>
                        <a:t>83%</a:t>
                      </a:r>
                      <a:endParaRPr/>
                    </a:p>
                  </a:txBody>
                  <a:tcPr marT="45725" marB="45725" marR="91450" marL="91450"/>
                </a:tc>
                <a:tc>
                  <a:txBody>
                    <a:bodyPr/>
                    <a:lstStyle/>
                    <a:p>
                      <a:pPr indent="0" lvl="0" marL="0" marR="0" rtl="0" algn="l">
                        <a:spcBef>
                          <a:spcPts val="0"/>
                        </a:spcBef>
                        <a:spcAft>
                          <a:spcPts val="0"/>
                        </a:spcAft>
                        <a:buNone/>
                      </a:pPr>
                      <a:r>
                        <a:rPr lang="en-IN" sz="1800"/>
                        <a:t>84%</a:t>
                      </a:r>
                      <a:endParaRPr/>
                    </a:p>
                  </a:txBody>
                  <a:tcPr marT="45725" marB="45725" marR="91450" marL="91450"/>
                </a:tc>
                <a:tc>
                  <a:txBody>
                    <a:bodyPr/>
                    <a:lstStyle/>
                    <a:p>
                      <a:pPr indent="0" lvl="0" marL="0" marR="0" rtl="0" algn="l">
                        <a:spcBef>
                          <a:spcPts val="0"/>
                        </a:spcBef>
                        <a:spcAft>
                          <a:spcPts val="0"/>
                        </a:spcAft>
                        <a:buNone/>
                      </a:pPr>
                      <a:r>
                        <a:rPr lang="en-IN" sz="1800"/>
                        <a:t>80%</a:t>
                      </a:r>
                      <a:endParaRPr/>
                    </a:p>
                  </a:txBody>
                  <a:tcPr marT="45725" marB="45725" marR="91450" marL="91450"/>
                </a:tc>
              </a:tr>
              <a:tr h="426600">
                <a:tc>
                  <a:txBody>
                    <a:bodyPr/>
                    <a:lstStyle/>
                    <a:p>
                      <a:pPr indent="0" lvl="0" marL="0" marR="0" rtl="0" algn="l">
                        <a:spcBef>
                          <a:spcPts val="0"/>
                        </a:spcBef>
                        <a:spcAft>
                          <a:spcPts val="0"/>
                        </a:spcAft>
                        <a:buNone/>
                      </a:pPr>
                      <a:r>
                        <a:rPr lang="en-IN" sz="1800"/>
                        <a:t>6</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rebuchet MS"/>
                        <a:buNone/>
                      </a:pPr>
                      <a:r>
                        <a:rPr lang="en-IN" sz="1800"/>
                        <a:t>Xception </a:t>
                      </a:r>
                      <a:endParaRPr/>
                    </a:p>
                  </a:txBody>
                  <a:tcPr marT="45725" marB="45725" marR="91450" marL="91450"/>
                </a:tc>
                <a:tc>
                  <a:txBody>
                    <a:bodyPr/>
                    <a:lstStyle/>
                    <a:p>
                      <a:pPr indent="0" lvl="0" marL="0" marR="0" rtl="0" algn="l">
                        <a:spcBef>
                          <a:spcPts val="0"/>
                        </a:spcBef>
                        <a:spcAft>
                          <a:spcPts val="0"/>
                        </a:spcAft>
                        <a:buNone/>
                      </a:pPr>
                      <a:r>
                        <a:rPr lang="en-IN" sz="1800"/>
                        <a:t>81%</a:t>
                      </a:r>
                      <a:endParaRPr/>
                    </a:p>
                  </a:txBody>
                  <a:tcPr marT="45725" marB="45725" marR="91450" marL="91450"/>
                </a:tc>
                <a:tc>
                  <a:txBody>
                    <a:bodyPr/>
                    <a:lstStyle/>
                    <a:p>
                      <a:pPr indent="0" lvl="0" marL="0" marR="0" rtl="0" algn="l">
                        <a:spcBef>
                          <a:spcPts val="0"/>
                        </a:spcBef>
                        <a:spcAft>
                          <a:spcPts val="0"/>
                        </a:spcAft>
                        <a:buNone/>
                      </a:pPr>
                      <a:r>
                        <a:rPr lang="en-IN" sz="1800"/>
                        <a:t>69%</a:t>
                      </a:r>
                      <a:endParaRPr/>
                    </a:p>
                  </a:txBody>
                  <a:tcPr marT="45725" marB="45725" marR="91450" marL="91450"/>
                </a:tc>
                <a:tc>
                  <a:txBody>
                    <a:bodyPr/>
                    <a:lstStyle/>
                    <a:p>
                      <a:pPr indent="0" lvl="0" marL="0" marR="0" rtl="0" algn="l">
                        <a:spcBef>
                          <a:spcPts val="0"/>
                        </a:spcBef>
                        <a:spcAft>
                          <a:spcPts val="0"/>
                        </a:spcAft>
                        <a:buNone/>
                      </a:pPr>
                      <a:r>
                        <a:rPr lang="en-IN" sz="1800"/>
                        <a:t>78%</a:t>
                      </a:r>
                      <a:endParaRPr/>
                    </a:p>
                  </a:txBody>
                  <a:tcPr marT="45725" marB="45725" marR="91450" marL="91450"/>
                </a:tc>
                <a:tc>
                  <a:txBody>
                    <a:bodyPr/>
                    <a:lstStyle/>
                    <a:p>
                      <a:pPr indent="0" lvl="0" marL="0" marR="0" rtl="0" algn="l">
                        <a:spcBef>
                          <a:spcPts val="0"/>
                        </a:spcBef>
                        <a:spcAft>
                          <a:spcPts val="0"/>
                        </a:spcAft>
                        <a:buNone/>
                      </a:pPr>
                      <a:r>
                        <a:rPr lang="en-IN" sz="1800"/>
                        <a:t>74%</a:t>
                      </a:r>
                      <a:endParaRPr/>
                    </a:p>
                  </a:txBody>
                  <a:tcPr marT="45725" marB="45725" marR="91450" marL="91450"/>
                </a:tc>
                <a:tc>
                  <a:txBody>
                    <a:bodyPr/>
                    <a:lstStyle/>
                    <a:p>
                      <a:pPr indent="0" lvl="0" marL="0" marR="0" rtl="0" algn="l">
                        <a:spcBef>
                          <a:spcPts val="0"/>
                        </a:spcBef>
                        <a:spcAft>
                          <a:spcPts val="0"/>
                        </a:spcAft>
                        <a:buNone/>
                      </a:pPr>
                      <a:r>
                        <a:rPr lang="en-IN" sz="1800"/>
                        <a:t>79%</a:t>
                      </a:r>
                      <a:endParaRPr/>
                    </a:p>
                  </a:txBody>
                  <a:tcPr marT="45725" marB="45725" marR="91450" marL="91450"/>
                </a:tc>
                <a:tc>
                  <a:txBody>
                    <a:bodyPr/>
                    <a:lstStyle/>
                    <a:p>
                      <a:pPr indent="0" lvl="0" marL="0" marR="0" rtl="0" algn="l">
                        <a:spcBef>
                          <a:spcPts val="0"/>
                        </a:spcBef>
                        <a:spcAft>
                          <a:spcPts val="0"/>
                        </a:spcAft>
                        <a:buNone/>
                      </a:pPr>
                      <a:r>
                        <a:rPr lang="en-IN" sz="1800"/>
                        <a:t>71%</a:t>
                      </a:r>
                      <a:endParaRPr/>
                    </a:p>
                  </a:txBody>
                  <a:tcPr marT="45725" marB="45725" marR="91450" marL="91450"/>
                </a:tc>
              </a:tr>
              <a:tr h="426600">
                <a:tc>
                  <a:txBody>
                    <a:bodyPr/>
                    <a:lstStyle/>
                    <a:p>
                      <a:pPr indent="0" lvl="0" marL="0" marR="0" rtl="0" algn="l">
                        <a:spcBef>
                          <a:spcPts val="0"/>
                        </a:spcBef>
                        <a:spcAft>
                          <a:spcPts val="0"/>
                        </a:spcAft>
                        <a:buNone/>
                      </a:pPr>
                      <a:r>
                        <a:rPr lang="en-IN" sz="1800"/>
                        <a:t>7</a:t>
                      </a:r>
                      <a:endParaRPr sz="1800"/>
                    </a:p>
                  </a:txBody>
                  <a:tcPr marT="45725" marB="45725" marR="91450" marL="91450"/>
                </a:tc>
                <a:tc>
                  <a:txBody>
                    <a:bodyPr/>
                    <a:lstStyle/>
                    <a:p>
                      <a:pPr indent="0" lvl="0" marL="0" marR="0" rtl="0" algn="l">
                        <a:spcBef>
                          <a:spcPts val="0"/>
                        </a:spcBef>
                        <a:spcAft>
                          <a:spcPts val="0"/>
                        </a:spcAft>
                        <a:buNone/>
                      </a:pPr>
                      <a:r>
                        <a:rPr lang="en-IN" sz="1800"/>
                        <a:t>InceptionResnetV2</a:t>
                      </a:r>
                      <a:endParaRPr/>
                    </a:p>
                  </a:txBody>
                  <a:tcPr marT="45725" marB="45725" marR="91450" marL="91450"/>
                </a:tc>
                <a:tc>
                  <a:txBody>
                    <a:bodyPr/>
                    <a:lstStyle/>
                    <a:p>
                      <a:pPr indent="0" lvl="0" marL="0" marR="0" rtl="0" algn="l">
                        <a:spcBef>
                          <a:spcPts val="0"/>
                        </a:spcBef>
                        <a:spcAft>
                          <a:spcPts val="0"/>
                        </a:spcAft>
                        <a:buNone/>
                      </a:pPr>
                      <a:r>
                        <a:rPr lang="en-IN" sz="1800"/>
                        <a:t>83%</a:t>
                      </a:r>
                      <a:endParaRPr/>
                    </a:p>
                  </a:txBody>
                  <a:tcPr marT="45725" marB="45725" marR="91450" marL="91450"/>
                </a:tc>
                <a:tc>
                  <a:txBody>
                    <a:bodyPr/>
                    <a:lstStyle/>
                    <a:p>
                      <a:pPr indent="0" lvl="0" marL="0" marR="0" rtl="0" algn="l">
                        <a:spcBef>
                          <a:spcPts val="0"/>
                        </a:spcBef>
                        <a:spcAft>
                          <a:spcPts val="0"/>
                        </a:spcAft>
                        <a:buNone/>
                      </a:pPr>
                      <a:r>
                        <a:rPr lang="en-IN" sz="1800"/>
                        <a:t>70%</a:t>
                      </a:r>
                      <a:endParaRPr/>
                    </a:p>
                  </a:txBody>
                  <a:tcPr marT="45725" marB="45725" marR="91450" marL="91450"/>
                </a:tc>
                <a:tc>
                  <a:txBody>
                    <a:bodyPr/>
                    <a:lstStyle/>
                    <a:p>
                      <a:pPr indent="0" lvl="0" marL="0" marR="0" rtl="0" algn="l">
                        <a:spcBef>
                          <a:spcPts val="0"/>
                        </a:spcBef>
                        <a:spcAft>
                          <a:spcPts val="0"/>
                        </a:spcAft>
                        <a:buNone/>
                      </a:pPr>
                      <a:r>
                        <a:rPr lang="en-IN" sz="1800"/>
                        <a:t>81%</a:t>
                      </a:r>
                      <a:endParaRPr/>
                    </a:p>
                  </a:txBody>
                  <a:tcPr marT="45725" marB="45725" marR="91450" marL="91450"/>
                </a:tc>
                <a:tc>
                  <a:txBody>
                    <a:bodyPr/>
                    <a:lstStyle/>
                    <a:p>
                      <a:pPr indent="0" lvl="0" marL="0" marR="0" rtl="0" algn="l">
                        <a:spcBef>
                          <a:spcPts val="0"/>
                        </a:spcBef>
                        <a:spcAft>
                          <a:spcPts val="0"/>
                        </a:spcAft>
                        <a:buNone/>
                      </a:pPr>
                      <a:r>
                        <a:rPr lang="en-IN" sz="1800"/>
                        <a:t>75%</a:t>
                      </a:r>
                      <a:endParaRPr/>
                    </a:p>
                  </a:txBody>
                  <a:tcPr marT="45725" marB="45725" marR="91450" marL="91450"/>
                </a:tc>
                <a:tc>
                  <a:txBody>
                    <a:bodyPr/>
                    <a:lstStyle/>
                    <a:p>
                      <a:pPr indent="0" lvl="0" marL="0" marR="0" rtl="0" algn="l">
                        <a:spcBef>
                          <a:spcPts val="0"/>
                        </a:spcBef>
                        <a:spcAft>
                          <a:spcPts val="0"/>
                        </a:spcAft>
                        <a:buNone/>
                      </a:pPr>
                      <a:r>
                        <a:rPr lang="en-IN" sz="1800"/>
                        <a:t>81%</a:t>
                      </a:r>
                      <a:endParaRPr/>
                    </a:p>
                  </a:txBody>
                  <a:tcPr marT="45725" marB="45725" marR="91450" marL="91450"/>
                </a:tc>
                <a:tc>
                  <a:txBody>
                    <a:bodyPr/>
                    <a:lstStyle/>
                    <a:p>
                      <a:pPr indent="0" lvl="0" marL="0" marR="0" rtl="0" algn="l">
                        <a:spcBef>
                          <a:spcPts val="0"/>
                        </a:spcBef>
                        <a:spcAft>
                          <a:spcPts val="0"/>
                        </a:spcAft>
                        <a:buNone/>
                      </a:pPr>
                      <a:r>
                        <a:rPr lang="en-IN" sz="1800"/>
                        <a:t>75%</a:t>
                      </a:r>
                      <a:endParaRPr/>
                    </a:p>
                  </a:txBody>
                  <a:tcPr marT="45725" marB="45725" marR="91450" marL="91450"/>
                </a:tc>
              </a:tr>
              <a:tr h="426600">
                <a:tc>
                  <a:txBody>
                    <a:bodyPr/>
                    <a:lstStyle/>
                    <a:p>
                      <a:pPr indent="0" lvl="0" marL="0" marR="0" rtl="0" algn="l">
                        <a:spcBef>
                          <a:spcPts val="0"/>
                        </a:spcBef>
                        <a:spcAft>
                          <a:spcPts val="0"/>
                        </a:spcAft>
                        <a:buNone/>
                      </a:pPr>
                      <a:r>
                        <a:rPr lang="en-IN" sz="1800"/>
                        <a:t>8</a:t>
                      </a:r>
                      <a:endParaRPr sz="1800"/>
                    </a:p>
                  </a:txBody>
                  <a:tcPr marT="45725" marB="45725" marR="91450" marL="91450"/>
                </a:tc>
                <a:tc>
                  <a:txBody>
                    <a:bodyPr/>
                    <a:lstStyle/>
                    <a:p>
                      <a:pPr indent="0" lvl="0" marL="0" marR="0" rtl="0" algn="l">
                        <a:spcBef>
                          <a:spcPts val="0"/>
                        </a:spcBef>
                        <a:spcAft>
                          <a:spcPts val="0"/>
                        </a:spcAft>
                        <a:buNone/>
                      </a:pPr>
                      <a:r>
                        <a:rPr lang="en-IN" sz="1800"/>
                        <a:t>NASANetLarge</a:t>
                      </a:r>
                      <a:endParaRPr sz="1800"/>
                    </a:p>
                  </a:txBody>
                  <a:tcPr marT="45725" marB="45725" marR="91450" marL="91450"/>
                </a:tc>
                <a:tc>
                  <a:txBody>
                    <a:bodyPr/>
                    <a:lstStyle/>
                    <a:p>
                      <a:pPr indent="0" lvl="0" marL="0" marR="0" rtl="0" algn="l">
                        <a:spcBef>
                          <a:spcPts val="0"/>
                        </a:spcBef>
                        <a:spcAft>
                          <a:spcPts val="0"/>
                        </a:spcAft>
                        <a:buNone/>
                      </a:pPr>
                      <a:r>
                        <a:rPr lang="en-IN" sz="1800"/>
                        <a:t>81%</a:t>
                      </a:r>
                      <a:endParaRPr/>
                    </a:p>
                  </a:txBody>
                  <a:tcPr marT="45725" marB="45725" marR="91450" marL="91450"/>
                </a:tc>
                <a:tc>
                  <a:txBody>
                    <a:bodyPr/>
                    <a:lstStyle/>
                    <a:p>
                      <a:pPr indent="0" lvl="0" marL="0" marR="0" rtl="0" algn="l">
                        <a:spcBef>
                          <a:spcPts val="0"/>
                        </a:spcBef>
                        <a:spcAft>
                          <a:spcPts val="0"/>
                        </a:spcAft>
                        <a:buNone/>
                      </a:pPr>
                      <a:r>
                        <a:rPr lang="en-IN" sz="1800"/>
                        <a:t>59%</a:t>
                      </a:r>
                      <a:endParaRPr/>
                    </a:p>
                  </a:txBody>
                  <a:tcPr marT="45725" marB="45725" marR="91450" marL="91450"/>
                </a:tc>
                <a:tc>
                  <a:txBody>
                    <a:bodyPr/>
                    <a:lstStyle/>
                    <a:p>
                      <a:pPr indent="0" lvl="0" marL="0" marR="0" rtl="0" algn="l">
                        <a:spcBef>
                          <a:spcPts val="0"/>
                        </a:spcBef>
                        <a:spcAft>
                          <a:spcPts val="0"/>
                        </a:spcAft>
                        <a:buNone/>
                      </a:pPr>
                      <a:r>
                        <a:rPr lang="en-IN" sz="1800"/>
                        <a:t>81%</a:t>
                      </a:r>
                      <a:endParaRPr/>
                    </a:p>
                  </a:txBody>
                  <a:tcPr marT="45725" marB="45725" marR="91450" marL="91450"/>
                </a:tc>
                <a:tc>
                  <a:txBody>
                    <a:bodyPr/>
                    <a:lstStyle/>
                    <a:p>
                      <a:pPr indent="0" lvl="0" marL="0" marR="0" rtl="0" algn="l">
                        <a:spcBef>
                          <a:spcPts val="0"/>
                        </a:spcBef>
                        <a:spcAft>
                          <a:spcPts val="0"/>
                        </a:spcAft>
                        <a:buNone/>
                      </a:pPr>
                      <a:r>
                        <a:rPr lang="en-IN" sz="1800"/>
                        <a:t>60%</a:t>
                      </a:r>
                      <a:endParaRPr/>
                    </a:p>
                  </a:txBody>
                  <a:tcPr marT="45725" marB="45725" marR="91450" marL="91450"/>
                </a:tc>
                <a:tc>
                  <a:txBody>
                    <a:bodyPr/>
                    <a:lstStyle/>
                    <a:p>
                      <a:pPr indent="0" lvl="0" marL="0" marR="0" rtl="0" algn="l">
                        <a:spcBef>
                          <a:spcPts val="0"/>
                        </a:spcBef>
                        <a:spcAft>
                          <a:spcPts val="0"/>
                        </a:spcAft>
                        <a:buNone/>
                      </a:pPr>
                      <a:r>
                        <a:rPr lang="en-IN" sz="1800"/>
                        <a:t>80%</a:t>
                      </a:r>
                      <a:endParaRPr/>
                    </a:p>
                  </a:txBody>
                  <a:tcPr marT="45725" marB="45725" marR="91450" marL="91450"/>
                </a:tc>
                <a:tc>
                  <a:txBody>
                    <a:bodyPr/>
                    <a:lstStyle/>
                    <a:p>
                      <a:pPr indent="0" lvl="0" marL="0" marR="0" rtl="0" algn="l">
                        <a:spcBef>
                          <a:spcPts val="0"/>
                        </a:spcBef>
                        <a:spcAft>
                          <a:spcPts val="0"/>
                        </a:spcAft>
                        <a:buNone/>
                      </a:pPr>
                      <a:r>
                        <a:rPr lang="en-IN" sz="1800"/>
                        <a:t>61%</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Project Overview</a:t>
            </a:r>
            <a:br>
              <a:rPr lang="en-IN"/>
            </a:br>
            <a:endParaRPr/>
          </a:p>
        </p:txBody>
      </p:sp>
      <p:sp>
        <p:nvSpPr>
          <p:cNvPr id="180" name="Google Shape;180;p3"/>
          <p:cNvSpPr txBox="1"/>
          <p:nvPr>
            <p:ph idx="1" type="body"/>
          </p:nvPr>
        </p:nvSpPr>
        <p:spPr>
          <a:xfrm>
            <a:off x="677333" y="1930389"/>
            <a:ext cx="10144500" cy="41835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440"/>
              <a:buNone/>
            </a:pPr>
            <a:r>
              <a:rPr lang="en-IN"/>
              <a:t>Coronavirus disease (COVID-19) is an infectious disease caused by a newly discovered coronavirus severe acute respiratory syndrome coronavirus 2 (SARS-CoV-2). Currently, the detection of coronavirus disease 2019 (COVID-19) is one of the main challenges in the world, given the rapid spread of the disease. </a:t>
            </a:r>
            <a:endParaRPr/>
          </a:p>
          <a:p>
            <a:pPr indent="0" lvl="0" marL="0" rtl="0" algn="just">
              <a:spcBef>
                <a:spcPts val="1000"/>
              </a:spcBef>
              <a:spcAft>
                <a:spcPts val="0"/>
              </a:spcAft>
              <a:buSzPts val="1440"/>
              <a:buNone/>
            </a:pPr>
            <a:r>
              <a:rPr lang="en-IN"/>
              <a:t>Basic method Reverse Transcription-Polymerase Chain Reaction (RT-PCR) test has turned out as a gold standard for identifying COVID-19 patients [4]. However, the RT-PCR test becomes infeasible in the severely affected areas during early outbreak of the pandemic. In addition, the preparation of sample and poor-quality control techniques lead to increase in false-negative rates [5].</a:t>
            </a:r>
            <a:endParaRPr/>
          </a:p>
          <a:p>
            <a:pPr indent="0" lvl="0" marL="0" rtl="0" algn="just">
              <a:spcBef>
                <a:spcPts val="1000"/>
              </a:spcBef>
              <a:spcAft>
                <a:spcPts val="0"/>
              </a:spcAft>
              <a:buSzPts val="1440"/>
              <a:buNone/>
            </a:pPr>
            <a:r>
              <a:rPr lang="en-IN"/>
              <a:t> We are working on an an artificial-intelligence technique based on computer vision Deep Learning to detect COVID-19 patients using real-world datasets. Our system examines chest X-ray images to identify such patients. Our findings indicate that such an analysis is valuable in COVID-19 diagnosis as X-rays are conveniently available quickly and at low costs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Literature survey</a:t>
            </a:r>
            <a:endParaRPr/>
          </a:p>
        </p:txBody>
      </p:sp>
      <p:sp>
        <p:nvSpPr>
          <p:cNvPr id="186" name="Google Shape;186;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We are using Computer vision deep learning in this project. Computer vision is a field of artificial intelligence that trains computers to interpret and understand the visual world. Using digital images from cameras and videos and deep learning models, machines can accurately identify and classify objects — and then react to what they “see.”</a:t>
            </a:r>
            <a:endParaRPr/>
          </a:p>
          <a:p>
            <a:pPr indent="-342900" lvl="0" marL="342900" rtl="0" algn="l">
              <a:spcBef>
                <a:spcPts val="1000"/>
              </a:spcBef>
              <a:spcAft>
                <a:spcPts val="0"/>
              </a:spcAft>
              <a:buSzPts val="1440"/>
              <a:buChar char="►"/>
            </a:pPr>
            <a:r>
              <a:rPr lang="en-IN"/>
              <a:t>deep learning is a machine learning technique. It teaches a computer to filter inputs through layers to learn how to predict and classify information. Observations can be in the form of images, text, or sound. The inspiration for deep learning is the way that the human brain filters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Objective to be carried out</a:t>
            </a:r>
            <a:br>
              <a:rPr lang="en-IN"/>
            </a:br>
            <a:endParaRPr/>
          </a:p>
        </p:txBody>
      </p:sp>
      <p:sp>
        <p:nvSpPr>
          <p:cNvPr id="192" name="Google Shape;192;p5"/>
          <p:cNvSpPr txBox="1"/>
          <p:nvPr>
            <p:ph idx="1" type="body"/>
          </p:nvPr>
        </p:nvSpPr>
        <p:spPr>
          <a:xfrm>
            <a:off x="1711807" y="2794794"/>
            <a:ext cx="8596668" cy="12684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sz="2000"/>
              <a:t>Proper Segmentation of the X-Ray lungs images and classification of COVID-19 from other pneumonia and healthy subjects using the segmented X-Ray images</a:t>
            </a:r>
            <a:r>
              <a:rPr lang="en-I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Dataset Management</a:t>
            </a:r>
            <a:br>
              <a:rPr lang="en-IN"/>
            </a:br>
            <a:endParaRPr/>
          </a:p>
        </p:txBody>
      </p:sp>
      <p:sp>
        <p:nvSpPr>
          <p:cNvPr id="198" name="Google Shape;198;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224"/>
              <a:buChar char="►"/>
            </a:pPr>
            <a:r>
              <a:rPr lang="en-IN" sz="1530"/>
              <a:t>Image Pre-processing Dataset</a:t>
            </a:r>
            <a:endParaRPr/>
          </a:p>
          <a:p>
            <a:pPr indent="-265176" lvl="0" marL="342900" rtl="0" algn="l">
              <a:lnSpc>
                <a:spcPct val="80000"/>
              </a:lnSpc>
              <a:spcBef>
                <a:spcPts val="1000"/>
              </a:spcBef>
              <a:spcAft>
                <a:spcPts val="0"/>
              </a:spcAft>
              <a:buSzPts val="1224"/>
              <a:buNone/>
            </a:pPr>
            <a:r>
              <a:t/>
            </a:r>
            <a:endParaRPr sz="1530"/>
          </a:p>
          <a:p>
            <a:pPr indent="-265176" lvl="0" marL="342900" rtl="0" algn="l">
              <a:lnSpc>
                <a:spcPct val="80000"/>
              </a:lnSpc>
              <a:spcBef>
                <a:spcPts val="1000"/>
              </a:spcBef>
              <a:spcAft>
                <a:spcPts val="0"/>
              </a:spcAft>
              <a:buSzPts val="1224"/>
              <a:buNone/>
            </a:pPr>
            <a:r>
              <a:t/>
            </a:r>
            <a:endParaRPr sz="1530"/>
          </a:p>
          <a:p>
            <a:pPr indent="-265176" lvl="0" marL="342900" rtl="0" algn="l">
              <a:lnSpc>
                <a:spcPct val="80000"/>
              </a:lnSpc>
              <a:spcBef>
                <a:spcPts val="1000"/>
              </a:spcBef>
              <a:spcAft>
                <a:spcPts val="0"/>
              </a:spcAft>
              <a:buSzPts val="1224"/>
              <a:buNone/>
            </a:pPr>
            <a:r>
              <a:t/>
            </a:r>
            <a:endParaRPr sz="1530"/>
          </a:p>
          <a:p>
            <a:pPr indent="-265176" lvl="0" marL="342900" rtl="0" algn="l">
              <a:lnSpc>
                <a:spcPct val="80000"/>
              </a:lnSpc>
              <a:spcBef>
                <a:spcPts val="1000"/>
              </a:spcBef>
              <a:spcAft>
                <a:spcPts val="0"/>
              </a:spcAft>
              <a:buSzPts val="1224"/>
              <a:buNone/>
            </a:pPr>
            <a:r>
              <a:t/>
            </a:r>
            <a:endParaRPr sz="1530"/>
          </a:p>
          <a:p>
            <a:pPr indent="-265176" lvl="0" marL="342900" rtl="0" algn="l">
              <a:lnSpc>
                <a:spcPct val="80000"/>
              </a:lnSpc>
              <a:spcBef>
                <a:spcPts val="1000"/>
              </a:spcBef>
              <a:spcAft>
                <a:spcPts val="0"/>
              </a:spcAft>
              <a:buSzPts val="1224"/>
              <a:buNone/>
            </a:pPr>
            <a:r>
              <a:t/>
            </a:r>
            <a:endParaRPr sz="1530"/>
          </a:p>
          <a:p>
            <a:pPr indent="-265176" lvl="0" marL="342900" rtl="0" algn="l">
              <a:lnSpc>
                <a:spcPct val="80000"/>
              </a:lnSpc>
              <a:spcBef>
                <a:spcPts val="1000"/>
              </a:spcBef>
              <a:spcAft>
                <a:spcPts val="0"/>
              </a:spcAft>
              <a:buSzPts val="1224"/>
              <a:buNone/>
            </a:pPr>
            <a:r>
              <a:t/>
            </a:r>
            <a:endParaRPr sz="1530"/>
          </a:p>
          <a:p>
            <a:pPr indent="-342900" lvl="0" marL="342900" rtl="0" algn="l">
              <a:lnSpc>
                <a:spcPct val="80000"/>
              </a:lnSpc>
              <a:spcBef>
                <a:spcPts val="1000"/>
              </a:spcBef>
              <a:spcAft>
                <a:spcPts val="0"/>
              </a:spcAft>
              <a:buSzPts val="1224"/>
              <a:buChar char="►"/>
            </a:pPr>
            <a:r>
              <a:rPr lang="en-IN" sz="1530"/>
              <a:t>We have used four dataset for this research from given sources</a:t>
            </a:r>
            <a:endParaRPr/>
          </a:p>
          <a:p>
            <a:pPr indent="0" lvl="0" marL="0" rtl="0" algn="l">
              <a:lnSpc>
                <a:spcPct val="80000"/>
              </a:lnSpc>
              <a:spcBef>
                <a:spcPts val="1000"/>
              </a:spcBef>
              <a:spcAft>
                <a:spcPts val="0"/>
              </a:spcAft>
              <a:buSzPts val="1224"/>
              <a:buNone/>
            </a:pPr>
            <a:r>
              <a:rPr lang="en-IN" sz="1530" u="sng">
                <a:solidFill>
                  <a:schemeClr val="hlink"/>
                </a:solidFill>
                <a:hlinkClick r:id="rId3"/>
              </a:rPr>
              <a:t> https://arxiv.org/abs/2003.11597</a:t>
            </a:r>
            <a:endParaRPr sz="1530"/>
          </a:p>
          <a:p>
            <a:pPr indent="0" lvl="0" marL="0" rtl="0" algn="l">
              <a:lnSpc>
                <a:spcPct val="80000"/>
              </a:lnSpc>
              <a:spcBef>
                <a:spcPts val="1000"/>
              </a:spcBef>
              <a:spcAft>
                <a:spcPts val="0"/>
              </a:spcAft>
              <a:buSzPts val="1224"/>
              <a:buNone/>
            </a:pPr>
            <a:r>
              <a:rPr lang="en-IN" sz="1530"/>
              <a:t> </a:t>
            </a:r>
            <a:r>
              <a:rPr lang="en-IN" sz="1530" u="sng">
                <a:solidFill>
                  <a:schemeClr val="hlink"/>
                </a:solidFill>
                <a:hlinkClick r:id="rId4"/>
              </a:rPr>
              <a:t>https://github.com/ieee8023/covid-chestxray-dataset</a:t>
            </a:r>
            <a:endParaRPr sz="1530"/>
          </a:p>
          <a:p>
            <a:pPr indent="0" lvl="0" marL="0" rtl="0" algn="l">
              <a:lnSpc>
                <a:spcPct val="80000"/>
              </a:lnSpc>
              <a:spcBef>
                <a:spcPts val="1000"/>
              </a:spcBef>
              <a:spcAft>
                <a:spcPts val="0"/>
              </a:spcAft>
              <a:buSzPts val="1224"/>
              <a:buNone/>
            </a:pPr>
            <a:r>
              <a:rPr lang="en-IN" sz="1530"/>
              <a:t> </a:t>
            </a:r>
            <a:r>
              <a:rPr lang="en-IN" sz="1530" u="sng">
                <a:solidFill>
                  <a:schemeClr val="hlink"/>
                </a:solidFill>
                <a:hlinkClick r:id="rId5"/>
              </a:rPr>
              <a:t>https://www.kaggle.com/paultimothymooney/chest-xray-pneumonia</a:t>
            </a:r>
            <a:endParaRPr sz="1530"/>
          </a:p>
          <a:p>
            <a:pPr indent="0" lvl="0" marL="0" rtl="0" algn="l">
              <a:lnSpc>
                <a:spcPct val="80000"/>
              </a:lnSpc>
              <a:spcBef>
                <a:spcPts val="1000"/>
              </a:spcBef>
              <a:spcAft>
                <a:spcPts val="0"/>
              </a:spcAft>
              <a:buSzPts val="1224"/>
              <a:buNone/>
            </a:pPr>
            <a:r>
              <a:rPr lang="en-IN" sz="1530"/>
              <a:t> we further created folders of data set to attain higher accuracy. </a:t>
            </a:r>
            <a:endParaRPr sz="1530"/>
          </a:p>
        </p:txBody>
      </p:sp>
      <p:pic>
        <p:nvPicPr>
          <p:cNvPr id="199" name="Google Shape;199;p6"/>
          <p:cNvPicPr preferRelativeResize="0"/>
          <p:nvPr/>
        </p:nvPicPr>
        <p:blipFill rotWithShape="1">
          <a:blip r:embed="rId6">
            <a:alphaModFix/>
          </a:blip>
          <a:srcRect b="0" l="0" r="0" t="0"/>
          <a:stretch/>
        </p:blipFill>
        <p:spPr>
          <a:xfrm>
            <a:off x="3807980" y="2450088"/>
            <a:ext cx="2876550" cy="151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Classification Dataset</a:t>
            </a:r>
            <a:endParaRPr/>
          </a:p>
        </p:txBody>
      </p:sp>
      <p:pic>
        <p:nvPicPr>
          <p:cNvPr id="205" name="Google Shape;205;p7"/>
          <p:cNvPicPr preferRelativeResize="0"/>
          <p:nvPr>
            <p:ph idx="1" type="body"/>
          </p:nvPr>
        </p:nvPicPr>
        <p:blipFill rotWithShape="1">
          <a:blip r:embed="rId3">
            <a:alphaModFix/>
          </a:blip>
          <a:srcRect b="0" l="0" r="0" t="0"/>
          <a:stretch/>
        </p:blipFill>
        <p:spPr>
          <a:xfrm>
            <a:off x="3397568" y="2160588"/>
            <a:ext cx="3156902" cy="38814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idx="4294967295" type="body"/>
          </p:nvPr>
        </p:nvSpPr>
        <p:spPr>
          <a:xfrm>
            <a:off x="0" y="1033463"/>
            <a:ext cx="8596313" cy="38814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Dataset_1`</a:t>
            </a:r>
            <a:endParaRPr/>
          </a:p>
          <a:p>
            <a:pPr indent="0" lvl="0" marL="0" rtl="0" algn="l">
              <a:spcBef>
                <a:spcPts val="1000"/>
              </a:spcBef>
              <a:spcAft>
                <a:spcPts val="0"/>
              </a:spcAft>
              <a:buSzPts val="1440"/>
              <a:buNone/>
            </a:pPr>
            <a:r>
              <a:rPr lang="en-IN"/>
              <a:t> Dataset_1 is taken from Cohen. Which contains 1347 images. </a:t>
            </a:r>
            <a:endParaRPr/>
          </a:p>
          <a:p>
            <a:pPr indent="-342900" lvl="0" marL="342900" rtl="0" algn="l">
              <a:spcBef>
                <a:spcPts val="1000"/>
              </a:spcBef>
              <a:spcAft>
                <a:spcPts val="0"/>
              </a:spcAft>
              <a:buSzPts val="1440"/>
              <a:buChar char="►"/>
            </a:pPr>
            <a:r>
              <a:rPr lang="en-IN"/>
              <a:t>Dataset_refined Dataset_refined </a:t>
            </a:r>
            <a:endParaRPr/>
          </a:p>
          <a:p>
            <a:pPr indent="0" lvl="0" marL="0" rtl="0" algn="l">
              <a:spcBef>
                <a:spcPts val="1000"/>
              </a:spcBef>
              <a:spcAft>
                <a:spcPts val="0"/>
              </a:spcAft>
              <a:buSzPts val="1440"/>
              <a:buNone/>
            </a:pPr>
            <a:r>
              <a:rPr lang="en-IN"/>
              <a:t>is the subset of Dataset_1 which contains 1000 best images from previous dataset. </a:t>
            </a:r>
            <a:endParaRPr/>
          </a:p>
          <a:p>
            <a:pPr indent="-342900" lvl="0" marL="342900" rtl="0" algn="l">
              <a:spcBef>
                <a:spcPts val="1000"/>
              </a:spcBef>
              <a:spcAft>
                <a:spcPts val="0"/>
              </a:spcAft>
              <a:buSzPts val="1440"/>
              <a:buChar char="►"/>
            </a:pPr>
            <a:r>
              <a:rPr lang="en-IN"/>
              <a:t>New_Dataset_2_all</a:t>
            </a:r>
            <a:endParaRPr/>
          </a:p>
          <a:p>
            <a:pPr indent="0" lvl="0" marL="0" rtl="0" algn="l">
              <a:spcBef>
                <a:spcPts val="1000"/>
              </a:spcBef>
              <a:spcAft>
                <a:spcPts val="0"/>
              </a:spcAft>
              <a:buSzPts val="1440"/>
              <a:buNone/>
            </a:pPr>
            <a:r>
              <a:rPr lang="en-IN"/>
              <a:t> This dataset contains data from all above given sources. And as per categories it contains COVID-19 – 722 images Pneumonia – 1500 images Normal – 1500 images</a:t>
            </a:r>
            <a:endParaRPr/>
          </a:p>
          <a:p>
            <a:pPr indent="-342900" lvl="0" marL="342900" rtl="0" algn="l">
              <a:spcBef>
                <a:spcPts val="1000"/>
              </a:spcBef>
              <a:spcAft>
                <a:spcPts val="0"/>
              </a:spcAft>
              <a:buSzPts val="1440"/>
              <a:buChar char="►"/>
            </a:pPr>
            <a:r>
              <a:rPr lang="en-IN"/>
              <a:t> Dataset_2</a:t>
            </a:r>
            <a:endParaRPr/>
          </a:p>
          <a:p>
            <a:pPr indent="0" lvl="0" marL="0" rtl="0" algn="l">
              <a:spcBef>
                <a:spcPts val="1000"/>
              </a:spcBef>
              <a:spcAft>
                <a:spcPts val="0"/>
              </a:spcAft>
              <a:buSzPts val="1440"/>
              <a:buNone/>
            </a:pPr>
            <a:r>
              <a:rPr lang="en-IN"/>
              <a:t> This dataset contains best images from above all datasets.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Selected Dataset after Model Performance Evaluation on each Dataset</a:t>
            </a:r>
            <a:endParaRPr/>
          </a:p>
        </p:txBody>
      </p:sp>
      <p:pic>
        <p:nvPicPr>
          <p:cNvPr id="216" name="Google Shape;216;p9"/>
          <p:cNvPicPr preferRelativeResize="0"/>
          <p:nvPr>
            <p:ph idx="1" type="body"/>
          </p:nvPr>
        </p:nvPicPr>
        <p:blipFill rotWithShape="1">
          <a:blip r:embed="rId3">
            <a:alphaModFix/>
          </a:blip>
          <a:srcRect b="0" l="0" r="0" t="0"/>
          <a:stretch/>
        </p:blipFill>
        <p:spPr>
          <a:xfrm>
            <a:off x="2104870" y="2616928"/>
            <a:ext cx="5238611" cy="28789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2020-10-15T03:08:19Z</dcterms:created>
  <dc:creator>Sunil Kumar</dc:creator>
</cp:coreProperties>
</file>