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9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7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3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7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7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B9D564-12C5-463E-B91B-49EC77F1D1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925082-9ED3-4618-B0D0-6062909B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2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2640" TargetMode="External"/><Relationship Id="rId2" Type="http://schemas.openxmlformats.org/officeDocument/2006/relationships/hyperlink" Target="https://arxiv.org/abs/1512.02325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2328-8578-4955-931A-640BFC9A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51" y="198844"/>
            <a:ext cx="10572000" cy="2971051"/>
          </a:xfrm>
        </p:spPr>
        <p:txBody>
          <a:bodyPr/>
          <a:lstStyle/>
          <a:p>
            <a:r>
              <a:rPr lang="en-US" dirty="0"/>
              <a:t>MENON LABS FELLOWSHIP PROJECT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A6194-5F7B-456A-B5B9-4BA75EE4D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7201" y="5280847"/>
            <a:ext cx="3304799" cy="13783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Members:-</a:t>
            </a:r>
          </a:p>
          <a:p>
            <a:pPr marL="342900" indent="-342900">
              <a:buAutoNum type="arabicPeriod"/>
            </a:pPr>
            <a:r>
              <a:rPr lang="en-US" dirty="0"/>
              <a:t>Vaishnavi Madhekar</a:t>
            </a:r>
          </a:p>
          <a:p>
            <a:pPr marL="342900" indent="-342900">
              <a:buAutoNum type="arabicPeriod"/>
            </a:pPr>
            <a:r>
              <a:rPr lang="en-US" dirty="0"/>
              <a:t>Divyanshu Bhaik</a:t>
            </a:r>
          </a:p>
          <a:p>
            <a:pPr marL="342900" indent="-342900">
              <a:buAutoNum type="arabicPeriod"/>
            </a:pPr>
            <a:r>
              <a:rPr lang="en-US" dirty="0"/>
              <a:t>Ayush Kesarwani</a:t>
            </a:r>
          </a:p>
        </p:txBody>
      </p:sp>
    </p:spTree>
    <p:extLst>
      <p:ext uri="{BB962C8B-B14F-4D97-AF65-F5344CB8AC3E}">
        <p14:creationId xmlns:p14="http://schemas.microsoft.com/office/powerpoint/2010/main" val="230074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557-080B-42FC-AA5F-8905738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DF25-805F-4C6E-BAF6-BF8A4A1FD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configs.py </a:t>
            </a:r>
            <a:r>
              <a:rPr lang="en-US" dirty="0">
                <a:sym typeface="Wingdings" panose="05000000000000000000" pitchFamily="2" charset="2"/>
              </a:rPr>
              <a:t> Input size, YOLO type, learning rate and other hyperparameter tunings.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utils.py </a:t>
            </a:r>
            <a:r>
              <a:rPr lang="en-US" dirty="0">
                <a:sym typeface="Wingdings" panose="05000000000000000000" pitchFamily="2" charset="2"/>
              </a:rPr>
              <a:t> utility functions used during training and implementation phase.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yolov3.py </a:t>
            </a:r>
            <a:r>
              <a:rPr lang="en-US" dirty="0">
                <a:sym typeface="Wingdings" panose="05000000000000000000" pitchFamily="2" charset="2"/>
              </a:rPr>
              <a:t> functions related to yolov3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yolov4.py </a:t>
            </a:r>
            <a:r>
              <a:rPr lang="en-US" dirty="0">
                <a:sym typeface="Wingdings" panose="05000000000000000000" pitchFamily="2" charset="2"/>
              </a:rPr>
              <a:t> functions related to yolov4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5409A-25B7-47C4-ADD8-429AC9C9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75890"/>
            <a:ext cx="3752216" cy="40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55CC-FFBD-4844-B31F-B80C3546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7FBA4-901F-4E94-A829-83EB6407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021975"/>
            <a:ext cx="10561418" cy="18735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Evaluate_mAP.py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 mean Average Precision</a:t>
            </a:r>
          </a:p>
          <a:p>
            <a:pPr algn="l"/>
            <a:r>
              <a:rPr lang="en-US" dirty="0"/>
              <a:t>It is calculated by taking mean AP over all classes and overall IoU thresholds.</a:t>
            </a:r>
          </a:p>
          <a:p>
            <a:pPr algn="l"/>
            <a:r>
              <a:rPr lang="en-US" dirty="0"/>
              <a:t>Here AP is Average Precision which is measure that combines recall and precision for ranked relative results.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EBF0A-035C-4A78-9EF2-A6075219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" y="396992"/>
            <a:ext cx="4057650" cy="195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87CA6-F143-4032-BBCE-BEB28D65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42" y="396992"/>
            <a:ext cx="5412275" cy="17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60EDA-E169-4526-8F2F-A9CE9DD1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" y="2723771"/>
            <a:ext cx="4057650" cy="14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7140-8643-45B5-A598-0CFD1AF3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Training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EE862-07BD-4E4E-82A7-477F2D679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train.py 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Building and compiling the model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Training on defined epochs and obtaining the results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Training loss curves, learning rate and mAP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71E3-12D6-4087-9FF3-92656A30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8" y="182629"/>
            <a:ext cx="3022934" cy="367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B0455-91FF-4D21-A4CC-7AE204E2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182629"/>
            <a:ext cx="4283995" cy="318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82C95-291E-46E8-A5DF-B43BDF89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427" y="182629"/>
            <a:ext cx="3863639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8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CC9-BF74-4A1B-9310-879F7A70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3063690"/>
            <a:ext cx="11550315" cy="1468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Implementation and Further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E109-A0D1-45F6-9B44-CE498B1A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010" y="4837421"/>
            <a:ext cx="11550315" cy="205004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detect_mnist.py</a:t>
            </a:r>
          </a:p>
          <a:p>
            <a:pPr algn="l"/>
            <a:r>
              <a:rPr lang="en-US" dirty="0"/>
              <a:t>Current results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localization of all the handwritten digits with coordinates by splitting of input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Further Algorithm</a:t>
            </a:r>
          </a:p>
          <a:p>
            <a:pPr algn="l"/>
            <a:r>
              <a:rPr lang="en-US" dirty="0"/>
              <a:t>To use these obtained coordinates for actual series extraction.</a:t>
            </a:r>
          </a:p>
          <a:p>
            <a:pPr algn="l"/>
            <a:r>
              <a:rPr lang="en-US" dirty="0"/>
              <a:t>To further improve the accuracy of detections and tuning of thresholds for misdetections.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2CF0-81D1-4CEA-8947-B6F6C137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80886"/>
            <a:ext cx="2501071" cy="314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FCE1F-BDD6-48C6-BF5B-A0D3BF69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61" y="280886"/>
            <a:ext cx="2501071" cy="1533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760C5-9B64-4FC2-9C6A-ADD9F322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61" y="1895475"/>
            <a:ext cx="2501071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E727A-609E-4786-A346-2AA38C9E9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931" y="280886"/>
            <a:ext cx="5982395" cy="31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AC17-5F81-493F-B2D3-97F042BA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01" y="1379270"/>
            <a:ext cx="7248597" cy="1468800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7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7106-D223-448D-BF1B-4C65F7E0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318"/>
            <a:ext cx="10571998" cy="970450"/>
          </a:xfrm>
        </p:spPr>
        <p:txBody>
          <a:bodyPr/>
          <a:lstStyle/>
          <a:p>
            <a:r>
              <a:rPr lang="en-US" dirty="0"/>
              <a:t>OCR FOR HANDWRITTEN DIGITS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FD71-8898-48FE-8BAA-09E7C425DB02}"/>
              </a:ext>
            </a:extLst>
          </p:cNvPr>
          <p:cNvSpPr txBox="1"/>
          <p:nvPr/>
        </p:nvSpPr>
        <p:spPr>
          <a:xfrm>
            <a:off x="0" y="2480157"/>
            <a:ext cx="11673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 Region-Based methods, the first objective is to find all the regions which have the objects and then pass those regions to a classifier, which gives us the locations of the required objects. So, it is a two-step process. Firstly, it finds the bounding box and afterwards, the class of it.</a:t>
            </a:r>
          </a:p>
          <a:p>
            <a:endParaRPr lang="en-US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Single Shot detectors, however, predict both the boundary box and the class at the same time. Being a single step process, it is much faster</a:t>
            </a:r>
            <a:r>
              <a:rPr lang="en-US" b="0" i="0" dirty="0">
                <a:solidFill>
                  <a:schemeClr val="bg2"/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lang="en-US" b="0" i="0" u="sng" dirty="0">
                <a:solidFill>
                  <a:schemeClr val="bg2"/>
                </a:solidFill>
                <a:effectLst/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SSD </a:t>
            </a:r>
            <a:r>
              <a:rPr lang="en-US" b="0" i="0" dirty="0">
                <a:solidFill>
                  <a:schemeClr val="bg2"/>
                </a:solidFill>
                <a:effectLst/>
                <a:latin typeface="Century Gothic" panose="020B0502020202020204" pitchFamily="34" charset="0"/>
              </a:rPr>
              <a:t>and </a:t>
            </a:r>
            <a:r>
              <a:rPr lang="en-US" b="0" i="0" u="sng" dirty="0">
                <a:solidFill>
                  <a:schemeClr val="bg2"/>
                </a:solidFill>
                <a:effectLst/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YOLO </a:t>
            </a:r>
            <a:r>
              <a:rPr lang="en-US" b="0" i="0" dirty="0">
                <a:solidFill>
                  <a:schemeClr val="bg2"/>
                </a:solidFill>
                <a:effectLst/>
                <a:latin typeface="Century Gothic" panose="020B0502020202020204" pitchFamily="34" charset="0"/>
              </a:rPr>
              <a:t>are Single Shot detectors.</a:t>
            </a:r>
          </a:p>
          <a:p>
            <a:pPr algn="l"/>
            <a:endParaRPr lang="en-US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YOLOv3</a:t>
            </a:r>
            <a:r>
              <a:rPr lang="en-US" dirty="0">
                <a:solidFill>
                  <a:schemeClr val="bg1"/>
                </a:solidFill>
              </a:rPr>
              <a:t> (You Only Look Once, Version 3)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entury Gothic" panose="020B0502020202020204" pitchFamily="34" charset="0"/>
              </a:rPr>
              <a:t>has accuracy on par with the contemporary object detection algorithms while being faster than the other algorithms by a wide margin. So, we have employed the YOLOv3 architecture to carry out </a:t>
            </a:r>
            <a:r>
              <a:rPr lang="en-US">
                <a:solidFill>
                  <a:schemeClr val="bg2"/>
                </a:solidFill>
                <a:latin typeface="Century Gothic" panose="020B0502020202020204" pitchFamily="34" charset="0"/>
              </a:rPr>
              <a:t>our task.</a:t>
            </a:r>
            <a:endParaRPr lang="en-US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algn="l"/>
            <a:endParaRPr lang="en-US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Handwritten digit recognizer models are usually trained on a fixed set of classes, so the model would locate and classify only those classes in the image. Also, the location of the object is generally in the form of a bounding rectangle. So, this involves both localization of the object in the image and classifying that object.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A79307-EB6F-414B-89CE-A6AD4F0B0693}"/>
              </a:ext>
            </a:extLst>
          </p:cNvPr>
          <p:cNvSpPr txBox="1">
            <a:spLocks/>
          </p:cNvSpPr>
          <p:nvPr/>
        </p:nvSpPr>
        <p:spPr>
          <a:xfrm>
            <a:off x="68424" y="70319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WHY USE YOLO 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823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7106-D223-448D-BF1B-4C65F7E0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318"/>
            <a:ext cx="10571998" cy="970450"/>
          </a:xfrm>
        </p:spPr>
        <p:txBody>
          <a:bodyPr/>
          <a:lstStyle/>
          <a:p>
            <a:r>
              <a:rPr lang="en-US" dirty="0"/>
              <a:t>OCR FOR HANDWRITTEN DIGITS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FD71-8898-48FE-8BAA-09E7C425DB02}"/>
              </a:ext>
            </a:extLst>
          </p:cNvPr>
          <p:cNvSpPr txBox="1"/>
          <p:nvPr/>
        </p:nvSpPr>
        <p:spPr>
          <a:xfrm>
            <a:off x="259404" y="2110902"/>
            <a:ext cx="116731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</a:rPr>
              <a:t>Installation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</a:rPr>
              <a:t>Installing the requirements and downloading pretrained weights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0" dirty="0">
                <a:solidFill>
                  <a:srgbClr val="24292E"/>
                </a:solidFill>
                <a:effectLst/>
              </a:rPr>
              <a:t>Quick training for custom </a:t>
            </a:r>
            <a:r>
              <a:rPr lang="en-US" b="1" dirty="0">
                <a:solidFill>
                  <a:srgbClr val="24292E"/>
                </a:solidFill>
              </a:rPr>
              <a:t>MNIST</a:t>
            </a:r>
            <a:r>
              <a:rPr lang="en-US" b="1" i="0" dirty="0">
                <a:solidFill>
                  <a:srgbClr val="24292E"/>
                </a:solidFill>
                <a:effectLst/>
              </a:rPr>
              <a:t> dataset</a:t>
            </a: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92E"/>
                </a:solidFill>
              </a:rPr>
              <a:t>MNIST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</a:rPr>
              <a:t> folder contains MNIST images, create training data: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</a:rPr>
              <a:t>python mnist/make_data.py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requirements.txt </a:t>
            </a:r>
          </a:p>
          <a:p>
            <a:endParaRPr lang="en-US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BC434C-32E4-4CF1-8D8A-3A1B1A6F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0"/>
          <a:stretch/>
        </p:blipFill>
        <p:spPr bwMode="auto">
          <a:xfrm>
            <a:off x="259404" y="4305289"/>
            <a:ext cx="2466975" cy="24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A15D-FA9F-4141-A10B-4BFDEE7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DEMO</a:t>
            </a:r>
            <a:endParaRPr lang="en-IN" sz="6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C2B28-43F1-464E-9081-9986270E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80" y="121298"/>
            <a:ext cx="5132102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92557A-309A-4CD5-9E5D-9BE40C5B9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14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921C3-978F-4828-8228-752F193C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96" y="3838854"/>
            <a:ext cx="8226556" cy="8267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OCR for Handwritten Digits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BA75-0A82-422B-96A3-844EF75F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0"/>
            <a:ext cx="10561418" cy="1576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Making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YOLO Algorithm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Training the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Implementation and Further Algorithm</a:t>
            </a:r>
          </a:p>
        </p:txBody>
      </p:sp>
    </p:spTree>
    <p:extLst>
      <p:ext uri="{BB962C8B-B14F-4D97-AF65-F5344CB8AC3E}">
        <p14:creationId xmlns:p14="http://schemas.microsoft.com/office/powerpoint/2010/main" val="66413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B203-7553-4B11-89A1-CA290A99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Making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D6B67-705E-4752-AB6D-7C1BD5C7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2719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Related Programs and Files in mnist folder.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Run make data.py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Images folders obtained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mnist_test, mnist_train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Labels obtained </a:t>
            </a:r>
            <a:r>
              <a:rPr lang="en-US" dirty="0">
                <a:sym typeface="Wingdings" panose="05000000000000000000" pitchFamily="2" charset="2"/>
              </a:rPr>
              <a:t> mnist_test,txt</a:t>
            </a:r>
            <a:r>
              <a:rPr lang="en-US" dirty="0"/>
              <a:t>  mnist_train.txt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69F2-B528-4A27-880A-803165CA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4" y="304800"/>
            <a:ext cx="339415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5ACC-0A3D-46B4-AE9E-3B68F98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 mnist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3CAF-B633-43BE-857E-A7F380A2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noise_images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mnist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show_images.py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6C76-EE27-4786-A30B-B06DDD39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0" y="419067"/>
            <a:ext cx="1980699" cy="2757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EF58A-1C72-43B2-B4F7-9464B306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71" y="419067"/>
            <a:ext cx="3305301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E3045-161E-4726-B291-569865D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98" y="1153928"/>
            <a:ext cx="3305301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4E6F5-39F4-43C7-86A8-7771DA41D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81" y="419067"/>
            <a:ext cx="2941248" cy="2841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41BF34-CA66-4957-AAE0-4502226CE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807" y="383999"/>
            <a:ext cx="2482835" cy="28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8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B585-00F1-4DB9-B16C-3E21EC6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The YOLO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F244-FB42-42F2-ACD9-44CFD6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2662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model_data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yolov3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Evaluate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4F65B-8D3B-4732-9C84-1B0BCA0F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10595"/>
            <a:ext cx="4270932" cy="4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3AEC-8096-4AF9-93EB-06FA52CA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Model_data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6A57-0139-4A82-A769-9949A27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5767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Download the weights</a:t>
            </a:r>
          </a:p>
          <a:p>
            <a:pPr algn="l"/>
            <a:r>
              <a:rPr lang="en-US" dirty="0"/>
              <a:t>Use the commands specified in the GitHub repository</a:t>
            </a:r>
          </a:p>
          <a:p>
            <a:pPr algn="l"/>
            <a:r>
              <a:rPr lang="en-US" dirty="0"/>
              <a:t>Weights are related to particular models and configuration</a:t>
            </a:r>
          </a:p>
          <a:p>
            <a:pPr algn="l"/>
            <a:r>
              <a:rPr lang="en-US" dirty="0"/>
              <a:t>Download as per requirement 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46F69-7219-4734-B2B8-A344FD9A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0" y="492542"/>
            <a:ext cx="4392780" cy="37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255</TotalTime>
  <Words>546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MENON LABS FELLOWSHIP PROJECT DEMO</vt:lpstr>
      <vt:lpstr>OCR FOR HANDWRITTEN DIGITS</vt:lpstr>
      <vt:lpstr>OCR FOR HANDWRITTEN DIGITS</vt:lpstr>
      <vt:lpstr>DEMO</vt:lpstr>
      <vt:lpstr>OCR for Handwritten Digits</vt:lpstr>
      <vt:lpstr>Making the Dataset</vt:lpstr>
      <vt:lpstr>Related to mnist folder</vt:lpstr>
      <vt:lpstr>The YOLO Algorithm</vt:lpstr>
      <vt:lpstr>Model_data</vt:lpstr>
      <vt:lpstr>yolov3</vt:lpstr>
      <vt:lpstr>Evaluate mAP</vt:lpstr>
      <vt:lpstr>Training the Model</vt:lpstr>
      <vt:lpstr>Implementation and Further Algorithm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M</dc:creator>
  <cp:lastModifiedBy>Divyanshu Bhaik</cp:lastModifiedBy>
  <cp:revision>37</cp:revision>
  <dcterms:created xsi:type="dcterms:W3CDTF">2021-05-16T05:38:13Z</dcterms:created>
  <dcterms:modified xsi:type="dcterms:W3CDTF">2021-05-16T13:42:06Z</dcterms:modified>
</cp:coreProperties>
</file>