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sldIdLst>
    <p:sldId id="256" r:id="rId2"/>
    <p:sldId id="268" r:id="rId3"/>
    <p:sldId id="263" r:id="rId4"/>
    <p:sldId id="285" r:id="rId5"/>
    <p:sldId id="257" r:id="rId6"/>
    <p:sldId id="262" r:id="rId7"/>
    <p:sldId id="271" r:id="rId8"/>
    <p:sldId id="272" r:id="rId9"/>
    <p:sldId id="282" r:id="rId10"/>
    <p:sldId id="278" r:id="rId11"/>
    <p:sldId id="259" r:id="rId12"/>
    <p:sldId id="273" r:id="rId13"/>
    <p:sldId id="270" r:id="rId14"/>
    <p:sldId id="274" r:id="rId15"/>
    <p:sldId id="275" r:id="rId16"/>
    <p:sldId id="276" r:id="rId17"/>
    <p:sldId id="279" r:id="rId18"/>
    <p:sldId id="258" r:id="rId19"/>
    <p:sldId id="265" r:id="rId20"/>
    <p:sldId id="266" r:id="rId21"/>
    <p:sldId id="267" r:id="rId22"/>
    <p:sldId id="277" r:id="rId23"/>
    <p:sldId id="281" r:id="rId24"/>
    <p:sldId id="286" r:id="rId25"/>
    <p:sldId id="284" r:id="rId26"/>
    <p:sldId id="28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90" autoAdjust="0"/>
  </p:normalViewPr>
  <p:slideViewPr>
    <p:cSldViewPr snapToGrid="0">
      <p:cViewPr varScale="1">
        <p:scale>
          <a:sx n="103" d="100"/>
          <a:sy n="103" d="100"/>
        </p:scale>
        <p:origin x="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59560-9A55-436E-903F-FF7125B245C2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92685-3D5B-4C4D-AA3F-233639A3E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50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92685-3D5B-4C4D-AA3F-233639A3E7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44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92685-3D5B-4C4D-AA3F-233639A3E7E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04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4A2B-E711-49AD-8783-3CA71CD66CCB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37291846-50BE-4717-968B-DB2C74FC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0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4A2B-E711-49AD-8783-3CA71CD66CCB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1846-50BE-4717-968B-DB2C74FC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1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4A2B-E711-49AD-8783-3CA71CD66CCB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1846-50BE-4717-968B-DB2C74FC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8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4A2B-E711-49AD-8783-3CA71CD66CCB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1846-50BE-4717-968B-DB2C74FC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8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4A2B-E711-49AD-8783-3CA71CD66CCB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1846-50BE-4717-968B-DB2C74FC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2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4A2B-E711-49AD-8783-3CA71CD66CCB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1846-50BE-4717-968B-DB2C74FC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8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4A2B-E711-49AD-8783-3CA71CD66CCB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1846-50BE-4717-968B-DB2C74FC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1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4A2B-E711-49AD-8783-3CA71CD66CCB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1846-50BE-4717-968B-DB2C74FC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86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4A2B-E711-49AD-8783-3CA71CD66CCB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1846-50BE-4717-968B-DB2C74FC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8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4A2B-E711-49AD-8783-3CA71CD66CCB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1846-50BE-4717-968B-DB2C74FC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3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7F44A2B-E711-49AD-8783-3CA71CD66CCB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1846-50BE-4717-968B-DB2C74FC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8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44A2B-E711-49AD-8783-3CA71CD66CCB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7291846-50BE-4717-968B-DB2C74FCA2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046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FF034-9812-A2C9-9808-9C21379CF4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FXBox</a:t>
            </a:r>
            <a:r>
              <a:rPr lang="en-US" dirty="0"/>
              <a:t>: Digital Audio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28AE7-BD9A-1AC8-D954-AC0CC24CD9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Dante Viloria, EECE 490B</a:t>
            </a:r>
          </a:p>
        </p:txBody>
      </p:sp>
    </p:spTree>
    <p:extLst>
      <p:ext uri="{BB962C8B-B14F-4D97-AF65-F5344CB8AC3E}">
        <p14:creationId xmlns:p14="http://schemas.microsoft.com/office/powerpoint/2010/main" val="1512994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79DE1-556C-4431-4A7B-008DDCED0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Compressor Test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A3E6C-2B31-B0A5-69A5-561803395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553634"/>
            <a:ext cx="9291215" cy="345061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Unfortunately, it is difficult to test compressors in a “scientific” way because there is no standard for compressors</a:t>
            </a:r>
          </a:p>
          <a:p>
            <a:r>
              <a:rPr lang="en-US" dirty="0"/>
              <a:t>So, we will compare the </a:t>
            </a:r>
            <a:r>
              <a:rPr lang="en-US" dirty="0" err="1"/>
              <a:t>fxbox</a:t>
            </a:r>
            <a:r>
              <a:rPr lang="en-US" dirty="0"/>
              <a:t> compressor to two other compressors on the market</a:t>
            </a:r>
          </a:p>
          <a:p>
            <a:r>
              <a:rPr lang="en-US" dirty="0"/>
              <a:t>The </a:t>
            </a:r>
            <a:r>
              <a:rPr lang="en-US" dirty="0" err="1"/>
              <a:t>fxbox</a:t>
            </a:r>
            <a:r>
              <a:rPr lang="en-US" dirty="0"/>
              <a:t> compressor offers similar results to the other two compressors, so this is a success</a:t>
            </a:r>
          </a:p>
          <a:p>
            <a:pPr lvl="1"/>
            <a:r>
              <a:rPr lang="en-US" dirty="0"/>
              <a:t>In addition to the previously mentioned parameters, digital compressors can have features such as a hold time or RMS level detector that can cause differences between compressors</a:t>
            </a:r>
          </a:p>
          <a:p>
            <a:pPr marL="0" indent="0">
              <a:buNone/>
            </a:pPr>
            <a:r>
              <a:rPr lang="en-US" dirty="0"/>
              <a:t>Settings </a:t>
            </a:r>
          </a:p>
          <a:p>
            <a:r>
              <a:rPr lang="en-US" dirty="0"/>
              <a:t>Threshold of -40dB</a:t>
            </a:r>
          </a:p>
          <a:p>
            <a:r>
              <a:rPr lang="en-US" dirty="0"/>
              <a:t>Knee width of 0dB</a:t>
            </a:r>
          </a:p>
          <a:p>
            <a:r>
              <a:rPr lang="en-US" dirty="0"/>
              <a:t>Ratio of 7</a:t>
            </a:r>
          </a:p>
          <a:p>
            <a:r>
              <a:rPr lang="en-US" dirty="0"/>
              <a:t>Attack of 1ms</a:t>
            </a:r>
          </a:p>
          <a:p>
            <a:r>
              <a:rPr lang="en-US" dirty="0"/>
              <a:t>Release of 500ms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D62284-D54B-78C3-65DE-30F820AC7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780" y="2888221"/>
            <a:ext cx="5554024" cy="374783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73708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44C8A-33E1-7F0C-AF31-EBC1182BC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Convolver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7C02A-B509-3C9F-A06C-3F3D7FBC7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3701487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Convolvers</a:t>
            </a:r>
            <a:r>
              <a:rPr lang="en-US" dirty="0"/>
              <a:t> have many uses, but they are typically used to add realistic sounding reverberations to an audio signal</a:t>
            </a:r>
          </a:p>
          <a:p>
            <a:r>
              <a:rPr lang="en-US" dirty="0"/>
              <a:t>The </a:t>
            </a:r>
            <a:r>
              <a:rPr lang="en-US" dirty="0" err="1"/>
              <a:t>convolver</a:t>
            </a:r>
            <a:r>
              <a:rPr lang="en-US" dirty="0"/>
              <a:t> will convolve an incoming audio signal with an impulse file in real time</a:t>
            </a:r>
          </a:p>
          <a:p>
            <a:r>
              <a:rPr lang="en-US" dirty="0"/>
              <a:t>Impulse files with a length of up to 5 seconds (220.5k taps) were confirmed to be working on a buffer size of 256</a:t>
            </a:r>
          </a:p>
          <a:p>
            <a:r>
              <a:rPr lang="en-US" sz="2000" dirty="0"/>
              <a:t>If we are working with impulses that are up to five seconds long, it is impractical to convolve each audio buffer with the entire impulse [2][4]</a:t>
            </a:r>
          </a:p>
          <a:p>
            <a:r>
              <a:rPr lang="en-US" sz="2000" dirty="0"/>
              <a:t>In order to accomplish this, we use the linear property of convolution in order to break the impulse into smaller parts and do convolutions when they are needed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812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3CEE8-E430-E164-2E04-D29478084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Partitioned 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F080D-0183-9F7B-57A6-E257C8C4C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206" y="1660132"/>
            <a:ext cx="9291215" cy="4524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The idea is largely credited to William G. Gardner [2]</a:t>
            </a:r>
          </a:p>
          <a:p>
            <a:r>
              <a:rPr lang="en-US" sz="1800" dirty="0"/>
              <a:t>Impulse partitions start at one buffer length [4]</a:t>
            </a:r>
          </a:p>
          <a:p>
            <a:r>
              <a:rPr lang="en-US" sz="1800" dirty="0"/>
              <a:t>Partitions get larger until they reach the size at which the computer can most efficiently compute FFTs [4]</a:t>
            </a:r>
          </a:p>
          <a:p>
            <a:pPr lvl="1"/>
            <a:r>
              <a:rPr lang="en-US" dirty="0"/>
              <a:t>Usually 4096 – 16384 samples, but it depends on the system</a:t>
            </a:r>
          </a:p>
          <a:p>
            <a:pPr marL="0" indent="0">
              <a:buNone/>
            </a:pPr>
            <a:r>
              <a:rPr lang="en-US" sz="1800" dirty="0"/>
              <a:t>General optimizations that are used are</a:t>
            </a:r>
          </a:p>
          <a:p>
            <a:r>
              <a:rPr lang="en-US" sz="1800" dirty="0"/>
              <a:t>Computing convolutions via </a:t>
            </a:r>
            <a:r>
              <a:rPr lang="en-US" sz="1800" dirty="0" err="1"/>
              <a:t>fourier</a:t>
            </a:r>
            <a:r>
              <a:rPr lang="en-US" sz="1800" dirty="0"/>
              <a:t> transform [2]</a:t>
            </a:r>
          </a:p>
          <a:p>
            <a:r>
              <a:rPr lang="en-US" sz="1800" dirty="0"/>
              <a:t>Using real </a:t>
            </a:r>
            <a:r>
              <a:rPr lang="en-US" sz="1800" dirty="0" err="1"/>
              <a:t>fourier</a:t>
            </a:r>
            <a:r>
              <a:rPr lang="en-US" sz="1800" dirty="0"/>
              <a:t> transforms [2][4]</a:t>
            </a:r>
          </a:p>
          <a:p>
            <a:r>
              <a:rPr lang="en-US" sz="1800" dirty="0"/>
              <a:t>Only using transform lengths that are powers of 2 [2]</a:t>
            </a:r>
          </a:p>
          <a:p>
            <a:r>
              <a:rPr lang="en-US" sz="1800" dirty="0"/>
              <a:t>Pre-computing the </a:t>
            </a:r>
            <a:r>
              <a:rPr lang="en-US" sz="1800" dirty="0" err="1"/>
              <a:t>fourier</a:t>
            </a:r>
            <a:r>
              <a:rPr lang="en-US" sz="1800" dirty="0"/>
              <a:t> transforms of  impulse partitions [2][4]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68784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24745-E2F7-2E87-DA2B-EAA3EBC8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Impulse partitioning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AE0DBE-DC12-35E0-6CAE-E6A4866234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49206" y="1498154"/>
                <a:ext cx="9291215" cy="33845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A custom partitioning algorithm was created for this project</a:t>
                </a:r>
              </a:p>
              <a:p>
                <a:pPr marL="0" indent="0">
                  <a:buNone/>
                </a:pPr>
                <a:r>
                  <a:rPr lang="en-US" sz="1800" dirty="0"/>
                  <a:t>The parameters are first filter power, power start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1800" dirty="0"/>
                  <a:t>power step,  power stop, and height</a:t>
                </a:r>
              </a:p>
              <a:p>
                <a:pPr marL="0" indent="0">
                  <a:buNone/>
                </a:pPr>
                <a:r>
                  <a:rPr lang="en-US" sz="1800" dirty="0"/>
                  <a:t>A partition of size n is convolved with n previous buffers, except for the first filter which is always convolved with a single buffer</a:t>
                </a:r>
              </a:p>
              <a:p>
                <a:pPr marL="0" indent="0">
                  <a:buNone/>
                </a:pPr>
                <a:r>
                  <a:rPr lang="en-US" sz="1800" dirty="0"/>
                  <a:t>For partition 1: first filter power = 2, power start = 0, power step = 2, height = 3</a:t>
                </a:r>
              </a:p>
              <a:p>
                <a:pPr marL="0" indent="0">
                  <a:buNone/>
                </a:pPr>
                <a:r>
                  <a:rPr lang="en-US" sz="1800" dirty="0"/>
                  <a:t>For partition 2: first filter power =, 1 power start = 0, power step = 1, height = 2</a:t>
                </a:r>
              </a:p>
              <a:p>
                <a:pPr marL="0" indent="0">
                  <a:buNone/>
                </a:pPr>
                <a:r>
                  <a:rPr lang="en-US" sz="1800" dirty="0"/>
                  <a:t>For partition 3: first filter power = 3, power start = 1, power step = 2, height = 2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AE0DBE-DC12-35E0-6CAE-E6A4866234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9206" y="1498154"/>
                <a:ext cx="9291215" cy="3384564"/>
              </a:xfrm>
              <a:blipFill>
                <a:blip r:embed="rId3"/>
                <a:stretch>
                  <a:fillRect l="-591" t="-180" r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245570A-ECA2-7DC5-EEBF-FCE6B1036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81" y="4515291"/>
            <a:ext cx="11473264" cy="21221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89679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C1DE4-828A-6EDF-1F35-64A5D3FC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Partitioned Convolution Implementation Pt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CF31B-1DC7-ACBC-46B4-E0B2A9BC2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206" y="1672832"/>
            <a:ext cx="9291215" cy="453746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In practice the following structures are needed:</a:t>
            </a:r>
          </a:p>
          <a:p>
            <a:r>
              <a:rPr lang="en-US" dirty="0"/>
              <a:t>Previous buffers – an array containing previous buffers</a:t>
            </a:r>
          </a:p>
          <a:p>
            <a:pPr lvl="1"/>
            <a:r>
              <a:rPr lang="en-US" dirty="0"/>
              <a:t>The number of previous buffers that need to be stored is the length of the longest partition</a:t>
            </a:r>
          </a:p>
          <a:p>
            <a:r>
              <a:rPr lang="en-US" dirty="0"/>
              <a:t>Convolution buffer – an array where the results of the convolutions are added to</a:t>
            </a:r>
          </a:p>
          <a:p>
            <a:pPr lvl="1"/>
            <a:r>
              <a:rPr lang="en-US" dirty="0"/>
              <a:t>Needs to be at least the length of the impulse</a:t>
            </a:r>
          </a:p>
          <a:p>
            <a:r>
              <a:rPr lang="en-US" dirty="0"/>
              <a:t>Impulse partitioner – decides how an impulse file should be partitioned, runs once at startup or whenever the impulse is changed</a:t>
            </a:r>
          </a:p>
          <a:p>
            <a:r>
              <a:rPr lang="en-US" dirty="0"/>
              <a:t>Impulse partitions – an array of objects that encapsulates a filter partition and contains info about it such as its offset, how many buffer lengths it is, etc.</a:t>
            </a:r>
          </a:p>
          <a:p>
            <a:r>
              <a:rPr lang="en-US" dirty="0"/>
              <a:t>Convolution queue(s) – one or many queues that contain the convolutions that need to be done</a:t>
            </a:r>
          </a:p>
          <a:p>
            <a:pPr lvl="1"/>
            <a:r>
              <a:rPr lang="en-US" dirty="0"/>
              <a:t>In this project a single priority queue based on a convolution’s deadline was used</a:t>
            </a:r>
          </a:p>
        </p:txBody>
      </p:sp>
    </p:spTree>
    <p:extLst>
      <p:ext uri="{BB962C8B-B14F-4D97-AF65-F5344CB8AC3E}">
        <p14:creationId xmlns:p14="http://schemas.microsoft.com/office/powerpoint/2010/main" val="3687561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C1DE4-828A-6EDF-1F35-64A5D3FC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Partitioned Convolution Implementation Pt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CF31B-1DC7-ACBC-46B4-E0B2A9BC2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206" y="1672832"/>
            <a:ext cx="9291215" cy="45374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the callback function:</a:t>
            </a:r>
          </a:p>
          <a:p>
            <a:r>
              <a:rPr lang="en-US" dirty="0"/>
              <a:t>Calculate convolution of first filter with most recent buffer</a:t>
            </a:r>
          </a:p>
          <a:p>
            <a:r>
              <a:rPr lang="en-US" dirty="0"/>
              <a:t>Add result to the convolution buffer</a:t>
            </a:r>
          </a:p>
          <a:p>
            <a:r>
              <a:rPr lang="en-US" dirty="0"/>
              <a:t>Determine which other convolutions can be performed and add them to the priority queue</a:t>
            </a:r>
          </a:p>
          <a:p>
            <a:pPr marL="0" indent="0">
              <a:buNone/>
            </a:pPr>
            <a:r>
              <a:rPr lang="en-US" dirty="0"/>
              <a:t>In the worker thread:</a:t>
            </a:r>
          </a:p>
          <a:p>
            <a:r>
              <a:rPr lang="en-US" dirty="0"/>
              <a:t>Get a convolution task from the priority queue</a:t>
            </a:r>
          </a:p>
          <a:p>
            <a:r>
              <a:rPr lang="en-US" dirty="0"/>
              <a:t>Get the appropriate number of previous buffers</a:t>
            </a:r>
          </a:p>
          <a:p>
            <a:r>
              <a:rPr lang="en-US" dirty="0"/>
              <a:t>Calculate the convolution</a:t>
            </a:r>
          </a:p>
          <a:p>
            <a:r>
              <a:rPr lang="en-US" dirty="0"/>
              <a:t>Add the result to the convolution buffer</a:t>
            </a:r>
          </a:p>
        </p:txBody>
      </p:sp>
    </p:spTree>
    <p:extLst>
      <p:ext uri="{BB962C8B-B14F-4D97-AF65-F5344CB8AC3E}">
        <p14:creationId xmlns:p14="http://schemas.microsoft.com/office/powerpoint/2010/main" val="1925389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B63A-1B1C-80A4-C60E-690764AD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Partitioned Convolution Implementation Pt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6ABBE-10FE-0AA9-E7B4-F14CC47D0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Dry signal – the input signal to the </a:t>
            </a:r>
            <a:r>
              <a:rPr lang="en-US" dirty="0" err="1"/>
              <a:t>covnolver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Wet signal – the result of the convolution of the input signal and impulse</a:t>
            </a:r>
          </a:p>
          <a:p>
            <a:pPr marL="0" indent="0">
              <a:buNone/>
            </a:pPr>
            <a:r>
              <a:rPr lang="en-US" dirty="0"/>
              <a:t>The final </a:t>
            </a:r>
            <a:r>
              <a:rPr lang="en-US" dirty="0" err="1"/>
              <a:t>convolver</a:t>
            </a:r>
            <a:r>
              <a:rPr lang="en-US" dirty="0"/>
              <a:t> output is the dry signal added to the wet signal</a:t>
            </a:r>
          </a:p>
          <a:p>
            <a:r>
              <a:rPr lang="en-US" dirty="0"/>
              <a:t>The wet gain parameter is the gain of the wet signal</a:t>
            </a:r>
          </a:p>
          <a:p>
            <a:r>
              <a:rPr lang="en-US" dirty="0"/>
              <a:t>The dry gain parameter is the gain of the dry signal</a:t>
            </a:r>
          </a:p>
        </p:txBody>
      </p:sp>
    </p:spTree>
    <p:extLst>
      <p:ext uri="{BB962C8B-B14F-4D97-AF65-F5344CB8AC3E}">
        <p14:creationId xmlns:p14="http://schemas.microsoft.com/office/powerpoint/2010/main" val="320496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8694A-0FBA-4B1C-AD86-41FDAEFE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1912"/>
            <a:ext cx="9291215" cy="1049235"/>
          </a:xfrm>
        </p:spPr>
        <p:txBody>
          <a:bodyPr/>
          <a:lstStyle/>
          <a:p>
            <a:r>
              <a:rPr lang="en-US" dirty="0" err="1"/>
              <a:t>Convolver</a:t>
            </a:r>
            <a:r>
              <a:rPr lang="en-US" dirty="0"/>
              <a:t> test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54CDD-DE2D-FD47-A707-9D4BAF48E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553634"/>
            <a:ext cx="6073171" cy="44998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Convolution is a well-defined mathematical function</a:t>
            </a:r>
          </a:p>
          <a:p>
            <a:pPr marL="0" indent="0">
              <a:buNone/>
            </a:pPr>
            <a:r>
              <a:rPr lang="en-US" dirty="0"/>
              <a:t>The ideal situation is for the </a:t>
            </a:r>
            <a:r>
              <a:rPr lang="en-US" dirty="0" err="1"/>
              <a:t>fxbox</a:t>
            </a:r>
            <a:r>
              <a:rPr lang="en-US" dirty="0"/>
              <a:t> </a:t>
            </a:r>
            <a:r>
              <a:rPr lang="en-US" dirty="0" err="1"/>
              <a:t>convolver</a:t>
            </a:r>
            <a:r>
              <a:rPr lang="en-US" dirty="0"/>
              <a:t> to produce the same results as a ‘traditional’ convolution</a:t>
            </a:r>
          </a:p>
          <a:p>
            <a:pPr marL="0" indent="0">
              <a:buNone/>
            </a:pPr>
            <a:r>
              <a:rPr lang="en-US" dirty="0"/>
              <a:t>In order to test this, we convolve an audio file with an impulse using the </a:t>
            </a:r>
            <a:r>
              <a:rPr lang="en-US" dirty="0" err="1"/>
              <a:t>fxbox’s</a:t>
            </a:r>
            <a:r>
              <a:rPr lang="en-US" dirty="0"/>
              <a:t> </a:t>
            </a:r>
            <a:r>
              <a:rPr lang="en-US" dirty="0" err="1"/>
              <a:t>convolver</a:t>
            </a:r>
            <a:r>
              <a:rPr lang="en-US" dirty="0"/>
              <a:t> and compare the result to MATLAB’s conv() command by subtracting the results from each other</a:t>
            </a:r>
          </a:p>
          <a:p>
            <a:pPr marL="0" indent="0">
              <a:buNone/>
            </a:pPr>
            <a:r>
              <a:rPr lang="en-US" dirty="0"/>
              <a:t>The result is that the difference between the two methods is either 0 or 1</a:t>
            </a:r>
          </a:p>
          <a:p>
            <a:r>
              <a:rPr lang="en-US" dirty="0"/>
              <a:t>This is the ideal result for a 16-bit integer wave file as this indicates that the only errors are rounding errors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F03DFC-F6E8-A5FD-7387-A3195165CE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8684489" y="247301"/>
            <a:ext cx="3358221" cy="302359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1ED5F5-AF95-F6AF-E90D-1D00F7557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726" y="3671596"/>
            <a:ext cx="3572179" cy="302359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3E31BD-36D2-9DC5-BDD7-3F62BB2598A4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9545216" y="3270895"/>
            <a:ext cx="818384" cy="657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384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9A741-2441-4D3C-6C60-3E5F88DA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Equalizer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72320-E80C-FAA4-28BC-48D993EB9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digital equalizer contains four filters that are cascaded</a:t>
            </a:r>
          </a:p>
          <a:p>
            <a:pPr marL="0" indent="0">
              <a:buNone/>
            </a:pPr>
            <a:r>
              <a:rPr lang="en-US" dirty="0"/>
              <a:t>A low-pass, high-pass and two bell filters (also called peaking filters)</a:t>
            </a:r>
          </a:p>
          <a:p>
            <a:pPr lvl="1"/>
            <a:r>
              <a:rPr lang="en-US" dirty="0"/>
              <a:t>A bell filter is a band-pass filter + an all-pass filter</a:t>
            </a:r>
          </a:p>
          <a:p>
            <a:pPr lvl="1"/>
            <a:r>
              <a:rPr lang="en-US" dirty="0"/>
              <a:t>Its purpose is to attenuate or boost by a desired dB value at its center frequency but preserve the rest of the signal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2C4E2E-E725-41E1-2F3D-D32171245702}"/>
              </a:ext>
            </a:extLst>
          </p:cNvPr>
          <p:cNvSpPr/>
          <p:nvPr/>
        </p:nvSpPr>
        <p:spPr>
          <a:xfrm>
            <a:off x="207817" y="4296631"/>
            <a:ext cx="137160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Low-pass filter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C5FD51-6165-62C1-FB65-CDB9BA266E2B}"/>
              </a:ext>
            </a:extLst>
          </p:cNvPr>
          <p:cNvSpPr/>
          <p:nvPr/>
        </p:nvSpPr>
        <p:spPr>
          <a:xfrm>
            <a:off x="2109506" y="4294823"/>
            <a:ext cx="137160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High-pass filter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D820D4-7AFA-3AD2-480A-4799E3453B81}"/>
              </a:ext>
            </a:extLst>
          </p:cNvPr>
          <p:cNvSpPr/>
          <p:nvPr/>
        </p:nvSpPr>
        <p:spPr>
          <a:xfrm>
            <a:off x="4011195" y="4294823"/>
            <a:ext cx="137160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Bell filter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8279EA-12DE-9C3C-1507-89358AA5ED71}"/>
              </a:ext>
            </a:extLst>
          </p:cNvPr>
          <p:cNvSpPr/>
          <p:nvPr/>
        </p:nvSpPr>
        <p:spPr>
          <a:xfrm>
            <a:off x="5938482" y="4294823"/>
            <a:ext cx="137160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Bell filter 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BF61D3-F9E3-2641-F87F-ED9D2352BE1B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1579417" y="4752023"/>
            <a:ext cx="530089" cy="1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1DED24-FF63-A12D-F421-C9963E552CA0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3481106" y="4752023"/>
            <a:ext cx="530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11C256E-7C72-563A-8AA1-4393F3440F02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5382795" y="4752023"/>
            <a:ext cx="555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5B927D8-CFFC-1280-3168-B20FF3DE68AF}"/>
              </a:ext>
            </a:extLst>
          </p:cNvPr>
          <p:cNvSpPr/>
          <p:nvPr/>
        </p:nvSpPr>
        <p:spPr>
          <a:xfrm>
            <a:off x="207817" y="5666423"/>
            <a:ext cx="137160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Audio 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A34114-83E1-6BB5-F804-8495D397D8D2}"/>
              </a:ext>
            </a:extLst>
          </p:cNvPr>
          <p:cNvCxnSpPr>
            <a:stCxn id="22" idx="0"/>
            <a:endCxn id="15" idx="2"/>
          </p:cNvCxnSpPr>
          <p:nvPr/>
        </p:nvCxnSpPr>
        <p:spPr>
          <a:xfrm flipV="1">
            <a:off x="893617" y="5211031"/>
            <a:ext cx="0" cy="455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6696C98-ADE4-423D-2BD1-6B40FE8A06C5}"/>
              </a:ext>
            </a:extLst>
          </p:cNvPr>
          <p:cNvSpPr/>
          <p:nvPr/>
        </p:nvSpPr>
        <p:spPr>
          <a:xfrm>
            <a:off x="5938482" y="5666423"/>
            <a:ext cx="137160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Audio out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2C323B-0B8E-41A1-FFC6-B5238C1096CA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>
            <a:off x="6624282" y="520922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E6A3596E-485A-9416-0674-7AD6D2DA9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291" y="3764742"/>
            <a:ext cx="4005615" cy="28889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35935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8C317-3A5B-CB08-F37F-1B9046A3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Filter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8CBD7-C490-1CFC-ECB9-8D6C828E0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425443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 filters are designed to the user’s specification</a:t>
            </a:r>
          </a:p>
          <a:p>
            <a:r>
              <a:rPr lang="en-US" dirty="0"/>
              <a:t>Cutoff frequency and order for low-pass and high-pass filters</a:t>
            </a:r>
          </a:p>
          <a:p>
            <a:r>
              <a:rPr lang="en-US" dirty="0"/>
              <a:t>Center frequency, bandwidth (as a factor of the center frequency) and gain applied at the center frequency </a:t>
            </a:r>
          </a:p>
          <a:p>
            <a:pPr marL="0" indent="0">
              <a:buNone/>
            </a:pPr>
            <a:r>
              <a:rPr lang="en-US" dirty="0"/>
              <a:t>Butterworth filters were chosen because of their level gain across the passband and smooth transition band which makes them desirable for audio applications</a:t>
            </a:r>
          </a:p>
          <a:p>
            <a:pPr marL="0" indent="0">
              <a:buNone/>
            </a:pPr>
            <a:r>
              <a:rPr lang="en-US" dirty="0"/>
              <a:t>The filter coefficients themselves can be designed via </a:t>
            </a:r>
            <a:r>
              <a:rPr lang="en-US" dirty="0" err="1"/>
              <a:t>Scipy’s</a:t>
            </a:r>
            <a:r>
              <a:rPr lang="en-US" dirty="0"/>
              <a:t> butter() command which will design a filter given an order and cutoff frequency</a:t>
            </a:r>
          </a:p>
          <a:p>
            <a:r>
              <a:rPr lang="en-US" dirty="0"/>
              <a:t>This is sufficient to design the low-pass and band-pass filters, but the peaking filters require extra design work</a:t>
            </a:r>
          </a:p>
        </p:txBody>
      </p:sp>
    </p:spTree>
    <p:extLst>
      <p:ext uri="{BB962C8B-B14F-4D97-AF65-F5344CB8AC3E}">
        <p14:creationId xmlns:p14="http://schemas.microsoft.com/office/powerpoint/2010/main" val="24787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11C2-965F-6DF8-C409-DC57D7F9C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B0F60-7EE1-C38A-A456-55D8C4B10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Specifications were</a:t>
            </a:r>
          </a:p>
          <a:p>
            <a:r>
              <a:rPr lang="en-US" dirty="0"/>
              <a:t>16-bit, 44.1kHz audio</a:t>
            </a:r>
          </a:p>
          <a:p>
            <a:r>
              <a:rPr lang="en-US" dirty="0"/>
              <a:t>Delay less than 15ms</a:t>
            </a:r>
          </a:p>
          <a:p>
            <a:r>
              <a:rPr lang="en-US" dirty="0"/>
              <a:t>Realtime implementations of a digital compressor, </a:t>
            </a:r>
            <a:r>
              <a:rPr lang="en-US" dirty="0" err="1"/>
              <a:t>convolver</a:t>
            </a:r>
            <a:r>
              <a:rPr lang="en-US" dirty="0"/>
              <a:t>, and equalizer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74B805-0C82-1CFB-0EEF-C5B23329F5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5" t="15631" b="26742"/>
          <a:stretch/>
        </p:blipFill>
        <p:spPr>
          <a:xfrm>
            <a:off x="2508380" y="4237864"/>
            <a:ext cx="7175240" cy="245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696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16671-E252-D3F8-29B4-447987504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 Filter design 1: Band-pass design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71FC03-977C-CF7B-A681-CAF1D92C6B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We want to choose upper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lower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cutoff frequencies for a center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𝑔𝑚</m:t>
                        </m:r>
                      </m:sub>
                    </m:sSub>
                  </m:oMath>
                </a14:m>
                <a:r>
                  <a:rPr lang="en-US" dirty="0"/>
                  <a:t> and bandwidth as a multiple of the center frequency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[5]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𝑔𝑚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𝑑𝑒𝑟𝑖𝑣𝑒𝑑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(2)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Having found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𝑔𝑚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, appropriate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can be calculated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71FC03-977C-CF7B-A681-CAF1D92C6B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4" t="-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339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475F1-08E4-3092-8E35-4EE85EEBB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 Filter Design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290FB6-6278-991D-2CCC-E8CE50A09E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We want to apply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𝐾𝑑𝐵</m:t>
                    </m:r>
                  </m:oMath>
                </a14:m>
                <a:r>
                  <a:rPr lang="en-US" dirty="0"/>
                  <a:t> of gain at the center frequency of the bell filter</a:t>
                </a:r>
              </a:p>
              <a:p>
                <a:pPr marL="0" indent="0">
                  <a:buNone/>
                </a:pPr>
                <a:r>
                  <a:rPr lang="en-US" dirty="0"/>
                  <a:t>The transfer function of a bell filter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𝐵𝑒𝑙𝑙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𝐵𝑃𝐹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𝐵𝑃𝐹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band-pass filter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is the linear gain applied at the band-pass filter’s center frequency in order to obtain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𝐾𝑑𝐵</m:t>
                    </m:r>
                  </m:oMath>
                </a14:m>
                <a:r>
                  <a:rPr lang="en-US" dirty="0"/>
                  <a:t> of gain</a:t>
                </a:r>
              </a:p>
              <a:p>
                <a:pPr marL="0" indent="0">
                  <a:buNone/>
                </a:pPr>
                <a:r>
                  <a:rPr lang="en-US" dirty="0"/>
                  <a:t>The total linear gain applied at the Bell filter’s center frequency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Converting to dB and solving for g yields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𝑑𝐵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290FB6-6278-991D-2CCC-E8CE50A09E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1" t="-1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9858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88496-942E-CCD0-CD24-539DE9CF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Digital IIR filtering algorithm [3]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27CBA-39BB-5AD9-2284-721AF63B1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87157"/>
            <a:ext cx="9291215" cy="3450613"/>
          </a:xfrm>
        </p:spPr>
        <p:txBody>
          <a:bodyPr/>
          <a:lstStyle/>
          <a:p>
            <a:r>
              <a:rPr lang="en-US" dirty="0"/>
              <a:t>An implementation of a direct form II difference equation was created in order to perform the filtering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285A190-6A02-A91A-0374-4B360DFE50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46329" y="2911082"/>
                <a:ext cx="12284658" cy="17942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+ …+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+…+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285A190-6A02-A91A-0374-4B360DFE5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329" y="2911082"/>
                <a:ext cx="12284658" cy="17942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357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6EE3D-B7E4-0C21-7E68-0EEBFDCBB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Equalizer Test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544C6-B3FD-1729-86E9-819A44DC6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221" y="2073851"/>
            <a:ext cx="6668160" cy="409613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The frequency response was measured experimentally in order to test the equalizer</a:t>
            </a:r>
          </a:p>
          <a:p>
            <a:pPr marL="0" indent="0">
              <a:buNone/>
            </a:pPr>
            <a:r>
              <a:rPr lang="en-US" dirty="0"/>
              <a:t>A wave file was generated that increased in frequency every 0.2 seconds and spanned 20Hz to 20kHz</a:t>
            </a:r>
          </a:p>
          <a:p>
            <a:pPr marL="0" indent="0">
              <a:buNone/>
            </a:pPr>
            <a:r>
              <a:rPr lang="en-US" dirty="0"/>
              <a:t>This file was run through the </a:t>
            </a:r>
            <a:r>
              <a:rPr lang="en-US" dirty="0" err="1"/>
              <a:t>fxbox’s</a:t>
            </a:r>
            <a:r>
              <a:rPr lang="en-US" dirty="0"/>
              <a:t> equalizer and used to determine the frequency response of the equalizer with settings</a:t>
            </a:r>
          </a:p>
          <a:p>
            <a:r>
              <a:rPr lang="en-US" dirty="0"/>
              <a:t>High-pass at 500Hz</a:t>
            </a:r>
          </a:p>
          <a:p>
            <a:r>
              <a:rPr lang="en-US" dirty="0"/>
              <a:t>Low-pass at 15kHz</a:t>
            </a:r>
          </a:p>
          <a:p>
            <a:r>
              <a:rPr lang="en-US" dirty="0"/>
              <a:t>Bell at 1kHz and at 10kHz, each with 6dB gain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fxbox’s</a:t>
            </a:r>
            <a:r>
              <a:rPr lang="en-US" dirty="0"/>
              <a:t> equalizer was able to generate a frequency response that reflects these settings</a:t>
            </a:r>
          </a:p>
        </p:txBody>
      </p:sp>
      <p:pic>
        <p:nvPicPr>
          <p:cNvPr id="4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2CEE1050-5378-6041-B84B-8ED607301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610" y="1944253"/>
            <a:ext cx="4601591" cy="331879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50649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E08D4-48DA-6C4B-DC95-6BDBC6BC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2B18E-2098-7CA8-B9D9-BE1EF31E0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87740"/>
            <a:ext cx="9291215" cy="3450613"/>
          </a:xfrm>
        </p:spPr>
        <p:txBody>
          <a:bodyPr/>
          <a:lstStyle/>
          <a:p>
            <a:r>
              <a:rPr lang="en-US" dirty="0"/>
              <a:t>A user interface was implemented via a 20x4 character LCD screen</a:t>
            </a:r>
          </a:p>
          <a:p>
            <a:r>
              <a:rPr lang="en-US" dirty="0"/>
              <a:t>It allows the user to control the audio effects via a keyboard</a:t>
            </a:r>
          </a:p>
          <a:p>
            <a:r>
              <a:rPr lang="en-US" dirty="0"/>
              <a:t>Keys 1-4 select a menu item, the 0 key goes backwards into the menu</a:t>
            </a:r>
          </a:p>
          <a:p>
            <a:r>
              <a:rPr lang="en-US" dirty="0"/>
              <a:t>The +/- keys can increment/decrement a value on the screen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0B592F-6BFE-AF98-F1B2-C02137DD39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43" t="9276" r="8600" b="7800"/>
          <a:stretch/>
        </p:blipFill>
        <p:spPr>
          <a:xfrm rot="21322007">
            <a:off x="2622159" y="4087508"/>
            <a:ext cx="5608118" cy="23600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39713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27AC-7818-4BC0-6C0D-09BF0A6EC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31378-3A1B-510F-0067-43ECA519B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individual subsystems (compressor, </a:t>
            </a:r>
            <a:r>
              <a:rPr lang="en-US" dirty="0" err="1"/>
              <a:t>convolver</a:t>
            </a:r>
            <a:r>
              <a:rPr lang="en-US" dirty="0"/>
              <a:t>, equalizer) were confirmed to be functioning properly</a:t>
            </a:r>
          </a:p>
          <a:p>
            <a:r>
              <a:rPr lang="en-US" dirty="0"/>
              <a:t>All three of the subsystems could be enabled and run in </a:t>
            </a:r>
            <a:r>
              <a:rPr lang="en-US" dirty="0" err="1"/>
              <a:t>realtime</a:t>
            </a:r>
            <a:r>
              <a:rPr lang="en-US" dirty="0"/>
              <a:t> with a sampling frequency of 44.1kHz buffer size of 256</a:t>
            </a:r>
          </a:p>
          <a:p>
            <a:r>
              <a:rPr lang="en-US" dirty="0"/>
              <a:t>The UI works but is rough around the edges</a:t>
            </a:r>
          </a:p>
          <a:p>
            <a:r>
              <a:rPr lang="en-US" dirty="0"/>
              <a:t>There are minor issues that occur when settings are changed</a:t>
            </a:r>
          </a:p>
          <a:p>
            <a:pPr lvl="1"/>
            <a:r>
              <a:rPr lang="en-US" dirty="0"/>
              <a:t>These could be fixed and are due to some poor design choices</a:t>
            </a:r>
          </a:p>
          <a:p>
            <a:r>
              <a:rPr lang="en-US" dirty="0"/>
              <a:t>Overall, the project was a success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Demonstration: https://www.youtube.com/watch?v=CQCDXM29WBg</a:t>
            </a:r>
          </a:p>
        </p:txBody>
      </p:sp>
    </p:spTree>
    <p:extLst>
      <p:ext uri="{BB962C8B-B14F-4D97-AF65-F5344CB8AC3E}">
        <p14:creationId xmlns:p14="http://schemas.microsoft.com/office/powerpoint/2010/main" val="2805530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AD85B-F26E-0611-92DC-1F723C446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18FC6-2540-C853-2430-EB850760C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[1] D. </a:t>
            </a:r>
            <a:r>
              <a:rPr lang="en-US" sz="1400" dirty="0" err="1"/>
              <a:t>Giannoulis</a:t>
            </a:r>
            <a:r>
              <a:rPr lang="en-US" sz="1400" dirty="0"/>
              <a:t> and M. </a:t>
            </a:r>
            <a:r>
              <a:rPr lang="en-US" sz="1400" dirty="0" err="1"/>
              <a:t>Massberg</a:t>
            </a:r>
            <a:r>
              <a:rPr lang="en-US" sz="1400" dirty="0"/>
              <a:t> and J. Reiss, Digital Dynamic Range Compressor Design</a:t>
            </a:r>
          </a:p>
          <a:p>
            <a:pPr marL="0" indent="0">
              <a:buNone/>
            </a:pPr>
            <a:r>
              <a:rPr lang="en-US" sz="1400" dirty="0"/>
              <a:t>[2] F. </a:t>
            </a:r>
            <a:r>
              <a:rPr lang="en-US" sz="1400" dirty="0" err="1"/>
              <a:t>Wefers</a:t>
            </a:r>
            <a:r>
              <a:rPr lang="en-US" sz="1400" dirty="0"/>
              <a:t>, Partitioned Convolution Algorithms for Real-time </a:t>
            </a:r>
            <a:r>
              <a:rPr lang="en-US" sz="1400" dirty="0" err="1"/>
              <a:t>Auralization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[3] </a:t>
            </a:r>
            <a:r>
              <a:rPr lang="en-US" sz="1400" dirty="0" err="1"/>
              <a:t>scipy.signal.lfilter</a:t>
            </a:r>
            <a:r>
              <a:rPr lang="en-US" sz="1400" dirty="0"/>
              <a:t>,  https://docs.scipy.org/doc/scipy/reference/generated/scipy.signal.lfilter.html</a:t>
            </a:r>
          </a:p>
          <a:p>
            <a:pPr marL="0" indent="0">
              <a:buNone/>
            </a:pPr>
            <a:r>
              <a:rPr lang="en-US" sz="1400" dirty="0"/>
              <a:t>[4] W. G. Gardner, Efficient Convolution without Input-Output Delay</a:t>
            </a:r>
          </a:p>
          <a:p>
            <a:pPr marL="0" indent="0">
              <a:buNone/>
            </a:pPr>
            <a:r>
              <a:rPr lang="en-US" sz="1400" dirty="0"/>
              <a:t>[5] V. </a:t>
            </a:r>
            <a:r>
              <a:rPr lang="en-US" sz="1400" dirty="0" err="1"/>
              <a:t>Välimäki</a:t>
            </a:r>
            <a:r>
              <a:rPr lang="en-US" sz="1400" dirty="0"/>
              <a:t> and J. Reiss, All About Audio Equalization: Solutions and Frontiers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2395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A195-739F-6795-ACDE-C26755AB8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1CAF4-7CBE-3C5D-01DB-B9C01AA965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Hardware</a:t>
            </a:r>
          </a:p>
          <a:p>
            <a:r>
              <a:rPr lang="en-US" dirty="0"/>
              <a:t>Raspberry Pi 4B 8GB</a:t>
            </a:r>
          </a:p>
          <a:p>
            <a:r>
              <a:rPr lang="en-US" dirty="0" err="1"/>
              <a:t>HiFiBerry</a:t>
            </a:r>
            <a:r>
              <a:rPr lang="en-US" dirty="0"/>
              <a:t> DAC+ADC</a:t>
            </a:r>
          </a:p>
          <a:p>
            <a:r>
              <a:rPr lang="en-US" dirty="0"/>
              <a:t>Adafruit 20x4 Character LCD</a:t>
            </a:r>
          </a:p>
          <a:p>
            <a:r>
              <a:rPr lang="en-US" dirty="0"/>
              <a:t>Adafruit USB backpack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9072F-D813-A626-5A80-B303C74650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Software</a:t>
            </a:r>
          </a:p>
          <a:p>
            <a:r>
              <a:rPr lang="en-US" dirty="0"/>
              <a:t>Python 3.9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 for data processing</a:t>
            </a:r>
          </a:p>
          <a:p>
            <a:pPr lvl="1"/>
            <a:r>
              <a:rPr lang="en-US" dirty="0" err="1"/>
              <a:t>Pynput</a:t>
            </a:r>
            <a:r>
              <a:rPr lang="en-US" dirty="0"/>
              <a:t>, </a:t>
            </a:r>
            <a:r>
              <a:rPr lang="en-US" dirty="0" err="1"/>
              <a:t>Pyserial</a:t>
            </a:r>
            <a:r>
              <a:rPr lang="en-US" dirty="0"/>
              <a:t> for the UI</a:t>
            </a:r>
          </a:p>
          <a:p>
            <a:pPr lvl="1"/>
            <a:r>
              <a:rPr lang="en-US" dirty="0" err="1"/>
              <a:t>Pyaudio</a:t>
            </a:r>
            <a:r>
              <a:rPr lang="en-US" dirty="0"/>
              <a:t> for real time audio I/O</a:t>
            </a:r>
          </a:p>
          <a:p>
            <a:r>
              <a:rPr lang="en-US" dirty="0"/>
              <a:t>MATLAB</a:t>
            </a:r>
          </a:p>
          <a:p>
            <a:pPr lvl="1"/>
            <a:r>
              <a:rPr lang="en-US" dirty="0"/>
              <a:t>For testing purposes</a:t>
            </a:r>
          </a:p>
        </p:txBody>
      </p:sp>
    </p:spTree>
    <p:extLst>
      <p:ext uri="{BB962C8B-B14F-4D97-AF65-F5344CB8AC3E}">
        <p14:creationId xmlns:p14="http://schemas.microsoft.com/office/powerpoint/2010/main" val="1419392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E8670-1411-3CA9-06C0-35F452FA9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 4/</a:t>
            </a:r>
            <a:r>
              <a:rPr lang="en-US" dirty="0" err="1"/>
              <a:t>Hifiberry</a:t>
            </a:r>
            <a:r>
              <a:rPr lang="en-US" dirty="0"/>
              <a:t> DAC + ADC specifications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017AF6-8C23-87C9-BE20-AE0C78E9CF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13521"/>
          <a:stretch/>
        </p:blipFill>
        <p:spPr>
          <a:xfrm>
            <a:off x="1158551" y="2403339"/>
            <a:ext cx="5346811" cy="298680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3ADCAA1-DC9D-FA63-B813-41E7AF0320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7261" t="13217" r="1992"/>
          <a:stretch/>
        </p:blipFill>
        <p:spPr>
          <a:xfrm>
            <a:off x="7016619" y="2091858"/>
            <a:ext cx="3946850" cy="3609762"/>
          </a:xfrm>
        </p:spPr>
      </p:pic>
    </p:spTree>
    <p:extLst>
      <p:ext uri="{BB962C8B-B14F-4D97-AF65-F5344CB8AC3E}">
        <p14:creationId xmlns:p14="http://schemas.microsoft.com/office/powerpoint/2010/main" val="340718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619F0-2A9F-996C-D9CE-01235E3FA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Compressor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24FA3-C90D-8834-3372-C95524D01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Purpose</a:t>
            </a:r>
          </a:p>
          <a:p>
            <a:pPr lvl="1"/>
            <a:r>
              <a:rPr lang="en-US" sz="2000" dirty="0"/>
              <a:t>To lower the volume of loud sounds</a:t>
            </a:r>
          </a:p>
          <a:p>
            <a:pPr lvl="1"/>
            <a:r>
              <a:rPr lang="en-US" sz="2000" dirty="0"/>
              <a:t>This evens out of the volume level of an audio signal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906D00-2BB1-6CB2-0578-410E75349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288" y="3429000"/>
            <a:ext cx="4733424" cy="284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40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DD2FC-CCD6-1777-AC27-148A2ECC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Compressor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F690E-B455-5C5A-55E4-7CAB77D83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Many compressors can be constructed with the following blocks [1]</a:t>
            </a:r>
          </a:p>
          <a:p>
            <a:r>
              <a:rPr lang="en-US" dirty="0"/>
              <a:t>Absolute value block – get the absolute value of the signal</a:t>
            </a:r>
          </a:p>
          <a:p>
            <a:r>
              <a:rPr lang="en-US" dirty="0"/>
              <a:t>Linear to dB block – convert a linear audio signal to dB</a:t>
            </a:r>
          </a:p>
          <a:p>
            <a:r>
              <a:rPr lang="en-US" dirty="0"/>
              <a:t>dB to linear block – convert a dB audio signal to linear</a:t>
            </a:r>
          </a:p>
          <a:p>
            <a:r>
              <a:rPr lang="en-US" dirty="0"/>
              <a:t>Level detector – Create a smooth signal of the audio’s volume level</a:t>
            </a:r>
          </a:p>
          <a:p>
            <a:r>
              <a:rPr lang="en-US" dirty="0"/>
              <a:t>Gain computer – Calculates the what amount of gain should be applied to the signal</a:t>
            </a:r>
          </a:p>
        </p:txBody>
      </p:sp>
    </p:spTree>
    <p:extLst>
      <p:ext uri="{BB962C8B-B14F-4D97-AF65-F5344CB8AC3E}">
        <p14:creationId xmlns:p14="http://schemas.microsoft.com/office/powerpoint/2010/main" val="1023089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A5244-E180-C092-2A67-FE043D5E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Detector [1]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9A3E6-466A-BFA8-18B1-F2DD38E89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6" y="1973563"/>
            <a:ext cx="6138829" cy="415202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Contains two 1-pole lowpass filters</a:t>
            </a:r>
          </a:p>
          <a:p>
            <a:r>
              <a:rPr lang="en-US" dirty="0"/>
              <a:t>One is the attack LPF, the other is the release LPF</a:t>
            </a:r>
          </a:p>
          <a:p>
            <a:r>
              <a:rPr lang="en-US" dirty="0"/>
              <a:t>The attack LPF is used if the current sample is louder than the previous sample</a:t>
            </a:r>
          </a:p>
          <a:p>
            <a:r>
              <a:rPr lang="en-US" dirty="0"/>
              <a:t>The release LPF is used otherwise</a:t>
            </a:r>
          </a:p>
          <a:p>
            <a:r>
              <a:rPr lang="en-US" dirty="0"/>
              <a:t>The time constants of these LPF filters are referred to as the attack and release times respectively</a:t>
            </a:r>
          </a:p>
          <a:p>
            <a:r>
              <a:rPr lang="en-US" dirty="0"/>
              <a:t>Attack and release affect how fast the compressor can react to changes in volume</a:t>
            </a:r>
          </a:p>
          <a:p>
            <a:r>
              <a:rPr lang="en-US" dirty="0"/>
              <a:t>They are separate because usually it is desirable to have a fast attack and a slow release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5904EE-DBEF-8EEF-585E-B36F666A6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375" y="2237173"/>
            <a:ext cx="5273458" cy="318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22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9D2A1-3A78-DDB4-2053-57610111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 Computer [1]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3A2B27A-D06E-B7DB-31FE-8691933E1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069"/>
          <a:stretch/>
        </p:blipFill>
        <p:spPr>
          <a:xfrm>
            <a:off x="2774106" y="4816863"/>
            <a:ext cx="6714103" cy="1244671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86C27D2-94E5-A0C7-BD31-31B9FC469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411" y="2603695"/>
            <a:ext cx="3215482" cy="21232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1CCBF76-AE26-D3C9-2CD8-9AB4609FA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107" y="2618345"/>
            <a:ext cx="3246390" cy="21086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BBFBC4-CDA0-11A4-B894-C718A4C12360}"/>
                  </a:ext>
                </a:extLst>
              </p:cNvPr>
              <p:cNvSpPr txBox="1"/>
              <p:nvPr/>
            </p:nvSpPr>
            <p:spPr>
              <a:xfrm>
                <a:off x="1317372" y="6151415"/>
                <a:ext cx="64927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𝑡h𝑟𝑒𝑠h𝑜𝑙𝑑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𝑟𝑎𝑡𝑖𝑜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𝑘𝑛𝑒𝑒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𝑤𝑖𝑑𝑡h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[1]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BBFBC4-CDA0-11A4-B894-C718A4C12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372" y="6151415"/>
                <a:ext cx="6492779" cy="369332"/>
              </a:xfrm>
              <a:prstGeom prst="rect">
                <a:avLst/>
              </a:prstGeom>
              <a:blipFill>
                <a:blip r:embed="rId5"/>
                <a:stretch>
                  <a:fillRect r="-5286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8F095B8-A7E9-204F-3E87-EE066D4A46FC}"/>
              </a:ext>
            </a:extLst>
          </p:cNvPr>
          <p:cNvSpPr txBox="1">
            <a:spLocks/>
          </p:cNvSpPr>
          <p:nvPr/>
        </p:nvSpPr>
        <p:spPr>
          <a:xfrm>
            <a:off x="1449206" y="1552880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The gain computer maps an input dB level to an output dB 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The gain computer has the parameters of threshold, ratio, and knee width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The gain computer of </a:t>
            </a:r>
            <a:r>
              <a:rPr lang="en-US" sz="1400" dirty="0" err="1"/>
              <a:t>Giannoulis</a:t>
            </a:r>
            <a:r>
              <a:rPr lang="en-US" sz="1400" dirty="0"/>
              <a:t> et al (shown below) was used in this project</a:t>
            </a:r>
          </a:p>
        </p:txBody>
      </p:sp>
    </p:spTree>
    <p:extLst>
      <p:ext uri="{BB962C8B-B14F-4D97-AF65-F5344CB8AC3E}">
        <p14:creationId xmlns:p14="http://schemas.microsoft.com/office/powerpoint/2010/main" val="4117642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7B655-12C1-8EA7-98F0-F0BC0B12B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Compressor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E7237-18CF-AFD7-BBEB-5A5388A76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log-domain compressor architecture of </a:t>
            </a:r>
            <a:r>
              <a:rPr lang="en-US" dirty="0" err="1"/>
              <a:t>Giannoulis</a:t>
            </a:r>
            <a:r>
              <a:rPr lang="en-US" dirty="0"/>
              <a:t> et al was implemented in this project [1]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2FD045-CC6B-0AA8-3CBB-CC5293A28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9" y="3148817"/>
            <a:ext cx="6792095" cy="255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847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1713</TotalTime>
  <Words>1956</Words>
  <Application>Microsoft Office PowerPoint</Application>
  <PresentationFormat>Widescreen</PresentationFormat>
  <Paragraphs>180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 Math</vt:lpstr>
      <vt:lpstr>Rockwell</vt:lpstr>
      <vt:lpstr>Gallery</vt:lpstr>
      <vt:lpstr>FXBox: Digital Audio Processing</vt:lpstr>
      <vt:lpstr>Project Overview</vt:lpstr>
      <vt:lpstr>Tools used</vt:lpstr>
      <vt:lpstr>Raspberry Pi 4/Hifiberry DAC + ADC specifications</vt:lpstr>
      <vt:lpstr>Digital Compressor</vt:lpstr>
      <vt:lpstr>Digital Compressor Architecture</vt:lpstr>
      <vt:lpstr>Level Detector [1]</vt:lpstr>
      <vt:lpstr>Gain Computer [1]</vt:lpstr>
      <vt:lpstr>Compressor Architecture</vt:lpstr>
      <vt:lpstr>Compressor Test results</vt:lpstr>
      <vt:lpstr>Convolver</vt:lpstr>
      <vt:lpstr>Partitioned convolution</vt:lpstr>
      <vt:lpstr>Impulse partitioning</vt:lpstr>
      <vt:lpstr>Partitioned Convolution Implementation Pt 1</vt:lpstr>
      <vt:lpstr>Partitioned Convolution Implementation Pt 2</vt:lpstr>
      <vt:lpstr>Partitioned Convolution Implementation Pt 3</vt:lpstr>
      <vt:lpstr>Convolver test results</vt:lpstr>
      <vt:lpstr>Digital Equalizer</vt:lpstr>
      <vt:lpstr>Digital Filter Design</vt:lpstr>
      <vt:lpstr>Bell Filter design 1: Band-pass design</vt:lpstr>
      <vt:lpstr>Bell Filter Design 2</vt:lpstr>
      <vt:lpstr>Digital IIR filtering algorithm [3]</vt:lpstr>
      <vt:lpstr>Equalizer Test results</vt:lpstr>
      <vt:lpstr>User interface</vt:lpstr>
      <vt:lpstr>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FXBox: Digital Audio Processing</dc:title>
  <dc:creator>lionel</dc:creator>
  <cp:lastModifiedBy>hfords</cp:lastModifiedBy>
  <cp:revision>721</cp:revision>
  <dcterms:created xsi:type="dcterms:W3CDTF">2022-05-04T15:57:09Z</dcterms:created>
  <dcterms:modified xsi:type="dcterms:W3CDTF">2022-05-09T04:50:00Z</dcterms:modified>
</cp:coreProperties>
</file>