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7" r:id="rId3"/>
    <p:sldId id="257" r:id="rId4"/>
    <p:sldId id="258" r:id="rId5"/>
    <p:sldId id="268" r:id="rId6"/>
    <p:sldId id="269" r:id="rId7"/>
    <p:sldId id="270" r:id="rId8"/>
    <p:sldId id="259" r:id="rId9"/>
    <p:sldId id="260" r:id="rId10"/>
    <p:sldId id="261" r:id="rId11"/>
    <p:sldId id="265" r:id="rId12"/>
    <p:sldId id="266" r:id="rId13"/>
    <p:sldId id="262" r:id="rId14"/>
    <p:sldId id="263"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3741" autoAdjust="0"/>
  </p:normalViewPr>
  <p:slideViewPr>
    <p:cSldViewPr snapToGrid="0">
      <p:cViewPr varScale="1">
        <p:scale>
          <a:sx n="62" d="100"/>
          <a:sy n="62" d="100"/>
        </p:scale>
        <p:origin x="8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A8D17D-410D-4AA0-9FDF-E9DC7A450C27}" type="datetimeFigureOut">
              <a:rPr lang="en-IN" smtClean="0"/>
              <a:t>29-02-2024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AAB259-DA3A-493C-BCA1-8A3785CC7D18}" type="slidenum">
              <a:rPr lang="en-IN" smtClean="0"/>
              <a:t>‹#›</a:t>
            </a:fld>
            <a:endParaRPr lang="en-IN"/>
          </a:p>
        </p:txBody>
      </p:sp>
    </p:spTree>
    <p:extLst>
      <p:ext uri="{BB962C8B-B14F-4D97-AF65-F5344CB8AC3E}">
        <p14:creationId xmlns:p14="http://schemas.microsoft.com/office/powerpoint/2010/main" val="3009031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B6BFD7-92B9-47C5-99B0-044151E2C724}"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4729D93-EC8E-444D-A270-01FCB787CB62}" type="slidenum">
              <a:rPr lang="en-IN" smtClean="0"/>
              <a:t>‹#›</a:t>
            </a:fld>
            <a:endParaRPr lang="en-IN"/>
          </a:p>
        </p:txBody>
      </p:sp>
    </p:spTree>
    <p:extLst>
      <p:ext uri="{BB962C8B-B14F-4D97-AF65-F5344CB8AC3E}">
        <p14:creationId xmlns:p14="http://schemas.microsoft.com/office/powerpoint/2010/main" val="2721970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B6BFD7-92B9-47C5-99B0-044151E2C724}"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729D93-EC8E-444D-A270-01FCB787CB62}" type="slidenum">
              <a:rPr lang="en-IN" smtClean="0"/>
              <a:t>‹#›</a:t>
            </a:fld>
            <a:endParaRPr lang="en-IN"/>
          </a:p>
        </p:txBody>
      </p:sp>
    </p:spTree>
    <p:extLst>
      <p:ext uri="{BB962C8B-B14F-4D97-AF65-F5344CB8AC3E}">
        <p14:creationId xmlns:p14="http://schemas.microsoft.com/office/powerpoint/2010/main" val="1105924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B6BFD7-92B9-47C5-99B0-044151E2C724}"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729D93-EC8E-444D-A270-01FCB787CB62}"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10347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5B6BFD7-92B9-47C5-99B0-044151E2C724}"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729D93-EC8E-444D-A270-01FCB787CB62}" type="slidenum">
              <a:rPr lang="en-IN" smtClean="0"/>
              <a:t>‹#›</a:t>
            </a:fld>
            <a:endParaRPr lang="en-IN"/>
          </a:p>
        </p:txBody>
      </p:sp>
    </p:spTree>
    <p:extLst>
      <p:ext uri="{BB962C8B-B14F-4D97-AF65-F5344CB8AC3E}">
        <p14:creationId xmlns:p14="http://schemas.microsoft.com/office/powerpoint/2010/main" val="770176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5B6BFD7-92B9-47C5-99B0-044151E2C724}"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729D93-EC8E-444D-A270-01FCB787CB62}"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17703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5B6BFD7-92B9-47C5-99B0-044151E2C724}"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729D93-EC8E-444D-A270-01FCB787CB62}" type="slidenum">
              <a:rPr lang="en-IN" smtClean="0"/>
              <a:t>‹#›</a:t>
            </a:fld>
            <a:endParaRPr lang="en-IN"/>
          </a:p>
        </p:txBody>
      </p:sp>
    </p:spTree>
    <p:extLst>
      <p:ext uri="{BB962C8B-B14F-4D97-AF65-F5344CB8AC3E}">
        <p14:creationId xmlns:p14="http://schemas.microsoft.com/office/powerpoint/2010/main" val="7105748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B6BFD7-92B9-47C5-99B0-044151E2C724}"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729D93-EC8E-444D-A270-01FCB787CB62}" type="slidenum">
              <a:rPr lang="en-IN" smtClean="0"/>
              <a:t>‹#›</a:t>
            </a:fld>
            <a:endParaRPr lang="en-IN"/>
          </a:p>
        </p:txBody>
      </p:sp>
    </p:spTree>
    <p:extLst>
      <p:ext uri="{BB962C8B-B14F-4D97-AF65-F5344CB8AC3E}">
        <p14:creationId xmlns:p14="http://schemas.microsoft.com/office/powerpoint/2010/main" val="4232951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B6BFD7-92B9-47C5-99B0-044151E2C724}"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729D93-EC8E-444D-A270-01FCB787CB62}" type="slidenum">
              <a:rPr lang="en-IN" smtClean="0"/>
              <a:t>‹#›</a:t>
            </a:fld>
            <a:endParaRPr lang="en-IN"/>
          </a:p>
        </p:txBody>
      </p:sp>
    </p:spTree>
    <p:extLst>
      <p:ext uri="{BB962C8B-B14F-4D97-AF65-F5344CB8AC3E}">
        <p14:creationId xmlns:p14="http://schemas.microsoft.com/office/powerpoint/2010/main" val="3038736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B6BFD7-92B9-47C5-99B0-044151E2C724}"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729D93-EC8E-444D-A270-01FCB787CB62}" type="slidenum">
              <a:rPr lang="en-IN" smtClean="0"/>
              <a:t>‹#›</a:t>
            </a:fld>
            <a:endParaRPr lang="en-IN"/>
          </a:p>
        </p:txBody>
      </p:sp>
    </p:spTree>
    <p:extLst>
      <p:ext uri="{BB962C8B-B14F-4D97-AF65-F5344CB8AC3E}">
        <p14:creationId xmlns:p14="http://schemas.microsoft.com/office/powerpoint/2010/main" val="3752429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B6BFD7-92B9-47C5-99B0-044151E2C724}"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729D93-EC8E-444D-A270-01FCB787CB62}" type="slidenum">
              <a:rPr lang="en-IN" smtClean="0"/>
              <a:t>‹#›</a:t>
            </a:fld>
            <a:endParaRPr lang="en-IN"/>
          </a:p>
        </p:txBody>
      </p:sp>
    </p:spTree>
    <p:extLst>
      <p:ext uri="{BB962C8B-B14F-4D97-AF65-F5344CB8AC3E}">
        <p14:creationId xmlns:p14="http://schemas.microsoft.com/office/powerpoint/2010/main" val="3837120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B6BFD7-92B9-47C5-99B0-044151E2C724}"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4729D93-EC8E-444D-A270-01FCB787CB62}" type="slidenum">
              <a:rPr lang="en-IN" smtClean="0"/>
              <a:t>‹#›</a:t>
            </a:fld>
            <a:endParaRPr lang="en-IN"/>
          </a:p>
        </p:txBody>
      </p:sp>
    </p:spTree>
    <p:extLst>
      <p:ext uri="{BB962C8B-B14F-4D97-AF65-F5344CB8AC3E}">
        <p14:creationId xmlns:p14="http://schemas.microsoft.com/office/powerpoint/2010/main" val="954245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B6BFD7-92B9-47C5-99B0-044151E2C724}" type="datetimeFigureOut">
              <a:rPr lang="en-IN" smtClean="0"/>
              <a:t>29-02-2024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4729D93-EC8E-444D-A270-01FCB787CB62}" type="slidenum">
              <a:rPr lang="en-IN" smtClean="0"/>
              <a:t>‹#›</a:t>
            </a:fld>
            <a:endParaRPr lang="en-IN"/>
          </a:p>
        </p:txBody>
      </p:sp>
    </p:spTree>
    <p:extLst>
      <p:ext uri="{BB962C8B-B14F-4D97-AF65-F5344CB8AC3E}">
        <p14:creationId xmlns:p14="http://schemas.microsoft.com/office/powerpoint/2010/main" val="1071485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B6BFD7-92B9-47C5-99B0-044151E2C724}" type="datetimeFigureOut">
              <a:rPr lang="en-IN" smtClean="0"/>
              <a:t>29-02-2024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4729D93-EC8E-444D-A270-01FCB787CB62}" type="slidenum">
              <a:rPr lang="en-IN" smtClean="0"/>
              <a:t>‹#›</a:t>
            </a:fld>
            <a:endParaRPr lang="en-IN"/>
          </a:p>
        </p:txBody>
      </p:sp>
    </p:spTree>
    <p:extLst>
      <p:ext uri="{BB962C8B-B14F-4D97-AF65-F5344CB8AC3E}">
        <p14:creationId xmlns:p14="http://schemas.microsoft.com/office/powerpoint/2010/main" val="1137795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B6BFD7-92B9-47C5-99B0-044151E2C724}" type="datetimeFigureOut">
              <a:rPr lang="en-IN" smtClean="0"/>
              <a:t>29-02-2024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4729D93-EC8E-444D-A270-01FCB787CB62}" type="slidenum">
              <a:rPr lang="en-IN" smtClean="0"/>
              <a:t>‹#›</a:t>
            </a:fld>
            <a:endParaRPr lang="en-IN"/>
          </a:p>
        </p:txBody>
      </p:sp>
    </p:spTree>
    <p:extLst>
      <p:ext uri="{BB962C8B-B14F-4D97-AF65-F5344CB8AC3E}">
        <p14:creationId xmlns:p14="http://schemas.microsoft.com/office/powerpoint/2010/main" val="861324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6BFD7-92B9-47C5-99B0-044151E2C724}"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4729D93-EC8E-444D-A270-01FCB787CB62}" type="slidenum">
              <a:rPr lang="en-IN" smtClean="0"/>
              <a:t>‹#›</a:t>
            </a:fld>
            <a:endParaRPr lang="en-IN"/>
          </a:p>
        </p:txBody>
      </p:sp>
    </p:spTree>
    <p:extLst>
      <p:ext uri="{BB962C8B-B14F-4D97-AF65-F5344CB8AC3E}">
        <p14:creationId xmlns:p14="http://schemas.microsoft.com/office/powerpoint/2010/main" val="3794394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6BFD7-92B9-47C5-99B0-044151E2C724}"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729D93-EC8E-444D-A270-01FCB787CB62}" type="slidenum">
              <a:rPr lang="en-IN" smtClean="0"/>
              <a:t>‹#›</a:t>
            </a:fld>
            <a:endParaRPr lang="en-IN"/>
          </a:p>
        </p:txBody>
      </p:sp>
    </p:spTree>
    <p:extLst>
      <p:ext uri="{BB962C8B-B14F-4D97-AF65-F5344CB8AC3E}">
        <p14:creationId xmlns:p14="http://schemas.microsoft.com/office/powerpoint/2010/main" val="2212756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5B6BFD7-92B9-47C5-99B0-044151E2C724}" type="datetimeFigureOut">
              <a:rPr lang="en-IN" smtClean="0"/>
              <a:t>29-02-2024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4729D93-EC8E-444D-A270-01FCB787CB62}" type="slidenum">
              <a:rPr lang="en-IN" smtClean="0"/>
              <a:t>‹#›</a:t>
            </a:fld>
            <a:endParaRPr lang="en-IN"/>
          </a:p>
        </p:txBody>
      </p:sp>
    </p:spTree>
    <p:extLst>
      <p:ext uri="{BB962C8B-B14F-4D97-AF65-F5344CB8AC3E}">
        <p14:creationId xmlns:p14="http://schemas.microsoft.com/office/powerpoint/2010/main" val="34653868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pixabay.com/en/thank-you-letters-2204270/" TargetMode="External"/><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C8E369-29A3-2FE0-F64F-43765EE445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A42EB6E7-A8B6-F0F6-578A-5170F74B7C21}"/>
              </a:ext>
            </a:extLst>
          </p:cNvPr>
          <p:cNvSpPr txBox="1"/>
          <p:nvPr/>
        </p:nvSpPr>
        <p:spPr>
          <a:xfrm>
            <a:off x="9303392" y="2142814"/>
            <a:ext cx="2759978" cy="1286186"/>
          </a:xfrm>
          <a:prstGeom prst="rect">
            <a:avLst/>
          </a:prstGeom>
          <a:noFill/>
        </p:spPr>
        <p:txBody>
          <a:bodyPr wrap="square" rtlCol="0">
            <a:spAutoFit/>
          </a:bodyPr>
          <a:lstStyle/>
          <a:p>
            <a:pPr>
              <a:lnSpc>
                <a:spcPct val="200000"/>
              </a:lnSpc>
            </a:pPr>
            <a:r>
              <a:rPr lang="en-US" b="1" dirty="0">
                <a:solidFill>
                  <a:srgbClr val="7030A0"/>
                </a:solidFill>
                <a:effectLst>
                  <a:outerShdw blurRad="38100" dist="38100" dir="2700000" algn="tl">
                    <a:srgbClr val="000000">
                      <a:alpha val="43137"/>
                    </a:srgbClr>
                  </a:outerShdw>
                </a:effectLst>
              </a:rPr>
              <a:t>Name</a:t>
            </a:r>
            <a:r>
              <a:rPr lang="en-US" b="1" dirty="0">
                <a:effectLst>
                  <a:outerShdw blurRad="38100" dist="38100" dir="2700000" algn="tl">
                    <a:srgbClr val="000000">
                      <a:alpha val="43137"/>
                    </a:srgbClr>
                  </a:outerShdw>
                </a:effectLst>
              </a:rPr>
              <a:t> :- Dilip Verma</a:t>
            </a:r>
          </a:p>
          <a:p>
            <a:r>
              <a:rPr lang="en-US" b="1" dirty="0">
                <a:solidFill>
                  <a:srgbClr val="7030A0"/>
                </a:solidFill>
                <a:effectLst>
                  <a:outerShdw blurRad="38100" dist="38100" dir="2700000" algn="tl">
                    <a:srgbClr val="000000">
                      <a:alpha val="43137"/>
                    </a:srgbClr>
                  </a:outerShdw>
                </a:effectLst>
              </a:rPr>
              <a:t>Institute</a:t>
            </a:r>
            <a:r>
              <a:rPr lang="en-US" b="1" dirty="0">
                <a:effectLst>
                  <a:outerShdw blurRad="38100" dist="38100" dir="2700000" algn="tl">
                    <a:srgbClr val="000000">
                      <a:alpha val="43137"/>
                    </a:srgbClr>
                  </a:outerShdw>
                </a:effectLst>
              </a:rPr>
              <a:t> :- IT Vedant</a:t>
            </a:r>
          </a:p>
          <a:p>
            <a:pPr>
              <a:lnSpc>
                <a:spcPct val="150000"/>
              </a:lnSpc>
            </a:pPr>
            <a:r>
              <a:rPr lang="en-US" b="1" dirty="0">
                <a:solidFill>
                  <a:srgbClr val="7030A0"/>
                </a:solidFill>
                <a:effectLst>
                  <a:outerShdw blurRad="38100" dist="38100" dir="2700000" algn="tl">
                    <a:srgbClr val="000000">
                      <a:alpha val="43137"/>
                    </a:srgbClr>
                  </a:outerShdw>
                </a:effectLst>
              </a:rPr>
              <a:t>Branch</a:t>
            </a:r>
            <a:r>
              <a:rPr lang="en-US" b="1" dirty="0">
                <a:effectLst>
                  <a:outerShdw blurRad="38100" dist="38100" dir="2700000" algn="tl">
                    <a:srgbClr val="000000">
                      <a:alpha val="43137"/>
                    </a:srgbClr>
                  </a:outerShdw>
                </a:effectLst>
              </a:rPr>
              <a:t> :- Thane</a:t>
            </a:r>
          </a:p>
        </p:txBody>
      </p:sp>
    </p:spTree>
    <p:extLst>
      <p:ext uri="{BB962C8B-B14F-4D97-AF65-F5344CB8AC3E}">
        <p14:creationId xmlns:p14="http://schemas.microsoft.com/office/powerpoint/2010/main" val="337536608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90CF-53EA-C8BE-98EE-9DCD3135FFBE}"/>
              </a:ext>
            </a:extLst>
          </p:cNvPr>
          <p:cNvSpPr>
            <a:spLocks noGrp="1"/>
          </p:cNvSpPr>
          <p:nvPr>
            <p:ph type="title"/>
          </p:nvPr>
        </p:nvSpPr>
        <p:spPr>
          <a:xfrm>
            <a:off x="2592925" y="624110"/>
            <a:ext cx="8911687" cy="701351"/>
          </a:xfrm>
        </p:spPr>
        <p:txBody>
          <a:bodyPr/>
          <a:lstStyle/>
          <a:p>
            <a:pPr algn="ctr"/>
            <a:r>
              <a:rPr lang="en-US" sz="3200" b="1" u="sng" dirty="0">
                <a:solidFill>
                  <a:srgbClr val="FF0000"/>
                </a:solidFill>
                <a:effectLst>
                  <a:outerShdw blurRad="38100" dist="38100" dir="2700000" algn="tl">
                    <a:srgbClr val="000000">
                      <a:alpha val="43137"/>
                    </a:srgbClr>
                  </a:outerShdw>
                </a:effectLst>
              </a:rPr>
              <a:t>Model Evaluation </a:t>
            </a:r>
            <a:endParaRPr lang="en-IN" u="sng" dirty="0">
              <a:solidFill>
                <a:srgbClr val="FF0000"/>
              </a:solidFill>
            </a:endParaRPr>
          </a:p>
        </p:txBody>
      </p:sp>
      <p:sp>
        <p:nvSpPr>
          <p:cNvPr id="10" name="TextBox 9">
            <a:extLst>
              <a:ext uri="{FF2B5EF4-FFF2-40B4-BE49-F238E27FC236}">
                <a16:creationId xmlns:a16="http://schemas.microsoft.com/office/drawing/2014/main" id="{29E31356-362E-4673-2FA7-B0CFEB2B0292}"/>
              </a:ext>
            </a:extLst>
          </p:cNvPr>
          <p:cNvSpPr txBox="1"/>
          <p:nvPr/>
        </p:nvSpPr>
        <p:spPr>
          <a:xfrm>
            <a:off x="5028613" y="1453496"/>
            <a:ext cx="4207853" cy="369332"/>
          </a:xfrm>
          <a:prstGeom prst="rect">
            <a:avLst/>
          </a:prstGeom>
          <a:noFill/>
        </p:spPr>
        <p:txBody>
          <a:bodyPr wrap="square" rtlCol="0">
            <a:spAutoFit/>
          </a:bodyPr>
          <a:lstStyle/>
          <a:p>
            <a:r>
              <a:rPr lang="en-US" b="1" u="sng" dirty="0">
                <a:solidFill>
                  <a:srgbClr val="7030A0"/>
                </a:solidFill>
              </a:rPr>
              <a:t>Evaluation Metrics</a:t>
            </a:r>
            <a:r>
              <a:rPr lang="en-US" b="1" dirty="0"/>
              <a:t> :- r2_score, RMSE</a:t>
            </a:r>
            <a:endParaRPr lang="en-IN" b="1" dirty="0"/>
          </a:p>
        </p:txBody>
      </p:sp>
      <p:pic>
        <p:nvPicPr>
          <p:cNvPr id="8" name="Picture 7">
            <a:extLst>
              <a:ext uri="{FF2B5EF4-FFF2-40B4-BE49-F238E27FC236}">
                <a16:creationId xmlns:a16="http://schemas.microsoft.com/office/drawing/2014/main" id="{50191DA5-E6D3-7DD2-B1DC-A83D2352F1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2864" y="2213769"/>
            <a:ext cx="4602822" cy="952549"/>
          </a:xfrm>
          <a:prstGeom prst="rect">
            <a:avLst/>
          </a:prstGeom>
          <a:ln>
            <a:solidFill>
              <a:schemeClr val="tx1"/>
            </a:solidFill>
          </a:ln>
          <a:effectLst>
            <a:outerShdw blurRad="50800" dist="38100" dir="2700000" algn="tl" rotWithShape="0">
              <a:prstClr val="black">
                <a:alpha val="40000"/>
              </a:prstClr>
            </a:outerShdw>
          </a:effectLst>
        </p:spPr>
      </p:pic>
      <p:pic>
        <p:nvPicPr>
          <p:cNvPr id="14" name="Content Placeholder 13">
            <a:extLst>
              <a:ext uri="{FF2B5EF4-FFF2-40B4-BE49-F238E27FC236}">
                <a16:creationId xmlns:a16="http://schemas.microsoft.com/office/drawing/2014/main" id="{E5584DF3-23DB-90E9-FD80-BC2AB2769F3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12864" y="3361306"/>
            <a:ext cx="7823602" cy="749339"/>
          </a:xfrm>
          <a:ln>
            <a:solidFill>
              <a:schemeClr val="tx1"/>
            </a:solidFill>
          </a:ln>
          <a:effectLst>
            <a:outerShdw blurRad="50800" dist="38100" dir="2700000" algn="tl" rotWithShape="0">
              <a:prstClr val="black">
                <a:alpha val="40000"/>
              </a:prstClr>
            </a:outerShdw>
          </a:effectLst>
        </p:spPr>
      </p:pic>
      <p:pic>
        <p:nvPicPr>
          <p:cNvPr id="16" name="Picture 15">
            <a:extLst>
              <a:ext uri="{FF2B5EF4-FFF2-40B4-BE49-F238E27FC236}">
                <a16:creationId xmlns:a16="http://schemas.microsoft.com/office/drawing/2014/main" id="{6C2965DE-7D74-9BC5-4B33-E2EE90A924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2864" y="5454135"/>
            <a:ext cx="3276768" cy="1117657"/>
          </a:xfrm>
          <a:prstGeom prst="rect">
            <a:avLst/>
          </a:prstGeom>
          <a:ln>
            <a:solidFill>
              <a:schemeClr val="tx1"/>
            </a:solidFill>
          </a:ln>
          <a:effectLst>
            <a:outerShdw blurRad="50800" dist="38100" dir="2700000" algn="tl" rotWithShape="0">
              <a:prstClr val="black">
                <a:alpha val="40000"/>
              </a:prstClr>
            </a:outerShdw>
          </a:effectLst>
        </p:spPr>
      </p:pic>
      <p:sp>
        <p:nvSpPr>
          <p:cNvPr id="17" name="TextBox 16">
            <a:extLst>
              <a:ext uri="{FF2B5EF4-FFF2-40B4-BE49-F238E27FC236}">
                <a16:creationId xmlns:a16="http://schemas.microsoft.com/office/drawing/2014/main" id="{24CC34F4-7C4E-2912-8F41-7D932071BB72}"/>
              </a:ext>
            </a:extLst>
          </p:cNvPr>
          <p:cNvSpPr txBox="1"/>
          <p:nvPr/>
        </p:nvSpPr>
        <p:spPr>
          <a:xfrm>
            <a:off x="6811765" y="2344039"/>
            <a:ext cx="2619911" cy="369332"/>
          </a:xfrm>
          <a:prstGeom prst="rect">
            <a:avLst/>
          </a:prstGeom>
          <a:noFill/>
        </p:spPr>
        <p:txBody>
          <a:bodyPr wrap="square" rtlCol="0">
            <a:spAutoFit/>
          </a:bodyPr>
          <a:lstStyle/>
          <a:p>
            <a:r>
              <a:rPr lang="en-US" b="1" dirty="0"/>
              <a:t>Before Hyper Tunning</a:t>
            </a:r>
            <a:endParaRPr lang="en-IN" b="1" dirty="0"/>
          </a:p>
        </p:txBody>
      </p:sp>
      <p:cxnSp>
        <p:nvCxnSpPr>
          <p:cNvPr id="19" name="Straight Arrow Connector 18">
            <a:extLst>
              <a:ext uri="{FF2B5EF4-FFF2-40B4-BE49-F238E27FC236}">
                <a16:creationId xmlns:a16="http://schemas.microsoft.com/office/drawing/2014/main" id="{45F3C29C-A43E-2711-A16B-EA4083983DE6}"/>
              </a:ext>
            </a:extLst>
          </p:cNvPr>
          <p:cNvCxnSpPr>
            <a:cxnSpLocks/>
          </p:cNvCxnSpPr>
          <p:nvPr/>
        </p:nvCxnSpPr>
        <p:spPr>
          <a:xfrm flipH="1">
            <a:off x="6226139" y="2589088"/>
            <a:ext cx="4828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9189277-498D-E19E-9519-550506E58F72}"/>
              </a:ext>
            </a:extLst>
          </p:cNvPr>
          <p:cNvSpPr txBox="1"/>
          <p:nvPr/>
        </p:nvSpPr>
        <p:spPr>
          <a:xfrm>
            <a:off x="9431676" y="3361306"/>
            <a:ext cx="2496619" cy="646331"/>
          </a:xfrm>
          <a:prstGeom prst="rect">
            <a:avLst/>
          </a:prstGeom>
          <a:noFill/>
        </p:spPr>
        <p:txBody>
          <a:bodyPr wrap="square" rtlCol="0">
            <a:spAutoFit/>
          </a:bodyPr>
          <a:lstStyle/>
          <a:p>
            <a:r>
              <a:rPr lang="en-US" b="1" dirty="0"/>
              <a:t>Grid Search Hyper Tunning (Automatic)</a:t>
            </a:r>
            <a:endParaRPr lang="en-IN" b="1" dirty="0"/>
          </a:p>
        </p:txBody>
      </p:sp>
      <p:sp>
        <p:nvSpPr>
          <p:cNvPr id="24" name="TextBox 23">
            <a:extLst>
              <a:ext uri="{FF2B5EF4-FFF2-40B4-BE49-F238E27FC236}">
                <a16:creationId xmlns:a16="http://schemas.microsoft.com/office/drawing/2014/main" id="{D4C993D6-8C09-9399-9B36-06E5C695D680}"/>
              </a:ext>
            </a:extLst>
          </p:cNvPr>
          <p:cNvSpPr txBox="1"/>
          <p:nvPr/>
        </p:nvSpPr>
        <p:spPr>
          <a:xfrm>
            <a:off x="5505234" y="5657955"/>
            <a:ext cx="2589088" cy="369332"/>
          </a:xfrm>
          <a:prstGeom prst="rect">
            <a:avLst/>
          </a:prstGeom>
          <a:noFill/>
        </p:spPr>
        <p:txBody>
          <a:bodyPr wrap="square" rtlCol="0">
            <a:spAutoFit/>
          </a:bodyPr>
          <a:lstStyle/>
          <a:p>
            <a:r>
              <a:rPr lang="en-US" b="1" dirty="0"/>
              <a:t>After Hyper Tunning</a:t>
            </a:r>
            <a:endParaRPr lang="en-IN" b="1" dirty="0"/>
          </a:p>
        </p:txBody>
      </p:sp>
      <p:cxnSp>
        <p:nvCxnSpPr>
          <p:cNvPr id="25" name="Straight Arrow Connector 24">
            <a:extLst>
              <a:ext uri="{FF2B5EF4-FFF2-40B4-BE49-F238E27FC236}">
                <a16:creationId xmlns:a16="http://schemas.microsoft.com/office/drawing/2014/main" id="{6B34BA2F-C02B-44CE-2FD9-DA189EC9BB02}"/>
              </a:ext>
            </a:extLst>
          </p:cNvPr>
          <p:cNvCxnSpPr>
            <a:cxnSpLocks/>
          </p:cNvCxnSpPr>
          <p:nvPr/>
        </p:nvCxnSpPr>
        <p:spPr>
          <a:xfrm flipH="1">
            <a:off x="4841779" y="5842621"/>
            <a:ext cx="4828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E597532A-3EFF-E622-B28C-1E8842FCF1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12864" y="4396805"/>
            <a:ext cx="3206915" cy="615982"/>
          </a:xfrm>
          <a:prstGeom prst="rect">
            <a:avLst/>
          </a:prstGeom>
          <a:ln>
            <a:solidFill>
              <a:schemeClr val="tx1"/>
            </a:solidFill>
          </a:ln>
          <a:effectLst>
            <a:outerShdw blurRad="50800" dist="38100" dir="2700000" algn="tl" rotWithShape="0">
              <a:prstClr val="black">
                <a:alpha val="40000"/>
              </a:prstClr>
            </a:outerShdw>
          </a:effectLst>
        </p:spPr>
      </p:pic>
      <p:sp>
        <p:nvSpPr>
          <p:cNvPr id="29" name="TextBox 28">
            <a:extLst>
              <a:ext uri="{FF2B5EF4-FFF2-40B4-BE49-F238E27FC236}">
                <a16:creationId xmlns:a16="http://schemas.microsoft.com/office/drawing/2014/main" id="{46FDB2EE-298A-BD44-F4B8-EBF2FD1DCC7C}"/>
              </a:ext>
            </a:extLst>
          </p:cNvPr>
          <p:cNvSpPr txBox="1"/>
          <p:nvPr/>
        </p:nvSpPr>
        <p:spPr>
          <a:xfrm>
            <a:off x="5028612" y="4554627"/>
            <a:ext cx="3206915" cy="369332"/>
          </a:xfrm>
          <a:prstGeom prst="rect">
            <a:avLst/>
          </a:prstGeom>
          <a:noFill/>
        </p:spPr>
        <p:txBody>
          <a:bodyPr wrap="square" rtlCol="0">
            <a:spAutoFit/>
          </a:bodyPr>
          <a:lstStyle/>
          <a:p>
            <a:r>
              <a:rPr lang="en-US" b="1" dirty="0"/>
              <a:t>Best Values for Parameters</a:t>
            </a:r>
            <a:endParaRPr lang="en-IN" b="1" dirty="0"/>
          </a:p>
        </p:txBody>
      </p:sp>
    </p:spTree>
    <p:extLst>
      <p:ext uri="{BB962C8B-B14F-4D97-AF65-F5344CB8AC3E}">
        <p14:creationId xmlns:p14="http://schemas.microsoft.com/office/powerpoint/2010/main" val="271094315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D79547A-7099-BDE7-D906-0EB11EB1BD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2220" y="1446088"/>
            <a:ext cx="9832368" cy="3698696"/>
          </a:xfrm>
          <a:ln>
            <a:solidFill>
              <a:schemeClr val="tx1"/>
            </a:solidFill>
          </a:ln>
          <a:effectLst>
            <a:outerShdw blurRad="50800" dist="38100" dir="2700000" algn="tl" rotWithShape="0">
              <a:prstClr val="black">
                <a:alpha val="40000"/>
              </a:prstClr>
            </a:outerShdw>
          </a:effectLst>
        </p:spPr>
      </p:pic>
      <p:sp>
        <p:nvSpPr>
          <p:cNvPr id="8" name="TextBox 7">
            <a:extLst>
              <a:ext uri="{FF2B5EF4-FFF2-40B4-BE49-F238E27FC236}">
                <a16:creationId xmlns:a16="http://schemas.microsoft.com/office/drawing/2014/main" id="{9080FE0A-B726-5722-41CC-3BEC98513C15}"/>
              </a:ext>
            </a:extLst>
          </p:cNvPr>
          <p:cNvSpPr txBox="1"/>
          <p:nvPr/>
        </p:nvSpPr>
        <p:spPr>
          <a:xfrm>
            <a:off x="4058292" y="796517"/>
            <a:ext cx="5024063" cy="400110"/>
          </a:xfrm>
          <a:prstGeom prst="rect">
            <a:avLst/>
          </a:prstGeom>
          <a:noFill/>
        </p:spPr>
        <p:txBody>
          <a:bodyPr wrap="square" rtlCol="0">
            <a:spAutoFit/>
          </a:bodyPr>
          <a:lstStyle/>
          <a:p>
            <a:r>
              <a:rPr lang="en-US" sz="2000" b="1" dirty="0">
                <a:effectLst>
                  <a:outerShdw blurRad="38100" dist="38100" dir="2700000" algn="tl">
                    <a:srgbClr val="000000">
                      <a:alpha val="43137"/>
                    </a:srgbClr>
                  </a:outerShdw>
                </a:effectLst>
              </a:rPr>
              <a:t>Hyper Tunning Through Define Function</a:t>
            </a:r>
          </a:p>
        </p:txBody>
      </p:sp>
      <p:sp>
        <p:nvSpPr>
          <p:cNvPr id="9" name="TextBox 8">
            <a:extLst>
              <a:ext uri="{FF2B5EF4-FFF2-40B4-BE49-F238E27FC236}">
                <a16:creationId xmlns:a16="http://schemas.microsoft.com/office/drawing/2014/main" id="{90A36263-5AEF-A595-F03B-9B75488F5CF4}"/>
              </a:ext>
            </a:extLst>
          </p:cNvPr>
          <p:cNvSpPr txBox="1"/>
          <p:nvPr/>
        </p:nvSpPr>
        <p:spPr>
          <a:xfrm>
            <a:off x="1448656" y="5322819"/>
            <a:ext cx="9832368" cy="1477328"/>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Need</a:t>
            </a:r>
            <a:r>
              <a:rPr lang="en-US" dirty="0"/>
              <a:t> </a:t>
            </a:r>
            <a:r>
              <a:rPr lang="en-US" b="1" dirty="0"/>
              <a:t>:- To reduce the time consumption for Hyper Tunning , Grid Search takes More time when parameter and value are more, So we can pass one parameter at a time and model, and then just vary range for best accuracy of that parameter, do it for other parameters and take all the best value of respective parameters then used all the best values together.</a:t>
            </a:r>
          </a:p>
        </p:txBody>
      </p:sp>
    </p:spTree>
    <p:extLst>
      <p:ext uri="{BB962C8B-B14F-4D97-AF65-F5344CB8AC3E}">
        <p14:creationId xmlns:p14="http://schemas.microsoft.com/office/powerpoint/2010/main" val="302602446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6FAD245-359B-E4EC-EF52-9D439A1246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9234" y="1326978"/>
            <a:ext cx="4324572" cy="2514729"/>
          </a:xfrm>
          <a:ln>
            <a:solidFill>
              <a:schemeClr val="tx1"/>
            </a:solidFill>
          </a:ln>
          <a:effectLst>
            <a:outerShdw blurRad="50800" dist="38100" dir="2700000" algn="tl" rotWithShape="0">
              <a:prstClr val="black">
                <a:alpha val="40000"/>
              </a:prstClr>
            </a:outerShdw>
          </a:effectLst>
        </p:spPr>
      </p:pic>
      <p:sp>
        <p:nvSpPr>
          <p:cNvPr id="4" name="TextBox 3">
            <a:extLst>
              <a:ext uri="{FF2B5EF4-FFF2-40B4-BE49-F238E27FC236}">
                <a16:creationId xmlns:a16="http://schemas.microsoft.com/office/drawing/2014/main" id="{7997BF9B-416B-B101-65B8-CE585ED65686}"/>
              </a:ext>
            </a:extLst>
          </p:cNvPr>
          <p:cNvSpPr txBox="1"/>
          <p:nvPr/>
        </p:nvSpPr>
        <p:spPr>
          <a:xfrm>
            <a:off x="3606228" y="577446"/>
            <a:ext cx="5116531" cy="400110"/>
          </a:xfrm>
          <a:prstGeom prst="rect">
            <a:avLst/>
          </a:prstGeom>
          <a:noFill/>
        </p:spPr>
        <p:txBody>
          <a:bodyPr wrap="square" rtlCol="0">
            <a:spAutoFit/>
          </a:bodyPr>
          <a:lstStyle/>
          <a:p>
            <a:r>
              <a:rPr lang="en-US" sz="2000" b="1" dirty="0">
                <a:effectLst>
                  <a:outerShdw blurRad="38100" dist="38100" dir="2700000" algn="tl">
                    <a:srgbClr val="000000">
                      <a:alpha val="43137"/>
                    </a:srgbClr>
                  </a:outerShdw>
                </a:effectLst>
              </a:rPr>
              <a:t>Manual Hyper Tunning For Decision Tree</a:t>
            </a:r>
          </a:p>
        </p:txBody>
      </p:sp>
      <p:pic>
        <p:nvPicPr>
          <p:cNvPr id="8" name="Picture 7">
            <a:extLst>
              <a:ext uri="{FF2B5EF4-FFF2-40B4-BE49-F238E27FC236}">
                <a16:creationId xmlns:a16="http://schemas.microsoft.com/office/drawing/2014/main" id="{8AD76989-878B-6EAC-BE51-D25E1EC558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9234" y="4235555"/>
            <a:ext cx="8350679" cy="1295467"/>
          </a:xfrm>
          <a:prstGeom prst="rect">
            <a:avLst/>
          </a:prstGeom>
          <a:ln>
            <a:solidFill>
              <a:schemeClr val="tx1"/>
            </a:solidFill>
          </a:ln>
          <a:effectLst>
            <a:outerShdw blurRad="50800" dist="38100" dir="2700000" algn="tl" rotWithShape="0">
              <a:prstClr val="black">
                <a:alpha val="40000"/>
              </a:prstClr>
            </a:outerShdw>
          </a:effectLst>
        </p:spPr>
      </p:pic>
      <p:sp>
        <p:nvSpPr>
          <p:cNvPr id="9" name="TextBox 8">
            <a:extLst>
              <a:ext uri="{FF2B5EF4-FFF2-40B4-BE49-F238E27FC236}">
                <a16:creationId xmlns:a16="http://schemas.microsoft.com/office/drawing/2014/main" id="{D57D0D63-5BFD-C1A5-EE1F-5AA7A1AA5D96}"/>
              </a:ext>
            </a:extLst>
          </p:cNvPr>
          <p:cNvSpPr txBox="1"/>
          <p:nvPr/>
        </p:nvSpPr>
        <p:spPr>
          <a:xfrm>
            <a:off x="2059234" y="5938463"/>
            <a:ext cx="8350679" cy="369332"/>
          </a:xfrm>
          <a:prstGeom prst="rect">
            <a:avLst/>
          </a:prstGeom>
          <a:noFill/>
        </p:spPr>
        <p:txBody>
          <a:bodyPr wrap="square" rtlCol="0">
            <a:spAutoFit/>
          </a:bodyPr>
          <a:lstStyle/>
          <a:p>
            <a:r>
              <a:rPr lang="en-US" b="1" dirty="0"/>
              <a:t>We can do same for min samples leaf and min sample split.</a:t>
            </a:r>
            <a:endParaRPr lang="en-IN" b="1" dirty="0"/>
          </a:p>
        </p:txBody>
      </p:sp>
    </p:spTree>
    <p:extLst>
      <p:ext uri="{BB962C8B-B14F-4D97-AF65-F5344CB8AC3E}">
        <p14:creationId xmlns:p14="http://schemas.microsoft.com/office/powerpoint/2010/main" val="241929855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8DCED-E336-ECB6-34DC-A40BA113429C}"/>
              </a:ext>
            </a:extLst>
          </p:cNvPr>
          <p:cNvSpPr>
            <a:spLocks noGrp="1"/>
          </p:cNvSpPr>
          <p:nvPr>
            <p:ph type="title"/>
          </p:nvPr>
        </p:nvSpPr>
        <p:spPr>
          <a:xfrm>
            <a:off x="2592925" y="624110"/>
            <a:ext cx="8911687" cy="760073"/>
          </a:xfrm>
        </p:spPr>
        <p:txBody>
          <a:bodyPr/>
          <a:lstStyle/>
          <a:p>
            <a:pPr algn="ctr"/>
            <a:r>
              <a:rPr lang="en-US" sz="3200" b="1" u="sng" dirty="0">
                <a:solidFill>
                  <a:srgbClr val="FF0000"/>
                </a:solidFill>
                <a:effectLst>
                  <a:outerShdw blurRad="38100" dist="38100" dir="2700000" algn="tl">
                    <a:srgbClr val="000000">
                      <a:alpha val="43137"/>
                    </a:srgbClr>
                  </a:outerShdw>
                </a:effectLst>
              </a:rPr>
              <a:t>Conclusion</a:t>
            </a:r>
            <a:endParaRPr lang="en-IN" sz="3200" b="1" u="sng" dirty="0">
              <a:solidFill>
                <a:srgbClr val="FF0000"/>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DCF35D34-20C1-68DD-D0CA-CBACC6B7EF8B}"/>
              </a:ext>
            </a:extLst>
          </p:cNvPr>
          <p:cNvSpPr txBox="1"/>
          <p:nvPr/>
        </p:nvSpPr>
        <p:spPr>
          <a:xfrm>
            <a:off x="1702965" y="1661020"/>
            <a:ext cx="10117123" cy="646331"/>
          </a:xfrm>
          <a:prstGeom prst="rect">
            <a:avLst/>
          </a:prstGeom>
          <a:noFill/>
        </p:spPr>
        <p:txBody>
          <a:bodyPr wrap="square" rtlCol="0">
            <a:spAutoFit/>
          </a:bodyPr>
          <a:lstStyle/>
          <a:p>
            <a:r>
              <a:rPr lang="en-US" b="1" i="0" dirty="0">
                <a:solidFill>
                  <a:srgbClr val="000000"/>
                </a:solidFill>
                <a:effectLst/>
                <a:latin typeface="Helvetica Neue"/>
              </a:rPr>
              <a:t>We will use linear model because it has the maximum accuracy(91.03%) and it is also good fit.</a:t>
            </a:r>
          </a:p>
        </p:txBody>
      </p:sp>
      <p:pic>
        <p:nvPicPr>
          <p:cNvPr id="8" name="Content Placeholder 7">
            <a:extLst>
              <a:ext uri="{FF2B5EF4-FFF2-40B4-BE49-F238E27FC236}">
                <a16:creationId xmlns:a16="http://schemas.microsoft.com/office/drawing/2014/main" id="{00051919-C2B7-5A23-5C23-CC5896D735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1672" y="2584188"/>
            <a:ext cx="4654192" cy="2788493"/>
          </a:xfr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21884300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1BC32-33F1-3555-48C2-B8D4502094B8}"/>
              </a:ext>
            </a:extLst>
          </p:cNvPr>
          <p:cNvSpPr>
            <a:spLocks noGrp="1"/>
          </p:cNvSpPr>
          <p:nvPr>
            <p:ph type="title"/>
          </p:nvPr>
        </p:nvSpPr>
        <p:spPr>
          <a:xfrm>
            <a:off x="2592925" y="624110"/>
            <a:ext cx="8911687" cy="726518"/>
          </a:xfrm>
        </p:spPr>
        <p:txBody>
          <a:bodyPr/>
          <a:lstStyle/>
          <a:p>
            <a:pPr algn="ctr"/>
            <a:r>
              <a:rPr lang="en-US" sz="3200" b="1" u="sng" dirty="0">
                <a:solidFill>
                  <a:srgbClr val="FF0000"/>
                </a:solidFill>
                <a:effectLst>
                  <a:outerShdw blurRad="38100" dist="38100" dir="2700000" algn="tl">
                    <a:srgbClr val="000000">
                      <a:alpha val="43137"/>
                    </a:srgbClr>
                  </a:outerShdw>
                </a:effectLst>
              </a:rPr>
              <a:t>Deployment</a:t>
            </a:r>
            <a:endParaRPr lang="en-IN" sz="3200" b="1" u="sng" dirty="0">
              <a:solidFill>
                <a:srgbClr val="FF0000"/>
              </a:solidFill>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2CB1B919-9490-A34D-144A-B600EF1568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1094" y="2893888"/>
            <a:ext cx="5127952" cy="3778250"/>
          </a:xfrm>
          <a:ln>
            <a:solidFill>
              <a:schemeClr val="tx1"/>
            </a:solidFill>
          </a:ln>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71D35E60-A8B7-4B68-538D-12327A1D320C}"/>
              </a:ext>
            </a:extLst>
          </p:cNvPr>
          <p:cNvPicPr>
            <a:picLocks noChangeAspect="1"/>
          </p:cNvPicPr>
          <p:nvPr/>
        </p:nvPicPr>
        <p:blipFill>
          <a:blip r:embed="rId3"/>
          <a:stretch>
            <a:fillRect/>
          </a:stretch>
        </p:blipFill>
        <p:spPr>
          <a:xfrm>
            <a:off x="1041094" y="2208053"/>
            <a:ext cx="5127952" cy="685835"/>
          </a:xfrm>
          <a:prstGeom prst="rect">
            <a:avLst/>
          </a:prstGeom>
          <a:ln>
            <a:solidFill>
              <a:schemeClr val="tx1"/>
            </a:solidFill>
          </a:ln>
          <a:effectLst>
            <a:outerShdw blurRad="50800" dist="38100" dir="2700000" algn="tl" rotWithShape="0">
              <a:prstClr val="black">
                <a:alpha val="40000"/>
              </a:prstClr>
            </a:outerShdw>
          </a:effectLst>
        </p:spPr>
      </p:pic>
      <p:sp>
        <p:nvSpPr>
          <p:cNvPr id="8" name="TextBox 7">
            <a:extLst>
              <a:ext uri="{FF2B5EF4-FFF2-40B4-BE49-F238E27FC236}">
                <a16:creationId xmlns:a16="http://schemas.microsoft.com/office/drawing/2014/main" id="{2127DA09-281E-B911-82EC-E453CC2C4077}"/>
              </a:ext>
            </a:extLst>
          </p:cNvPr>
          <p:cNvSpPr txBox="1"/>
          <p:nvPr/>
        </p:nvSpPr>
        <p:spPr>
          <a:xfrm>
            <a:off x="6524090" y="2390454"/>
            <a:ext cx="5548045" cy="2585323"/>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Tools and Libraries used-</a:t>
            </a:r>
          </a:p>
          <a:p>
            <a:endParaRPr lang="en-US" b="1" dirty="0">
              <a:solidFill>
                <a:srgbClr val="00B050"/>
              </a:solidFill>
              <a:effectLst>
                <a:outerShdw blurRad="38100" dist="38100" dir="2700000" algn="tl">
                  <a:srgbClr val="000000">
                    <a:alpha val="43137"/>
                  </a:srgbClr>
                </a:outerShdw>
              </a:effectLst>
            </a:endParaRPr>
          </a:p>
          <a:p>
            <a:pPr marL="342900" indent="-342900">
              <a:buAutoNum type="arabicParenR"/>
            </a:pPr>
            <a:r>
              <a:rPr lang="en-US" b="1" dirty="0"/>
              <a:t>Anaconda Navigator </a:t>
            </a:r>
            <a:r>
              <a:rPr lang="en-US" b="1" dirty="0">
                <a:effectLst>
                  <a:outerShdw blurRad="38100" dist="38100" dir="2700000" algn="tl">
                    <a:srgbClr val="000000">
                      <a:alpha val="43137"/>
                    </a:srgbClr>
                  </a:outerShdw>
                </a:effectLst>
              </a:rPr>
              <a:t>:</a:t>
            </a:r>
            <a:r>
              <a:rPr lang="en-US" b="1" dirty="0"/>
              <a:t> Environment Creation</a:t>
            </a:r>
          </a:p>
          <a:p>
            <a:pPr marL="342900" indent="-342900">
              <a:buAutoNum type="arabicParenR"/>
            </a:pPr>
            <a:endParaRPr lang="en-US" b="1" dirty="0"/>
          </a:p>
          <a:p>
            <a:pPr marL="342900" indent="-342900">
              <a:buAutoNum type="arabicParenR"/>
            </a:pPr>
            <a:r>
              <a:rPr lang="en-US" b="1" dirty="0"/>
              <a:t>Pickle : Binary Conversion of data</a:t>
            </a:r>
          </a:p>
          <a:p>
            <a:pPr marL="342900" indent="-342900">
              <a:buAutoNum type="arabicParenR"/>
            </a:pPr>
            <a:endParaRPr lang="en-US" b="1" dirty="0"/>
          </a:p>
          <a:p>
            <a:pPr marL="342900" indent="-342900">
              <a:buAutoNum type="arabicParenR"/>
            </a:pPr>
            <a:r>
              <a:rPr lang="en-US" b="1" dirty="0"/>
              <a:t>Stream lit : Web App</a:t>
            </a:r>
          </a:p>
          <a:p>
            <a:pPr marL="342900" indent="-342900">
              <a:buAutoNum type="arabicParenR"/>
            </a:pPr>
            <a:endParaRPr lang="en-US" b="1" dirty="0"/>
          </a:p>
          <a:p>
            <a:pPr marL="342900" indent="-342900">
              <a:buAutoNum type="arabicParenR"/>
            </a:pPr>
            <a:r>
              <a:rPr lang="en-US" b="1" dirty="0"/>
              <a:t>Scikit-Learn : Linear Model</a:t>
            </a:r>
          </a:p>
        </p:txBody>
      </p:sp>
    </p:spTree>
    <p:extLst>
      <p:ext uri="{BB962C8B-B14F-4D97-AF65-F5344CB8AC3E}">
        <p14:creationId xmlns:p14="http://schemas.microsoft.com/office/powerpoint/2010/main" val="221061176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AD1EE5-77AE-A46C-638D-8F09E6BDB02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5835" y="0"/>
            <a:ext cx="11962701" cy="6858000"/>
          </a:xfrm>
          <a:prstGeom prst="rect">
            <a:avLst/>
          </a:prstGeom>
        </p:spPr>
      </p:pic>
    </p:spTree>
    <p:extLst>
      <p:ext uri="{BB962C8B-B14F-4D97-AF65-F5344CB8AC3E}">
        <p14:creationId xmlns:p14="http://schemas.microsoft.com/office/powerpoint/2010/main" val="96644939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EA66CA-398B-1EDC-D79F-1DBF12DE6FD5}"/>
              </a:ext>
            </a:extLst>
          </p:cNvPr>
          <p:cNvSpPr txBox="1"/>
          <p:nvPr/>
        </p:nvSpPr>
        <p:spPr>
          <a:xfrm>
            <a:off x="5517223" y="734601"/>
            <a:ext cx="976044" cy="461665"/>
          </a:xfrm>
          <a:prstGeom prst="rect">
            <a:avLst/>
          </a:prstGeom>
          <a:noFill/>
        </p:spPr>
        <p:txBody>
          <a:bodyPr wrap="square" rtlCol="0">
            <a:spAutoFit/>
          </a:bodyPr>
          <a:lstStyle/>
          <a:p>
            <a:r>
              <a:rPr lang="en-US" sz="2400" b="1" u="sng" dirty="0">
                <a:solidFill>
                  <a:srgbClr val="FF0000"/>
                </a:solidFill>
                <a:effectLst>
                  <a:outerShdw blurRad="38100" dist="38100" dir="2700000" algn="tl">
                    <a:srgbClr val="000000">
                      <a:alpha val="43137"/>
                    </a:srgbClr>
                  </a:outerShdw>
                </a:effectLst>
              </a:rPr>
              <a:t>Steps</a:t>
            </a:r>
          </a:p>
        </p:txBody>
      </p:sp>
      <p:pic>
        <p:nvPicPr>
          <p:cNvPr id="8" name="Picture 7">
            <a:extLst>
              <a:ext uri="{FF2B5EF4-FFF2-40B4-BE49-F238E27FC236}">
                <a16:creationId xmlns:a16="http://schemas.microsoft.com/office/drawing/2014/main" id="{F7F1D267-043A-027B-8459-C34014C29D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5020" y="2824790"/>
            <a:ext cx="2254366" cy="3391074"/>
          </a:xfrm>
          <a:prstGeom prst="rect">
            <a:avLst/>
          </a:prstGeom>
          <a:ln>
            <a:solidFill>
              <a:schemeClr val="tx1"/>
            </a:solidFill>
          </a:ln>
          <a:effectLst>
            <a:outerShdw blurRad="50800" dist="38100" dir="2700000" algn="tl" rotWithShape="0">
              <a:prstClr val="black">
                <a:alpha val="40000"/>
              </a:prstClr>
            </a:outerShdw>
          </a:effectLst>
        </p:spPr>
      </p:pic>
      <p:pic>
        <p:nvPicPr>
          <p:cNvPr id="5" name="Picture 4">
            <a:extLst>
              <a:ext uri="{FF2B5EF4-FFF2-40B4-BE49-F238E27FC236}">
                <a16:creationId xmlns:a16="http://schemas.microsoft.com/office/drawing/2014/main" id="{B9E60FD3-6716-632A-1544-D6C7E953A549}"/>
              </a:ext>
            </a:extLst>
          </p:cNvPr>
          <p:cNvPicPr>
            <a:picLocks noChangeAspect="1"/>
          </p:cNvPicPr>
          <p:nvPr/>
        </p:nvPicPr>
        <p:blipFill>
          <a:blip r:embed="rId3"/>
          <a:stretch>
            <a:fillRect/>
          </a:stretch>
        </p:blipFill>
        <p:spPr>
          <a:xfrm>
            <a:off x="2143293" y="1715785"/>
            <a:ext cx="4349974" cy="450008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948404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B1A91-58B5-C5DD-6F4B-95FAB6B270EA}"/>
              </a:ext>
            </a:extLst>
          </p:cNvPr>
          <p:cNvSpPr>
            <a:spLocks noGrp="1"/>
          </p:cNvSpPr>
          <p:nvPr>
            <p:ph type="title"/>
          </p:nvPr>
        </p:nvSpPr>
        <p:spPr/>
        <p:txBody>
          <a:bodyPr>
            <a:normAutofit/>
          </a:bodyPr>
          <a:lstStyle/>
          <a:p>
            <a:pPr algn="ctr"/>
            <a:r>
              <a:rPr lang="en-US" sz="3200" b="1" u="sng" dirty="0">
                <a:solidFill>
                  <a:srgbClr val="FF0000"/>
                </a:solidFill>
                <a:effectLst>
                  <a:outerShdw blurRad="38100" dist="38100" dir="2700000" algn="tl">
                    <a:srgbClr val="000000">
                      <a:alpha val="43137"/>
                    </a:srgbClr>
                  </a:outerShdw>
                </a:effectLst>
              </a:rPr>
              <a:t>Problem Statement</a:t>
            </a:r>
            <a:endParaRPr lang="en-IN" sz="3200" b="1" u="sng" dirty="0">
              <a:solidFill>
                <a:srgbClr val="FF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18F130B7-5B65-C51C-85A3-012A1D46E024}"/>
              </a:ext>
            </a:extLst>
          </p:cNvPr>
          <p:cNvSpPr>
            <a:spLocks noGrp="1"/>
          </p:cNvSpPr>
          <p:nvPr>
            <p:ph idx="1"/>
          </p:nvPr>
        </p:nvSpPr>
        <p:spPr>
          <a:xfrm>
            <a:off x="2589212" y="1619075"/>
            <a:ext cx="8915400" cy="4292147"/>
          </a:xfrm>
        </p:spPr>
        <p:txBody>
          <a:bodyPr>
            <a:normAutofit/>
          </a:bodyPr>
          <a:lstStyle/>
          <a:p>
            <a:pPr algn="just"/>
            <a:r>
              <a:rPr lang="en-US" b="0" i="0" dirty="0">
                <a:solidFill>
                  <a:srgbClr val="000000"/>
                </a:solidFill>
                <a:latin typeface="Helvetica Neue"/>
              </a:rPr>
              <a:t>A real state agents want the help to predict the house price for regions in the USA. He gave you the dataset to work on and the task is to create a model which will help him to estimate of what the house would sell for.</a:t>
            </a:r>
          </a:p>
        </p:txBody>
      </p:sp>
      <p:pic>
        <p:nvPicPr>
          <p:cNvPr id="8" name="Picture 7">
            <a:extLst>
              <a:ext uri="{FF2B5EF4-FFF2-40B4-BE49-F238E27FC236}">
                <a16:creationId xmlns:a16="http://schemas.microsoft.com/office/drawing/2014/main" id="{681FA4C3-6A1C-3B2F-7628-3423C9920E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2718033"/>
            <a:ext cx="8652036" cy="3892492"/>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251534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D4097-CC11-3BF7-87A2-CED4A5791438}"/>
              </a:ext>
            </a:extLst>
          </p:cNvPr>
          <p:cNvSpPr>
            <a:spLocks noGrp="1"/>
          </p:cNvSpPr>
          <p:nvPr>
            <p:ph type="title"/>
          </p:nvPr>
        </p:nvSpPr>
        <p:spPr/>
        <p:txBody>
          <a:bodyPr>
            <a:normAutofit/>
          </a:bodyPr>
          <a:lstStyle/>
          <a:p>
            <a:pPr algn="ctr"/>
            <a:r>
              <a:rPr lang="en-US" sz="3200" b="1" u="sng" dirty="0">
                <a:solidFill>
                  <a:srgbClr val="FF0000"/>
                </a:solidFill>
                <a:effectLst>
                  <a:outerShdw blurRad="38100" dist="38100" dir="2700000" algn="tl">
                    <a:srgbClr val="000000">
                      <a:alpha val="43137"/>
                    </a:srgbClr>
                  </a:outerShdw>
                </a:effectLst>
              </a:rPr>
              <a:t>Data Collection</a:t>
            </a:r>
            <a:endParaRPr lang="en-IN" sz="3200" b="1" u="sng" dirty="0">
              <a:solidFill>
                <a:srgbClr val="FF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43466E07-3693-5339-ADEC-E43E25908802}"/>
              </a:ext>
            </a:extLst>
          </p:cNvPr>
          <p:cNvSpPr>
            <a:spLocks noGrp="1"/>
          </p:cNvSpPr>
          <p:nvPr>
            <p:ph idx="1"/>
          </p:nvPr>
        </p:nvSpPr>
        <p:spPr>
          <a:xfrm>
            <a:off x="8028264" y="1468073"/>
            <a:ext cx="4163736" cy="5164603"/>
          </a:xfrm>
        </p:spPr>
        <p:txBody>
          <a:bodyPr>
            <a:normAutofit fontScale="92500" lnSpcReduction="20000"/>
          </a:bodyPr>
          <a:lstStyle/>
          <a:p>
            <a:pPr algn="just"/>
            <a:r>
              <a:rPr lang="en-US" sz="2400" b="1" u="sng" dirty="0">
                <a:solidFill>
                  <a:srgbClr val="7030A0"/>
                </a:solidFill>
                <a:latin typeface="Helvetica Neue"/>
              </a:rPr>
              <a:t>Description</a:t>
            </a:r>
            <a:r>
              <a:rPr lang="en-US" sz="2400" b="1" dirty="0">
                <a:solidFill>
                  <a:schemeClr val="tx1"/>
                </a:solidFill>
                <a:latin typeface="Helvetica Neue"/>
              </a:rPr>
              <a:t> :- </a:t>
            </a:r>
            <a:r>
              <a:rPr lang="en-IN" sz="2400" b="1" dirty="0">
                <a:solidFill>
                  <a:schemeClr val="tx1"/>
                </a:solidFill>
                <a:latin typeface="Helvetica Neue"/>
              </a:rPr>
              <a:t> </a:t>
            </a:r>
          </a:p>
          <a:p>
            <a:pPr marL="0" indent="0" algn="just">
              <a:buNone/>
            </a:pPr>
            <a:r>
              <a:rPr lang="en-US" dirty="0">
                <a:solidFill>
                  <a:schemeClr val="tx1"/>
                </a:solidFill>
                <a:latin typeface="Helvetica Neue"/>
              </a:rPr>
              <a:t>Dataset contains 7 columns and 5000     rows with CSV extension. The data contains the following columns</a:t>
            </a:r>
          </a:p>
          <a:p>
            <a:pPr algn="just">
              <a:buFont typeface="+mj-lt"/>
              <a:buAutoNum type="arabicParenR"/>
            </a:pPr>
            <a:r>
              <a:rPr lang="en-US" dirty="0">
                <a:solidFill>
                  <a:schemeClr val="tx1"/>
                </a:solidFill>
                <a:latin typeface="Helvetica Neue"/>
              </a:rPr>
              <a:t>'Avg. Area Income': Avg. Income of householder of the city house is located in.</a:t>
            </a:r>
          </a:p>
          <a:p>
            <a:pPr algn="just">
              <a:buFont typeface="+mj-lt"/>
              <a:buAutoNum type="arabicParenR"/>
            </a:pPr>
            <a:r>
              <a:rPr lang="en-US" dirty="0">
                <a:solidFill>
                  <a:schemeClr val="tx1"/>
                </a:solidFill>
                <a:latin typeface="Helvetica Neue"/>
              </a:rPr>
              <a:t>'Avg. Area House Age': Avg. Age of Houses in same city.</a:t>
            </a:r>
          </a:p>
          <a:p>
            <a:pPr algn="just">
              <a:buFont typeface="+mj-lt"/>
              <a:buAutoNum type="arabicParenR"/>
            </a:pPr>
            <a:r>
              <a:rPr lang="en-US" dirty="0">
                <a:solidFill>
                  <a:schemeClr val="tx1"/>
                </a:solidFill>
                <a:latin typeface="Helvetica Neue"/>
              </a:rPr>
              <a:t>'Avg. Area Number of Rooms': Avg. Number of Rooms for Houses in same city.</a:t>
            </a:r>
          </a:p>
          <a:p>
            <a:pPr algn="just">
              <a:buFont typeface="+mj-lt"/>
              <a:buAutoNum type="arabicParenR"/>
            </a:pPr>
            <a:r>
              <a:rPr lang="en-US" dirty="0">
                <a:solidFill>
                  <a:schemeClr val="tx1"/>
                </a:solidFill>
                <a:latin typeface="Helvetica Neue"/>
              </a:rPr>
              <a:t>'Avg. Area Number of Bedrooms': Avg. Number of Bedrooms for Houses in same city.</a:t>
            </a:r>
          </a:p>
          <a:p>
            <a:pPr algn="just">
              <a:buFont typeface="+mj-lt"/>
              <a:buAutoNum type="arabicParenR"/>
            </a:pPr>
            <a:r>
              <a:rPr lang="en-US" dirty="0">
                <a:solidFill>
                  <a:schemeClr val="tx1"/>
                </a:solidFill>
                <a:latin typeface="Helvetica Neue"/>
              </a:rPr>
              <a:t>'Area Population': Population of city.</a:t>
            </a:r>
          </a:p>
          <a:p>
            <a:pPr algn="just">
              <a:buFont typeface="+mj-lt"/>
              <a:buAutoNum type="arabicParenR"/>
            </a:pPr>
            <a:r>
              <a:rPr lang="en-US" dirty="0">
                <a:solidFill>
                  <a:schemeClr val="tx1"/>
                </a:solidFill>
                <a:latin typeface="Helvetica Neue"/>
              </a:rPr>
              <a:t>'Price': Price that the house sold at.</a:t>
            </a:r>
          </a:p>
          <a:p>
            <a:pPr algn="just">
              <a:buFont typeface="+mj-lt"/>
              <a:buAutoNum type="arabicParenR"/>
            </a:pPr>
            <a:r>
              <a:rPr lang="en-US" dirty="0">
                <a:solidFill>
                  <a:schemeClr val="tx1"/>
                </a:solidFill>
                <a:latin typeface="Helvetica Neue"/>
              </a:rPr>
              <a:t>'Address': Address of the houses.</a:t>
            </a:r>
          </a:p>
          <a:p>
            <a:pPr algn="just"/>
            <a:endParaRPr lang="en-IN" dirty="0">
              <a:solidFill>
                <a:schemeClr val="tx1"/>
              </a:solidFill>
            </a:endParaRPr>
          </a:p>
        </p:txBody>
      </p:sp>
      <p:sp>
        <p:nvSpPr>
          <p:cNvPr id="4" name="TextBox 3">
            <a:extLst>
              <a:ext uri="{FF2B5EF4-FFF2-40B4-BE49-F238E27FC236}">
                <a16:creationId xmlns:a16="http://schemas.microsoft.com/office/drawing/2014/main" id="{D7C171E6-BD22-D59A-80AE-AA0127B478BD}"/>
              </a:ext>
            </a:extLst>
          </p:cNvPr>
          <p:cNvSpPr txBox="1"/>
          <p:nvPr/>
        </p:nvSpPr>
        <p:spPr>
          <a:xfrm>
            <a:off x="1862356" y="1610686"/>
            <a:ext cx="5922627" cy="923330"/>
          </a:xfrm>
          <a:prstGeom prst="rect">
            <a:avLst/>
          </a:prstGeom>
          <a:noFill/>
        </p:spPr>
        <p:txBody>
          <a:bodyPr wrap="square" rtlCol="0">
            <a:spAutoFit/>
          </a:bodyPr>
          <a:lstStyle/>
          <a:p>
            <a:r>
              <a:rPr lang="en-US" b="1" u="sng" dirty="0">
                <a:solidFill>
                  <a:srgbClr val="7030A0"/>
                </a:solidFill>
              </a:rPr>
              <a:t>Type of Data</a:t>
            </a:r>
            <a:r>
              <a:rPr lang="en-US" b="1" dirty="0">
                <a:solidFill>
                  <a:srgbClr val="7030A0"/>
                </a:solidFill>
              </a:rPr>
              <a:t> </a:t>
            </a:r>
            <a:r>
              <a:rPr lang="en-US" b="1" dirty="0"/>
              <a:t>:- Continuous</a:t>
            </a:r>
            <a:r>
              <a:rPr lang="en-US" b="1" dirty="0">
                <a:effectLst>
                  <a:outerShdw blurRad="38100" dist="38100" dir="2700000" algn="tl">
                    <a:srgbClr val="000000">
                      <a:alpha val="43137"/>
                    </a:srgbClr>
                  </a:outerShdw>
                </a:effectLst>
              </a:rPr>
              <a:t> </a:t>
            </a:r>
          </a:p>
          <a:p>
            <a:r>
              <a:rPr lang="en-IN" b="1" u="sng" dirty="0">
                <a:solidFill>
                  <a:srgbClr val="7030A0"/>
                </a:solidFill>
              </a:rPr>
              <a:t>Approach</a:t>
            </a:r>
            <a:r>
              <a:rPr lang="en-IN" b="1" dirty="0"/>
              <a:t> :- Supervised and Regression</a:t>
            </a:r>
          </a:p>
          <a:p>
            <a:r>
              <a:rPr lang="en-IN" b="1" u="sng" dirty="0">
                <a:solidFill>
                  <a:srgbClr val="7030A0"/>
                </a:solidFill>
              </a:rPr>
              <a:t>Data Source</a:t>
            </a:r>
            <a:r>
              <a:rPr lang="en-IN" b="1" dirty="0">
                <a:solidFill>
                  <a:srgbClr val="7030A0"/>
                </a:solidFill>
              </a:rPr>
              <a:t> </a:t>
            </a:r>
            <a:r>
              <a:rPr lang="en-IN" b="1" dirty="0"/>
              <a:t>:- GitHub</a:t>
            </a:r>
            <a:endParaRPr lang="en-US" b="1" dirty="0"/>
          </a:p>
        </p:txBody>
      </p:sp>
      <p:pic>
        <p:nvPicPr>
          <p:cNvPr id="6" name="Picture 5">
            <a:extLst>
              <a:ext uri="{FF2B5EF4-FFF2-40B4-BE49-F238E27FC236}">
                <a16:creationId xmlns:a16="http://schemas.microsoft.com/office/drawing/2014/main" id="{F939AE30-FA0B-9BFB-832F-36FED3330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393" y="2718033"/>
            <a:ext cx="7659148" cy="3833769"/>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8920840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E0830-F00D-14F7-8275-9EF6CFEECC00}"/>
              </a:ext>
            </a:extLst>
          </p:cNvPr>
          <p:cNvSpPr>
            <a:spLocks noGrp="1"/>
          </p:cNvSpPr>
          <p:nvPr>
            <p:ph type="title"/>
          </p:nvPr>
        </p:nvSpPr>
        <p:spPr>
          <a:xfrm>
            <a:off x="1900845" y="603562"/>
            <a:ext cx="8915400" cy="803998"/>
          </a:xfrm>
        </p:spPr>
        <p:txBody>
          <a:bodyPr/>
          <a:lstStyle/>
          <a:p>
            <a:pPr algn="ctr"/>
            <a:r>
              <a:rPr lang="en-US" sz="3200" b="1" u="sng" dirty="0">
                <a:solidFill>
                  <a:srgbClr val="FF0000"/>
                </a:solidFill>
                <a:effectLst>
                  <a:outerShdw blurRad="38100" dist="38100" dir="2700000" algn="tl">
                    <a:srgbClr val="000000">
                      <a:alpha val="43137"/>
                    </a:srgbClr>
                  </a:outerShdw>
                </a:effectLst>
              </a:rPr>
              <a:t>EDA</a:t>
            </a:r>
            <a:endParaRPr lang="en-IN" sz="3200" b="1" u="sng" dirty="0">
              <a:solidFill>
                <a:srgbClr val="FF0000"/>
              </a:solidFill>
              <a:effectLst>
                <a:outerShdw blurRad="38100" dist="38100" dir="2700000" algn="tl">
                  <a:srgbClr val="000000">
                    <a:alpha val="43137"/>
                  </a:srgbClr>
                </a:outerShdw>
              </a:effectLst>
            </a:endParaRPr>
          </a:p>
        </p:txBody>
      </p:sp>
      <p:pic>
        <p:nvPicPr>
          <p:cNvPr id="8" name="Content Placeholder 7">
            <a:extLst>
              <a:ext uri="{FF2B5EF4-FFF2-40B4-BE49-F238E27FC236}">
                <a16:creationId xmlns:a16="http://schemas.microsoft.com/office/drawing/2014/main" id="{1654CDBA-646C-2C8A-443C-B0E42935AC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676" y="2081683"/>
            <a:ext cx="5681609" cy="4473229"/>
          </a:xfrm>
          <a:ln>
            <a:solidFill>
              <a:schemeClr val="tx1"/>
            </a:solidFill>
          </a:ln>
          <a:effectLst>
            <a:outerShdw blurRad="50800" dist="38100" dir="2700000" algn="tl" rotWithShape="0">
              <a:prstClr val="black">
                <a:alpha val="40000"/>
              </a:prstClr>
            </a:outerShdw>
          </a:effectLst>
        </p:spPr>
      </p:pic>
      <p:sp>
        <p:nvSpPr>
          <p:cNvPr id="5" name="TextBox 4">
            <a:extLst>
              <a:ext uri="{FF2B5EF4-FFF2-40B4-BE49-F238E27FC236}">
                <a16:creationId xmlns:a16="http://schemas.microsoft.com/office/drawing/2014/main" id="{96F4AAF3-A422-D76A-7DD5-A2F8DCEB2912}"/>
              </a:ext>
            </a:extLst>
          </p:cNvPr>
          <p:cNvSpPr txBox="1"/>
          <p:nvPr/>
        </p:nvSpPr>
        <p:spPr>
          <a:xfrm>
            <a:off x="657546" y="1407560"/>
            <a:ext cx="4839128"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Identification of variables and data types</a:t>
            </a:r>
          </a:p>
        </p:txBody>
      </p:sp>
      <p:sp>
        <p:nvSpPr>
          <p:cNvPr id="9" name="TextBox 8">
            <a:extLst>
              <a:ext uri="{FF2B5EF4-FFF2-40B4-BE49-F238E27FC236}">
                <a16:creationId xmlns:a16="http://schemas.microsoft.com/office/drawing/2014/main" id="{B91202D5-BEF9-0C2D-2842-2F950743F8E2}"/>
              </a:ext>
            </a:extLst>
          </p:cNvPr>
          <p:cNvSpPr txBox="1"/>
          <p:nvPr/>
        </p:nvSpPr>
        <p:spPr>
          <a:xfrm>
            <a:off x="7171361" y="1407560"/>
            <a:ext cx="4068567" cy="369332"/>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rPr>
              <a:t>Non-Graphical Univariate Analysis</a:t>
            </a:r>
          </a:p>
        </p:txBody>
      </p:sp>
      <p:pic>
        <p:nvPicPr>
          <p:cNvPr id="10" name="Content Placeholder 5">
            <a:extLst>
              <a:ext uri="{FF2B5EF4-FFF2-40B4-BE49-F238E27FC236}">
                <a16:creationId xmlns:a16="http://schemas.microsoft.com/office/drawing/2014/main" id="{8E391BBB-B189-8091-B387-8AD2914038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2717" y="2081683"/>
            <a:ext cx="5817438" cy="4473229"/>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6557405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86A4A8-09EF-3460-BB01-6FAEC9ECD66C}"/>
              </a:ext>
            </a:extLst>
          </p:cNvPr>
          <p:cNvSpPr txBox="1"/>
          <p:nvPr/>
        </p:nvSpPr>
        <p:spPr>
          <a:xfrm>
            <a:off x="844893" y="1233437"/>
            <a:ext cx="3482940" cy="369332"/>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rPr>
              <a:t>Graphical Univariate Analysis</a:t>
            </a:r>
          </a:p>
        </p:txBody>
      </p:sp>
      <p:pic>
        <p:nvPicPr>
          <p:cNvPr id="7" name="Content Placeholder 6">
            <a:extLst>
              <a:ext uri="{FF2B5EF4-FFF2-40B4-BE49-F238E27FC236}">
                <a16:creationId xmlns:a16="http://schemas.microsoft.com/office/drawing/2014/main" id="{8DB36B9F-5A97-DDDD-B321-48AF9F51FF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654" y="1787435"/>
            <a:ext cx="4734987" cy="4514047"/>
          </a:xfrm>
          <a:ln>
            <a:solidFill>
              <a:schemeClr val="tx1"/>
            </a:solidFill>
          </a:ln>
          <a:effectLst>
            <a:outerShdw blurRad="50800" dist="38100" dir="2700000" algn="tl" rotWithShape="0">
              <a:prstClr val="black">
                <a:alpha val="40000"/>
              </a:prstClr>
            </a:outerShdw>
          </a:effectLst>
        </p:spPr>
      </p:pic>
      <p:sp>
        <p:nvSpPr>
          <p:cNvPr id="5" name="TextBox 4">
            <a:extLst>
              <a:ext uri="{FF2B5EF4-FFF2-40B4-BE49-F238E27FC236}">
                <a16:creationId xmlns:a16="http://schemas.microsoft.com/office/drawing/2014/main" id="{594C2CD4-CA65-6D51-899B-39159A6CF761}"/>
              </a:ext>
            </a:extLst>
          </p:cNvPr>
          <p:cNvSpPr txBox="1"/>
          <p:nvPr/>
        </p:nvSpPr>
        <p:spPr>
          <a:xfrm>
            <a:off x="6933344" y="1233437"/>
            <a:ext cx="3289443" cy="369332"/>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rPr>
              <a:t>Graphical Bivariate Analysis</a:t>
            </a:r>
          </a:p>
        </p:txBody>
      </p:sp>
      <p:sp>
        <p:nvSpPr>
          <p:cNvPr id="8" name="TextBox 7">
            <a:extLst>
              <a:ext uri="{FF2B5EF4-FFF2-40B4-BE49-F238E27FC236}">
                <a16:creationId xmlns:a16="http://schemas.microsoft.com/office/drawing/2014/main" id="{EDABAFC9-9C0C-17FE-B3F6-CA7B4DF38C1D}"/>
              </a:ext>
            </a:extLst>
          </p:cNvPr>
          <p:cNvSpPr txBox="1"/>
          <p:nvPr/>
        </p:nvSpPr>
        <p:spPr>
          <a:xfrm>
            <a:off x="1293530" y="6356008"/>
            <a:ext cx="3215811" cy="369332"/>
          </a:xfrm>
          <a:prstGeom prst="rect">
            <a:avLst/>
          </a:prstGeom>
          <a:noFill/>
        </p:spPr>
        <p:txBody>
          <a:bodyPr wrap="square" rtlCol="0">
            <a:spAutoFit/>
          </a:bodyPr>
          <a:lstStyle/>
          <a:p>
            <a:r>
              <a:rPr lang="en-US" b="1" dirty="0"/>
              <a:t>Before Outlier Removal </a:t>
            </a:r>
            <a:endParaRPr lang="en-IN" b="1" dirty="0"/>
          </a:p>
        </p:txBody>
      </p:sp>
      <p:pic>
        <p:nvPicPr>
          <p:cNvPr id="11" name="Picture 10">
            <a:extLst>
              <a:ext uri="{FF2B5EF4-FFF2-40B4-BE49-F238E27FC236}">
                <a16:creationId xmlns:a16="http://schemas.microsoft.com/office/drawing/2014/main" id="{2F4EE2F0-1ECF-C485-0A43-523BBF40205A}"/>
              </a:ext>
            </a:extLst>
          </p:cNvPr>
          <p:cNvPicPr>
            <a:picLocks noChangeAspect="1"/>
          </p:cNvPicPr>
          <p:nvPr/>
        </p:nvPicPr>
        <p:blipFill>
          <a:blip r:embed="rId3"/>
          <a:stretch>
            <a:fillRect/>
          </a:stretch>
        </p:blipFill>
        <p:spPr>
          <a:xfrm>
            <a:off x="5496673" y="1787435"/>
            <a:ext cx="6023427" cy="4578585"/>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790738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D5B43C7-5B90-BB26-B23E-035E861CD9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3243" y="2041525"/>
            <a:ext cx="4608496" cy="4040776"/>
          </a:xfrm>
          <a:ln>
            <a:solidFill>
              <a:schemeClr val="tx1"/>
            </a:solidFill>
          </a:ln>
          <a:effectLst>
            <a:outerShdw blurRad="50800" dist="38100" dir="2700000" algn="tl" rotWithShape="0">
              <a:prstClr val="black">
                <a:alpha val="40000"/>
              </a:prstClr>
            </a:outerShdw>
          </a:effectLst>
        </p:spPr>
      </p:pic>
      <p:sp>
        <p:nvSpPr>
          <p:cNvPr id="4" name="TextBox 3">
            <a:extLst>
              <a:ext uri="{FF2B5EF4-FFF2-40B4-BE49-F238E27FC236}">
                <a16:creationId xmlns:a16="http://schemas.microsoft.com/office/drawing/2014/main" id="{C800A486-F9FB-3813-E645-FE718786AA72}"/>
              </a:ext>
            </a:extLst>
          </p:cNvPr>
          <p:cNvSpPr txBox="1"/>
          <p:nvPr/>
        </p:nvSpPr>
        <p:spPr>
          <a:xfrm>
            <a:off x="1140557" y="1480016"/>
            <a:ext cx="3482940" cy="369332"/>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rPr>
              <a:t>Graphical Univariate Analysis</a:t>
            </a:r>
          </a:p>
        </p:txBody>
      </p:sp>
      <p:sp>
        <p:nvSpPr>
          <p:cNvPr id="7" name="TextBox 6">
            <a:extLst>
              <a:ext uri="{FF2B5EF4-FFF2-40B4-BE49-F238E27FC236}">
                <a16:creationId xmlns:a16="http://schemas.microsoft.com/office/drawing/2014/main" id="{DA551778-6960-83B2-4D64-C7B4296135AF}"/>
              </a:ext>
            </a:extLst>
          </p:cNvPr>
          <p:cNvSpPr txBox="1"/>
          <p:nvPr/>
        </p:nvSpPr>
        <p:spPr>
          <a:xfrm>
            <a:off x="1686755" y="6274478"/>
            <a:ext cx="2641472" cy="369332"/>
          </a:xfrm>
          <a:prstGeom prst="rect">
            <a:avLst/>
          </a:prstGeom>
          <a:noFill/>
        </p:spPr>
        <p:txBody>
          <a:bodyPr wrap="square" rtlCol="0">
            <a:spAutoFit/>
          </a:bodyPr>
          <a:lstStyle/>
          <a:p>
            <a:r>
              <a:rPr lang="en-US" b="1" dirty="0"/>
              <a:t>After Outlier Removal </a:t>
            </a:r>
          </a:p>
        </p:txBody>
      </p:sp>
      <p:pic>
        <p:nvPicPr>
          <p:cNvPr id="9" name="Picture 8">
            <a:extLst>
              <a:ext uri="{FF2B5EF4-FFF2-40B4-BE49-F238E27FC236}">
                <a16:creationId xmlns:a16="http://schemas.microsoft.com/office/drawing/2014/main" id="{7B158574-8EB8-1A97-A578-69CB3A7A7C16}"/>
              </a:ext>
            </a:extLst>
          </p:cNvPr>
          <p:cNvPicPr>
            <a:picLocks noChangeAspect="1"/>
          </p:cNvPicPr>
          <p:nvPr/>
        </p:nvPicPr>
        <p:blipFill>
          <a:blip r:embed="rId3"/>
          <a:stretch>
            <a:fillRect/>
          </a:stretch>
        </p:blipFill>
        <p:spPr>
          <a:xfrm>
            <a:off x="5681609" y="2041526"/>
            <a:ext cx="6277510" cy="4040776"/>
          </a:xfrm>
          <a:prstGeom prst="rect">
            <a:avLst/>
          </a:prstGeom>
          <a:ln>
            <a:solidFill>
              <a:schemeClr val="tx1"/>
            </a:solidFill>
          </a:ln>
          <a:effectLst>
            <a:outerShdw blurRad="50800" dist="38100" dir="2700000" algn="tl" rotWithShape="0">
              <a:prstClr val="black">
                <a:alpha val="40000"/>
              </a:prstClr>
            </a:outerShdw>
          </a:effectLst>
        </p:spPr>
      </p:pic>
      <p:sp>
        <p:nvSpPr>
          <p:cNvPr id="10" name="TextBox 9">
            <a:extLst>
              <a:ext uri="{FF2B5EF4-FFF2-40B4-BE49-F238E27FC236}">
                <a16:creationId xmlns:a16="http://schemas.microsoft.com/office/drawing/2014/main" id="{7631C2B2-A898-1061-B00B-959A9E9528CA}"/>
              </a:ext>
            </a:extLst>
          </p:cNvPr>
          <p:cNvSpPr txBox="1"/>
          <p:nvPr/>
        </p:nvSpPr>
        <p:spPr>
          <a:xfrm>
            <a:off x="6508679" y="1480016"/>
            <a:ext cx="4623370"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Code for Outlier Detection and removal</a:t>
            </a:r>
          </a:p>
        </p:txBody>
      </p:sp>
    </p:spTree>
    <p:extLst>
      <p:ext uri="{BB962C8B-B14F-4D97-AF65-F5344CB8AC3E}">
        <p14:creationId xmlns:p14="http://schemas.microsoft.com/office/powerpoint/2010/main" val="230224204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32FCD-A278-AA44-A7F0-64B1E380E78F}"/>
              </a:ext>
            </a:extLst>
          </p:cNvPr>
          <p:cNvSpPr>
            <a:spLocks noGrp="1"/>
          </p:cNvSpPr>
          <p:nvPr>
            <p:ph type="title"/>
          </p:nvPr>
        </p:nvSpPr>
        <p:spPr/>
        <p:txBody>
          <a:bodyPr/>
          <a:lstStyle/>
          <a:p>
            <a:pPr algn="ctr"/>
            <a:r>
              <a:rPr lang="en-US" sz="3200" b="1" u="sng" dirty="0">
                <a:solidFill>
                  <a:srgbClr val="FF0000"/>
                </a:solidFill>
                <a:effectLst>
                  <a:outerShdw blurRad="38100" dist="38100" dir="2700000" algn="tl">
                    <a:srgbClr val="000000">
                      <a:alpha val="43137"/>
                    </a:srgbClr>
                  </a:outerShdw>
                </a:effectLst>
              </a:rPr>
              <a:t>Data Preprocessing</a:t>
            </a:r>
            <a:r>
              <a:rPr lang="en-US" u="sng" dirty="0"/>
              <a:t> </a:t>
            </a:r>
            <a:endParaRPr lang="en-IN" u="sng" dirty="0"/>
          </a:p>
        </p:txBody>
      </p:sp>
      <p:sp>
        <p:nvSpPr>
          <p:cNvPr id="3" name="Content Placeholder 2">
            <a:extLst>
              <a:ext uri="{FF2B5EF4-FFF2-40B4-BE49-F238E27FC236}">
                <a16:creationId xmlns:a16="http://schemas.microsoft.com/office/drawing/2014/main" id="{B47B7A5E-825E-D4A6-7013-D5DC2E41743F}"/>
              </a:ext>
            </a:extLst>
          </p:cNvPr>
          <p:cNvSpPr>
            <a:spLocks noGrp="1"/>
          </p:cNvSpPr>
          <p:nvPr>
            <p:ph idx="1"/>
          </p:nvPr>
        </p:nvSpPr>
        <p:spPr>
          <a:xfrm>
            <a:off x="7029973" y="1459684"/>
            <a:ext cx="4890783" cy="4647501"/>
          </a:xfrm>
        </p:spPr>
        <p:txBody>
          <a:bodyPr>
            <a:normAutofit/>
          </a:bodyPr>
          <a:lstStyle/>
          <a:p>
            <a:r>
              <a:rPr lang="en-US" b="1" u="sng" dirty="0">
                <a:solidFill>
                  <a:srgbClr val="7030A0"/>
                </a:solidFill>
              </a:rPr>
              <a:t>Preprocessing Step</a:t>
            </a:r>
            <a:r>
              <a:rPr lang="en-US" dirty="0"/>
              <a:t> </a:t>
            </a:r>
            <a:r>
              <a:rPr lang="en-US" b="1" dirty="0"/>
              <a:t>:-</a:t>
            </a:r>
            <a:r>
              <a:rPr lang="en-US" dirty="0"/>
              <a:t> </a:t>
            </a:r>
            <a:r>
              <a:rPr lang="en-US" b="1" dirty="0"/>
              <a:t>Feature Scaling (Standard Scaler)</a:t>
            </a:r>
          </a:p>
          <a:p>
            <a:r>
              <a:rPr lang="en-US" b="1" u="sng" dirty="0">
                <a:solidFill>
                  <a:srgbClr val="7030A0"/>
                </a:solidFill>
              </a:rPr>
              <a:t>Need</a:t>
            </a:r>
            <a:r>
              <a:rPr lang="en-US" b="1" dirty="0"/>
              <a:t> :-</a:t>
            </a:r>
            <a:r>
              <a:rPr lang="en-US" dirty="0"/>
              <a:t> </a:t>
            </a:r>
          </a:p>
          <a:p>
            <a:pPr>
              <a:buFont typeface="+mj-lt"/>
              <a:buAutoNum type="arabicParenR"/>
            </a:pPr>
            <a:r>
              <a:rPr lang="en-US" b="1" dirty="0"/>
              <a:t>Machine Learning algorithms don’t understand unit concept.</a:t>
            </a:r>
          </a:p>
          <a:p>
            <a:pPr>
              <a:buFont typeface="+mj-lt"/>
              <a:buAutoNum type="arabicParenR"/>
            </a:pPr>
            <a:r>
              <a:rPr lang="en-US" b="1" dirty="0"/>
              <a:t>To Scale Down all the Values in similar range.</a:t>
            </a:r>
          </a:p>
          <a:p>
            <a:pPr>
              <a:buFont typeface="+mj-lt"/>
              <a:buAutoNum type="arabicParenR"/>
            </a:pPr>
            <a:r>
              <a:rPr lang="en-US" b="1" dirty="0"/>
              <a:t>To avoid biasing in model. </a:t>
            </a:r>
          </a:p>
          <a:p>
            <a:pPr>
              <a:buFont typeface="+mj-lt"/>
              <a:buAutoNum type="arabicParenR"/>
            </a:pPr>
            <a:r>
              <a:rPr lang="en-US" b="1" dirty="0"/>
              <a:t>To avoid penalizing issue in hyper tunning.</a:t>
            </a:r>
          </a:p>
          <a:p>
            <a:r>
              <a:rPr lang="en-US" b="1" u="sng" dirty="0">
                <a:solidFill>
                  <a:srgbClr val="7030A0"/>
                </a:solidFill>
              </a:rPr>
              <a:t>Benefits</a:t>
            </a:r>
            <a:r>
              <a:rPr lang="en-US" b="1" dirty="0"/>
              <a:t> :- Improves the accuracy of the model.</a:t>
            </a:r>
            <a:endParaRPr lang="en-IN" dirty="0"/>
          </a:p>
        </p:txBody>
      </p:sp>
      <p:sp>
        <p:nvSpPr>
          <p:cNvPr id="4" name="TextBox 3">
            <a:extLst>
              <a:ext uri="{FF2B5EF4-FFF2-40B4-BE49-F238E27FC236}">
                <a16:creationId xmlns:a16="http://schemas.microsoft.com/office/drawing/2014/main" id="{44CB23F5-EB08-A7C6-8251-71D5CBF97F53}"/>
              </a:ext>
            </a:extLst>
          </p:cNvPr>
          <p:cNvSpPr txBox="1"/>
          <p:nvPr/>
        </p:nvSpPr>
        <p:spPr>
          <a:xfrm>
            <a:off x="2785146" y="1459684"/>
            <a:ext cx="1937857" cy="369332"/>
          </a:xfrm>
          <a:prstGeom prst="rect">
            <a:avLst/>
          </a:prstGeom>
          <a:noFill/>
        </p:spPr>
        <p:txBody>
          <a:bodyPr wrap="square" rtlCol="0">
            <a:spAutoFit/>
          </a:bodyPr>
          <a:lstStyle/>
          <a:p>
            <a:r>
              <a:rPr lang="en-US" b="1" u="sng" dirty="0">
                <a:solidFill>
                  <a:srgbClr val="7030A0"/>
                </a:solidFill>
              </a:rPr>
              <a:t>Scaled Values</a:t>
            </a:r>
            <a:endParaRPr lang="en-IN" b="1" u="sng" dirty="0">
              <a:solidFill>
                <a:srgbClr val="7030A0"/>
              </a:solidFill>
            </a:endParaRPr>
          </a:p>
        </p:txBody>
      </p:sp>
      <p:pic>
        <p:nvPicPr>
          <p:cNvPr id="8" name="Picture 7">
            <a:extLst>
              <a:ext uri="{FF2B5EF4-FFF2-40B4-BE49-F238E27FC236}">
                <a16:creationId xmlns:a16="http://schemas.microsoft.com/office/drawing/2014/main" id="{D1EECC56-7EE4-F07F-5855-DB9DEA9E10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077" y="1829016"/>
            <a:ext cx="6155993" cy="4194279"/>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9575717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AFDEE-8BC6-9364-3355-FC1CFD61330E}"/>
              </a:ext>
            </a:extLst>
          </p:cNvPr>
          <p:cNvSpPr>
            <a:spLocks noGrp="1"/>
          </p:cNvSpPr>
          <p:nvPr>
            <p:ph type="title"/>
          </p:nvPr>
        </p:nvSpPr>
        <p:spPr>
          <a:xfrm>
            <a:off x="2592925" y="624110"/>
            <a:ext cx="8911687" cy="818796"/>
          </a:xfrm>
        </p:spPr>
        <p:txBody>
          <a:bodyPr/>
          <a:lstStyle/>
          <a:p>
            <a:pPr algn="ctr"/>
            <a:r>
              <a:rPr lang="en-US" sz="3200" b="1" u="sng" dirty="0">
                <a:solidFill>
                  <a:srgbClr val="FF0000"/>
                </a:solidFill>
                <a:effectLst>
                  <a:outerShdw blurRad="38100" dist="38100" dir="2700000" algn="tl">
                    <a:srgbClr val="000000">
                      <a:alpha val="43137"/>
                    </a:srgbClr>
                  </a:outerShdw>
                </a:effectLst>
              </a:rPr>
              <a:t>Model Selection and Training</a:t>
            </a:r>
            <a:endParaRPr lang="en-IN" sz="3200" b="1" u="sng" dirty="0">
              <a:solidFill>
                <a:srgbClr val="FF0000"/>
              </a:solidFill>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139CC174-5CF5-49BD-13F3-C73C089FB9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0229" y="2156187"/>
            <a:ext cx="8911687" cy="4513061"/>
          </a:xfrm>
          <a:ln>
            <a:solidFill>
              <a:schemeClr val="tx1"/>
            </a:solidFill>
          </a:ln>
          <a:effectLst>
            <a:outerShdw blurRad="50800" dist="38100" dir="2700000" algn="tl" rotWithShape="0">
              <a:prstClr val="black">
                <a:alpha val="40000"/>
              </a:prstClr>
            </a:outerShdw>
          </a:effectLst>
        </p:spPr>
      </p:pic>
      <p:sp>
        <p:nvSpPr>
          <p:cNvPr id="6" name="TextBox 5">
            <a:extLst>
              <a:ext uri="{FF2B5EF4-FFF2-40B4-BE49-F238E27FC236}">
                <a16:creationId xmlns:a16="http://schemas.microsoft.com/office/drawing/2014/main" id="{C2CB417A-431B-3E05-2167-E5449278CA0A}"/>
              </a:ext>
            </a:extLst>
          </p:cNvPr>
          <p:cNvSpPr txBox="1"/>
          <p:nvPr/>
        </p:nvSpPr>
        <p:spPr>
          <a:xfrm>
            <a:off x="4724400" y="1518407"/>
            <a:ext cx="4269996" cy="369332"/>
          </a:xfrm>
          <a:prstGeom prst="rect">
            <a:avLst/>
          </a:prstGeom>
          <a:noFill/>
        </p:spPr>
        <p:txBody>
          <a:bodyPr wrap="square" rtlCol="0">
            <a:spAutoFit/>
          </a:bodyPr>
          <a:lstStyle/>
          <a:p>
            <a:r>
              <a:rPr lang="en-US" b="1" u="sng" dirty="0">
                <a:solidFill>
                  <a:srgbClr val="7030A0"/>
                </a:solidFill>
              </a:rPr>
              <a:t>Model selected</a:t>
            </a:r>
            <a:r>
              <a:rPr lang="en-US" dirty="0"/>
              <a:t> :- </a:t>
            </a:r>
            <a:r>
              <a:rPr lang="en-US" b="1" dirty="0"/>
              <a:t>Regression models</a:t>
            </a:r>
          </a:p>
        </p:txBody>
      </p:sp>
    </p:spTree>
    <p:extLst>
      <p:ext uri="{BB962C8B-B14F-4D97-AF65-F5344CB8AC3E}">
        <p14:creationId xmlns:p14="http://schemas.microsoft.com/office/powerpoint/2010/main" val="2327156678"/>
      </p:ext>
    </p:extLst>
  </p:cSld>
  <p:clrMapOvr>
    <a:masterClrMapping/>
  </p:clrMapOvr>
  <p:transition spd="slow">
    <p:wipe/>
  </p:transition>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694</TotalTime>
  <Words>452</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Helvetica Neue</vt:lpstr>
      <vt:lpstr>Wingdings 3</vt:lpstr>
      <vt:lpstr>Wisp</vt:lpstr>
      <vt:lpstr>PowerPoint Presentation</vt:lpstr>
      <vt:lpstr>PowerPoint Presentation</vt:lpstr>
      <vt:lpstr>Problem Statement</vt:lpstr>
      <vt:lpstr>Data Collection</vt:lpstr>
      <vt:lpstr>EDA</vt:lpstr>
      <vt:lpstr>PowerPoint Presentation</vt:lpstr>
      <vt:lpstr>PowerPoint Presentation</vt:lpstr>
      <vt:lpstr>Data Preprocessing </vt:lpstr>
      <vt:lpstr>Model Selection and Training</vt:lpstr>
      <vt:lpstr>Model Evaluation </vt:lpstr>
      <vt:lpstr>PowerPoint Presentation</vt:lpstr>
      <vt:lpstr>PowerPoint Presentation</vt:lpstr>
      <vt:lpstr>Conclusion</vt:lpstr>
      <vt:lpstr>Deployment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 Verma</dc:creator>
  <cp:lastModifiedBy>Deepak Verma</cp:lastModifiedBy>
  <cp:revision>26</cp:revision>
  <dcterms:created xsi:type="dcterms:W3CDTF">2024-02-25T07:20:33Z</dcterms:created>
  <dcterms:modified xsi:type="dcterms:W3CDTF">2024-02-29T18:15:56Z</dcterms:modified>
</cp:coreProperties>
</file>