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7"/>
  </p:notesMasterIdLst>
  <p:sldIdLst>
    <p:sldId id="256" r:id="rId2"/>
    <p:sldId id="35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358" r:id="rId24"/>
    <p:sldId id="359"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3" r:id="rId51"/>
    <p:sldId id="302"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60" r:id="rId68"/>
    <p:sldId id="319" r:id="rId69"/>
    <p:sldId id="320" r:id="rId70"/>
    <p:sldId id="321" r:id="rId71"/>
    <p:sldId id="322" r:id="rId72"/>
    <p:sldId id="323" r:id="rId73"/>
    <p:sldId id="324" r:id="rId74"/>
    <p:sldId id="325" r:id="rId75"/>
    <p:sldId id="361" r:id="rId76"/>
    <p:sldId id="327" r:id="rId77"/>
    <p:sldId id="328" r:id="rId78"/>
    <p:sldId id="329" r:id="rId79"/>
    <p:sldId id="330" r:id="rId80"/>
    <p:sldId id="331" r:id="rId81"/>
    <p:sldId id="332" r:id="rId82"/>
    <p:sldId id="333" r:id="rId83"/>
    <p:sldId id="334" r:id="rId84"/>
    <p:sldId id="335" r:id="rId85"/>
    <p:sldId id="336" r:id="rId86"/>
  </p:sldIdLst>
  <p:sldSz cx="9144000" cy="5143500" type="screen16x9"/>
  <p:notesSz cx="6858000" cy="9144000"/>
  <p:embeddedFontLst>
    <p:embeddedFont>
      <p:font typeface="Georgia" panose="02040502050405020303" pitchFamily="18" charset="0"/>
      <p:regular r:id="rId88"/>
      <p:bold r:id="rId89"/>
      <p:italic r:id="rId90"/>
      <p:boldItalic r:id="rId91"/>
    </p:embeddedFont>
    <p:embeddedFont>
      <p:font typeface="Roboto" panose="020B0604020202020204" charset="0"/>
      <p:regular r:id="rId92"/>
      <p:bold r:id="rId93"/>
      <p:italic r:id="rId94"/>
      <p:boldItalic r:id="rId95"/>
    </p:embeddedFont>
    <p:embeddedFont>
      <p:font typeface="Verdana" panose="020B0604030504040204" pitchFamily="34" charset="0"/>
      <p:regular r:id="rId96"/>
      <p:bold r:id="rId97"/>
      <p:italic r:id="rId98"/>
      <p:boldItalic r:id="rId99"/>
    </p:embeddedFont>
    <p:embeddedFont>
      <p:font typeface="Playfair Display" panose="020B0604020202020204" charset="0"/>
      <p:regular r:id="rId100"/>
      <p:bold r:id="rId101"/>
      <p:italic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0" roundtripDataSignature="AMtx7mg7mHtqEeapuh0svBPetBqz4YF6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7AA30D-9182-49A4-A129-4399BBE980DB}">
  <a:tblStyle styleId="{7F7AA30D-9182-49A4-A129-4399BBE980D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3B62F97-E4B6-4157-B93F-94D163F0DCA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2.fntdata"/><Relationship Id="rId170" Type="http://customschemas.google.com/relationships/presentationmetadata" Target="meta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5.fntdata"/><Relationship Id="rId5" Type="http://schemas.openxmlformats.org/officeDocument/2006/relationships/slide" Target="slides/slide4.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font" Target="fonts/font9.fntdata"/><Relationship Id="rId17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0190475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009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487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1305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8712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58018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2716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2225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30393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5255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5162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4809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3866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2718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7234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0230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8926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4079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915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8692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352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5756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718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6708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1771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1799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8584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75153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2096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4744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4960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24663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2446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091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8841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02185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06132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9637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17654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739039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10600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13378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777393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51744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01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1425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88984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62862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50147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64425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2462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05516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4983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88157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86933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2412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1468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859443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96273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09436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04036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3275997f1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3275997f1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7063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3275997f1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3275997f1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2926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3275997f1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3275997f1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5450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3275997f13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3275997f1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950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3275997f13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3275997f1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3421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582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81854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420731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106958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09147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30884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19471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aa2bdc8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aa2bdc8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7792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aa2bdc841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aa2bdc84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4246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1aa2bdc841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1aa2bdc84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7941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1aa2bdc841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1aa2bdc84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8502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1aa2bdc841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1aa2bdc84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286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877225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1aa2bdc841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1aa2bdc84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0754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1aa2bdc841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1aa2bdc84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80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09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8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8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8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7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7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7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7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7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8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8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8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www.mysqltutorial.org/mysql-date/"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1376300"/>
            <a:ext cx="8520600" cy="174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778"/>
              <a:buNone/>
            </a:pPr>
            <a:r>
              <a:rPr lang="en" sz="5300" b="1" u="sng" dirty="0">
                <a:solidFill>
                  <a:srgbClr val="CC4125"/>
                </a:solidFill>
              </a:rPr>
              <a:t>MYSQL</a:t>
            </a:r>
            <a:endParaRPr sz="3000" dirty="0">
              <a:solidFill>
                <a:srgbClr val="CC4125"/>
              </a:solidFill>
            </a:endParaRPr>
          </a:p>
          <a:p>
            <a:pPr marL="0" lvl="0" indent="0" algn="ctr" rtl="0">
              <a:lnSpc>
                <a:spcPct val="100000"/>
              </a:lnSpc>
              <a:spcBef>
                <a:spcPts val="0"/>
              </a:spcBef>
              <a:spcAft>
                <a:spcPts val="0"/>
              </a:spcAft>
              <a:buSzPts val="5778"/>
              <a:buNone/>
            </a:pPr>
            <a:endParaRPr sz="3000" dirty="0">
              <a:solidFill>
                <a:srgbClr val="CC4125"/>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title"/>
          </p:nvPr>
        </p:nvSpPr>
        <p:spPr>
          <a:xfrm>
            <a:off x="56400" y="0"/>
            <a:ext cx="9031200" cy="401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49009"/>
              <a:buNone/>
            </a:pPr>
            <a:r>
              <a:rPr lang="en" sz="2020" b="1" u="sng">
                <a:solidFill>
                  <a:srgbClr val="C45911"/>
                </a:solidFill>
              </a:rPr>
              <a:t>DataTypes in SQL</a:t>
            </a:r>
            <a:endParaRPr sz="2020" b="1" u="sng">
              <a:solidFill>
                <a:srgbClr val="C45911"/>
              </a:solidFill>
            </a:endParaRPr>
          </a:p>
        </p:txBody>
      </p:sp>
      <p:sp>
        <p:nvSpPr>
          <p:cNvPr id="100" name="Google Shape;100;p9"/>
          <p:cNvSpPr txBox="1">
            <a:spLocks noGrp="1"/>
          </p:cNvSpPr>
          <p:nvPr>
            <p:ph type="body" idx="1"/>
          </p:nvPr>
        </p:nvSpPr>
        <p:spPr>
          <a:xfrm>
            <a:off x="120550" y="401700"/>
            <a:ext cx="8920800" cy="4671300"/>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Data types are used to represent the nature of the data that can be stored in the database table.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Each column in a database table is required to have a name and a data type.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We must decide what type of data that will be stored inside each column when creating a table.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AutoNum type="arabicPeriod"/>
            </a:pPr>
            <a:r>
              <a:rPr lang="en" sz="1200" b="1">
                <a:solidFill>
                  <a:schemeClr val="dk1"/>
                </a:solidFill>
                <a:highlight>
                  <a:schemeClr val="lt1"/>
                </a:highlight>
              </a:rPr>
              <a:t>Numeric:</a:t>
            </a:r>
            <a:endParaRPr sz="1200" b="1">
              <a:solidFill>
                <a:schemeClr val="dk1"/>
              </a:solidFill>
              <a:highlight>
                <a:schemeClr val="lt1"/>
              </a:highlight>
            </a:endParaRPr>
          </a:p>
        </p:txBody>
      </p:sp>
      <p:pic>
        <p:nvPicPr>
          <p:cNvPr id="101" name="Google Shape;101;p9"/>
          <p:cNvPicPr preferRelativeResize="0"/>
          <p:nvPr/>
        </p:nvPicPr>
        <p:blipFill rotWithShape="1">
          <a:blip r:embed="rId3">
            <a:alphaModFix/>
          </a:blip>
          <a:srcRect/>
          <a:stretch/>
        </p:blipFill>
        <p:spPr>
          <a:xfrm>
            <a:off x="572625" y="1446600"/>
            <a:ext cx="7654975" cy="353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0"/>
          <p:cNvPicPr preferRelativeResize="0"/>
          <p:nvPr/>
        </p:nvPicPr>
        <p:blipFill rotWithShape="1">
          <a:blip r:embed="rId3">
            <a:alphaModFix/>
          </a:blip>
          <a:srcRect/>
          <a:stretch/>
        </p:blipFill>
        <p:spPr>
          <a:xfrm>
            <a:off x="544200" y="714975"/>
            <a:ext cx="7229475" cy="3629025"/>
          </a:xfrm>
          <a:prstGeom prst="rect">
            <a:avLst/>
          </a:prstGeom>
          <a:noFill/>
          <a:ln w="28575" cap="flat" cmpd="sng">
            <a:solidFill>
              <a:schemeClr val="dk2"/>
            </a:solidFill>
            <a:prstDash val="solid"/>
            <a:round/>
            <a:headEnd type="none" w="sm" len="sm"/>
            <a:tailEnd type="none" w="sm" len="sm"/>
          </a:ln>
        </p:spPr>
      </p:pic>
      <p:sp>
        <p:nvSpPr>
          <p:cNvPr id="107" name="Google Shape;107;p10"/>
          <p:cNvSpPr txBox="1"/>
          <p:nvPr/>
        </p:nvSpPr>
        <p:spPr>
          <a:xfrm>
            <a:off x="241100" y="90425"/>
            <a:ext cx="8659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2.) Date &amp; Time:</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1"/>
          <p:cNvPicPr preferRelativeResize="0"/>
          <p:nvPr/>
        </p:nvPicPr>
        <p:blipFill rotWithShape="1">
          <a:blip r:embed="rId3">
            <a:alphaModFix/>
          </a:blip>
          <a:srcRect/>
          <a:stretch/>
        </p:blipFill>
        <p:spPr>
          <a:xfrm>
            <a:off x="1074900" y="582650"/>
            <a:ext cx="7444024" cy="4277851"/>
          </a:xfrm>
          <a:prstGeom prst="rect">
            <a:avLst/>
          </a:prstGeom>
          <a:noFill/>
          <a:ln w="28575" cap="flat" cmpd="sng">
            <a:solidFill>
              <a:schemeClr val="dk2"/>
            </a:solidFill>
            <a:prstDash val="solid"/>
            <a:round/>
            <a:headEnd type="none" w="sm" len="sm"/>
            <a:tailEnd type="none" w="sm" len="sm"/>
          </a:ln>
        </p:spPr>
      </p:pic>
      <p:sp>
        <p:nvSpPr>
          <p:cNvPr id="113" name="Google Shape;113;p11"/>
          <p:cNvSpPr txBox="1"/>
          <p:nvPr/>
        </p:nvSpPr>
        <p:spPr>
          <a:xfrm>
            <a:off x="190875" y="100450"/>
            <a:ext cx="871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3.) String:</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p:nvPr/>
        </p:nvSpPr>
        <p:spPr>
          <a:xfrm>
            <a:off x="50" y="60275"/>
            <a:ext cx="9144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45911"/>
                </a:solidFill>
                <a:latin typeface="Arial"/>
                <a:ea typeface="Arial"/>
                <a:cs typeface="Arial"/>
                <a:sym typeface="Arial"/>
              </a:rPr>
              <a:t>Constraints in SQL</a:t>
            </a:r>
            <a:endParaRPr sz="1800" b="1" i="0" u="none" strike="noStrike" cap="none">
              <a:solidFill>
                <a:srgbClr val="C45911"/>
              </a:solidFill>
              <a:latin typeface="Arial"/>
              <a:ea typeface="Arial"/>
              <a:cs typeface="Arial"/>
              <a:sym typeface="Arial"/>
            </a:endParaRPr>
          </a:p>
        </p:txBody>
      </p:sp>
      <p:sp>
        <p:nvSpPr>
          <p:cNvPr id="119" name="Google Shape;119;p12"/>
          <p:cNvSpPr txBox="1"/>
          <p:nvPr/>
        </p:nvSpPr>
        <p:spPr>
          <a:xfrm>
            <a:off x="146850" y="521975"/>
            <a:ext cx="8850300" cy="41250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33333"/>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333333"/>
              </a:buClr>
              <a:buSzPts val="1400"/>
              <a:buFont typeface="Arial"/>
              <a:buChar char="●"/>
            </a:pPr>
            <a:r>
              <a:rPr lang="en" sz="1400" b="0" i="0" u="none" strike="noStrike" cap="none" dirty="0">
                <a:solidFill>
                  <a:srgbClr val="333333"/>
                </a:solidFill>
                <a:highlight>
                  <a:srgbClr val="FFFFFF"/>
                </a:highlight>
                <a:latin typeface="Arial"/>
                <a:ea typeface="Arial"/>
                <a:cs typeface="Arial"/>
                <a:sym typeface="Arial"/>
              </a:rPr>
              <a:t>Constraints are certain conditions,rules or restrictions we apply on the database.</a:t>
            </a:r>
            <a:endParaRPr sz="1400" b="0" i="0" u="none" strike="noStrike" cap="none" dirty="0">
              <a:solidFill>
                <a:srgbClr val="333333"/>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Constraints could be either on a column level or a table level.</a:t>
            </a:r>
            <a:endParaRPr sz="1400" b="0" i="0" u="none" strike="noStrike" cap="none" dirty="0">
              <a:solidFill>
                <a:schemeClr val="dk1"/>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 The column level constraints are applied only to one column, whereas the table level constraints are applied to the whole table.</a:t>
            </a:r>
            <a:endParaRPr sz="14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AutoNum type="arabicPeriod"/>
            </a:pPr>
            <a:r>
              <a:rPr lang="en" sz="1400" b="1" i="0" u="none" strike="noStrike" cap="none" dirty="0">
                <a:solidFill>
                  <a:schemeClr val="dk1"/>
                </a:solidFill>
                <a:highlight>
                  <a:srgbClr val="FFFFFF"/>
                </a:highlight>
                <a:latin typeface="Arial"/>
                <a:ea typeface="Arial"/>
                <a:cs typeface="Arial"/>
                <a:sym typeface="Arial"/>
              </a:rPr>
              <a:t>NOT NULL:</a:t>
            </a:r>
            <a:endParaRPr sz="1400" b="1" i="0" u="none" strike="noStrike" cap="none" dirty="0">
              <a:solidFill>
                <a:schemeClr val="dk1"/>
              </a:solidFill>
              <a:highlight>
                <a:srgbClr val="FFFFFF"/>
              </a:highlight>
              <a:latin typeface="Arial"/>
              <a:ea typeface="Arial"/>
              <a:cs typeface="Arial"/>
              <a:sym typeface="Arial"/>
            </a:endParaRPr>
          </a:p>
          <a:p>
            <a:pPr marL="457200" marR="2540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NULL means empty, i.e., the value is not available.</a:t>
            </a:r>
            <a:endParaRPr sz="1400" b="0" i="0" u="none" strike="noStrike" cap="none" dirty="0">
              <a:solidFill>
                <a:schemeClr val="dk1"/>
              </a:solidFill>
              <a:highlight>
                <a:srgbClr val="FFFFFF"/>
              </a:highlight>
              <a:latin typeface="Arial"/>
              <a:ea typeface="Arial"/>
              <a:cs typeface="Arial"/>
              <a:sym typeface="Arial"/>
            </a:endParaRPr>
          </a:p>
          <a:p>
            <a:pPr marL="457200" marR="2540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Whenever a table's column is declared as NOT NULL, then the value for that column cannot be empty for any of the table's records.</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400"/>
              <a:buFont typeface="Arial"/>
              <a:buNone/>
            </a:pPr>
            <a:r>
              <a:rPr lang="en" sz="1400" b="0" i="0" u="none" strike="noStrike" cap="none" dirty="0">
                <a:solidFill>
                  <a:schemeClr val="dk1"/>
                </a:solidFill>
                <a:highlight>
                  <a:srgbClr val="FFFFFF"/>
                </a:highlight>
                <a:latin typeface="Arial"/>
                <a:ea typeface="Arial"/>
                <a:cs typeface="Arial"/>
                <a:sym typeface="Arial"/>
              </a:rPr>
              <a:t>Syntax:</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200"/>
              <a:buFont typeface="Arial"/>
              <a:buNone/>
            </a:pPr>
            <a:r>
              <a:rPr lang="en" sz="1200" b="1" i="0" u="none" strike="noStrike" cap="none" dirty="0">
                <a:solidFill>
                  <a:schemeClr val="dk1"/>
                </a:solidFill>
                <a:latin typeface="Arial"/>
                <a:ea typeface="Arial"/>
                <a:cs typeface="Arial"/>
                <a:sym typeface="Arial"/>
              </a:rPr>
              <a:t>CREATE</a:t>
            </a:r>
            <a:r>
              <a:rPr lang="en" sz="1200" b="0" i="0" u="none" strike="noStrike" cap="none" dirty="0">
                <a:solidFill>
                  <a:schemeClr val="dk1"/>
                </a:solidFill>
                <a:latin typeface="Arial"/>
                <a:ea typeface="Arial"/>
                <a:cs typeface="Arial"/>
                <a:sym typeface="Arial"/>
              </a:rPr>
              <a:t> </a:t>
            </a:r>
            <a:r>
              <a:rPr lang="en" sz="1200" b="1" i="0" u="none" strike="noStrike" cap="none" dirty="0">
                <a:solidFill>
                  <a:schemeClr val="dk1"/>
                </a:solidFill>
                <a:latin typeface="Arial"/>
                <a:ea typeface="Arial"/>
                <a:cs typeface="Arial"/>
                <a:sym typeface="Arial"/>
              </a:rPr>
              <a:t>TABLE</a:t>
            </a:r>
            <a:r>
              <a:rPr lang="en" sz="1200" b="0" i="0" u="none" strike="noStrike" cap="none" dirty="0">
                <a:solidFill>
                  <a:schemeClr val="dk1"/>
                </a:solidFill>
                <a:latin typeface="Arial"/>
                <a:ea typeface="Arial"/>
                <a:cs typeface="Arial"/>
                <a:sym typeface="Arial"/>
              </a:rPr>
              <a:t> TableName (ColumnName1 datatype NOT NULL, ColumnName2 datatype,…., ColumnNameN datatype); </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400"/>
              <a:buFont typeface="Arial"/>
              <a:buNone/>
            </a:pPr>
            <a:r>
              <a:rPr lang="en" sz="1400" b="0" i="0" u="none" strike="noStrike" cap="none" dirty="0">
                <a:solidFill>
                  <a:schemeClr val="dk1"/>
                </a:solidFill>
                <a:highlight>
                  <a:srgbClr val="FFFFFF"/>
                </a:highlight>
                <a:latin typeface="Arial"/>
                <a:ea typeface="Arial"/>
                <a:cs typeface="Arial"/>
                <a:sym typeface="Arial"/>
              </a:rPr>
              <a:t>E.g: </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1200"/>
              </a:spcAft>
              <a:buClr>
                <a:srgbClr val="000000"/>
              </a:buClr>
              <a:buSzPts val="1200"/>
              <a:buFont typeface="Arial"/>
              <a:buNone/>
            </a:pPr>
            <a:r>
              <a:rPr lang="en" sz="1200" b="1" i="0" u="none" strike="noStrike" cap="none" dirty="0">
                <a:solidFill>
                  <a:schemeClr val="dk1"/>
                </a:solidFill>
                <a:latin typeface="Roboto"/>
                <a:ea typeface="Roboto"/>
                <a:cs typeface="Roboto"/>
                <a:sym typeface="Roboto"/>
              </a:rPr>
              <a:t>CREATE</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chemeClr val="dk1"/>
                </a:solidFill>
                <a:latin typeface="Roboto"/>
                <a:ea typeface="Roboto"/>
                <a:cs typeface="Roboto"/>
                <a:sym typeface="Roboto"/>
              </a:rPr>
              <a:t>TABLE</a:t>
            </a:r>
            <a:r>
              <a:rPr lang="en" sz="1200" b="0" i="0" u="none" strike="noStrike" cap="none" dirty="0">
                <a:solidFill>
                  <a:schemeClr val="dk1"/>
                </a:solidFill>
                <a:latin typeface="Roboto"/>
                <a:ea typeface="Roboto"/>
                <a:cs typeface="Roboto"/>
                <a:sym typeface="Roboto"/>
              </a:rPr>
              <a:t> student(StudentID </a:t>
            </a:r>
            <a:r>
              <a:rPr lang="en" sz="1200" b="1" i="0" u="none" strike="noStrike" cap="none" dirty="0">
                <a:solidFill>
                  <a:schemeClr val="dk1"/>
                </a:solidFill>
                <a:latin typeface="Roboto"/>
                <a:ea typeface="Roboto"/>
                <a:cs typeface="Roboto"/>
                <a:sym typeface="Roboto"/>
              </a:rPr>
              <a:t>INT</a:t>
            </a:r>
            <a:r>
              <a:rPr lang="en" sz="1200" b="0" i="0" u="none" strike="noStrike" cap="none" dirty="0">
                <a:solidFill>
                  <a:schemeClr val="dk1"/>
                </a:solidFill>
                <a:latin typeface="Roboto"/>
                <a:ea typeface="Roboto"/>
                <a:cs typeface="Roboto"/>
                <a:sym typeface="Roboto"/>
              </a:rPr>
              <a:t> NOT NULL, Student_FirstName </a:t>
            </a:r>
            <a:r>
              <a:rPr lang="en" sz="1200" b="1" i="0" u="none" strike="noStrike" cap="none" dirty="0">
                <a:solidFill>
                  <a:schemeClr val="dk1"/>
                </a:solidFill>
                <a:latin typeface="Roboto"/>
                <a:ea typeface="Roboto"/>
                <a:cs typeface="Roboto"/>
                <a:sym typeface="Roboto"/>
              </a:rPr>
              <a:t>VARCHAR</a:t>
            </a:r>
            <a:r>
              <a:rPr lang="en" sz="1200" b="0" i="0" u="none" strike="noStrike" cap="none" dirty="0">
                <a:solidFill>
                  <a:schemeClr val="dk1"/>
                </a:solidFill>
                <a:latin typeface="Roboto"/>
                <a:ea typeface="Roboto"/>
                <a:cs typeface="Roboto"/>
                <a:sym typeface="Roboto"/>
              </a:rPr>
              <a:t>(20), Student_LastName    </a:t>
            </a:r>
            <a:r>
              <a:rPr lang="en" sz="1200" b="1" i="0" u="none" strike="noStrike" cap="none" dirty="0">
                <a:solidFill>
                  <a:schemeClr val="dk1"/>
                </a:solidFill>
                <a:latin typeface="Roboto"/>
                <a:ea typeface="Roboto"/>
                <a:cs typeface="Roboto"/>
                <a:sym typeface="Roboto"/>
              </a:rPr>
              <a:t>VARCHAR</a:t>
            </a:r>
            <a:r>
              <a:rPr lang="en" sz="1200" b="0" i="0" u="none" strike="noStrike" cap="none" dirty="0">
                <a:solidFill>
                  <a:schemeClr val="dk1"/>
                </a:solidFill>
                <a:latin typeface="Roboto"/>
                <a:ea typeface="Roboto"/>
                <a:cs typeface="Roboto"/>
                <a:sym typeface="Roboto"/>
              </a:rPr>
              <a:t>(20));</a:t>
            </a:r>
            <a:endParaRPr sz="1200" b="0" i="0" u="none" strike="noStrike" cap="none" dirty="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3"/>
          <p:cNvSpPr txBox="1"/>
          <p:nvPr/>
        </p:nvSpPr>
        <p:spPr>
          <a:xfrm>
            <a:off x="101975" y="67975"/>
            <a:ext cx="8927400" cy="4314600"/>
          </a:xfrm>
          <a:prstGeom prst="rect">
            <a:avLst/>
          </a:prstGeom>
          <a:noFill/>
          <a:ln>
            <a:noFill/>
          </a:ln>
        </p:spPr>
        <p:txBody>
          <a:bodyPr spcFirstLastPara="1" wrap="square" lIns="91425" tIns="91425" rIns="91425" bIns="91425" anchor="t" anchorCtr="0">
            <a:spAutoFit/>
          </a:bodyPr>
          <a:lstStyle/>
          <a:p>
            <a:pPr marL="0" marR="25400" lvl="0" indent="0" algn="l" rtl="0">
              <a:lnSpc>
                <a:spcPct val="156250"/>
              </a:lnSpc>
              <a:spcBef>
                <a:spcPts val="150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500"/>
              <a:buFont typeface="Arial"/>
              <a:buNone/>
            </a:pPr>
            <a:r>
              <a:rPr lang="en" sz="1500" b="1" i="0" u="none" strike="noStrike" cap="none">
                <a:solidFill>
                  <a:schemeClr val="dk1"/>
                </a:solidFill>
                <a:highlight>
                  <a:srgbClr val="FFFFFF"/>
                </a:highlight>
                <a:latin typeface="Arial"/>
                <a:ea typeface="Arial"/>
                <a:cs typeface="Arial"/>
                <a:sym typeface="Arial"/>
              </a:rPr>
              <a:t>2.) UNIQUE:</a:t>
            </a:r>
            <a:endParaRPr sz="1500" b="1"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15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Duplicate values are not allowed in the columns to which the UNIQUE constraint is applied.</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The column with the unique constraint will always contain a unique value.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This constraint can be applied to one or more than one column of a table, which means more than one unique constraint can exist on a single table.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Using the UNIQUE constraint, you can also modify the already created tables.</a:t>
            </a: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  Syntax:</a:t>
            </a: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  </a:t>
            </a:r>
            <a:r>
              <a:rPr lang="en" sz="1200" b="1" i="0" u="none" strike="noStrike" cap="none">
                <a:solidFill>
                  <a:schemeClr val="dk1"/>
                </a:solidFill>
                <a:latin typeface="Arial"/>
                <a:ea typeface="Arial"/>
                <a:cs typeface="Arial"/>
                <a:sym typeface="Arial"/>
              </a:rPr>
              <a:t>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TableName (ColumnName1 datatype </a:t>
            </a:r>
            <a:r>
              <a:rPr lang="en" sz="1200" b="1" i="0" u="none" strike="noStrike" cap="none">
                <a:solidFill>
                  <a:schemeClr val="dk1"/>
                </a:solidFill>
                <a:latin typeface="Arial"/>
                <a:ea typeface="Arial"/>
                <a:cs typeface="Arial"/>
                <a:sym typeface="Arial"/>
              </a:rPr>
              <a:t>UNIQUE</a:t>
            </a:r>
            <a:r>
              <a:rPr lang="en" sz="1200" b="0" i="0" u="none" strike="noStrike" cap="none">
                <a:solidFill>
                  <a:schemeClr val="dk1"/>
                </a:solidFill>
                <a:latin typeface="Arial"/>
                <a:ea typeface="Arial"/>
                <a:cs typeface="Arial"/>
                <a:sym typeface="Arial"/>
              </a:rPr>
              <a:t>, ColumnName2 datatype,…., ColumnNameN datatype);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120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   E.g: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  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student(StudentID </a:t>
            </a:r>
            <a:r>
              <a:rPr lang="en" sz="1200" b="1" i="0" u="none" strike="noStrike" cap="none">
                <a:solidFill>
                  <a:schemeClr val="dk1"/>
                </a:solidFill>
                <a:latin typeface="Arial"/>
                <a:ea typeface="Arial"/>
                <a:cs typeface="Arial"/>
                <a:sym typeface="Arial"/>
              </a:rPr>
              <a:t>INT</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UNIQUE</a:t>
            </a:r>
            <a:r>
              <a:rPr lang="en" sz="1200" b="0" i="0" u="none" strike="noStrike" cap="none">
                <a:solidFill>
                  <a:schemeClr val="dk1"/>
                </a:solidFill>
                <a:latin typeface="Arial"/>
                <a:ea typeface="Arial"/>
                <a:cs typeface="Arial"/>
                <a:sym typeface="Arial"/>
              </a:rPr>
              <a:t>, Student_FirstName </a:t>
            </a:r>
            <a:r>
              <a:rPr lang="en" sz="1200" b="1" i="0" u="none" strike="noStrike" cap="none">
                <a:solidFill>
                  <a:schemeClr val="dk1"/>
                </a:solidFill>
                <a:latin typeface="Arial"/>
                <a:ea typeface="Arial"/>
                <a:cs typeface="Arial"/>
                <a:sym typeface="Arial"/>
              </a:rPr>
              <a:t>VARCHAR</a:t>
            </a:r>
            <a:r>
              <a:rPr lang="en" sz="1200" b="0" i="0" u="none" strike="noStrike" cap="none">
                <a:solidFill>
                  <a:schemeClr val="dk1"/>
                </a:solidFill>
                <a:latin typeface="Arial"/>
                <a:ea typeface="Arial"/>
                <a:cs typeface="Arial"/>
                <a:sym typeface="Arial"/>
              </a:rPr>
              <a:t>(20), Student_LastName </a:t>
            </a:r>
            <a:r>
              <a:rPr lang="en" sz="1200" b="1" i="0" u="none" strike="noStrike" cap="none">
                <a:solidFill>
                  <a:schemeClr val="dk1"/>
                </a:solidFill>
                <a:latin typeface="Arial"/>
                <a:ea typeface="Arial"/>
                <a:cs typeface="Arial"/>
                <a:sym typeface="Arial"/>
              </a:rPr>
              <a:t>VARCHAR</a:t>
            </a:r>
            <a:r>
              <a:rPr lang="en" sz="1200" b="0" i="0" u="none" strike="noStrike" cap="none">
                <a:solidFill>
                  <a:schemeClr val="dk1"/>
                </a:solidFill>
                <a:latin typeface="Arial"/>
                <a:ea typeface="Arial"/>
                <a:cs typeface="Arial"/>
                <a:sym typeface="Arial"/>
              </a:rPr>
              <a:t>(20));</a:t>
            </a:r>
            <a:endParaRPr sz="13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4"/>
          <p:cNvSpPr txBox="1"/>
          <p:nvPr/>
        </p:nvSpPr>
        <p:spPr>
          <a:xfrm>
            <a:off x="119550" y="169925"/>
            <a:ext cx="8904900" cy="432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 </a:t>
            </a:r>
            <a:r>
              <a:rPr lang="en" sz="1600" b="1" i="0" u="none" strike="noStrike" cap="none" dirty="0">
                <a:solidFill>
                  <a:schemeClr val="dk1"/>
                </a:solidFill>
                <a:highlight>
                  <a:srgbClr val="FFFFFF"/>
                </a:highlight>
                <a:latin typeface="Arial"/>
                <a:ea typeface="Arial"/>
                <a:cs typeface="Arial"/>
                <a:sym typeface="Arial"/>
              </a:rPr>
              <a:t>3. PRIMARY KEY: </a:t>
            </a:r>
            <a:endParaRPr sz="1600" b="1" i="0" u="none" strike="noStrike" cap="none" dirty="0">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1500"/>
              </a:spcBef>
              <a:spcAft>
                <a:spcPts val="0"/>
              </a:spcAft>
              <a:buClr>
                <a:schemeClr val="dk1"/>
              </a:buClr>
              <a:buSzPts val="1300"/>
              <a:buFont typeface="Arial"/>
              <a:buChar char="●"/>
            </a:pPr>
            <a:r>
              <a:rPr lang="en" sz="1300" b="0" i="0" u="none" strike="noStrike" cap="none" dirty="0">
                <a:solidFill>
                  <a:schemeClr val="dk1"/>
                </a:solidFill>
                <a:highlight>
                  <a:srgbClr val="FFFFFF"/>
                </a:highlight>
                <a:latin typeface="Arial"/>
                <a:ea typeface="Arial"/>
                <a:cs typeface="Arial"/>
                <a:sym typeface="Arial"/>
              </a:rPr>
              <a:t>PRIMARY KEY Constraint is a combination of NOT NULL and Unique constraints.</a:t>
            </a:r>
            <a:endParaRPr sz="1300" b="0" i="0" u="none" strike="noStrike" cap="none" dirty="0">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dirty="0">
                <a:solidFill>
                  <a:schemeClr val="dk1"/>
                </a:solidFill>
                <a:highlight>
                  <a:srgbClr val="FFFFFF"/>
                </a:highlight>
                <a:latin typeface="Arial"/>
                <a:ea typeface="Arial"/>
                <a:cs typeface="Arial"/>
                <a:sym typeface="Arial"/>
              </a:rPr>
              <a:t>NOT NULL constraint and a UNIQUE constraint together forms a PRIMARY constraint.</a:t>
            </a:r>
            <a:endParaRPr sz="1300" b="0" i="0" u="none" strike="noStrike" cap="none" dirty="0">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dirty="0">
                <a:solidFill>
                  <a:schemeClr val="dk1"/>
                </a:solidFill>
                <a:highlight>
                  <a:srgbClr val="FFFFFF"/>
                </a:highlight>
                <a:latin typeface="Arial"/>
                <a:ea typeface="Arial"/>
                <a:cs typeface="Arial"/>
                <a:sym typeface="Arial"/>
              </a:rPr>
              <a:t>The column to which we have applied the primary constraint will always contain a unique value and will not allow null values.</a:t>
            </a:r>
            <a:endParaRPr sz="1300" b="0" i="0" u="none" strike="noStrike" cap="none" dirty="0">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dirty="0">
                <a:solidFill>
                  <a:schemeClr val="dk1"/>
                </a:solidFill>
                <a:highlight>
                  <a:srgbClr val="FFFFFF"/>
                </a:highlight>
                <a:latin typeface="Arial"/>
                <a:ea typeface="Arial"/>
                <a:cs typeface="Arial"/>
                <a:sym typeface="Arial"/>
              </a:rPr>
              <a:t>Primary keys cannot be NULL, unique keys can be. There can be more UNIQUE columns, but only one primary key in a table.</a:t>
            </a:r>
            <a:endParaRPr sz="1300" b="0" i="0" u="none" strike="noStrike" cap="none" dirty="0">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Roboto"/>
              <a:buChar char="●"/>
            </a:pPr>
            <a:r>
              <a:rPr lang="en" sz="1300" b="0" i="0" u="none" strike="noStrike" cap="none" dirty="0">
                <a:solidFill>
                  <a:schemeClr val="dk1"/>
                </a:solidFill>
                <a:highlight>
                  <a:srgbClr val="FFFFFF"/>
                </a:highlight>
                <a:latin typeface="Arial"/>
                <a:ea typeface="Arial"/>
                <a:cs typeface="Arial"/>
                <a:sym typeface="Arial"/>
              </a:rPr>
              <a:t>Primary keys become foreign keys in other tables, when creating relations among tables.</a:t>
            </a:r>
            <a:endParaRPr sz="13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Syntax: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rgbClr val="006699"/>
                </a:solidFill>
                <a:latin typeface="Roboto"/>
                <a:ea typeface="Roboto"/>
                <a:cs typeface="Roboto"/>
                <a:sym typeface="Roboto"/>
              </a:rPr>
              <a:t>CREATE</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rgbClr val="006699"/>
                </a:solidFill>
                <a:latin typeface="Roboto"/>
                <a:ea typeface="Roboto"/>
                <a:cs typeface="Roboto"/>
                <a:sym typeface="Roboto"/>
              </a:rPr>
              <a:t>TABLE</a:t>
            </a:r>
            <a:r>
              <a:rPr lang="en" sz="1200" b="0" i="0" u="none" strike="noStrike" cap="none" dirty="0">
                <a:solidFill>
                  <a:schemeClr val="dk1"/>
                </a:solidFill>
                <a:latin typeface="Roboto"/>
                <a:ea typeface="Roboto"/>
                <a:cs typeface="Roboto"/>
                <a:sym typeface="Roboto"/>
              </a:rPr>
              <a:t> TableName (ColumnName1 datatype </a:t>
            </a:r>
            <a:r>
              <a:rPr lang="en" sz="1200" b="1" i="0" u="none" strike="noStrike" cap="none" dirty="0">
                <a:solidFill>
                  <a:srgbClr val="006699"/>
                </a:solidFill>
                <a:latin typeface="Roboto"/>
                <a:ea typeface="Roboto"/>
                <a:cs typeface="Roboto"/>
                <a:sym typeface="Roboto"/>
              </a:rPr>
              <a:t>PRIMARY</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rgbClr val="006699"/>
                </a:solidFill>
                <a:latin typeface="Roboto"/>
                <a:ea typeface="Roboto"/>
                <a:cs typeface="Roboto"/>
                <a:sym typeface="Roboto"/>
              </a:rPr>
              <a:t>KEY</a:t>
            </a:r>
            <a:r>
              <a:rPr lang="en" sz="1200" b="0" i="0" u="none" strike="noStrike" cap="none" dirty="0">
                <a:solidFill>
                  <a:schemeClr val="dk1"/>
                </a:solidFill>
                <a:latin typeface="Roboto"/>
                <a:ea typeface="Roboto"/>
                <a:cs typeface="Roboto"/>
                <a:sym typeface="Roboto"/>
              </a:rPr>
              <a:t>, ColumnName2 datatype,…., ColumnNameN datatype);</a:t>
            </a: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E.g:</a:t>
            </a: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rgbClr val="006699"/>
                </a:solidFill>
                <a:latin typeface="Roboto"/>
                <a:ea typeface="Roboto"/>
                <a:cs typeface="Roboto"/>
                <a:sym typeface="Roboto"/>
              </a:rPr>
              <a:t>CREATE</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rgbClr val="006699"/>
                </a:solidFill>
                <a:latin typeface="Roboto"/>
                <a:ea typeface="Roboto"/>
                <a:cs typeface="Roboto"/>
                <a:sym typeface="Roboto"/>
              </a:rPr>
              <a:t>TABLE</a:t>
            </a:r>
            <a:r>
              <a:rPr lang="en" sz="1200" b="0" i="0" u="none" strike="noStrike" cap="none" dirty="0">
                <a:solidFill>
                  <a:schemeClr val="dk1"/>
                </a:solidFill>
                <a:latin typeface="Roboto"/>
                <a:ea typeface="Roboto"/>
                <a:cs typeface="Roboto"/>
                <a:sym typeface="Roboto"/>
              </a:rPr>
              <a:t> student(StudentID </a:t>
            </a:r>
            <a:r>
              <a:rPr lang="en" sz="1200" b="1" i="0" u="none" strike="noStrike" cap="none" dirty="0">
                <a:solidFill>
                  <a:srgbClr val="006699"/>
                </a:solidFill>
                <a:latin typeface="Roboto"/>
                <a:ea typeface="Roboto"/>
                <a:cs typeface="Roboto"/>
                <a:sym typeface="Roboto"/>
              </a:rPr>
              <a:t>INT</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rgbClr val="006699"/>
                </a:solidFill>
                <a:latin typeface="Roboto"/>
                <a:ea typeface="Roboto"/>
                <a:cs typeface="Roboto"/>
                <a:sym typeface="Roboto"/>
              </a:rPr>
              <a:t>PRIMARY</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rgbClr val="006699"/>
                </a:solidFill>
                <a:latin typeface="Roboto"/>
                <a:ea typeface="Roboto"/>
                <a:cs typeface="Roboto"/>
                <a:sym typeface="Roboto"/>
              </a:rPr>
              <a:t>KEY</a:t>
            </a:r>
            <a:r>
              <a:rPr lang="en" sz="1200" b="0" i="0" u="none" strike="noStrike" cap="none" dirty="0">
                <a:solidFill>
                  <a:schemeClr val="dk1"/>
                </a:solidFill>
                <a:latin typeface="Roboto"/>
                <a:ea typeface="Roboto"/>
                <a:cs typeface="Roboto"/>
                <a:sym typeface="Roboto"/>
              </a:rPr>
              <a:t>, Student_FirstName </a:t>
            </a:r>
            <a:r>
              <a:rPr lang="en" sz="1200" b="1" i="0" u="none" strike="noStrike" cap="none" dirty="0">
                <a:solidFill>
                  <a:srgbClr val="006699"/>
                </a:solidFill>
                <a:latin typeface="Roboto"/>
                <a:ea typeface="Roboto"/>
                <a:cs typeface="Roboto"/>
                <a:sym typeface="Roboto"/>
              </a:rPr>
              <a:t>VARCHAR</a:t>
            </a:r>
            <a:r>
              <a:rPr lang="en" sz="1200" b="0" i="0" u="none" strike="noStrike" cap="none" dirty="0">
                <a:solidFill>
                  <a:schemeClr val="dk1"/>
                </a:solidFill>
                <a:latin typeface="Roboto"/>
                <a:ea typeface="Roboto"/>
                <a:cs typeface="Roboto"/>
                <a:sym typeface="Roboto"/>
              </a:rPr>
              <a:t>(20), Student_LastName </a:t>
            </a:r>
            <a:r>
              <a:rPr lang="en" sz="1200" b="1" i="0" u="none" strike="noStrike" cap="none" dirty="0">
                <a:solidFill>
                  <a:srgbClr val="006699"/>
                </a:solidFill>
                <a:latin typeface="Roboto"/>
                <a:ea typeface="Roboto"/>
                <a:cs typeface="Roboto"/>
                <a:sym typeface="Roboto"/>
              </a:rPr>
              <a:t>VARCHAR</a:t>
            </a:r>
            <a:r>
              <a:rPr lang="en" sz="1200" b="0" i="0" u="none" strike="noStrike" cap="none" dirty="0">
                <a:solidFill>
                  <a:schemeClr val="dk1"/>
                </a:solidFill>
                <a:latin typeface="Roboto"/>
                <a:ea typeface="Roboto"/>
                <a:cs typeface="Roboto"/>
                <a:sym typeface="Roboto"/>
              </a:rPr>
              <a:t>(20));</a:t>
            </a:r>
            <a:endParaRPr sz="1200" b="0" i="0" u="none" strike="noStrike" cap="none" dirty="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56650" y="66591"/>
            <a:ext cx="8972700" cy="45945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dirty="0">
                <a:solidFill>
                  <a:schemeClr val="dk1"/>
                </a:solidFill>
                <a:highlight>
                  <a:srgbClr val="FFFFFF"/>
                </a:highlight>
                <a:latin typeface="Arial"/>
                <a:ea typeface="Arial"/>
                <a:cs typeface="Arial"/>
                <a:sym typeface="Arial"/>
              </a:rPr>
              <a:t>4. FOREIGN KEY</a:t>
            </a:r>
            <a:endParaRPr sz="1600" b="1" i="0" u="none" strike="noStrike" cap="none" dirty="0">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150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A FOREIGN KEY in one table points to a PRIMARY KEY in another table. It is a referential constraint between two tables.</a:t>
            </a:r>
            <a:endParaRPr sz="1400" b="0" i="0" u="none" strike="noStrike" cap="none" dirty="0">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When we have two tables, and one table takes reference from another table, i.e., the same column is present in both the tables and that column acts as a primary key in one table. That particular column will act as a foreign key in another table.</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400"/>
              <a:buFont typeface="Arial"/>
              <a:buNone/>
            </a:pPr>
            <a:r>
              <a:rPr lang="en" sz="1400" b="0" i="0" u="none" strike="noStrike" cap="none" dirty="0">
                <a:solidFill>
                  <a:schemeClr val="dk1"/>
                </a:solidFill>
                <a:highlight>
                  <a:srgbClr val="FFFFFF"/>
                </a:highlight>
                <a:latin typeface="Arial"/>
                <a:ea typeface="Arial"/>
                <a:cs typeface="Arial"/>
                <a:sym typeface="Arial"/>
              </a:rPr>
              <a:t>Syntax:</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300"/>
              <a:buFont typeface="Arial"/>
              <a:buNone/>
            </a:pPr>
            <a:r>
              <a:rPr lang="en" sz="1300" b="1" i="0" u="none" strike="noStrike" cap="none" dirty="0">
                <a:solidFill>
                  <a:schemeClr val="dk1"/>
                </a:solidFill>
                <a:latin typeface="Arial"/>
                <a:ea typeface="Arial"/>
                <a:cs typeface="Arial"/>
                <a:sym typeface="Arial"/>
              </a:rPr>
              <a:t>CREATE</a:t>
            </a:r>
            <a:r>
              <a:rPr lang="en" sz="1300" b="0" i="0" u="none" strike="noStrike" cap="none" dirty="0">
                <a:solidFill>
                  <a:schemeClr val="dk1"/>
                </a:solidFill>
                <a:latin typeface="Arial"/>
                <a:ea typeface="Arial"/>
                <a:cs typeface="Arial"/>
                <a:sym typeface="Arial"/>
              </a:rPr>
              <a:t> </a:t>
            </a:r>
            <a:r>
              <a:rPr lang="en" sz="1300" b="1" i="0" u="none" strike="noStrike" cap="none" dirty="0">
                <a:solidFill>
                  <a:schemeClr val="dk1"/>
                </a:solidFill>
                <a:latin typeface="Arial"/>
                <a:ea typeface="Arial"/>
                <a:cs typeface="Arial"/>
                <a:sym typeface="Arial"/>
              </a:rPr>
              <a:t>TABLE</a:t>
            </a:r>
            <a:r>
              <a:rPr lang="en" sz="1300" b="0" i="0" u="none" strike="noStrike" cap="none" dirty="0">
                <a:solidFill>
                  <a:schemeClr val="dk1"/>
                </a:solidFill>
                <a:latin typeface="Arial"/>
                <a:ea typeface="Arial"/>
                <a:cs typeface="Arial"/>
                <a:sym typeface="Arial"/>
              </a:rPr>
              <a:t> tablename(ColumnName1 Datatype(</a:t>
            </a:r>
            <a:r>
              <a:rPr lang="en" sz="1300" b="1" i="0" u="none" strike="noStrike" cap="none" dirty="0">
                <a:solidFill>
                  <a:schemeClr val="dk1"/>
                </a:solidFill>
                <a:latin typeface="Arial"/>
                <a:ea typeface="Arial"/>
                <a:cs typeface="Arial"/>
                <a:sym typeface="Arial"/>
              </a:rPr>
              <a:t>SIZE</a:t>
            </a:r>
            <a:r>
              <a:rPr lang="en" sz="1300" b="0" i="0" u="none" strike="noStrike" cap="none" dirty="0">
                <a:solidFill>
                  <a:schemeClr val="dk1"/>
                </a:solidFill>
                <a:latin typeface="Arial"/>
                <a:ea typeface="Arial"/>
                <a:cs typeface="Arial"/>
                <a:sym typeface="Arial"/>
              </a:rPr>
              <a:t>) </a:t>
            </a:r>
            <a:r>
              <a:rPr lang="en" sz="1300" b="1" i="0" u="none" strike="noStrike" cap="none" dirty="0">
                <a:solidFill>
                  <a:schemeClr val="dk1"/>
                </a:solidFill>
                <a:latin typeface="Arial"/>
                <a:ea typeface="Arial"/>
                <a:cs typeface="Arial"/>
                <a:sym typeface="Arial"/>
              </a:rPr>
              <a:t>PRIMARY</a:t>
            </a:r>
            <a:r>
              <a:rPr lang="en" sz="1300" b="0" i="0" u="none" strike="noStrike" cap="none" dirty="0">
                <a:solidFill>
                  <a:schemeClr val="dk1"/>
                </a:solidFill>
                <a:latin typeface="Arial"/>
                <a:ea typeface="Arial"/>
                <a:cs typeface="Arial"/>
                <a:sym typeface="Arial"/>
              </a:rPr>
              <a:t> </a:t>
            </a:r>
            <a:r>
              <a:rPr lang="en" sz="1300" b="1" i="0" u="none" strike="noStrike" cap="none" dirty="0">
                <a:solidFill>
                  <a:schemeClr val="dk1"/>
                </a:solidFill>
                <a:latin typeface="Arial"/>
                <a:ea typeface="Arial"/>
                <a:cs typeface="Arial"/>
                <a:sym typeface="Arial"/>
              </a:rPr>
              <a:t>KEY</a:t>
            </a:r>
            <a:r>
              <a:rPr lang="en" sz="1300" b="0" i="0" u="none" strike="noStrike" cap="none" dirty="0">
                <a:solidFill>
                  <a:schemeClr val="dk1"/>
                </a:solidFill>
                <a:latin typeface="Arial"/>
                <a:ea typeface="Arial"/>
                <a:cs typeface="Arial"/>
                <a:sym typeface="Arial"/>
              </a:rPr>
              <a:t>, ColumnNameN Datatype(</a:t>
            </a:r>
            <a:r>
              <a:rPr lang="en" sz="1300" b="1" i="0" u="none" strike="noStrike" cap="none" dirty="0">
                <a:solidFill>
                  <a:schemeClr val="dk1"/>
                </a:solidFill>
                <a:latin typeface="Arial"/>
                <a:ea typeface="Arial"/>
                <a:cs typeface="Arial"/>
                <a:sym typeface="Arial"/>
              </a:rPr>
              <a:t>SIZE</a:t>
            </a:r>
            <a:r>
              <a:rPr lang="en" sz="1300" b="0" i="0" u="none" strike="noStrike" cap="none" dirty="0">
                <a:solidFill>
                  <a:schemeClr val="dk1"/>
                </a:solidFill>
                <a:latin typeface="Arial"/>
                <a:ea typeface="Arial"/>
                <a:cs typeface="Arial"/>
                <a:sym typeface="Arial"/>
              </a:rPr>
              <a:t>), </a:t>
            </a:r>
            <a:r>
              <a:rPr lang="en" sz="1300" b="1" i="0" u="none" strike="noStrike" cap="none" dirty="0">
                <a:solidFill>
                  <a:schemeClr val="dk1"/>
                </a:solidFill>
                <a:latin typeface="Arial"/>
                <a:ea typeface="Arial"/>
                <a:cs typeface="Arial"/>
                <a:sym typeface="Arial"/>
              </a:rPr>
              <a:t>FOREIGN</a:t>
            </a:r>
            <a:r>
              <a:rPr lang="en" sz="1300" b="0" i="0" u="none" strike="noStrike" cap="none" dirty="0">
                <a:solidFill>
                  <a:schemeClr val="dk1"/>
                </a:solidFill>
                <a:latin typeface="Arial"/>
                <a:ea typeface="Arial"/>
                <a:cs typeface="Arial"/>
                <a:sym typeface="Arial"/>
              </a:rPr>
              <a:t> </a:t>
            </a:r>
            <a:r>
              <a:rPr lang="en" sz="1300" b="1" i="0" u="none" strike="noStrike" cap="none" dirty="0">
                <a:solidFill>
                  <a:schemeClr val="dk1"/>
                </a:solidFill>
                <a:latin typeface="Arial"/>
                <a:ea typeface="Arial"/>
                <a:cs typeface="Arial"/>
                <a:sym typeface="Arial"/>
              </a:rPr>
              <a:t>KEY</a:t>
            </a:r>
            <a:r>
              <a:rPr lang="en" sz="1300" b="0" i="0" u="none" strike="noStrike" cap="none" dirty="0">
                <a:solidFill>
                  <a:schemeClr val="dk1"/>
                </a:solidFill>
                <a:latin typeface="Arial"/>
                <a:ea typeface="Arial"/>
                <a:cs typeface="Arial"/>
                <a:sym typeface="Arial"/>
              </a:rPr>
              <a:t>( ColumnName ) </a:t>
            </a:r>
            <a:r>
              <a:rPr lang="en" sz="1300" b="1" i="0" u="none" strike="noStrike" cap="none" dirty="0">
                <a:solidFill>
                  <a:schemeClr val="dk1"/>
                </a:solidFill>
                <a:latin typeface="Arial"/>
                <a:ea typeface="Arial"/>
                <a:cs typeface="Arial"/>
                <a:sym typeface="Arial"/>
              </a:rPr>
              <a:t>REFERENCES</a:t>
            </a:r>
            <a:r>
              <a:rPr lang="en" sz="1300" b="0" i="0" u="none" strike="noStrike" cap="none" dirty="0">
                <a:solidFill>
                  <a:schemeClr val="dk1"/>
                </a:solidFill>
                <a:latin typeface="Arial"/>
                <a:ea typeface="Arial"/>
                <a:cs typeface="Arial"/>
                <a:sym typeface="Arial"/>
              </a:rPr>
              <a:t> PARENT_TABLE_NAME(Primary_Key_ColumnName)); </a:t>
            </a:r>
            <a:endParaRPr sz="1300" b="0" i="0" u="none" strike="noStrike" cap="none" dirty="0">
              <a:solidFill>
                <a:schemeClr val="dk1"/>
              </a:solidFill>
              <a:latin typeface="Arial"/>
              <a:ea typeface="Arial"/>
              <a:cs typeface="Arial"/>
              <a:sym typeface="Arial"/>
            </a:endParaRPr>
          </a:p>
          <a:p>
            <a:pPr marL="0" marR="25400" lvl="0" indent="0" algn="l" rtl="0">
              <a:lnSpc>
                <a:spcPct val="156250"/>
              </a:lnSpc>
              <a:spcBef>
                <a:spcPts val="1500"/>
              </a:spcBef>
              <a:spcAft>
                <a:spcPts val="0"/>
              </a:spcAft>
              <a:buClr>
                <a:srgbClr val="000000"/>
              </a:buClr>
              <a:buSzPts val="1300"/>
              <a:buFont typeface="Arial"/>
              <a:buNone/>
            </a:pPr>
            <a:r>
              <a:rPr lang="en" sz="1300" b="0" i="0" u="none" strike="noStrike" cap="none" dirty="0">
                <a:solidFill>
                  <a:schemeClr val="dk1"/>
                </a:solidFill>
                <a:latin typeface="Arial"/>
                <a:ea typeface="Arial"/>
                <a:cs typeface="Arial"/>
                <a:sym typeface="Arial"/>
              </a:rPr>
              <a:t>E.g.: </a:t>
            </a:r>
            <a:endParaRPr sz="1300" b="0" i="0" u="none" strike="noStrike" cap="none" dirty="0">
              <a:solidFill>
                <a:schemeClr val="dk1"/>
              </a:solidFill>
              <a:latin typeface="Arial"/>
              <a:ea typeface="Arial"/>
              <a:cs typeface="Arial"/>
              <a:sym typeface="Arial"/>
            </a:endParaRPr>
          </a:p>
          <a:p>
            <a:pPr marL="0" marR="25400" lvl="0" indent="0" algn="l" rtl="0">
              <a:lnSpc>
                <a:spcPct val="156250"/>
              </a:lnSpc>
              <a:spcBef>
                <a:spcPts val="1500"/>
              </a:spcBef>
              <a:spcAft>
                <a:spcPts val="1200"/>
              </a:spcAft>
              <a:buClr>
                <a:srgbClr val="000000"/>
              </a:buClr>
              <a:buSzPts val="1100"/>
              <a:buFont typeface="Arial"/>
              <a:buNone/>
            </a:pPr>
            <a:r>
              <a:rPr lang="en" sz="1100" b="1" i="0" u="none" strike="noStrike" cap="none" dirty="0">
                <a:solidFill>
                  <a:schemeClr val="dk1"/>
                </a:solidFill>
                <a:latin typeface="Arial"/>
                <a:ea typeface="Arial"/>
                <a:cs typeface="Arial"/>
                <a:sym typeface="Arial"/>
              </a:rPr>
              <a:t>CREATE</a:t>
            </a:r>
            <a:r>
              <a:rPr lang="en" sz="1100" b="0" i="0" u="none" strike="noStrike" cap="none" dirty="0">
                <a:solidFill>
                  <a:schemeClr val="dk1"/>
                </a:solidFill>
                <a:latin typeface="Arial"/>
                <a:ea typeface="Arial"/>
                <a:cs typeface="Arial"/>
                <a:sym typeface="Arial"/>
              </a:rPr>
              <a:t> </a:t>
            </a:r>
            <a:r>
              <a:rPr lang="en" sz="1100" b="1" i="0" u="none" strike="noStrike" cap="none" dirty="0">
                <a:solidFill>
                  <a:schemeClr val="dk1"/>
                </a:solidFill>
                <a:latin typeface="Arial"/>
                <a:ea typeface="Arial"/>
                <a:cs typeface="Arial"/>
                <a:sym typeface="Arial"/>
              </a:rPr>
              <a:t>TABLE</a:t>
            </a:r>
            <a:r>
              <a:rPr lang="en" sz="1100" b="0" i="0" u="none" strike="noStrike" cap="none" dirty="0">
                <a:solidFill>
                  <a:schemeClr val="dk1"/>
                </a:solidFill>
                <a:latin typeface="Arial"/>
                <a:ea typeface="Arial"/>
                <a:cs typeface="Arial"/>
                <a:sym typeface="Arial"/>
              </a:rPr>
              <a:t> employee (Emp_ID </a:t>
            </a:r>
            <a:r>
              <a:rPr lang="en" sz="1100" b="1" i="0" u="none" strike="noStrike" cap="none" dirty="0">
                <a:solidFill>
                  <a:schemeClr val="dk1"/>
                </a:solidFill>
                <a:latin typeface="Arial"/>
                <a:ea typeface="Arial"/>
                <a:cs typeface="Arial"/>
                <a:sym typeface="Arial"/>
              </a:rPr>
              <a:t>INT</a:t>
            </a:r>
            <a:r>
              <a:rPr lang="en" sz="1100" b="0" i="0" u="none" strike="noStrike" cap="none" dirty="0">
                <a:solidFill>
                  <a:schemeClr val="dk1"/>
                </a:solidFill>
                <a:latin typeface="Arial"/>
                <a:ea typeface="Arial"/>
                <a:cs typeface="Arial"/>
                <a:sym typeface="Arial"/>
              </a:rPr>
              <a:t> NOT NULL </a:t>
            </a:r>
            <a:r>
              <a:rPr lang="en" sz="1100" b="1" i="0" u="none" strike="noStrike" cap="none" dirty="0">
                <a:solidFill>
                  <a:schemeClr val="dk1"/>
                </a:solidFill>
                <a:latin typeface="Arial"/>
                <a:ea typeface="Arial"/>
                <a:cs typeface="Arial"/>
                <a:sym typeface="Arial"/>
              </a:rPr>
              <a:t>PRIMARY</a:t>
            </a:r>
            <a:r>
              <a:rPr lang="en" sz="1100" b="0" i="0" u="none" strike="noStrike" cap="none" dirty="0">
                <a:solidFill>
                  <a:schemeClr val="dk1"/>
                </a:solidFill>
                <a:latin typeface="Arial"/>
                <a:ea typeface="Arial"/>
                <a:cs typeface="Arial"/>
                <a:sym typeface="Arial"/>
              </a:rPr>
              <a:t> </a:t>
            </a:r>
            <a:r>
              <a:rPr lang="en" sz="1100" b="1" i="0" u="none" strike="noStrike" cap="none" dirty="0">
                <a:solidFill>
                  <a:schemeClr val="dk1"/>
                </a:solidFill>
                <a:latin typeface="Arial"/>
                <a:ea typeface="Arial"/>
                <a:cs typeface="Arial"/>
                <a:sym typeface="Arial"/>
              </a:rPr>
              <a:t>KEY</a:t>
            </a:r>
            <a:r>
              <a:rPr lang="en" sz="1100" b="0" i="0" u="none" strike="noStrike" cap="none" dirty="0">
                <a:solidFill>
                  <a:schemeClr val="dk1"/>
                </a:solidFill>
                <a:latin typeface="Arial"/>
                <a:ea typeface="Arial"/>
                <a:cs typeface="Arial"/>
                <a:sym typeface="Arial"/>
              </a:rPr>
              <a:t>, Emp_Name </a:t>
            </a:r>
            <a:r>
              <a:rPr lang="en" sz="1100" b="1" i="0" u="none" strike="noStrike" cap="none" dirty="0">
                <a:solidFill>
                  <a:schemeClr val="dk1"/>
                </a:solidFill>
                <a:latin typeface="Arial"/>
                <a:ea typeface="Arial"/>
                <a:cs typeface="Arial"/>
                <a:sym typeface="Arial"/>
              </a:rPr>
              <a:t>VARCHAR</a:t>
            </a:r>
            <a:r>
              <a:rPr lang="en" sz="1100" b="0" i="0" u="none" strike="noStrike" cap="none" dirty="0">
                <a:solidFill>
                  <a:schemeClr val="dk1"/>
                </a:solidFill>
                <a:latin typeface="Arial"/>
                <a:ea typeface="Arial"/>
                <a:cs typeface="Arial"/>
                <a:sym typeface="Arial"/>
              </a:rPr>
              <a:t> (40), Emp_Salary </a:t>
            </a:r>
            <a:r>
              <a:rPr lang="en" sz="1100" b="1" i="0" u="none" strike="noStrike" cap="none" dirty="0">
                <a:solidFill>
                  <a:schemeClr val="dk1"/>
                </a:solidFill>
                <a:latin typeface="Arial"/>
                <a:ea typeface="Arial"/>
                <a:cs typeface="Arial"/>
                <a:sym typeface="Arial"/>
              </a:rPr>
              <a:t>VARCHAR</a:t>
            </a:r>
            <a:r>
              <a:rPr lang="en" sz="1100" b="0" i="0" u="none" strike="noStrike" cap="none" dirty="0">
                <a:solidFill>
                  <a:schemeClr val="dk1"/>
                </a:solidFill>
                <a:latin typeface="Arial"/>
                <a:ea typeface="Arial"/>
                <a:cs typeface="Arial"/>
                <a:sym typeface="Arial"/>
              </a:rPr>
              <a:t> (40));</a:t>
            </a:r>
            <a:endParaRPr sz="1100" b="0" i="0" u="none" strike="noStrike" cap="none" dirty="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p:nvPr/>
        </p:nvSpPr>
        <p:spPr>
          <a:xfrm>
            <a:off x="101975" y="90625"/>
            <a:ext cx="8927400" cy="45414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dirty="0">
                <a:solidFill>
                  <a:schemeClr val="dk1"/>
                </a:solidFill>
                <a:highlight>
                  <a:srgbClr val="FFFFFF"/>
                </a:highlight>
                <a:latin typeface="Arial"/>
                <a:ea typeface="Arial"/>
                <a:cs typeface="Arial"/>
                <a:sym typeface="Arial"/>
              </a:rPr>
              <a:t>5. CHECK</a:t>
            </a:r>
            <a:endParaRPr sz="1600" b="1" i="0" u="none" strike="noStrike" cap="none" dirty="0">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150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Whenever a check constraint is applied to the table's column, and the user wants to insert the value in it, then the value will first be checked for certain conditions before inserting the value into that column.</a:t>
            </a:r>
            <a:endParaRPr sz="14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Syntax:</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CREATE</a:t>
            </a:r>
            <a:r>
              <a:rPr lang="en" sz="1400" b="0" i="0" u="none" strike="noStrike" cap="none" dirty="0">
                <a:solidFill>
                  <a:schemeClr val="dk1"/>
                </a:solidFill>
                <a:latin typeface="Arial"/>
                <a:ea typeface="Arial"/>
                <a:cs typeface="Arial"/>
                <a:sym typeface="Arial"/>
              </a:rPr>
              <a:t> </a:t>
            </a:r>
            <a:r>
              <a:rPr lang="en" sz="1400" b="1" i="0" u="none" strike="noStrike" cap="none" dirty="0">
                <a:solidFill>
                  <a:schemeClr val="dk1"/>
                </a:solidFill>
                <a:latin typeface="Arial"/>
                <a:ea typeface="Arial"/>
                <a:cs typeface="Arial"/>
                <a:sym typeface="Arial"/>
              </a:rPr>
              <a:t>TABLE</a:t>
            </a:r>
            <a:r>
              <a:rPr lang="en" sz="1400" b="0" i="0" u="none" strike="noStrike" cap="none" dirty="0">
                <a:solidFill>
                  <a:schemeClr val="dk1"/>
                </a:solidFill>
                <a:latin typeface="Arial"/>
                <a:ea typeface="Arial"/>
                <a:cs typeface="Arial"/>
                <a:sym typeface="Arial"/>
              </a:rPr>
              <a:t> TableName (ColumnName1 datatype </a:t>
            </a:r>
            <a:r>
              <a:rPr lang="en" sz="1400" b="1" i="0" u="none" strike="noStrike" cap="none" dirty="0">
                <a:solidFill>
                  <a:schemeClr val="dk1"/>
                </a:solidFill>
                <a:latin typeface="Arial"/>
                <a:ea typeface="Arial"/>
                <a:cs typeface="Arial"/>
                <a:sym typeface="Arial"/>
              </a:rPr>
              <a:t>CHECK</a:t>
            </a:r>
            <a:r>
              <a:rPr lang="en" sz="1400" b="0" i="0" u="none" strike="noStrike" cap="none" dirty="0">
                <a:solidFill>
                  <a:schemeClr val="dk1"/>
                </a:solidFill>
                <a:latin typeface="Arial"/>
                <a:ea typeface="Arial"/>
                <a:cs typeface="Arial"/>
                <a:sym typeface="Arial"/>
              </a:rPr>
              <a:t> (ColumnName1 Condition), ColumnName2 datatype,…., ColumnNameN datatype);</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E.g.:</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CREATE</a:t>
            </a:r>
            <a:r>
              <a:rPr lang="en" sz="1400" b="0" i="0" u="none" strike="noStrike" cap="none" dirty="0">
                <a:solidFill>
                  <a:schemeClr val="dk1"/>
                </a:solidFill>
                <a:latin typeface="Arial"/>
                <a:ea typeface="Arial"/>
                <a:cs typeface="Arial"/>
                <a:sym typeface="Arial"/>
              </a:rPr>
              <a:t> </a:t>
            </a:r>
            <a:r>
              <a:rPr lang="en" sz="1400" b="1" i="0" u="none" strike="noStrike" cap="none" dirty="0">
                <a:solidFill>
                  <a:schemeClr val="dk1"/>
                </a:solidFill>
                <a:latin typeface="Arial"/>
                <a:ea typeface="Arial"/>
                <a:cs typeface="Arial"/>
                <a:sym typeface="Arial"/>
              </a:rPr>
              <a:t>TABLE</a:t>
            </a:r>
            <a:r>
              <a:rPr lang="en" sz="1400" b="0" i="0" u="none" strike="noStrike" cap="none" dirty="0">
                <a:solidFill>
                  <a:schemeClr val="dk1"/>
                </a:solidFill>
                <a:latin typeface="Arial"/>
                <a:ea typeface="Arial"/>
                <a:cs typeface="Arial"/>
                <a:sym typeface="Arial"/>
              </a:rPr>
              <a:t> student(</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StudentID </a:t>
            </a:r>
            <a:r>
              <a:rPr lang="en" sz="1400" b="1" i="0" u="none" strike="noStrike" cap="none" dirty="0">
                <a:solidFill>
                  <a:schemeClr val="dk1"/>
                </a:solidFill>
                <a:latin typeface="Arial"/>
                <a:ea typeface="Arial"/>
                <a:cs typeface="Arial"/>
                <a:sym typeface="Arial"/>
              </a:rPr>
              <a:t>INT</a:t>
            </a:r>
            <a:r>
              <a:rPr lang="en" sz="1400" b="0" i="0" u="none" strike="noStrike" cap="none" dirty="0">
                <a:solidFill>
                  <a:schemeClr val="dk1"/>
                </a:solidFill>
                <a:latin typeface="Arial"/>
                <a:ea typeface="Arial"/>
                <a:cs typeface="Arial"/>
                <a:sym typeface="Arial"/>
              </a:rPr>
              <a:t>, Student_FirstName </a:t>
            </a:r>
            <a:r>
              <a:rPr lang="en" sz="1400" b="1" i="0" u="none" strike="noStrike" cap="none" dirty="0">
                <a:solidFill>
                  <a:schemeClr val="dk1"/>
                </a:solidFill>
                <a:latin typeface="Arial"/>
                <a:ea typeface="Arial"/>
                <a:cs typeface="Arial"/>
                <a:sym typeface="Arial"/>
              </a:rPr>
              <a:t>VARCHAR</a:t>
            </a:r>
            <a:r>
              <a:rPr lang="en" sz="1400" b="0" i="0" u="none" strike="noStrike" cap="none" dirty="0">
                <a:solidFill>
                  <a:schemeClr val="dk1"/>
                </a:solidFill>
                <a:latin typeface="Arial"/>
                <a:ea typeface="Arial"/>
                <a:cs typeface="Arial"/>
                <a:sym typeface="Arial"/>
              </a:rPr>
              <a:t>(20),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Student_LastName </a:t>
            </a:r>
            <a:r>
              <a:rPr lang="en" sz="1400" b="1" i="0" u="none" strike="noStrike" cap="none" dirty="0">
                <a:solidFill>
                  <a:schemeClr val="dk1"/>
                </a:solidFill>
                <a:latin typeface="Arial"/>
                <a:ea typeface="Arial"/>
                <a:cs typeface="Arial"/>
                <a:sym typeface="Arial"/>
              </a:rPr>
              <a:t>VARCHAR</a:t>
            </a:r>
            <a:r>
              <a:rPr lang="en" sz="1400" b="0" i="0" u="none" strike="noStrike" cap="none" dirty="0">
                <a:solidFill>
                  <a:schemeClr val="dk1"/>
                </a:solidFill>
                <a:latin typeface="Arial"/>
                <a:ea typeface="Arial"/>
                <a:cs typeface="Arial"/>
                <a:sym typeface="Arial"/>
              </a:rPr>
              <a:t>(20),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Student_PhoneNumber </a:t>
            </a:r>
            <a:r>
              <a:rPr lang="en" sz="1400" b="1" i="0" u="none" strike="noStrike" cap="none" dirty="0">
                <a:solidFill>
                  <a:schemeClr val="dk1"/>
                </a:solidFill>
                <a:latin typeface="Arial"/>
                <a:ea typeface="Arial"/>
                <a:cs typeface="Arial"/>
                <a:sym typeface="Arial"/>
              </a:rPr>
              <a:t>VARCHAR</a:t>
            </a:r>
            <a:r>
              <a:rPr lang="en" sz="1400" b="0" i="0" u="none" strike="noStrike" cap="none" dirty="0">
                <a:solidFill>
                  <a:schemeClr val="dk1"/>
                </a:solidFill>
                <a:latin typeface="Arial"/>
                <a:ea typeface="Arial"/>
                <a:cs typeface="Arial"/>
                <a:sym typeface="Arial"/>
              </a:rPr>
              <a:t>(20),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Student_Email_ID </a:t>
            </a:r>
            <a:r>
              <a:rPr lang="en" sz="1400" b="1" i="0" u="none" strike="noStrike" cap="none" dirty="0">
                <a:solidFill>
                  <a:schemeClr val="dk1"/>
                </a:solidFill>
                <a:latin typeface="Arial"/>
                <a:ea typeface="Arial"/>
                <a:cs typeface="Arial"/>
                <a:sym typeface="Arial"/>
              </a:rPr>
              <a:t>VARCHAR</a:t>
            </a:r>
            <a:r>
              <a:rPr lang="en" sz="1400" b="0" i="0" u="none" strike="noStrike" cap="none" dirty="0">
                <a:solidFill>
                  <a:schemeClr val="dk1"/>
                </a:solidFill>
                <a:latin typeface="Arial"/>
                <a:ea typeface="Arial"/>
                <a:cs typeface="Arial"/>
                <a:sym typeface="Arial"/>
              </a:rPr>
              <a:t>(40),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Age </a:t>
            </a:r>
            <a:r>
              <a:rPr lang="en" sz="1400" b="1" i="0" u="none" strike="noStrike" cap="none" dirty="0">
                <a:solidFill>
                  <a:schemeClr val="dk1"/>
                </a:solidFill>
                <a:latin typeface="Arial"/>
                <a:ea typeface="Arial"/>
                <a:cs typeface="Arial"/>
                <a:sym typeface="Arial"/>
              </a:rPr>
              <a:t>INT</a:t>
            </a:r>
            <a:r>
              <a:rPr lang="en" sz="1400" b="0" i="0" u="none" strike="noStrike" cap="none" dirty="0">
                <a:solidFill>
                  <a:schemeClr val="dk1"/>
                </a:solidFill>
                <a:latin typeface="Arial"/>
                <a:ea typeface="Arial"/>
                <a:cs typeface="Arial"/>
                <a:sym typeface="Arial"/>
              </a:rPr>
              <a:t> </a:t>
            </a:r>
            <a:r>
              <a:rPr lang="en" sz="1400" b="1" i="0" u="none" strike="noStrike" cap="none" dirty="0">
                <a:solidFill>
                  <a:schemeClr val="dk1"/>
                </a:solidFill>
                <a:latin typeface="Arial"/>
                <a:ea typeface="Arial"/>
                <a:cs typeface="Arial"/>
                <a:sym typeface="Arial"/>
              </a:rPr>
              <a:t>CHECK</a:t>
            </a:r>
            <a:r>
              <a:rPr lang="en" sz="1400" b="0" i="0" u="none" strike="noStrike" cap="none" dirty="0">
                <a:solidFill>
                  <a:schemeClr val="dk1"/>
                </a:solidFill>
                <a:latin typeface="Arial"/>
                <a:ea typeface="Arial"/>
                <a:cs typeface="Arial"/>
                <a:sym typeface="Arial"/>
              </a:rPr>
              <a:t>( Age &lt;= 15)); </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p:nvPr/>
        </p:nvSpPr>
        <p:spPr>
          <a:xfrm>
            <a:off x="147275" y="67975"/>
            <a:ext cx="8836800" cy="52248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a:solidFill>
                  <a:schemeClr val="dk1"/>
                </a:solidFill>
                <a:highlight>
                  <a:srgbClr val="FFFFFF"/>
                </a:highlight>
                <a:latin typeface="Arial"/>
                <a:ea typeface="Arial"/>
                <a:cs typeface="Arial"/>
                <a:sym typeface="Arial"/>
              </a:rPr>
              <a:t>6. DEFAULT</a:t>
            </a:r>
            <a:endParaRPr sz="1600" b="1" i="0" u="none" strike="noStrike" cap="none">
              <a:solidFill>
                <a:schemeClr val="dk1"/>
              </a:solidFill>
              <a:highlight>
                <a:srgbClr val="FFFFFF"/>
              </a:highlight>
              <a:latin typeface="Arial"/>
              <a:ea typeface="Arial"/>
              <a:cs typeface="Arial"/>
              <a:sym typeface="Arial"/>
            </a:endParaRPr>
          </a:p>
          <a:p>
            <a:pPr marL="457200" marR="0" lvl="0" indent="-311150" algn="just" rtl="0">
              <a:lnSpc>
                <a:spcPct val="115000"/>
              </a:lnSpc>
              <a:spcBef>
                <a:spcPts val="12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Whenever a default constraint is applied to the table's column, and the user has not specified the value to be inserted in it, then the default value which was specified while applying the default constraint will be inserted into that particular column.</a:t>
            </a:r>
            <a:endParaRPr sz="1300" b="0" i="0" u="none" strike="noStrike" cap="none">
              <a:solidFill>
                <a:schemeClr val="dk1"/>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Syntax:</a:t>
            </a:r>
            <a:endParaRPr sz="1300" b="0" i="0" u="none" strike="noStrike" cap="none">
              <a:solidFill>
                <a:schemeClr val="dk1"/>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TableName (ColumnName1 datatype </a:t>
            </a:r>
            <a:r>
              <a:rPr lang="en" sz="1300" b="1" i="0" u="none" strike="noStrike" cap="none">
                <a:solidFill>
                  <a:schemeClr val="dk1"/>
                </a:solidFill>
                <a:latin typeface="Arial"/>
                <a:ea typeface="Arial"/>
                <a:cs typeface="Arial"/>
                <a:sym typeface="Arial"/>
              </a:rPr>
              <a:t>DEFAULT</a:t>
            </a:r>
            <a:r>
              <a:rPr lang="en" sz="1300" b="0" i="0" u="none" strike="noStrike" cap="none">
                <a:solidFill>
                  <a:schemeClr val="dk1"/>
                </a:solidFill>
                <a:latin typeface="Arial"/>
                <a:ea typeface="Arial"/>
                <a:cs typeface="Arial"/>
                <a:sym typeface="Arial"/>
              </a:rPr>
              <a:t> Value, ColumnName2 datatype,…., ColumnNameN datatype);</a:t>
            </a:r>
            <a:endParaRPr sz="1300" b="0" i="0" u="none" strike="noStrike" cap="none">
              <a:solidFill>
                <a:schemeClr val="dk1"/>
              </a:solidFill>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E.g:</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student(</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StudentID </a:t>
            </a:r>
            <a:r>
              <a:rPr lang="en" sz="1300" b="1" i="0" u="none" strike="noStrike" cap="none">
                <a:solidFill>
                  <a:schemeClr val="dk1"/>
                </a:solidFill>
                <a:latin typeface="Arial"/>
                <a:ea typeface="Arial"/>
                <a:cs typeface="Arial"/>
                <a:sym typeface="Arial"/>
              </a:rPr>
              <a:t>INT</a:t>
            </a:r>
            <a:r>
              <a:rPr lang="en" sz="1300" b="0" i="0" u="none" strike="noStrike" cap="none">
                <a:solidFill>
                  <a:schemeClr val="dk1"/>
                </a:solidFill>
                <a:latin typeface="Arial"/>
                <a:ea typeface="Arial"/>
                <a:cs typeface="Arial"/>
                <a:sym typeface="Arial"/>
              </a:rPr>
              <a:t>,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Student_FirstName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 Student_LastName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Student_PhoneNumber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chemeClr val="dk1"/>
              </a:buClr>
              <a:buSzPts val="1100"/>
              <a:buFont typeface="Arial"/>
              <a:buNone/>
            </a:pPr>
            <a:r>
              <a:rPr lang="en" sz="1300" b="0" i="0" u="none" strike="noStrike" cap="none">
                <a:solidFill>
                  <a:schemeClr val="dk1"/>
                </a:solidFill>
                <a:latin typeface="Arial"/>
                <a:ea typeface="Arial"/>
                <a:cs typeface="Arial"/>
                <a:sym typeface="Arial"/>
              </a:rPr>
              <a:t>Student_Email_ID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(40) </a:t>
            </a:r>
            <a:r>
              <a:rPr lang="en" sz="1300" b="1" i="0" u="none" strike="noStrike" cap="none">
                <a:solidFill>
                  <a:schemeClr val="dk1"/>
                </a:solidFill>
                <a:latin typeface="Arial"/>
                <a:ea typeface="Arial"/>
                <a:cs typeface="Arial"/>
                <a:sym typeface="Arial"/>
              </a:rPr>
              <a:t>DEFAULT</a:t>
            </a:r>
            <a:r>
              <a:rPr lang="en" sz="1300" b="0" i="0" u="none" strike="noStrike" cap="none">
                <a:solidFill>
                  <a:schemeClr val="dk1"/>
                </a:solidFill>
                <a:latin typeface="Arial"/>
                <a:ea typeface="Arial"/>
                <a:cs typeface="Arial"/>
                <a:sym typeface="Arial"/>
              </a:rPr>
              <a:t> ‘xyz8@gmail.com’);</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p:nvPr/>
        </p:nvSpPr>
        <p:spPr>
          <a:xfrm>
            <a:off x="135950" y="124625"/>
            <a:ext cx="8871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DATA DEFINITION LANGUAGE (DDL)</a:t>
            </a:r>
            <a:endParaRPr sz="1400" b="1" i="0" u="sng" strike="noStrike" cap="none">
              <a:solidFill>
                <a:srgbClr val="C45911"/>
              </a:solidFill>
              <a:latin typeface="Arial"/>
              <a:ea typeface="Arial"/>
              <a:cs typeface="Arial"/>
              <a:sym typeface="Arial"/>
            </a:endParaRPr>
          </a:p>
        </p:txBody>
      </p:sp>
      <p:sp>
        <p:nvSpPr>
          <p:cNvPr id="150" name="Google Shape;150;p18"/>
          <p:cNvSpPr txBox="1"/>
          <p:nvPr/>
        </p:nvSpPr>
        <p:spPr>
          <a:xfrm>
            <a:off x="147275" y="611775"/>
            <a:ext cx="8848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8"/>
          <p:cNvSpPr txBox="1"/>
          <p:nvPr/>
        </p:nvSpPr>
        <p:spPr>
          <a:xfrm>
            <a:off x="135950" y="693175"/>
            <a:ext cx="8764800" cy="9852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Data Definition Language consists of the SQL commands that can be used to define the database schema.</a:t>
            </a: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It is a set of SQL commands used to create, modify, and delete database structures but not data.</a:t>
            </a: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273239"/>
                </a:solidFill>
                <a:highlight>
                  <a:srgbClr val="FFFFFF"/>
                </a:highlight>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52" name="Google Shape;152;p18"/>
          <p:cNvPicPr preferRelativeResize="0"/>
          <p:nvPr/>
        </p:nvPicPr>
        <p:blipFill rotWithShape="1">
          <a:blip r:embed="rId3">
            <a:alphaModFix/>
          </a:blip>
          <a:srcRect/>
          <a:stretch/>
        </p:blipFill>
        <p:spPr>
          <a:xfrm>
            <a:off x="152400" y="1539450"/>
            <a:ext cx="8839201" cy="296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040DC70-A896-69E9-D7B0-D9FA74AD4AEB}"/>
              </a:ext>
            </a:extLst>
          </p:cNvPr>
          <p:cNvSpPr>
            <a:spLocks noGrp="1"/>
          </p:cNvSpPr>
          <p:nvPr>
            <p:ph type="body" idx="1"/>
          </p:nvPr>
        </p:nvSpPr>
        <p:spPr>
          <a:xfrm>
            <a:off x="311700" y="457200"/>
            <a:ext cx="8520600" cy="4111675"/>
          </a:xfrm>
        </p:spPr>
        <p:txBody>
          <a:bodyPr>
            <a:normAutofit/>
          </a:bodyPr>
          <a:lstStyle/>
          <a:p>
            <a:r>
              <a:rPr lang="en-US" sz="2800" b="1" dirty="0"/>
              <a:t>DIKW</a:t>
            </a:r>
            <a:endParaRPr lang="en-IN" sz="2800" b="1" dirty="0"/>
          </a:p>
        </p:txBody>
      </p:sp>
      <p:pic>
        <p:nvPicPr>
          <p:cNvPr id="5" name="Picture 4">
            <a:extLst>
              <a:ext uri="{FF2B5EF4-FFF2-40B4-BE49-F238E27FC236}">
                <a16:creationId xmlns:a16="http://schemas.microsoft.com/office/drawing/2014/main" xmlns="" id="{22F917F4-EC88-CE0E-AB09-B2E75F22F2F1}"/>
              </a:ext>
            </a:extLst>
          </p:cNvPr>
          <p:cNvPicPr>
            <a:picLocks noChangeAspect="1"/>
          </p:cNvPicPr>
          <p:nvPr/>
        </p:nvPicPr>
        <p:blipFill>
          <a:blip r:embed="rId2"/>
          <a:stretch>
            <a:fillRect/>
          </a:stretch>
        </p:blipFill>
        <p:spPr>
          <a:xfrm>
            <a:off x="850605" y="1041991"/>
            <a:ext cx="6747022" cy="3918210"/>
          </a:xfrm>
          <a:prstGeom prst="rect">
            <a:avLst/>
          </a:prstGeom>
        </p:spPr>
      </p:pic>
    </p:spTree>
    <p:extLst>
      <p:ext uri="{BB962C8B-B14F-4D97-AF65-F5344CB8AC3E}">
        <p14:creationId xmlns:p14="http://schemas.microsoft.com/office/powerpoint/2010/main" val="488212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p:nvPr/>
        </p:nvSpPr>
        <p:spPr>
          <a:xfrm>
            <a:off x="231050" y="80375"/>
            <a:ext cx="876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Creating a Database</a:t>
            </a:r>
            <a:endParaRPr sz="1800" b="1" i="0" u="sng" strike="noStrike" cap="none">
              <a:solidFill>
                <a:srgbClr val="C45911"/>
              </a:solidFill>
              <a:latin typeface="Arial"/>
              <a:ea typeface="Arial"/>
              <a:cs typeface="Arial"/>
              <a:sym typeface="Arial"/>
            </a:endParaRPr>
          </a:p>
        </p:txBody>
      </p:sp>
      <p:sp>
        <p:nvSpPr>
          <p:cNvPr id="158" name="Google Shape;158;p19"/>
          <p:cNvSpPr txBox="1"/>
          <p:nvPr/>
        </p:nvSpPr>
        <p:spPr>
          <a:xfrm>
            <a:off x="190875" y="572625"/>
            <a:ext cx="8840400" cy="4236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Creating a database:</a:t>
            </a:r>
            <a:r>
              <a:rPr lang="en" sz="1400" b="0" i="0" u="sng" strike="noStrike" cap="none">
                <a:solidFill>
                  <a:schemeClr val="dk1"/>
                </a:solidFill>
                <a:highlight>
                  <a:schemeClr val="lt1"/>
                </a:highlight>
                <a:latin typeface="Arial"/>
                <a:ea typeface="Arial"/>
                <a:cs typeface="Arial"/>
                <a:sym typeface="Arial"/>
              </a:rPr>
              <a:t> </a:t>
            </a:r>
            <a:endParaRPr sz="1400" b="0" i="0" u="sng"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Syntax:  </a:t>
            </a: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DATABASE</a:t>
            </a:r>
            <a:r>
              <a:rPr lang="en" sz="1200" b="0" i="0" u="none" strike="noStrike" cap="none">
                <a:solidFill>
                  <a:schemeClr val="dk1"/>
                </a:solidFill>
                <a:highlight>
                  <a:schemeClr val="lt1"/>
                </a:highlight>
                <a:latin typeface="Arial"/>
                <a:ea typeface="Arial"/>
                <a:cs typeface="Arial"/>
                <a:sym typeface="Arial"/>
              </a:rPr>
              <a:t> Database_Name;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DATABASE</a:t>
            </a:r>
            <a:r>
              <a:rPr lang="en" sz="1200" b="0" i="0" u="none" strike="noStrike" cap="none">
                <a:solidFill>
                  <a:schemeClr val="dk1"/>
                </a:solidFill>
                <a:highlight>
                  <a:schemeClr val="lt1"/>
                </a:highlight>
                <a:latin typeface="Arial"/>
                <a:ea typeface="Arial"/>
                <a:cs typeface="Arial"/>
                <a:sym typeface="Arial"/>
              </a:rPr>
              <a:t> Student ;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56250"/>
              </a:lnSpc>
              <a:spcBef>
                <a:spcPts val="3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To check that your database is created in SQL:</a:t>
            </a:r>
            <a:endParaRPr sz="1400" b="1"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SHOW </a:t>
            </a:r>
            <a:r>
              <a:rPr lang="en" sz="1200" b="1" i="0" u="none" strike="noStrike" cap="none">
                <a:solidFill>
                  <a:schemeClr val="dk1"/>
                </a:solidFill>
                <a:highlight>
                  <a:schemeClr val="lt1"/>
                </a:highlight>
                <a:latin typeface="Arial"/>
                <a:ea typeface="Arial"/>
                <a:cs typeface="Arial"/>
                <a:sym typeface="Arial"/>
              </a:rPr>
              <a:t>DATABASES</a:t>
            </a:r>
            <a:r>
              <a:rPr lang="en" sz="1200" b="0" i="0" u="none" strike="noStrike" cap="none">
                <a:solidFill>
                  <a:schemeClr val="dk1"/>
                </a:solidFill>
                <a:highlight>
                  <a:schemeClr val="lt1"/>
                </a:highlight>
                <a:latin typeface="Arial"/>
                <a:ea typeface="Arial"/>
                <a:cs typeface="Arial"/>
                <a:sym typeface="Arial"/>
              </a:rPr>
              <a:t> ;  </a:t>
            </a: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56250"/>
              </a:lnSpc>
              <a:spcBef>
                <a:spcPts val="9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Selecting a MySQL Database:</a:t>
            </a:r>
            <a:r>
              <a:rPr lang="en" sz="1400" b="0" i="0" u="sng" strike="noStrike" cap="none">
                <a:solidFill>
                  <a:schemeClr val="dk1"/>
                </a:solidFill>
                <a:highlight>
                  <a:schemeClr val="lt1"/>
                </a:highlight>
                <a:latin typeface="Arial"/>
                <a:ea typeface="Arial"/>
                <a:cs typeface="Arial"/>
                <a:sym typeface="Arial"/>
              </a:rPr>
              <a:t> </a:t>
            </a:r>
            <a:endParaRPr sz="1400" b="0"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9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USE database_name;</a:t>
            </a: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56250"/>
              </a:lnSpc>
              <a:spcBef>
                <a:spcPts val="900"/>
              </a:spcBef>
              <a:spcAft>
                <a:spcPts val="0"/>
              </a:spcAft>
              <a:buClr>
                <a:schemeClr val="dk1"/>
              </a:buClr>
              <a:buSzPts val="1200"/>
              <a:buFont typeface="Arial"/>
              <a:buChar char="●"/>
            </a:pPr>
            <a:r>
              <a:rPr lang="en" sz="1200" b="1" i="0" u="sng" strike="noStrike" cap="none">
                <a:solidFill>
                  <a:schemeClr val="dk1"/>
                </a:solidFill>
                <a:highlight>
                  <a:schemeClr val="lt1"/>
                </a:highlight>
                <a:latin typeface="Arial"/>
                <a:ea typeface="Arial"/>
                <a:cs typeface="Arial"/>
                <a:sym typeface="Arial"/>
              </a:rPr>
              <a:t>Removing Databases: </a:t>
            </a:r>
            <a:endParaRPr sz="1200" b="1"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9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DROP DATABASE  database_name;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p:nvPr/>
        </p:nvSpPr>
        <p:spPr>
          <a:xfrm>
            <a:off x="140650" y="80375"/>
            <a:ext cx="891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What is a Table?</a:t>
            </a:r>
            <a:endParaRPr sz="1800" b="1" i="0" u="sng" strike="noStrike" cap="none">
              <a:solidFill>
                <a:srgbClr val="C45911"/>
              </a:solidFill>
              <a:latin typeface="Arial"/>
              <a:ea typeface="Arial"/>
              <a:cs typeface="Arial"/>
              <a:sym typeface="Arial"/>
            </a:endParaRPr>
          </a:p>
        </p:txBody>
      </p:sp>
      <p:sp>
        <p:nvSpPr>
          <p:cNvPr id="164" name="Google Shape;164;p20"/>
          <p:cNvSpPr txBox="1"/>
          <p:nvPr/>
        </p:nvSpPr>
        <p:spPr>
          <a:xfrm>
            <a:off x="145600" y="713250"/>
            <a:ext cx="8900700" cy="12120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120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Table is a collection of data, organized in terms of rows and columns. </a:t>
            </a:r>
            <a:endParaRPr sz="1500" b="0" i="0" u="none" strike="noStrike" cap="none">
              <a:solidFill>
                <a:srgbClr val="333333"/>
              </a:solidFill>
              <a:highlight>
                <a:srgbClr val="FFFFFF"/>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In DBMS term, table is known as relation, columns as fields and row as a record or tuple.</a:t>
            </a:r>
            <a:endParaRPr sz="1500" b="0" i="0" u="none" strike="noStrike" cap="none">
              <a:solidFill>
                <a:srgbClr val="333333"/>
              </a:solidFill>
              <a:highlight>
                <a:srgbClr val="FFFFFF"/>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chemeClr val="lt1"/>
                </a:highlight>
                <a:latin typeface="Arial"/>
                <a:ea typeface="Arial"/>
                <a:cs typeface="Arial"/>
                <a:sym typeface="Arial"/>
              </a:rPr>
              <a:t> A table has a specified number of columns, but can have any number of rows.</a:t>
            </a:r>
            <a:endParaRPr sz="1500" b="0" i="0" u="none" strike="noStrike" cap="none">
              <a:solidFill>
                <a:srgbClr val="333333"/>
              </a:solidFill>
              <a:highlight>
                <a:schemeClr val="lt1"/>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It is a simple form of data storage.</a:t>
            </a:r>
            <a:endParaRPr sz="1500" b="0" i="0" u="none" strike="noStrike" cap="none">
              <a:solidFill>
                <a:srgbClr val="000000"/>
              </a:solidFill>
              <a:latin typeface="Arial"/>
              <a:ea typeface="Arial"/>
              <a:cs typeface="Arial"/>
              <a:sym typeface="Arial"/>
            </a:endParaRPr>
          </a:p>
        </p:txBody>
      </p:sp>
      <p:pic>
        <p:nvPicPr>
          <p:cNvPr id="165" name="Google Shape;165;p20"/>
          <p:cNvPicPr preferRelativeResize="0"/>
          <p:nvPr/>
        </p:nvPicPr>
        <p:blipFill rotWithShape="1">
          <a:blip r:embed="rId3">
            <a:alphaModFix/>
          </a:blip>
          <a:srcRect/>
          <a:stretch/>
        </p:blipFill>
        <p:spPr>
          <a:xfrm>
            <a:off x="152400" y="2258550"/>
            <a:ext cx="8839201" cy="19771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180825" y="80375"/>
            <a:ext cx="8790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1.Creating a Table</a:t>
            </a:r>
            <a:endParaRPr sz="1800" b="1" i="0" u="sng" strike="noStrike" cap="none">
              <a:solidFill>
                <a:srgbClr val="C45911"/>
              </a:solidFill>
              <a:latin typeface="Arial"/>
              <a:ea typeface="Arial"/>
              <a:cs typeface="Arial"/>
              <a:sym typeface="Arial"/>
            </a:endParaRPr>
          </a:p>
        </p:txBody>
      </p:sp>
      <p:sp>
        <p:nvSpPr>
          <p:cNvPr id="171" name="Google Shape;171;p21"/>
          <p:cNvSpPr txBox="1"/>
          <p:nvPr/>
        </p:nvSpPr>
        <p:spPr>
          <a:xfrm>
            <a:off x="221000" y="622850"/>
            <a:ext cx="8790300" cy="4379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Roboto"/>
                <a:ea typeface="Roboto"/>
                <a:cs typeface="Roboto"/>
                <a:sym typeface="Roboto"/>
              </a:rPr>
              <a:t>SQL CREATE TABLE statement is used to create table in a database.</a:t>
            </a:r>
            <a:endParaRPr sz="1200" b="0" i="0" u="none" strike="noStrike" cap="none" dirty="0">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sng" strike="noStrike" cap="none" dirty="0">
                <a:solidFill>
                  <a:srgbClr val="333333"/>
                </a:solidFill>
                <a:highlight>
                  <a:srgbClr val="FFFFFF"/>
                </a:highlight>
                <a:latin typeface="Arial"/>
                <a:ea typeface="Arial"/>
                <a:cs typeface="Arial"/>
                <a:sym typeface="Arial"/>
              </a:rPr>
              <a:t>Syntax:</a:t>
            </a:r>
            <a:endParaRPr sz="1200" b="1" i="0" u="sng"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sng"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Roboto"/>
                <a:ea typeface="Roboto"/>
                <a:cs typeface="Roboto"/>
                <a:sym typeface="Roboto"/>
              </a:rPr>
              <a:t>create</a:t>
            </a:r>
            <a:r>
              <a:rPr lang="en" sz="1200" b="0" i="0" u="none" strike="noStrike" cap="none" dirty="0">
                <a:solidFill>
                  <a:schemeClr val="dk1"/>
                </a:solidFill>
                <a:highlight>
                  <a:schemeClr val="lt1"/>
                </a:highlight>
                <a:latin typeface="Roboto"/>
                <a:ea typeface="Roboto"/>
                <a:cs typeface="Roboto"/>
                <a:sym typeface="Roboto"/>
              </a:rPr>
              <a:t> </a:t>
            </a:r>
            <a:r>
              <a:rPr lang="en" sz="1200" b="1" i="0" u="none" strike="noStrike" cap="none" dirty="0">
                <a:solidFill>
                  <a:schemeClr val="dk1"/>
                </a:solidFill>
                <a:highlight>
                  <a:schemeClr val="lt1"/>
                </a:highlight>
                <a:latin typeface="Roboto"/>
                <a:ea typeface="Roboto"/>
                <a:cs typeface="Roboto"/>
                <a:sym typeface="Roboto"/>
              </a:rPr>
              <a:t>table</a:t>
            </a:r>
            <a:r>
              <a:rPr lang="en" sz="1200" b="0" i="0" u="none" strike="noStrike" cap="none" dirty="0">
                <a:solidFill>
                  <a:schemeClr val="dk1"/>
                </a:solidFill>
                <a:highlight>
                  <a:schemeClr val="lt1"/>
                </a:highlight>
                <a:latin typeface="Roboto"/>
                <a:ea typeface="Roboto"/>
                <a:cs typeface="Roboto"/>
                <a:sym typeface="Roboto"/>
              </a:rPr>
              <a:t> "tablename"  </a:t>
            </a:r>
            <a:endParaRPr sz="1200" b="0" i="0" u="none" strike="noStrike" cap="none" dirty="0">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Roboto"/>
                <a:ea typeface="Roboto"/>
                <a:cs typeface="Roboto"/>
                <a:sym typeface="Roboto"/>
              </a:rPr>
              <a:t>("column1" "data type",  </a:t>
            </a:r>
            <a:endParaRPr sz="1200" b="0" i="0" u="none" strike="noStrike" cap="none" dirty="0">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Roboto"/>
                <a:ea typeface="Roboto"/>
                <a:cs typeface="Roboto"/>
                <a:sym typeface="Roboto"/>
              </a:rPr>
              <a:t>"column2" "data type",  </a:t>
            </a:r>
            <a:endParaRPr sz="1200" b="0" i="0" u="none" strike="noStrike" cap="none" dirty="0">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Roboto"/>
                <a:ea typeface="Roboto"/>
                <a:cs typeface="Roboto"/>
                <a:sym typeface="Roboto"/>
              </a:rPr>
              <a:t>"column3" "data type",  </a:t>
            </a:r>
            <a:endParaRPr sz="1200" b="0" i="0" u="none" strike="noStrike" cap="none" dirty="0">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Roboto"/>
                <a:ea typeface="Roboto"/>
                <a:cs typeface="Roboto"/>
                <a:sym typeface="Roboto"/>
              </a:rPr>
              <a:t>...  </a:t>
            </a:r>
            <a:endParaRPr sz="1200" b="0" i="0" u="none" strike="noStrike" cap="none" dirty="0">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Roboto"/>
                <a:ea typeface="Roboto"/>
                <a:cs typeface="Roboto"/>
                <a:sym typeface="Roboto"/>
              </a:rPr>
              <a:t>"columnN" "data type");  </a:t>
            </a:r>
            <a:endParaRPr sz="1200" b="0" i="0" u="none" strike="noStrike" cap="none" dirty="0">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Roboto"/>
                <a:ea typeface="Roboto"/>
                <a:cs typeface="Roboto"/>
                <a:sym typeface="Roboto"/>
              </a:rPr>
              <a:t>E.g:</a:t>
            </a:r>
            <a:endParaRPr sz="1200" b="0" i="0" u="none" strike="noStrike" cap="none" dirty="0">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CREATE</a:t>
            </a:r>
            <a:r>
              <a:rPr lang="en" sz="1200" b="0" i="0" u="none" strike="noStrike" cap="none" dirty="0">
                <a:solidFill>
                  <a:schemeClr val="dk1"/>
                </a:solidFill>
                <a:highlight>
                  <a:schemeClr val="lt1"/>
                </a:highlight>
                <a:latin typeface="Arial"/>
                <a:ea typeface="Arial"/>
                <a:cs typeface="Arial"/>
                <a:sym typeface="Arial"/>
              </a:rPr>
              <a:t> </a:t>
            </a:r>
            <a:r>
              <a:rPr lang="en" sz="1200" b="1" i="0" u="none" strike="noStrike" cap="none" dirty="0">
                <a:solidFill>
                  <a:schemeClr val="dk1"/>
                </a:solidFill>
                <a:highlight>
                  <a:schemeClr val="lt1"/>
                </a:highlight>
                <a:latin typeface="Arial"/>
                <a:ea typeface="Arial"/>
                <a:cs typeface="Arial"/>
                <a:sym typeface="Arial"/>
              </a:rPr>
              <a:t>TABLE</a:t>
            </a:r>
            <a:r>
              <a:rPr lang="en" sz="1200" b="0" i="0" u="none" strike="noStrike" cap="none" dirty="0">
                <a:solidFill>
                  <a:schemeClr val="dk1"/>
                </a:solidFill>
                <a:highlight>
                  <a:schemeClr val="lt1"/>
                </a:highlight>
                <a:latin typeface="Arial"/>
                <a:ea typeface="Arial"/>
                <a:cs typeface="Arial"/>
                <a:sym typeface="Arial"/>
              </a:rPr>
              <a:t> STUDENTS (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ID </a:t>
            </a:r>
            <a:r>
              <a:rPr lang="en" sz="1200" b="1" dirty="0">
                <a:solidFill>
                  <a:schemeClr val="dk1"/>
                </a:solidFill>
                <a:highlight>
                  <a:schemeClr val="lt1"/>
                </a:highlight>
              </a:rPr>
              <a:t>INT</a:t>
            </a:r>
            <a:r>
              <a:rPr lang="en" sz="1200" b="0" i="0" u="none" strike="noStrike" cap="none" dirty="0">
                <a:solidFill>
                  <a:schemeClr val="dk1"/>
                </a:solidFill>
                <a:highlight>
                  <a:schemeClr val="lt1"/>
                </a:highlight>
                <a:latin typeface="Arial"/>
                <a:ea typeface="Arial"/>
                <a:cs typeface="Arial"/>
                <a:sym typeface="Arial"/>
              </a:rPr>
              <a:t>,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NAME</a:t>
            </a:r>
            <a:r>
              <a:rPr lang="en" sz="1200" b="0" i="0" u="none" strike="noStrike" cap="none" dirty="0">
                <a:solidFill>
                  <a:schemeClr val="dk1"/>
                </a:solidFill>
                <a:highlight>
                  <a:schemeClr val="lt1"/>
                </a:highlight>
                <a:latin typeface="Arial"/>
                <a:ea typeface="Arial"/>
                <a:cs typeface="Arial"/>
                <a:sym typeface="Arial"/>
              </a:rPr>
              <a:t> </a:t>
            </a:r>
            <a:r>
              <a:rPr lang="en" sz="1200" b="1" i="0" u="none" strike="noStrike" cap="none" dirty="0">
                <a:solidFill>
                  <a:schemeClr val="dk1"/>
                </a:solidFill>
                <a:highlight>
                  <a:schemeClr val="lt1"/>
                </a:highlight>
                <a:latin typeface="Arial"/>
                <a:ea typeface="Arial"/>
                <a:cs typeface="Arial"/>
                <a:sym typeface="Arial"/>
              </a:rPr>
              <a:t>VARCHAR</a:t>
            </a:r>
            <a:r>
              <a:rPr lang="en" sz="1200" b="0" i="0" u="none" strike="noStrike" cap="none" dirty="0">
                <a:solidFill>
                  <a:schemeClr val="dk1"/>
                </a:solidFill>
                <a:highlight>
                  <a:schemeClr val="lt1"/>
                </a:highlight>
                <a:latin typeface="Arial"/>
                <a:ea typeface="Arial"/>
                <a:cs typeface="Arial"/>
                <a:sym typeface="Arial"/>
              </a:rPr>
              <a:t> (20) NOT NULL,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AGE </a:t>
            </a:r>
            <a:r>
              <a:rPr lang="en" sz="1200" b="1" i="0" u="none" strike="noStrike" cap="none" dirty="0">
                <a:solidFill>
                  <a:schemeClr val="dk1"/>
                </a:solidFill>
                <a:highlight>
                  <a:schemeClr val="lt1"/>
                </a:highlight>
                <a:latin typeface="Arial"/>
                <a:ea typeface="Arial"/>
                <a:cs typeface="Arial"/>
                <a:sym typeface="Arial"/>
              </a:rPr>
              <a:t>INT</a:t>
            </a:r>
            <a:r>
              <a:rPr lang="en" sz="1200" b="0" i="0" u="none" strike="noStrike" cap="none" dirty="0">
                <a:solidFill>
                  <a:schemeClr val="dk1"/>
                </a:solidFill>
                <a:highlight>
                  <a:schemeClr val="lt1"/>
                </a:highlight>
                <a:latin typeface="Arial"/>
                <a:ea typeface="Arial"/>
                <a:cs typeface="Arial"/>
                <a:sym typeface="Arial"/>
              </a:rPr>
              <a:t>                        NOT NULL,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ADDRESS </a:t>
            </a:r>
            <a:r>
              <a:rPr lang="en" sz="1200" b="1" i="0" u="none" strike="noStrike" cap="none" dirty="0">
                <a:solidFill>
                  <a:schemeClr val="dk1"/>
                </a:solidFill>
                <a:highlight>
                  <a:schemeClr val="lt1"/>
                </a:highlight>
                <a:latin typeface="Arial"/>
                <a:ea typeface="Arial"/>
                <a:cs typeface="Arial"/>
                <a:sym typeface="Arial"/>
              </a:rPr>
              <a:t>CHAR</a:t>
            </a:r>
            <a:r>
              <a:rPr lang="en" sz="1200" b="0" i="0" u="none" strike="noStrike" cap="none" dirty="0">
                <a:solidFill>
                  <a:schemeClr val="dk1"/>
                </a:solidFill>
                <a:highlight>
                  <a:schemeClr val="lt1"/>
                </a:highlight>
                <a:latin typeface="Arial"/>
                <a:ea typeface="Arial"/>
                <a:cs typeface="Arial"/>
                <a:sym typeface="Arial"/>
              </a:rPr>
              <a:t> (25),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PRIMARY</a:t>
            </a:r>
            <a:r>
              <a:rPr lang="en" sz="1200" b="0" i="0" u="none" strike="noStrike" cap="none" dirty="0">
                <a:solidFill>
                  <a:schemeClr val="dk1"/>
                </a:solidFill>
                <a:highlight>
                  <a:schemeClr val="lt1"/>
                </a:highlight>
                <a:latin typeface="Arial"/>
                <a:ea typeface="Arial"/>
                <a:cs typeface="Arial"/>
                <a:sym typeface="Arial"/>
              </a:rPr>
              <a:t> </a:t>
            </a:r>
            <a:r>
              <a:rPr lang="en" sz="1200" b="1" i="0" u="none" strike="noStrike" cap="none" dirty="0">
                <a:solidFill>
                  <a:schemeClr val="dk1"/>
                </a:solidFill>
                <a:highlight>
                  <a:schemeClr val="lt1"/>
                </a:highlight>
                <a:latin typeface="Arial"/>
                <a:ea typeface="Arial"/>
                <a:cs typeface="Arial"/>
                <a:sym typeface="Arial"/>
              </a:rPr>
              <a:t>KEY</a:t>
            </a:r>
            <a:r>
              <a:rPr lang="en" sz="1200" b="0" i="0" u="none" strike="noStrike" cap="none" dirty="0">
                <a:solidFill>
                  <a:schemeClr val="dk1"/>
                </a:solidFill>
                <a:highlight>
                  <a:schemeClr val="lt1"/>
                </a:highlight>
                <a:latin typeface="Arial"/>
                <a:ea typeface="Arial"/>
                <a:cs typeface="Arial"/>
                <a:sym typeface="Arial"/>
              </a:rPr>
              <a:t> (ID)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a:t>
            </a:r>
            <a:endParaRPr sz="1200" b="0" i="0" u="none" strike="noStrike" cap="none" dirty="0">
              <a:solidFill>
                <a:srgbClr val="333333"/>
              </a:solidFill>
              <a:highlight>
                <a:srgbClr val="FFFFFF"/>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FFE3FB-D2C5-E91B-8184-1A53FEF8A38B}"/>
              </a:ext>
            </a:extLst>
          </p:cNvPr>
          <p:cNvPicPr>
            <a:picLocks noChangeAspect="1"/>
          </p:cNvPicPr>
          <p:nvPr/>
        </p:nvPicPr>
        <p:blipFill>
          <a:blip r:embed="rId2"/>
          <a:stretch>
            <a:fillRect/>
          </a:stretch>
        </p:blipFill>
        <p:spPr>
          <a:xfrm>
            <a:off x="1031358" y="388895"/>
            <a:ext cx="7495953" cy="4310695"/>
          </a:xfrm>
          <a:prstGeom prst="rect">
            <a:avLst/>
          </a:prstGeom>
        </p:spPr>
      </p:pic>
    </p:spTree>
    <p:extLst>
      <p:ext uri="{BB962C8B-B14F-4D97-AF65-F5344CB8AC3E}">
        <p14:creationId xmlns:p14="http://schemas.microsoft.com/office/powerpoint/2010/main" val="373748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C8B249F-A2C8-4053-F83B-B53578C31EFF}"/>
              </a:ext>
            </a:extLst>
          </p:cNvPr>
          <p:cNvPicPr>
            <a:picLocks noChangeAspect="1"/>
          </p:cNvPicPr>
          <p:nvPr/>
        </p:nvPicPr>
        <p:blipFill>
          <a:blip r:embed="rId2"/>
          <a:stretch>
            <a:fillRect/>
          </a:stretch>
        </p:blipFill>
        <p:spPr>
          <a:xfrm>
            <a:off x="723014" y="373229"/>
            <a:ext cx="7623544" cy="4071180"/>
          </a:xfrm>
          <a:prstGeom prst="rect">
            <a:avLst/>
          </a:prstGeom>
        </p:spPr>
      </p:pic>
    </p:spTree>
    <p:extLst>
      <p:ext uri="{BB962C8B-B14F-4D97-AF65-F5344CB8AC3E}">
        <p14:creationId xmlns:p14="http://schemas.microsoft.com/office/powerpoint/2010/main" val="3598071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86550" y="60275"/>
            <a:ext cx="89709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C45911"/>
                </a:solidFill>
                <a:latin typeface="Arial"/>
                <a:ea typeface="Arial"/>
                <a:cs typeface="Arial"/>
                <a:sym typeface="Arial"/>
              </a:rPr>
              <a:t>2. ALTER TABLE COMMAND</a:t>
            </a:r>
            <a:endParaRPr sz="1600" b="1" i="0" u="none" strike="noStrike" cap="none">
              <a:solidFill>
                <a:srgbClr val="C45911"/>
              </a:solidFill>
              <a:latin typeface="Arial"/>
              <a:ea typeface="Arial"/>
              <a:cs typeface="Arial"/>
              <a:sym typeface="Arial"/>
            </a:endParaRPr>
          </a:p>
        </p:txBody>
      </p:sp>
      <p:sp>
        <p:nvSpPr>
          <p:cNvPr id="177" name="Google Shape;177;p22"/>
          <p:cNvSpPr txBox="1"/>
          <p:nvPr/>
        </p:nvSpPr>
        <p:spPr>
          <a:xfrm>
            <a:off x="140650" y="663025"/>
            <a:ext cx="891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2"/>
          <p:cNvSpPr txBox="1"/>
          <p:nvPr/>
        </p:nvSpPr>
        <p:spPr>
          <a:xfrm>
            <a:off x="190900" y="400200"/>
            <a:ext cx="8910600" cy="46530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15000"/>
              </a:lnSpc>
              <a:spcBef>
                <a:spcPts val="120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The ALTER TABLE command allows you to add, modify, and delete columns of an existing table. </a:t>
            </a:r>
            <a:endParaRPr sz="1400" b="0" i="0" u="none" strike="noStrike" cap="none" dirty="0">
              <a:solidFill>
                <a:schemeClr val="dk1"/>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This statement also allows database users to add and remove various SQL constraints on the existing tables.</a:t>
            </a:r>
            <a:endParaRPr sz="1400" b="0" i="0" u="none" strike="noStrike" cap="none" dirty="0">
              <a:solidFill>
                <a:schemeClr val="dk1"/>
              </a:solidFill>
              <a:highlight>
                <a:srgbClr val="FFFFFF"/>
              </a:highlight>
              <a:latin typeface="Arial"/>
              <a:ea typeface="Arial"/>
              <a:cs typeface="Arial"/>
              <a:sym typeface="Arial"/>
            </a:endParaRPr>
          </a:p>
          <a:p>
            <a:pPr marL="457200" marR="0" lvl="0" indent="-317500" algn="just"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Any user can also change the name of the table using this statement.</a:t>
            </a:r>
            <a:endParaRPr sz="1400" b="0" i="0" u="none" strike="noStrike" cap="none" dirty="0">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317500" algn="just" rtl="0">
              <a:lnSpc>
                <a:spcPct val="50000"/>
              </a:lnSpc>
              <a:spcBef>
                <a:spcPts val="1200"/>
              </a:spcBef>
              <a:spcAft>
                <a:spcPts val="0"/>
              </a:spcAft>
              <a:buClr>
                <a:schemeClr val="dk1"/>
              </a:buClr>
              <a:buSzPts val="1400"/>
              <a:buFont typeface="Arial"/>
              <a:buAutoNum type="arabicPeriod"/>
            </a:pPr>
            <a:r>
              <a:rPr lang="en" sz="1400" b="1" i="0" u="sng" strike="noStrike" cap="none" dirty="0">
                <a:solidFill>
                  <a:schemeClr val="dk1"/>
                </a:solidFill>
                <a:highlight>
                  <a:srgbClr val="FFFFFF"/>
                </a:highlight>
                <a:latin typeface="Arial"/>
                <a:ea typeface="Arial"/>
                <a:cs typeface="Arial"/>
                <a:sym typeface="Arial"/>
              </a:rPr>
              <a:t>ALTER TABLE ADD Column:</a:t>
            </a:r>
            <a:endParaRPr sz="1400" b="1" i="0" u="sng" strike="noStrike" cap="none" dirty="0">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400"/>
              <a:buFont typeface="Arial"/>
              <a:buNone/>
            </a:pPr>
            <a:r>
              <a:rPr lang="en" sz="1400" b="0" i="0" u="none" strike="noStrike" cap="none" dirty="0">
                <a:solidFill>
                  <a:schemeClr val="dk1"/>
                </a:solidFill>
                <a:highlight>
                  <a:srgbClr val="FFFFFF"/>
                </a:highlight>
                <a:latin typeface="Arial"/>
                <a:ea typeface="Arial"/>
                <a:cs typeface="Arial"/>
                <a:sym typeface="Arial"/>
              </a:rPr>
              <a:t>Syntax: </a:t>
            </a:r>
            <a:r>
              <a:rPr lang="en" sz="1200" b="0" i="0" u="none" strike="noStrike" cap="none" dirty="0">
                <a:solidFill>
                  <a:schemeClr val="dk1"/>
                </a:solidFill>
                <a:latin typeface="Roboto"/>
                <a:ea typeface="Roboto"/>
                <a:cs typeface="Roboto"/>
                <a:sym typeface="Roboto"/>
              </a:rPr>
              <a:t>ALTER TABLE table_name ADD column_name column-definition;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E.g: ALTER TABLE student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        ADD marks INT;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1" i="0" u="none" strike="noStrike" cap="none" dirty="0">
                <a:solidFill>
                  <a:schemeClr val="dk1"/>
                </a:solidFill>
                <a:latin typeface="Roboto"/>
                <a:ea typeface="Roboto"/>
                <a:cs typeface="Roboto"/>
                <a:sym typeface="Roboto"/>
              </a:rPr>
              <a:t>Note: </a:t>
            </a:r>
            <a:r>
              <a:rPr lang="en" sz="1200" b="0" i="0" u="none" strike="noStrike" cap="none" dirty="0">
                <a:solidFill>
                  <a:schemeClr val="dk1"/>
                </a:solidFill>
                <a:latin typeface="Roboto"/>
                <a:ea typeface="Roboto"/>
                <a:cs typeface="Roboto"/>
                <a:sym typeface="Roboto"/>
              </a:rPr>
              <a:t>To add multiple columns:</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            </a:t>
            </a:r>
            <a:r>
              <a:rPr lang="en" sz="1200" b="0" i="0" u="none" strike="noStrike" cap="none" dirty="0">
                <a:solidFill>
                  <a:schemeClr val="dk1"/>
                </a:solidFill>
                <a:latin typeface="Arial"/>
                <a:ea typeface="Arial"/>
                <a:cs typeface="Arial"/>
                <a:sym typeface="Arial"/>
              </a:rPr>
              <a:t>Alter table table_name </a:t>
            </a:r>
            <a:endParaRPr sz="1200" b="0" i="0" u="none" strike="noStrike" cap="none" dirty="0">
              <a:solidFill>
                <a:schemeClr val="dk1"/>
              </a:solidFill>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         ADD column_name,ADD column_name;</a:t>
            </a:r>
            <a:endParaRPr sz="1200" b="0" i="0" u="none" strike="noStrike" cap="none" dirty="0">
              <a:solidFill>
                <a:schemeClr val="dk1"/>
              </a:solidFill>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       </a:t>
            </a:r>
            <a:endParaRPr sz="1200" b="0" i="0" u="none" strike="noStrike" cap="none" dirty="0">
              <a:solidFill>
                <a:schemeClr val="dk1"/>
              </a:solidFill>
              <a:latin typeface="Roboto"/>
              <a:ea typeface="Roboto"/>
              <a:cs typeface="Roboto"/>
              <a:sym typeface="Roboto"/>
            </a:endParaRPr>
          </a:p>
          <a:p>
            <a:pPr marL="457200" marR="0" lvl="0" indent="-317500" algn="just" rtl="0">
              <a:lnSpc>
                <a:spcPct val="50000"/>
              </a:lnSpc>
              <a:spcBef>
                <a:spcPts val="1200"/>
              </a:spcBef>
              <a:spcAft>
                <a:spcPts val="0"/>
              </a:spcAft>
              <a:buClr>
                <a:schemeClr val="dk1"/>
              </a:buClr>
              <a:buSzPts val="1400"/>
              <a:buFont typeface="Arial"/>
              <a:buAutoNum type="arabicPeriod"/>
            </a:pPr>
            <a:r>
              <a:rPr lang="en" sz="1400" b="1" i="0" u="sng" strike="noStrike" cap="none" dirty="0">
                <a:solidFill>
                  <a:schemeClr val="dk1"/>
                </a:solidFill>
                <a:highlight>
                  <a:srgbClr val="FFFFFF"/>
                </a:highlight>
                <a:latin typeface="Arial"/>
                <a:ea typeface="Arial"/>
                <a:cs typeface="Arial"/>
                <a:sym typeface="Arial"/>
              </a:rPr>
              <a:t>ALTER TABLE MODIFY Column:</a:t>
            </a:r>
            <a:endParaRPr sz="1400" b="1" i="0" u="sng" strike="noStrike" cap="none" dirty="0">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400"/>
              <a:buFont typeface="Arial"/>
              <a:buNone/>
            </a:pPr>
            <a:r>
              <a:rPr lang="en" sz="1400" b="0" i="0" u="none" strike="noStrike" cap="none" dirty="0">
                <a:solidFill>
                  <a:schemeClr val="dk1"/>
                </a:solidFill>
                <a:highlight>
                  <a:srgbClr val="FFFFFF"/>
                </a:highlight>
                <a:latin typeface="Arial"/>
                <a:ea typeface="Arial"/>
                <a:cs typeface="Arial"/>
                <a:sym typeface="Arial"/>
              </a:rPr>
              <a:t>Syntax: </a:t>
            </a:r>
            <a:r>
              <a:rPr lang="en" sz="1200" b="0" i="0" u="none" strike="noStrike" cap="none" dirty="0">
                <a:solidFill>
                  <a:schemeClr val="dk1"/>
                </a:solidFill>
                <a:latin typeface="Roboto"/>
                <a:ea typeface="Roboto"/>
                <a:cs typeface="Roboto"/>
                <a:sym typeface="Roboto"/>
              </a:rPr>
              <a:t>ALTER TABLE table_name MODIFY column_name column-definition;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E.g: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chemeClr val="dk1"/>
              </a:buClr>
              <a:buSzPts val="1100"/>
              <a:buFont typeface="Arial"/>
              <a:buNone/>
            </a:pPr>
            <a:r>
              <a:rPr lang="en" sz="1200" b="0" i="0" u="none" strike="noStrike" cap="none" dirty="0">
                <a:solidFill>
                  <a:schemeClr val="dk1"/>
                </a:solidFill>
                <a:latin typeface="Roboto"/>
                <a:ea typeface="Roboto"/>
                <a:cs typeface="Roboto"/>
                <a:sym typeface="Roboto"/>
              </a:rPr>
              <a:t>        ALTER TABLE student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1200"/>
              </a:spcAft>
              <a:buClr>
                <a:schemeClr val="dk1"/>
              </a:buClr>
              <a:buSzPts val="1100"/>
              <a:buFont typeface="Arial"/>
              <a:buNone/>
            </a:pPr>
            <a:r>
              <a:rPr lang="en" sz="1200" b="0" i="0" u="none" strike="noStrike" cap="none" dirty="0">
                <a:solidFill>
                  <a:schemeClr val="dk1"/>
                </a:solidFill>
                <a:latin typeface="Roboto"/>
                <a:ea typeface="Roboto"/>
                <a:cs typeface="Roboto"/>
                <a:sym typeface="Roboto"/>
              </a:rPr>
              <a:t>        MODIFY NAME varchar(40);</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p:nvPr/>
        </p:nvSpPr>
        <p:spPr>
          <a:xfrm>
            <a:off x="176850" y="186000"/>
            <a:ext cx="8790300" cy="477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3.) </a:t>
            </a:r>
            <a:r>
              <a:rPr lang="en" sz="1200" b="0" i="0" u="none" strike="noStrike" cap="none" dirty="0">
                <a:solidFill>
                  <a:schemeClr val="dk1"/>
                </a:solidFill>
                <a:latin typeface="Arial"/>
                <a:ea typeface="Arial"/>
                <a:cs typeface="Arial"/>
                <a:sym typeface="Arial"/>
              </a:rPr>
              <a:t> </a:t>
            </a:r>
            <a:r>
              <a:rPr lang="en" sz="1500" b="1" i="0" u="sng" strike="noStrike" cap="none" dirty="0">
                <a:solidFill>
                  <a:schemeClr val="dk1"/>
                </a:solidFill>
                <a:highlight>
                  <a:schemeClr val="lt1"/>
                </a:highlight>
                <a:latin typeface="Arial"/>
                <a:ea typeface="Arial"/>
                <a:cs typeface="Arial"/>
                <a:sym typeface="Arial"/>
              </a:rPr>
              <a:t>ALTER TABLE RENAME Column: </a:t>
            </a:r>
            <a:endParaRPr sz="1500" b="1" i="0" u="sng"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rgbClr val="610B38"/>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Syntax:</a:t>
            </a:r>
            <a:r>
              <a:rPr lang="en" sz="1200" b="0" i="0" u="none" strike="noStrike" cap="none" dirty="0">
                <a:solidFill>
                  <a:schemeClr val="dk1"/>
                </a:solidFill>
                <a:latin typeface="Arial"/>
                <a:ea typeface="Arial"/>
                <a:cs typeface="Arial"/>
                <a:sym typeface="Arial"/>
              </a:rPr>
              <a:t>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                ALTER TABLE table_name change COLUMN old_name new_name datatype;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E.g:  ALTER TABLE STUDENTS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         Change </a:t>
            </a:r>
            <a:r>
              <a:rPr lang="en" sz="1200" dirty="0">
                <a:solidFill>
                  <a:schemeClr val="dk1"/>
                </a:solidFill>
              </a:rPr>
              <a:t>column</a:t>
            </a:r>
            <a:r>
              <a:rPr lang="en" sz="1200" b="0" i="0" u="none" strike="noStrike" cap="none" dirty="0">
                <a:solidFill>
                  <a:schemeClr val="dk1"/>
                </a:solidFill>
                <a:latin typeface="Arial"/>
                <a:ea typeface="Arial"/>
                <a:cs typeface="Arial"/>
                <a:sym typeface="Arial"/>
              </a:rPr>
              <a:t> First_NAME Stud_Name varchar(20);</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4.)</a:t>
            </a:r>
            <a:r>
              <a:rPr lang="en" sz="1500" b="1" i="0" u="sng" strike="noStrike" cap="none" dirty="0">
                <a:solidFill>
                  <a:schemeClr val="dk1"/>
                </a:solidFill>
                <a:highlight>
                  <a:schemeClr val="lt1"/>
                </a:highlight>
                <a:latin typeface="Arial"/>
                <a:ea typeface="Arial"/>
                <a:cs typeface="Arial"/>
                <a:sym typeface="Arial"/>
              </a:rPr>
              <a:t>ALTER TABLE DROP Column:</a:t>
            </a:r>
            <a:endParaRPr sz="1500" b="1" i="0" u="sng"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Syntax: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                 ALTER TABLE table_name DROP column_name ;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E.g:     ALTER TABLE students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            DROP ADDRESS;</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Arial"/>
                <a:ea typeface="Arial"/>
                <a:cs typeface="Arial"/>
                <a:sym typeface="Arial"/>
              </a:rPr>
              <a:t>Note</a:t>
            </a:r>
            <a:r>
              <a:rPr lang="en" sz="1200" b="0" i="0" u="none" strike="noStrike" cap="none" dirty="0">
                <a:solidFill>
                  <a:schemeClr val="dk1"/>
                </a:solidFill>
                <a:latin typeface="Arial"/>
                <a:ea typeface="Arial"/>
                <a:cs typeface="Arial"/>
                <a:sym typeface="Arial"/>
              </a:rPr>
              <a:t>: For Dropping Multiple columns:</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           Alter table table_name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           DROP column_name,</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           DROP column_name;</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p:nvPr/>
        </p:nvSpPr>
        <p:spPr>
          <a:xfrm>
            <a:off x="180825" y="100450"/>
            <a:ext cx="8739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3. RENAME TABLE COMMAND</a:t>
            </a:r>
            <a:endParaRPr sz="1400" b="1" i="0" u="sng" strike="noStrike" cap="none">
              <a:solidFill>
                <a:srgbClr val="C45911"/>
              </a:solidFill>
              <a:latin typeface="Arial"/>
              <a:ea typeface="Arial"/>
              <a:cs typeface="Arial"/>
              <a:sym typeface="Arial"/>
            </a:endParaRPr>
          </a:p>
        </p:txBody>
      </p:sp>
      <p:sp>
        <p:nvSpPr>
          <p:cNvPr id="189" name="Google Shape;189;p24"/>
          <p:cNvSpPr txBox="1"/>
          <p:nvPr/>
        </p:nvSpPr>
        <p:spPr>
          <a:xfrm>
            <a:off x="180825" y="984500"/>
            <a:ext cx="8739900" cy="227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The RENAME TABLE and ALTER TABLE syntax helps us to change the name of the table.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rgbClr val="333333"/>
                </a:solidFill>
                <a:highlight>
                  <a:srgbClr val="FFFFFF"/>
                </a:highlight>
                <a:latin typeface="Arial"/>
                <a:ea typeface="Arial"/>
                <a:cs typeface="Arial"/>
                <a:sym typeface="Arial"/>
              </a:rPr>
              <a:t>Syntax:</a:t>
            </a:r>
            <a:r>
              <a:rPr lang="en" sz="1200" b="0" i="0" u="none" strike="noStrike" cap="none">
                <a:solidFill>
                  <a:srgbClr val="333333"/>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ALTER TABLE old_table_name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RENAME TO new_table_name;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dk1"/>
                </a:solidFill>
                <a:latin typeface="Arial"/>
                <a:ea typeface="Arial"/>
                <a:cs typeface="Arial"/>
                <a:sym typeface="Arial"/>
              </a:rPr>
              <a:t>E.g:</a:t>
            </a:r>
            <a:r>
              <a:rPr lang="en" sz="1200" b="0" i="0" u="none" strike="noStrike" cap="none">
                <a:solidFill>
                  <a:schemeClr val="dk1"/>
                </a:solidFill>
                <a:latin typeface="Arial"/>
                <a:ea typeface="Arial"/>
                <a:cs typeface="Arial"/>
                <a:sym typeface="Arial"/>
              </a:rPr>
              <a:t>    ALTER TABLE STUDENTS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RENAME TO STUDENT_DETAILS;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p:nvPr/>
        </p:nvSpPr>
        <p:spPr>
          <a:xfrm>
            <a:off x="130600" y="110500"/>
            <a:ext cx="8790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4. TRUNCATE TABLE COMMAND</a:t>
            </a:r>
            <a:endParaRPr sz="1400" b="1" i="0" u="sng" strike="noStrike" cap="none">
              <a:solidFill>
                <a:srgbClr val="C45911"/>
              </a:solidFill>
              <a:latin typeface="Arial"/>
              <a:ea typeface="Arial"/>
              <a:cs typeface="Arial"/>
              <a:sym typeface="Arial"/>
            </a:endParaRPr>
          </a:p>
        </p:txBody>
      </p:sp>
      <p:sp>
        <p:nvSpPr>
          <p:cNvPr id="195" name="Google Shape;195;p25"/>
          <p:cNvSpPr txBox="1"/>
          <p:nvPr/>
        </p:nvSpPr>
        <p:spPr>
          <a:xfrm>
            <a:off x="150700" y="582650"/>
            <a:ext cx="8880600" cy="21948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15000"/>
              </a:lnSpc>
              <a:spcBef>
                <a:spcPts val="1200"/>
              </a:spcBef>
              <a:spcAft>
                <a:spcPts val="0"/>
              </a:spcAft>
              <a:buClr>
                <a:srgbClr val="333333"/>
              </a:buClr>
              <a:buSzPts val="1400"/>
              <a:buFont typeface="Arial"/>
              <a:buChar char="●"/>
            </a:pPr>
            <a:r>
              <a:rPr lang="en" sz="1400" b="0" i="0" u="none" strike="noStrike" cap="none" dirty="0">
                <a:solidFill>
                  <a:srgbClr val="333333"/>
                </a:solidFill>
                <a:highlight>
                  <a:srgbClr val="FFFFFF"/>
                </a:highlight>
                <a:latin typeface="Arial"/>
                <a:ea typeface="Arial"/>
                <a:cs typeface="Arial"/>
                <a:sym typeface="Arial"/>
              </a:rPr>
              <a:t>A truncate SQL statement is used to remove all rows (complete data) from a table. </a:t>
            </a:r>
            <a:endParaRPr sz="1400" b="0" i="0" u="none" strike="noStrike" cap="none" dirty="0">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dirty="0">
                <a:solidFill>
                  <a:srgbClr val="333333"/>
                </a:solidFill>
                <a:highlight>
                  <a:srgbClr val="FFFFFF"/>
                </a:highlight>
                <a:latin typeface="Arial"/>
                <a:ea typeface="Arial"/>
                <a:cs typeface="Arial"/>
                <a:sym typeface="Arial"/>
              </a:rPr>
              <a:t>It is similar to the DELETE statement without WHERE clause.</a:t>
            </a:r>
            <a:endParaRPr sz="1400" b="0" i="0" u="none" strike="noStrike" cap="none" dirty="0">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dirty="0">
                <a:solidFill>
                  <a:srgbClr val="333333"/>
                </a:solidFill>
                <a:highlight>
                  <a:srgbClr val="FFFFFF"/>
                </a:highlight>
                <a:latin typeface="Arial"/>
                <a:ea typeface="Arial"/>
                <a:cs typeface="Arial"/>
                <a:sym typeface="Arial"/>
              </a:rPr>
              <a:t>Truncate table is faster and uses less resources than DELETE TABLE command.</a:t>
            </a:r>
            <a:endParaRPr sz="1400" b="0" i="0" u="none" strike="noStrike" cap="none" dirty="0">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dirty="0">
                <a:solidFill>
                  <a:srgbClr val="333333"/>
                </a:solidFill>
                <a:highlight>
                  <a:srgbClr val="FFFFFF"/>
                </a:highlight>
                <a:latin typeface="Arial"/>
                <a:ea typeface="Arial"/>
                <a:cs typeface="Arial"/>
                <a:sym typeface="Arial"/>
              </a:rPr>
              <a:t>Drop table command can also be used to delete complete table but it deletes table structure too. </a:t>
            </a:r>
            <a:endParaRPr sz="1400" b="0" i="0" u="none" strike="noStrike" cap="none" dirty="0">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dirty="0">
                <a:solidFill>
                  <a:srgbClr val="333333"/>
                </a:solidFill>
                <a:highlight>
                  <a:srgbClr val="FFFFFF"/>
                </a:highlight>
                <a:latin typeface="Arial"/>
                <a:ea typeface="Arial"/>
                <a:cs typeface="Arial"/>
                <a:sym typeface="Arial"/>
              </a:rPr>
              <a:t>TRUNCATE TABLE doesn't delete the structure of the table.</a:t>
            </a:r>
            <a:endParaRPr sz="1400" b="0" i="0" u="none" strike="noStrike" cap="none" dirty="0">
              <a:solidFill>
                <a:srgbClr val="333333"/>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400"/>
              <a:buFont typeface="Arial"/>
              <a:buNone/>
            </a:pPr>
            <a:r>
              <a:rPr lang="en" sz="1400" b="0" i="0" u="none" strike="noStrike" cap="none" dirty="0">
                <a:solidFill>
                  <a:srgbClr val="333333"/>
                </a:solidFill>
                <a:highlight>
                  <a:srgbClr val="FFFFFF"/>
                </a:highlight>
                <a:latin typeface="Arial"/>
                <a:ea typeface="Arial"/>
                <a:cs typeface="Arial"/>
                <a:sym typeface="Arial"/>
              </a:rPr>
              <a:t>Syntax: </a:t>
            </a:r>
            <a:r>
              <a:rPr lang="en" sz="1400" b="1" i="0" u="none" strike="noStrike" cap="none" dirty="0">
                <a:solidFill>
                  <a:schemeClr val="dk1"/>
                </a:solidFill>
                <a:latin typeface="Arial"/>
                <a:ea typeface="Arial"/>
                <a:cs typeface="Arial"/>
                <a:sym typeface="Arial"/>
              </a:rPr>
              <a:t>TRUNCATE</a:t>
            </a:r>
            <a:r>
              <a:rPr lang="en" sz="1400" b="0" i="0" u="none" strike="noStrike" cap="none" dirty="0">
                <a:solidFill>
                  <a:schemeClr val="dk1"/>
                </a:solidFill>
                <a:latin typeface="Arial"/>
                <a:ea typeface="Arial"/>
                <a:cs typeface="Arial"/>
                <a:sym typeface="Arial"/>
              </a:rPr>
              <a:t> </a:t>
            </a:r>
            <a:r>
              <a:rPr lang="en" sz="1400" b="1" i="0" u="none" strike="noStrike" cap="none" dirty="0">
                <a:solidFill>
                  <a:schemeClr val="dk1"/>
                </a:solidFill>
                <a:latin typeface="Arial"/>
                <a:ea typeface="Arial"/>
                <a:cs typeface="Arial"/>
                <a:sym typeface="Arial"/>
              </a:rPr>
              <a:t>TABLE</a:t>
            </a:r>
            <a:r>
              <a:rPr lang="en" sz="1400" b="0" i="0" u="none" strike="noStrike" cap="none" dirty="0">
                <a:solidFill>
                  <a:schemeClr val="dk1"/>
                </a:solidFill>
                <a:latin typeface="Arial"/>
                <a:ea typeface="Arial"/>
                <a:cs typeface="Arial"/>
                <a:sym typeface="Arial"/>
              </a:rPr>
              <a:t> table_name;  </a:t>
            </a:r>
            <a:endParaRPr sz="1400" b="0" i="0" u="none" strike="noStrike" cap="none" dirty="0">
              <a:solidFill>
                <a:schemeClr val="dk1"/>
              </a:solidFill>
              <a:latin typeface="Arial"/>
              <a:ea typeface="Arial"/>
              <a:cs typeface="Arial"/>
              <a:sym typeface="Arial"/>
            </a:endParaRPr>
          </a:p>
          <a:p>
            <a:pPr marL="0" marR="0" lvl="0" indent="0" algn="just" rtl="0">
              <a:lnSpc>
                <a:spcPct val="115000"/>
              </a:lnSpc>
              <a:spcBef>
                <a:spcPts val="1200"/>
              </a:spcBef>
              <a:spcAft>
                <a:spcPts val="1200"/>
              </a:spcAft>
              <a:buClr>
                <a:srgbClr val="000000"/>
              </a:buClr>
              <a:buSzPts val="1400"/>
              <a:buFont typeface="Arial"/>
              <a:buNone/>
            </a:pPr>
            <a:r>
              <a:rPr lang="en" sz="1400" b="0" i="0" u="none" strike="noStrike" cap="none" dirty="0">
                <a:solidFill>
                  <a:srgbClr val="333333"/>
                </a:solidFill>
                <a:highlight>
                  <a:srgbClr val="FFFFFF"/>
                </a:highlight>
                <a:latin typeface="Arial"/>
                <a:ea typeface="Arial"/>
                <a:cs typeface="Arial"/>
                <a:sym typeface="Arial"/>
              </a:rPr>
              <a:t>E.g:   TRUNCATE TABLE STUDENTS;</a:t>
            </a:r>
            <a:endParaRPr sz="1400" b="0" i="0" u="none" strike="noStrike" cap="none" dirty="0">
              <a:solidFill>
                <a:srgbClr val="000000"/>
              </a:solidFill>
              <a:latin typeface="Arial"/>
              <a:ea typeface="Arial"/>
              <a:cs typeface="Arial"/>
              <a:sym typeface="Arial"/>
            </a:endParaRPr>
          </a:p>
        </p:txBody>
      </p:sp>
      <p:sp>
        <p:nvSpPr>
          <p:cNvPr id="196" name="Google Shape;196;p25"/>
          <p:cNvSpPr txBox="1"/>
          <p:nvPr/>
        </p:nvSpPr>
        <p:spPr>
          <a:xfrm>
            <a:off x="150700" y="2873125"/>
            <a:ext cx="8930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sng" strike="noStrike" cap="none">
                <a:solidFill>
                  <a:srgbClr val="C45911"/>
                </a:solidFill>
                <a:latin typeface="Arial"/>
                <a:ea typeface="Arial"/>
                <a:cs typeface="Arial"/>
                <a:sym typeface="Arial"/>
              </a:rPr>
              <a:t>5. DROP TABLE COMMAND</a:t>
            </a:r>
            <a:endParaRPr sz="1500" b="1" i="0" u="sng" strike="noStrike" cap="none">
              <a:solidFill>
                <a:srgbClr val="C45911"/>
              </a:solidFill>
              <a:latin typeface="Arial"/>
              <a:ea typeface="Arial"/>
              <a:cs typeface="Arial"/>
              <a:sym typeface="Arial"/>
            </a:endParaRPr>
          </a:p>
        </p:txBody>
      </p:sp>
      <p:sp>
        <p:nvSpPr>
          <p:cNvPr id="197" name="Google Shape;197;p25"/>
          <p:cNvSpPr txBox="1"/>
          <p:nvPr/>
        </p:nvSpPr>
        <p:spPr>
          <a:xfrm>
            <a:off x="231050" y="3375425"/>
            <a:ext cx="8739900" cy="1477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DROP TABLE statement is used to delete a table definition and all data from a table.</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1" i="0" u="none" strike="noStrike" cap="none">
                <a:solidFill>
                  <a:schemeClr val="dk1"/>
                </a:solidFill>
                <a:latin typeface="Roboto"/>
                <a:ea typeface="Roboto"/>
                <a:cs typeface="Roboto"/>
                <a:sym typeface="Roboto"/>
              </a:rPr>
              <a:t>DROP</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"table_name";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 DROP TABLE STUDENTS;</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p:nvPr/>
        </p:nvSpPr>
        <p:spPr>
          <a:xfrm>
            <a:off x="160725" y="60275"/>
            <a:ext cx="8830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C4125"/>
                </a:solidFill>
                <a:latin typeface="Arial"/>
                <a:ea typeface="Arial"/>
                <a:cs typeface="Arial"/>
                <a:sym typeface="Arial"/>
              </a:rPr>
              <a:t>DATA MODIFICATION LANGUAGE (DML)</a:t>
            </a:r>
            <a:endParaRPr sz="1400" b="1" i="0" u="sng" strike="noStrike" cap="none">
              <a:solidFill>
                <a:srgbClr val="CC4125"/>
              </a:solidFill>
              <a:latin typeface="Arial"/>
              <a:ea typeface="Arial"/>
              <a:cs typeface="Arial"/>
              <a:sym typeface="Arial"/>
            </a:endParaRPr>
          </a:p>
        </p:txBody>
      </p:sp>
      <p:sp>
        <p:nvSpPr>
          <p:cNvPr id="203" name="Google Shape;203;p26"/>
          <p:cNvSpPr txBox="1"/>
          <p:nvPr/>
        </p:nvSpPr>
        <p:spPr>
          <a:xfrm>
            <a:off x="190875" y="542475"/>
            <a:ext cx="8790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E06092"/>
                </a:solidFill>
                <a:highlight>
                  <a:srgbClr val="FFFFFF"/>
                </a:highlight>
                <a:latin typeface="Roboto"/>
                <a:ea typeface="Roboto"/>
                <a:cs typeface="Roboto"/>
                <a:sym typeface="Roboto"/>
              </a:rPr>
              <a:t>Once the tables are created and database is generated using DDL commands, manipulation inside those tables and databases is done using DML commands.</a:t>
            </a:r>
            <a:endParaRPr sz="1400" b="0" i="0" u="none" strike="noStrike" cap="none">
              <a:solidFill>
                <a:srgbClr val="000000"/>
              </a:solidFill>
              <a:latin typeface="Arial"/>
              <a:ea typeface="Arial"/>
              <a:cs typeface="Arial"/>
              <a:sym typeface="Arial"/>
            </a:endParaRPr>
          </a:p>
        </p:txBody>
      </p:sp>
      <p:pic>
        <p:nvPicPr>
          <p:cNvPr id="204" name="Google Shape;204;p26"/>
          <p:cNvPicPr preferRelativeResize="0"/>
          <p:nvPr/>
        </p:nvPicPr>
        <p:blipFill rotWithShape="1">
          <a:blip r:embed="rId3">
            <a:alphaModFix/>
          </a:blip>
          <a:srcRect/>
          <a:stretch/>
        </p:blipFill>
        <p:spPr>
          <a:xfrm>
            <a:off x="102175" y="1640750"/>
            <a:ext cx="8801100" cy="264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body" idx="1"/>
          </p:nvPr>
        </p:nvSpPr>
        <p:spPr>
          <a:xfrm>
            <a:off x="160725" y="120550"/>
            <a:ext cx="8800200" cy="49224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200"/>
              </a:spcBef>
              <a:spcAft>
                <a:spcPts val="0"/>
              </a:spcAft>
              <a:buClr>
                <a:schemeClr val="dk1"/>
              </a:buClr>
              <a:buSzPts val="1400"/>
              <a:buNone/>
            </a:pPr>
            <a:r>
              <a:rPr lang="en" sz="1600" b="1" dirty="0">
                <a:solidFill>
                  <a:schemeClr val="dk1"/>
                </a:solidFill>
                <a:latin typeface="Times New Roman" panose="02020603050405020304" pitchFamily="18" charset="0"/>
                <a:cs typeface="Times New Roman" panose="02020603050405020304" pitchFamily="18" charset="0"/>
              </a:rPr>
              <a:t>1. </a:t>
            </a:r>
            <a:r>
              <a:rPr lang="en" sz="1600" b="1" u="sng" dirty="0">
                <a:solidFill>
                  <a:schemeClr val="dk1"/>
                </a:solidFill>
                <a:latin typeface="Times New Roman" panose="02020603050405020304" pitchFamily="18" charset="0"/>
                <a:cs typeface="Times New Roman" panose="02020603050405020304" pitchFamily="18" charset="0"/>
              </a:rPr>
              <a:t>Data</a:t>
            </a:r>
            <a:r>
              <a:rPr lang="en" sz="1600" b="1" dirty="0">
                <a:solidFill>
                  <a:schemeClr val="dk1"/>
                </a:solidFill>
                <a:latin typeface="Times New Roman" panose="02020603050405020304" pitchFamily="18" charset="0"/>
                <a:cs typeface="Times New Roman" panose="02020603050405020304" pitchFamily="18" charset="0"/>
              </a:rPr>
              <a:t>: </a:t>
            </a:r>
            <a:r>
              <a:rPr lang="en" sz="1600" dirty="0">
                <a:solidFill>
                  <a:schemeClr val="dk1"/>
                </a:solidFill>
                <a:latin typeface="Times New Roman" panose="02020603050405020304" pitchFamily="18" charset="0"/>
                <a:cs typeface="Times New Roman" panose="02020603050405020304" pitchFamily="18" charset="0"/>
              </a:rPr>
              <a:t>Data is defined as facts or figures, or information that's stored in or used by a computer.</a:t>
            </a:r>
            <a:endParaRPr sz="16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35714"/>
              </a:lnSpc>
              <a:spcBef>
                <a:spcPts val="500"/>
              </a:spcBef>
              <a:spcAft>
                <a:spcPts val="0"/>
              </a:spcAft>
              <a:buSzPts val="1800"/>
              <a:buNone/>
            </a:pPr>
            <a:r>
              <a:rPr lang="en" sz="1600" dirty="0">
                <a:solidFill>
                  <a:schemeClr val="dk1"/>
                </a:solidFill>
                <a:latin typeface="Times New Roman" panose="02020603050405020304" pitchFamily="18" charset="0"/>
                <a:cs typeface="Times New Roman" panose="02020603050405020304" pitchFamily="18" charset="0"/>
              </a:rPr>
              <a:t>Ex: Information collected for a research paper, an Email,etc.</a:t>
            </a:r>
          </a:p>
          <a:p>
            <a:pPr marL="0" lvl="0" indent="0" algn="l" rtl="0">
              <a:lnSpc>
                <a:spcPct val="135714"/>
              </a:lnSpc>
              <a:spcBef>
                <a:spcPts val="500"/>
              </a:spcBef>
              <a:spcAft>
                <a:spcPts val="0"/>
              </a:spcAft>
              <a:buSzPts val="1800"/>
              <a:buNone/>
            </a:pPr>
            <a:r>
              <a:rPr lang="en" sz="1600" b="1" dirty="0">
                <a:solidFill>
                  <a:schemeClr val="dk1"/>
                </a:solidFill>
                <a:latin typeface="Times New Roman" panose="02020603050405020304" pitchFamily="18" charset="0"/>
                <a:cs typeface="Times New Roman" panose="02020603050405020304" pitchFamily="18" charset="0"/>
              </a:rPr>
              <a:t>2. </a:t>
            </a:r>
            <a:r>
              <a:rPr lang="en-IN" sz="1600" b="1" u="sng" dirty="0">
                <a:solidFill>
                  <a:schemeClr val="dk1"/>
                </a:solidFill>
                <a:latin typeface="Times New Roman" panose="02020603050405020304" pitchFamily="18" charset="0"/>
                <a:cs typeface="Times New Roman" panose="02020603050405020304" pitchFamily="18" charset="0"/>
              </a:rPr>
              <a:t>Information</a:t>
            </a:r>
            <a:r>
              <a:rPr lang="en" sz="1600" b="1" dirty="0">
                <a:solidFill>
                  <a:schemeClr val="dk1"/>
                </a:solidFill>
                <a:latin typeface="Times New Roman" panose="02020603050405020304" pitchFamily="18" charset="0"/>
                <a:cs typeface="Times New Roman" panose="02020603050405020304" pitchFamily="18" charset="0"/>
              </a:rPr>
              <a:t>:</a:t>
            </a:r>
            <a:r>
              <a:rPr lang="en" sz="1600" b="1" u="sng" dirty="0">
                <a:solidFill>
                  <a:schemeClr val="dk1"/>
                </a:solidFill>
                <a:latin typeface="Times New Roman" panose="02020603050405020304" pitchFamily="18" charset="0"/>
                <a:cs typeface="Times New Roman" panose="02020603050405020304" pitchFamily="18" charset="0"/>
              </a:rPr>
              <a:t> </a:t>
            </a:r>
            <a:r>
              <a:rPr lang="en-US" sz="1600" b="0" i="0" dirty="0">
                <a:solidFill>
                  <a:srgbClr val="575757"/>
                </a:solidFill>
                <a:effectLst/>
                <a:latin typeface="Roboto" panose="02000000000000000000" pitchFamily="2" charset="0"/>
              </a:rPr>
              <a:t> </a:t>
            </a:r>
            <a:r>
              <a:rPr lang="en-US" sz="1600" dirty="0">
                <a:solidFill>
                  <a:schemeClr val="dk1"/>
                </a:solidFill>
                <a:latin typeface="Times New Roman" panose="02020603050405020304" pitchFamily="18" charset="0"/>
                <a:cs typeface="Times New Roman" panose="02020603050405020304" pitchFamily="18" charset="0"/>
              </a:rPr>
              <a:t>This is data that has been “cleaned” of errors and further processed in a way that makes it easier to measure, visualize and analyze for a specific purpose.</a:t>
            </a:r>
            <a:endParaRPr sz="16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35714"/>
              </a:lnSpc>
              <a:spcBef>
                <a:spcPts val="500"/>
              </a:spcBef>
              <a:spcAft>
                <a:spcPts val="0"/>
              </a:spcAft>
              <a:buSzPts val="1800"/>
              <a:buNone/>
            </a:pPr>
            <a:r>
              <a:rPr lang="en" sz="1600" dirty="0">
                <a:solidFill>
                  <a:schemeClr val="dk1"/>
                </a:solidFill>
                <a:latin typeface="Times New Roman" panose="02020603050405020304" pitchFamily="18" charset="0"/>
                <a:cs typeface="Times New Roman" panose="02020603050405020304" pitchFamily="18" charset="0"/>
              </a:rPr>
              <a:t>3. </a:t>
            </a:r>
            <a:r>
              <a:rPr lang="en" sz="1600" b="1" u="sng" dirty="0">
                <a:solidFill>
                  <a:schemeClr val="dk1"/>
                </a:solidFill>
                <a:latin typeface="Times New Roman" panose="02020603050405020304" pitchFamily="18" charset="0"/>
                <a:cs typeface="Times New Roman" panose="02020603050405020304" pitchFamily="18" charset="0"/>
              </a:rPr>
              <a:t>Database: </a:t>
            </a:r>
            <a:r>
              <a:rPr lang="en" sz="1600" dirty="0">
                <a:solidFill>
                  <a:schemeClr val="dk1"/>
                </a:solidFill>
                <a:latin typeface="Times New Roman" panose="02020603050405020304" pitchFamily="18" charset="0"/>
                <a:cs typeface="Times New Roman" panose="02020603050405020304" pitchFamily="18" charset="0"/>
              </a:rPr>
              <a:t>Database is nothing but an organized form of data for easy access, storing, retrieval and managing of data. This is also known as structured form of data which can be accessed in many ways. </a:t>
            </a:r>
            <a:endParaRPr sz="1600" dirty="0">
              <a:solidFill>
                <a:schemeClr val="dk1"/>
              </a:solidFill>
              <a:latin typeface="Times New Roman" panose="02020603050405020304" pitchFamily="18" charset="0"/>
              <a:cs typeface="Times New Roman" panose="02020603050405020304" pitchFamily="18" charset="0"/>
            </a:endParaRPr>
          </a:p>
          <a:p>
            <a:pPr marL="12992" lvl="0" indent="0" algn="l" rtl="0">
              <a:lnSpc>
                <a:spcPct val="100000"/>
              </a:lnSpc>
              <a:spcBef>
                <a:spcPts val="1567"/>
              </a:spcBef>
              <a:spcAft>
                <a:spcPts val="0"/>
              </a:spcAft>
              <a:buSzPts val="1800"/>
              <a:buNone/>
            </a:pPr>
            <a:r>
              <a:rPr lang="en" sz="1600" dirty="0">
                <a:solidFill>
                  <a:schemeClr val="dk1"/>
                </a:solidFill>
                <a:latin typeface="Times New Roman" panose="02020603050405020304" pitchFamily="18" charset="0"/>
                <a:cs typeface="Times New Roman" panose="02020603050405020304" pitchFamily="18" charset="0"/>
              </a:rPr>
              <a:t>Example: School Management Database, Bank Management Database. </a:t>
            </a:r>
            <a:endParaRPr sz="16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00000"/>
              </a:lnSpc>
              <a:spcBef>
                <a:spcPts val="1567"/>
              </a:spcBef>
              <a:spcAft>
                <a:spcPts val="0"/>
              </a:spcAft>
              <a:buNone/>
            </a:pPr>
            <a:r>
              <a:rPr lang="en" sz="1600" dirty="0">
                <a:solidFill>
                  <a:schemeClr val="dk1"/>
                </a:solidFill>
                <a:latin typeface="Times New Roman" panose="02020603050405020304" pitchFamily="18" charset="0"/>
                <a:cs typeface="Times New Roman" panose="02020603050405020304" pitchFamily="18" charset="0"/>
              </a:rPr>
              <a:t>3. </a:t>
            </a:r>
            <a:r>
              <a:rPr lang="en" sz="1600" b="1" u="sng" dirty="0">
                <a:solidFill>
                  <a:schemeClr val="dk1"/>
                </a:solidFill>
                <a:latin typeface="Times New Roman" panose="02020603050405020304" pitchFamily="18" charset="0"/>
                <a:cs typeface="Times New Roman" panose="02020603050405020304" pitchFamily="18" charset="0"/>
              </a:rPr>
              <a:t>DBMS: </a:t>
            </a:r>
            <a:r>
              <a:rPr lang="en" sz="1600" dirty="0">
                <a:solidFill>
                  <a:schemeClr val="dk1"/>
                </a:solidFill>
                <a:latin typeface="Times New Roman" panose="02020603050405020304" pitchFamily="18" charset="0"/>
                <a:cs typeface="Times New Roman" panose="02020603050405020304" pitchFamily="18" charset="0"/>
              </a:rPr>
              <a:t>A Database Management System (DBMS) is a program that controls creation, maintenance and use of a database. DBMS can be termed as File Manager that manages data in a database rather than saving it in file systems. </a:t>
            </a:r>
            <a:endParaRPr sz="16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00000"/>
              </a:lnSpc>
              <a:spcBef>
                <a:spcPts val="1567"/>
              </a:spcBef>
              <a:spcAft>
                <a:spcPts val="0"/>
              </a:spcAft>
              <a:buSzPts val="1800"/>
              <a:buNone/>
            </a:pPr>
            <a:endParaRPr sz="1400" dirty="0">
              <a:solidFill>
                <a:schemeClr val="dk1"/>
              </a:solidFill>
            </a:endParaRPr>
          </a:p>
          <a:p>
            <a:pPr marL="0" lvl="0" indent="0" algn="l" rtl="0">
              <a:lnSpc>
                <a:spcPct val="135714"/>
              </a:lnSpc>
              <a:spcBef>
                <a:spcPts val="500"/>
              </a:spcBef>
              <a:spcAft>
                <a:spcPts val="0"/>
              </a:spcAft>
              <a:buSzPts val="1800"/>
              <a:buNone/>
            </a:pPr>
            <a:endParaRPr sz="1400" dirty="0">
              <a:solidFill>
                <a:schemeClr val="dk1"/>
              </a:solidFill>
            </a:endParaRPr>
          </a:p>
          <a:p>
            <a:pPr marL="457200" lvl="0" indent="0" algn="l" rtl="0">
              <a:lnSpc>
                <a:spcPct val="115000"/>
              </a:lnSpc>
              <a:spcBef>
                <a:spcPts val="0"/>
              </a:spcBef>
              <a:spcAft>
                <a:spcPts val="1200"/>
              </a:spcAft>
              <a:buSzPts val="1800"/>
              <a:buNone/>
            </a:pPr>
            <a:endParaRPr sz="1400"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p:nvPr/>
        </p:nvSpPr>
        <p:spPr>
          <a:xfrm>
            <a:off x="241100" y="100450"/>
            <a:ext cx="8579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C4125"/>
                </a:solidFill>
                <a:latin typeface="Arial"/>
                <a:ea typeface="Arial"/>
                <a:cs typeface="Arial"/>
                <a:sym typeface="Arial"/>
              </a:rPr>
              <a:t>INSERT COMMAND</a:t>
            </a:r>
            <a:endParaRPr sz="1600" b="1" i="0" u="sng" strike="noStrike" cap="none">
              <a:solidFill>
                <a:srgbClr val="CC4125"/>
              </a:solidFill>
              <a:latin typeface="Arial"/>
              <a:ea typeface="Arial"/>
              <a:cs typeface="Arial"/>
              <a:sym typeface="Arial"/>
            </a:endParaRPr>
          </a:p>
        </p:txBody>
      </p:sp>
      <p:sp>
        <p:nvSpPr>
          <p:cNvPr id="210" name="Google Shape;210;p27"/>
          <p:cNvSpPr txBox="1"/>
          <p:nvPr/>
        </p:nvSpPr>
        <p:spPr>
          <a:xfrm>
            <a:off x="241100" y="813000"/>
            <a:ext cx="8750100" cy="351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chemeClr val="lt1"/>
                </a:highlight>
                <a:latin typeface="Arial"/>
                <a:ea typeface="Arial"/>
                <a:cs typeface="Arial"/>
                <a:sym typeface="Arial"/>
              </a:rPr>
              <a:t> It is used to insert a single or a multiple records in a table.</a:t>
            </a:r>
            <a:endParaRPr sz="1400" b="0" i="0" u="none" strike="noStrike" cap="none" dirty="0">
              <a:solidFill>
                <a:schemeClr val="dk1"/>
              </a:solidFill>
              <a:highlight>
                <a:schemeClr val="lt1"/>
              </a:highlight>
              <a:latin typeface="Arial"/>
              <a:ea typeface="Arial"/>
              <a:cs typeface="Arial"/>
              <a:sym typeface="Arial"/>
            </a:endParaRPr>
          </a:p>
          <a:p>
            <a:pPr marL="457200" marR="25400" lvl="0" indent="-317500" algn="just" rtl="0">
              <a:lnSpc>
                <a:spcPct val="115000"/>
              </a:lnSpc>
              <a:spcBef>
                <a:spcPts val="0"/>
              </a:spcBef>
              <a:spcAft>
                <a:spcPts val="0"/>
              </a:spcAft>
              <a:buClr>
                <a:schemeClr val="dk1"/>
              </a:buClr>
              <a:buSzPts val="1400"/>
              <a:buFont typeface="Arial"/>
              <a:buChar char="●"/>
            </a:pPr>
            <a:r>
              <a:rPr lang="en" sz="1400" b="0" i="0" u="none" strike="noStrike" cap="none" dirty="0">
                <a:solidFill>
                  <a:schemeClr val="dk1"/>
                </a:solidFill>
                <a:highlight>
                  <a:schemeClr val="lt1"/>
                </a:highlight>
                <a:latin typeface="Arial"/>
                <a:ea typeface="Arial"/>
                <a:cs typeface="Arial"/>
                <a:sym typeface="Arial"/>
              </a:rPr>
              <a:t>There are two basic syntaxes of the INSERT INTO statement which are shown below:</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a:t>
            </a:r>
            <a:r>
              <a:rPr lang="en" sz="1400" b="0" i="0" u="sng" strike="noStrike" cap="none" dirty="0">
                <a:solidFill>
                  <a:schemeClr val="dk1"/>
                </a:solidFill>
                <a:highlight>
                  <a:schemeClr val="lt1"/>
                </a:highlight>
                <a:latin typeface="Arial"/>
                <a:ea typeface="Arial"/>
                <a:cs typeface="Arial"/>
                <a:sym typeface="Arial"/>
              </a:rPr>
              <a:t>Syntax 1: </a:t>
            </a:r>
            <a:r>
              <a:rPr lang="en" sz="1400" b="0" i="0" u="none" strike="noStrike" cap="none" dirty="0">
                <a:solidFill>
                  <a:schemeClr val="dk1"/>
                </a:solidFill>
                <a:highlight>
                  <a:schemeClr val="lt1"/>
                </a:highlight>
                <a:latin typeface="Arial"/>
                <a:ea typeface="Arial"/>
                <a:cs typeface="Arial"/>
                <a:sym typeface="Arial"/>
              </a:rPr>
              <a:t>INSERT INTO TABLE_NAME (column1, column2, column3,...column N)  </a:t>
            </a:r>
            <a:endParaRPr sz="1400" b="0" i="0" u="none" strike="noStrike" cap="none" dirty="0">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VALUES (value1, value2, value3,...valueN);</a:t>
            </a:r>
            <a:endParaRPr sz="1400" b="0" i="0" u="none" strike="noStrike" cap="none" dirty="0">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E.g: INSERT INTO STUDENTS (ID,NAME,AGE,ADDRESS)</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VALUES (101,’PRACHITI’,25,’THANE’);</a:t>
            </a:r>
            <a:endParaRPr sz="1400" b="0" i="0" u="none" strike="noStrike" cap="none" dirty="0">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sng" strike="noStrike" cap="none" dirty="0">
                <a:solidFill>
                  <a:schemeClr val="dk1"/>
                </a:solidFill>
                <a:highlight>
                  <a:schemeClr val="lt1"/>
                </a:highlight>
                <a:latin typeface="Arial"/>
                <a:ea typeface="Arial"/>
                <a:cs typeface="Arial"/>
                <a:sym typeface="Arial"/>
              </a:rPr>
              <a:t>Syntax 2:</a:t>
            </a:r>
            <a:r>
              <a:rPr lang="en" sz="1400" b="0" i="0" u="none" strike="noStrike" cap="none" dirty="0">
                <a:solidFill>
                  <a:schemeClr val="dk1"/>
                </a:solidFill>
                <a:highlight>
                  <a:schemeClr val="lt1"/>
                </a:highlight>
                <a:latin typeface="Arial"/>
                <a:ea typeface="Arial"/>
                <a:cs typeface="Arial"/>
                <a:sym typeface="Arial"/>
              </a:rPr>
              <a:t> INSERT INTO TABLE_NAME VALUES (value1,value2,value3,...valueN);</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E.g:     INSERT INTO STUDENTS VALUES (101,’PRACHITI’,25,’THANE’);</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p:nvPr/>
        </p:nvSpPr>
        <p:spPr>
          <a:xfrm>
            <a:off x="110500" y="70325"/>
            <a:ext cx="89007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C4125"/>
                </a:solidFill>
                <a:latin typeface="Arial"/>
                <a:ea typeface="Arial"/>
                <a:cs typeface="Arial"/>
                <a:sym typeface="Arial"/>
              </a:rPr>
              <a:t>UPDATE COMMAND</a:t>
            </a:r>
            <a:endParaRPr sz="1400" b="1" i="0" u="sng" strike="noStrike" cap="none">
              <a:solidFill>
                <a:srgbClr val="CC4125"/>
              </a:solidFill>
              <a:latin typeface="Arial"/>
              <a:ea typeface="Arial"/>
              <a:cs typeface="Arial"/>
              <a:sym typeface="Arial"/>
            </a:endParaRPr>
          </a:p>
        </p:txBody>
      </p:sp>
      <p:sp>
        <p:nvSpPr>
          <p:cNvPr id="216" name="Google Shape;216;p28"/>
          <p:cNvSpPr txBox="1"/>
          <p:nvPr/>
        </p:nvSpPr>
        <p:spPr>
          <a:xfrm>
            <a:off x="145750" y="411900"/>
            <a:ext cx="8830200" cy="50268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dirty="0">
                <a:solidFill>
                  <a:schemeClr val="dk1"/>
                </a:solidFill>
                <a:highlight>
                  <a:schemeClr val="lt1"/>
                </a:highlight>
                <a:latin typeface="Arial"/>
                <a:ea typeface="Arial"/>
                <a:cs typeface="Arial"/>
                <a:sym typeface="Arial"/>
              </a:rPr>
              <a:t>We use the UPDATE statement to update existing data in a table. </a:t>
            </a:r>
            <a:endParaRPr sz="1300" b="0" i="0" u="none" strike="noStrike" cap="none" dirty="0">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dirty="0">
                <a:solidFill>
                  <a:schemeClr val="dk1"/>
                </a:solidFill>
                <a:highlight>
                  <a:schemeClr val="lt1"/>
                </a:highlight>
                <a:latin typeface="Arial"/>
                <a:ea typeface="Arial"/>
                <a:cs typeface="Arial"/>
                <a:sym typeface="Arial"/>
              </a:rPr>
              <a:t>We can use the UPDATE statement to change column values of a single row, a group of rows, or all rows in a table. </a:t>
            </a:r>
            <a:endParaRPr sz="1300" b="0" i="0" u="none" strike="noStrike" cap="none" dirty="0">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dirty="0">
                <a:solidFill>
                  <a:schemeClr val="dk1"/>
                </a:solidFill>
                <a:highlight>
                  <a:schemeClr val="lt1"/>
                </a:highlight>
                <a:latin typeface="Arial"/>
                <a:ea typeface="Arial"/>
                <a:cs typeface="Arial"/>
                <a:sym typeface="Arial"/>
              </a:rPr>
              <a:t>Following is syntax to </a:t>
            </a:r>
            <a:r>
              <a:rPr lang="en" sz="1300" b="1" i="0" u="none" strike="noStrike" cap="none" dirty="0">
                <a:solidFill>
                  <a:schemeClr val="dk1"/>
                </a:solidFill>
                <a:highlight>
                  <a:schemeClr val="lt1"/>
                </a:highlight>
                <a:latin typeface="Arial"/>
                <a:ea typeface="Arial"/>
                <a:cs typeface="Arial"/>
                <a:sym typeface="Arial"/>
              </a:rPr>
              <a:t>update all rows in a table</a:t>
            </a:r>
            <a:r>
              <a:rPr lang="en" sz="1300" b="0" i="0" u="none" strike="noStrike" cap="none" dirty="0">
                <a:solidFill>
                  <a:schemeClr val="dk1"/>
                </a:solidFill>
                <a:highlight>
                  <a:schemeClr val="lt1"/>
                </a:highlight>
                <a:latin typeface="Arial"/>
                <a:ea typeface="Arial"/>
                <a:cs typeface="Arial"/>
                <a:sym typeface="Arial"/>
              </a:rPr>
              <a:t>:</a:t>
            </a:r>
            <a:endParaRPr sz="13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r>
              <a:rPr lang="en" sz="1300" b="0" i="0" u="none" strike="noStrike" cap="none" dirty="0">
                <a:solidFill>
                  <a:schemeClr val="dk1"/>
                </a:solidFill>
                <a:highlight>
                  <a:schemeClr val="lt1"/>
                </a:highlight>
                <a:latin typeface="Arial"/>
                <a:ea typeface="Arial"/>
                <a:cs typeface="Arial"/>
                <a:sym typeface="Arial"/>
              </a:rPr>
              <a:t>Syntax:   </a:t>
            </a:r>
            <a:r>
              <a:rPr lang="en" sz="1200" b="0" i="0" u="none" strike="noStrike" cap="none" dirty="0">
                <a:solidFill>
                  <a:schemeClr val="dk1"/>
                </a:solidFill>
                <a:highlight>
                  <a:schemeClr val="lt1"/>
                </a:highlight>
                <a:latin typeface="Arial"/>
                <a:ea typeface="Arial"/>
                <a:cs typeface="Arial"/>
                <a:sym typeface="Arial"/>
              </a:rPr>
              <a:t>UPDATE table_name</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SET</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column_name1 = expr1,</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column_name2 = expr2,</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E.g:     UPDATE STUDENTS</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SET CITY=’THANE’</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457200" marR="0" lvl="0" indent="-311150" algn="just" rtl="0">
              <a:lnSpc>
                <a:spcPct val="138000"/>
              </a:lnSpc>
              <a:spcBef>
                <a:spcPts val="0"/>
              </a:spcBef>
              <a:spcAft>
                <a:spcPts val="0"/>
              </a:spcAft>
              <a:buClr>
                <a:schemeClr val="dk1"/>
              </a:buClr>
              <a:buSzPts val="1300"/>
              <a:buFont typeface="Arial"/>
              <a:buChar char="●"/>
            </a:pPr>
            <a:r>
              <a:rPr lang="en" sz="1300" b="0" i="0" u="none" strike="noStrike" cap="none" dirty="0">
                <a:solidFill>
                  <a:schemeClr val="dk1"/>
                </a:solidFill>
                <a:highlight>
                  <a:schemeClr val="lt1"/>
                </a:highlight>
                <a:latin typeface="Arial"/>
                <a:ea typeface="Arial"/>
                <a:cs typeface="Arial"/>
                <a:sym typeface="Arial"/>
              </a:rPr>
              <a:t>Following the syntax to </a:t>
            </a:r>
            <a:r>
              <a:rPr lang="en" sz="1300" b="1" i="0" u="none" strike="noStrike" cap="none" dirty="0">
                <a:solidFill>
                  <a:schemeClr val="dk1"/>
                </a:solidFill>
                <a:highlight>
                  <a:schemeClr val="lt1"/>
                </a:highlight>
                <a:latin typeface="Arial"/>
                <a:ea typeface="Arial"/>
                <a:cs typeface="Arial"/>
                <a:sym typeface="Arial"/>
              </a:rPr>
              <a:t>update a particular record/row</a:t>
            </a:r>
            <a:r>
              <a:rPr lang="en" sz="1300" b="0" i="0" u="none" strike="noStrike" cap="none" dirty="0">
                <a:solidFill>
                  <a:schemeClr val="dk1"/>
                </a:solidFill>
                <a:highlight>
                  <a:schemeClr val="lt1"/>
                </a:highlight>
                <a:latin typeface="Arial"/>
                <a:ea typeface="Arial"/>
                <a:cs typeface="Arial"/>
                <a:sym typeface="Arial"/>
              </a:rPr>
              <a:t>:</a:t>
            </a:r>
            <a:endParaRPr sz="13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Syntax: UPDATE table_name</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SET</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column_name1 = expr1,column_name2 = expr2,</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WHERE</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Condition;</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chemeClr val="dk1"/>
                </a:solidFill>
                <a:highlight>
                  <a:schemeClr val="lt1"/>
                </a:highlight>
                <a:latin typeface="Arial"/>
                <a:ea typeface="Arial"/>
                <a:cs typeface="Arial"/>
                <a:sym typeface="Arial"/>
              </a:rPr>
              <a:t>             </a:t>
            </a:r>
            <a:r>
              <a:rPr lang="en" sz="1200" b="0" i="0" u="none" strike="noStrike" cap="none" dirty="0">
                <a:solidFill>
                  <a:schemeClr val="dk1"/>
                </a:solidFill>
                <a:highlight>
                  <a:schemeClr val="lt1"/>
                </a:highlight>
                <a:latin typeface="Arial"/>
                <a:ea typeface="Arial"/>
                <a:cs typeface="Arial"/>
                <a:sym typeface="Arial"/>
              </a:rPr>
              <a:t>E.g: UPDATE STUDENTS</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SET MARKS=50</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WHERE ID=104;</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p:nvPr/>
        </p:nvSpPr>
        <p:spPr>
          <a:xfrm>
            <a:off x="100450" y="90425"/>
            <a:ext cx="8961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DELETE COMMAND</a:t>
            </a:r>
            <a:endParaRPr sz="1400" b="1" i="0" u="sng" strike="noStrike" cap="none">
              <a:solidFill>
                <a:srgbClr val="C45911"/>
              </a:solidFill>
              <a:latin typeface="Arial"/>
              <a:ea typeface="Arial"/>
              <a:cs typeface="Arial"/>
              <a:sym typeface="Arial"/>
            </a:endParaRPr>
          </a:p>
        </p:txBody>
      </p:sp>
      <p:sp>
        <p:nvSpPr>
          <p:cNvPr id="222" name="Google Shape;222;p29"/>
          <p:cNvSpPr txBox="1"/>
          <p:nvPr/>
        </p:nvSpPr>
        <p:spPr>
          <a:xfrm>
            <a:off x="100450" y="582650"/>
            <a:ext cx="8961000" cy="4013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dirty="0">
                <a:solidFill>
                  <a:schemeClr val="dk1"/>
                </a:solidFill>
                <a:highlight>
                  <a:schemeClr val="lt1"/>
                </a:highlight>
                <a:latin typeface="Arial"/>
                <a:ea typeface="Arial"/>
                <a:cs typeface="Arial"/>
                <a:sym typeface="Arial"/>
              </a:rPr>
              <a:t>The </a:t>
            </a:r>
            <a:r>
              <a:rPr lang="en" sz="1400" b="1" i="0" u="none" strike="noStrike" cap="none" dirty="0">
                <a:solidFill>
                  <a:schemeClr val="dk1"/>
                </a:solidFill>
                <a:highlight>
                  <a:schemeClr val="lt1"/>
                </a:highlight>
                <a:latin typeface="Arial"/>
                <a:ea typeface="Arial"/>
                <a:cs typeface="Arial"/>
                <a:sym typeface="Arial"/>
              </a:rPr>
              <a:t>DELETE statement</a:t>
            </a:r>
            <a:r>
              <a:rPr lang="en" sz="1400" b="0" i="0" u="none" strike="noStrike" cap="none" dirty="0">
                <a:solidFill>
                  <a:schemeClr val="dk1"/>
                </a:solidFill>
                <a:highlight>
                  <a:schemeClr val="lt1"/>
                </a:highlight>
                <a:latin typeface="Arial"/>
                <a:ea typeface="Arial"/>
                <a:cs typeface="Arial"/>
                <a:sym typeface="Arial"/>
              </a:rPr>
              <a:t> is used to delete rows from a table.</a:t>
            </a:r>
            <a:endParaRPr sz="1400" b="0" i="0" u="none" strike="noStrike" cap="none" dirty="0">
              <a:solidFill>
                <a:schemeClr val="dk1"/>
              </a:solidFill>
              <a:highlight>
                <a:schemeClr val="lt1"/>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chemeClr val="lt1"/>
                </a:highlight>
                <a:latin typeface="Arial"/>
                <a:ea typeface="Arial"/>
                <a:cs typeface="Arial"/>
                <a:sym typeface="Arial"/>
              </a:rPr>
              <a:t> Generally DELETE statement removes one or more records from a table.</a:t>
            </a:r>
            <a:endParaRPr sz="14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Syntax:   </a:t>
            </a:r>
            <a:r>
              <a:rPr lang="en" sz="1400" b="1" i="0" u="none" strike="noStrike" cap="none" dirty="0">
                <a:solidFill>
                  <a:schemeClr val="dk1"/>
                </a:solidFill>
                <a:highlight>
                  <a:schemeClr val="lt1"/>
                </a:highlight>
                <a:latin typeface="Arial"/>
                <a:ea typeface="Arial"/>
                <a:cs typeface="Arial"/>
                <a:sym typeface="Arial"/>
              </a:rPr>
              <a:t>DELETE</a:t>
            </a:r>
            <a:r>
              <a:rPr lang="en" sz="1400" b="0" i="0" u="none" strike="noStrike" cap="none" dirty="0">
                <a:solidFill>
                  <a:schemeClr val="dk1"/>
                </a:solidFill>
                <a:highlight>
                  <a:schemeClr val="lt1"/>
                </a:highlight>
                <a:latin typeface="Arial"/>
                <a:ea typeface="Arial"/>
                <a:cs typeface="Arial"/>
                <a:sym typeface="Arial"/>
              </a:rPr>
              <a:t> </a:t>
            </a:r>
            <a:r>
              <a:rPr lang="en" sz="1400" b="1" i="0" u="none" strike="noStrike" cap="none" dirty="0">
                <a:solidFill>
                  <a:schemeClr val="dk1"/>
                </a:solidFill>
                <a:highlight>
                  <a:schemeClr val="lt1"/>
                </a:highlight>
                <a:latin typeface="Arial"/>
                <a:ea typeface="Arial"/>
                <a:cs typeface="Arial"/>
                <a:sym typeface="Arial"/>
              </a:rPr>
              <a:t>FROM</a:t>
            </a:r>
            <a:r>
              <a:rPr lang="en" sz="1400" b="0" i="0" u="none" strike="noStrike" cap="none" dirty="0">
                <a:solidFill>
                  <a:schemeClr val="dk1"/>
                </a:solidFill>
                <a:highlight>
                  <a:schemeClr val="lt1"/>
                </a:highlight>
                <a:latin typeface="Arial"/>
                <a:ea typeface="Arial"/>
                <a:cs typeface="Arial"/>
                <a:sym typeface="Arial"/>
              </a:rPr>
              <a:t> table_name </a:t>
            </a:r>
            <a:endParaRPr sz="1400" b="0" i="0" u="none" strike="noStrike" cap="none" dirty="0">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a:t>
            </a:r>
            <a:r>
              <a:rPr lang="en" sz="1400" b="1" i="0" u="none" strike="noStrike" cap="none" dirty="0">
                <a:solidFill>
                  <a:schemeClr val="dk1"/>
                </a:solidFill>
                <a:highlight>
                  <a:schemeClr val="lt1"/>
                </a:highlight>
                <a:latin typeface="Arial"/>
                <a:ea typeface="Arial"/>
                <a:cs typeface="Arial"/>
                <a:sym typeface="Arial"/>
              </a:rPr>
              <a:t>WHERE</a:t>
            </a:r>
            <a:r>
              <a:rPr lang="en" sz="1400" b="0" i="0" u="none" strike="noStrike" cap="none" dirty="0">
                <a:solidFill>
                  <a:schemeClr val="dk1"/>
                </a:solidFill>
                <a:highlight>
                  <a:schemeClr val="lt1"/>
                </a:highlight>
                <a:latin typeface="Arial"/>
                <a:ea typeface="Arial"/>
                <a:cs typeface="Arial"/>
                <a:sym typeface="Arial"/>
              </a:rPr>
              <a:t> condition];  </a:t>
            </a:r>
            <a:endParaRPr sz="1400" b="0" i="0" u="none" strike="noStrike" cap="none" dirty="0">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E.g:   </a:t>
            </a:r>
            <a:r>
              <a:rPr lang="en" sz="1400" b="1" i="0" u="none" strike="noStrike" cap="none" dirty="0">
                <a:solidFill>
                  <a:schemeClr val="dk1"/>
                </a:solidFill>
                <a:highlight>
                  <a:schemeClr val="lt1"/>
                </a:highlight>
                <a:latin typeface="Arial"/>
                <a:ea typeface="Arial"/>
                <a:cs typeface="Arial"/>
                <a:sym typeface="Arial"/>
              </a:rPr>
              <a:t>DELETE</a:t>
            </a:r>
            <a:r>
              <a:rPr lang="en" sz="1400" b="0" i="0" u="none" strike="noStrike" cap="none" dirty="0">
                <a:solidFill>
                  <a:schemeClr val="dk1"/>
                </a:solidFill>
                <a:highlight>
                  <a:schemeClr val="lt1"/>
                </a:highlight>
                <a:latin typeface="Arial"/>
                <a:ea typeface="Arial"/>
                <a:cs typeface="Arial"/>
                <a:sym typeface="Arial"/>
              </a:rPr>
              <a:t> </a:t>
            </a:r>
            <a:r>
              <a:rPr lang="en" sz="1400" b="1" i="0" u="none" strike="noStrike" cap="none" dirty="0">
                <a:solidFill>
                  <a:schemeClr val="dk1"/>
                </a:solidFill>
                <a:highlight>
                  <a:schemeClr val="lt1"/>
                </a:highlight>
                <a:latin typeface="Arial"/>
                <a:ea typeface="Arial"/>
                <a:cs typeface="Arial"/>
                <a:sym typeface="Arial"/>
              </a:rPr>
              <a:t>FROM</a:t>
            </a:r>
            <a:r>
              <a:rPr lang="en" sz="1400" b="0" i="0" u="none" strike="noStrike" cap="none" dirty="0">
                <a:solidFill>
                  <a:schemeClr val="dk1"/>
                </a:solidFill>
                <a:highlight>
                  <a:schemeClr val="lt1"/>
                </a:highlight>
                <a:latin typeface="Arial"/>
                <a:ea typeface="Arial"/>
                <a:cs typeface="Arial"/>
                <a:sym typeface="Arial"/>
              </a:rPr>
              <a:t> students </a:t>
            </a:r>
            <a:endParaRPr sz="1400" b="0" i="0" u="none" strike="noStrike" cap="none" dirty="0">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1" i="0" u="none" strike="noStrike" cap="none" dirty="0">
                <a:solidFill>
                  <a:schemeClr val="dk1"/>
                </a:solidFill>
                <a:highlight>
                  <a:schemeClr val="lt1"/>
                </a:highlight>
                <a:latin typeface="Arial"/>
                <a:ea typeface="Arial"/>
                <a:cs typeface="Arial"/>
                <a:sym typeface="Arial"/>
              </a:rPr>
              <a:t>              WHERE</a:t>
            </a:r>
            <a:r>
              <a:rPr lang="en" sz="1400" b="0" i="0" u="none" strike="noStrike" cap="none" dirty="0">
                <a:solidFill>
                  <a:schemeClr val="dk1"/>
                </a:solidFill>
                <a:highlight>
                  <a:schemeClr val="lt1"/>
                </a:highlight>
                <a:latin typeface="Arial"/>
                <a:ea typeface="Arial"/>
                <a:cs typeface="Arial"/>
                <a:sym typeface="Arial"/>
              </a:rPr>
              <a:t> ID=101;  </a:t>
            </a:r>
            <a:endParaRPr sz="1400" b="0" i="0" u="none" strike="noStrike" cap="none" dirty="0">
              <a:solidFill>
                <a:schemeClr val="dk1"/>
              </a:solidFill>
              <a:highlight>
                <a:schemeClr val="lt1"/>
              </a:highlight>
              <a:latin typeface="Arial"/>
              <a:ea typeface="Arial"/>
              <a:cs typeface="Arial"/>
              <a:sym typeface="Arial"/>
            </a:endParaRPr>
          </a:p>
          <a:p>
            <a:pPr marL="457200" marR="0" lvl="0" indent="-317500" algn="just" rtl="0">
              <a:lnSpc>
                <a:spcPct val="100000"/>
              </a:lnSpc>
              <a:spcBef>
                <a:spcPts val="1200"/>
              </a:spcBef>
              <a:spcAft>
                <a:spcPts val="0"/>
              </a:spcAft>
              <a:buClr>
                <a:schemeClr val="dk1"/>
              </a:buClr>
              <a:buSzPts val="1400"/>
              <a:buFont typeface="Arial"/>
              <a:buChar char="●"/>
            </a:pPr>
            <a:r>
              <a:rPr lang="en" sz="1400" b="0" i="0" u="none" strike="noStrike" cap="none" dirty="0">
                <a:solidFill>
                  <a:schemeClr val="dk1"/>
                </a:solidFill>
                <a:highlight>
                  <a:schemeClr val="lt1"/>
                </a:highlight>
                <a:latin typeface="Arial"/>
                <a:ea typeface="Arial"/>
                <a:cs typeface="Arial"/>
                <a:sym typeface="Arial"/>
              </a:rPr>
              <a:t>To delete all the records from the table:</a:t>
            </a:r>
            <a:endParaRPr sz="1400" b="0" i="0" u="none" strike="noStrike" cap="none" dirty="0">
              <a:solidFill>
                <a:schemeClr val="dk1"/>
              </a:solidFill>
              <a:highlight>
                <a:schemeClr val="lt1"/>
              </a:highlight>
              <a:latin typeface="Arial"/>
              <a:ea typeface="Arial"/>
              <a:cs typeface="Arial"/>
              <a:sym typeface="Arial"/>
            </a:endParaRPr>
          </a:p>
          <a:p>
            <a:pPr marL="457200" marR="0" lvl="0" indent="0" algn="just" rtl="0">
              <a:lnSpc>
                <a:spcPct val="100000"/>
              </a:lnSpc>
              <a:spcBef>
                <a:spcPts val="120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Syntax:   </a:t>
            </a:r>
            <a:r>
              <a:rPr lang="en" sz="1400" b="1" i="0" u="none" strike="noStrike" cap="none" dirty="0">
                <a:solidFill>
                  <a:schemeClr val="dk1"/>
                </a:solidFill>
                <a:highlight>
                  <a:schemeClr val="lt1"/>
                </a:highlight>
                <a:latin typeface="Arial"/>
                <a:ea typeface="Arial"/>
                <a:cs typeface="Arial"/>
                <a:sym typeface="Arial"/>
              </a:rPr>
              <a:t>DELETE</a:t>
            </a:r>
            <a:r>
              <a:rPr lang="en" sz="1400" b="0" i="0" u="none" strike="noStrike" cap="none" dirty="0">
                <a:solidFill>
                  <a:schemeClr val="dk1"/>
                </a:solidFill>
                <a:highlight>
                  <a:schemeClr val="lt1"/>
                </a:highlight>
                <a:latin typeface="Arial"/>
                <a:ea typeface="Arial"/>
                <a:cs typeface="Arial"/>
                <a:sym typeface="Arial"/>
              </a:rPr>
              <a:t> </a:t>
            </a:r>
            <a:r>
              <a:rPr lang="en" sz="1400" b="1" i="0" u="none" strike="noStrike" cap="none" dirty="0">
                <a:solidFill>
                  <a:schemeClr val="dk1"/>
                </a:solidFill>
                <a:highlight>
                  <a:schemeClr val="lt1"/>
                </a:highlight>
                <a:latin typeface="Arial"/>
                <a:ea typeface="Arial"/>
                <a:cs typeface="Arial"/>
                <a:sym typeface="Arial"/>
              </a:rPr>
              <a:t>FROM</a:t>
            </a:r>
            <a:r>
              <a:rPr lang="en" sz="1400" b="0" i="0" u="none" strike="noStrike" cap="none" dirty="0">
                <a:solidFill>
                  <a:schemeClr val="dk1"/>
                </a:solidFill>
                <a:highlight>
                  <a:schemeClr val="lt1"/>
                </a:highlight>
                <a:latin typeface="Arial"/>
                <a:ea typeface="Arial"/>
                <a:cs typeface="Arial"/>
                <a:sym typeface="Arial"/>
              </a:rPr>
              <a:t> table_name;</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E.g:   DELETE FROM students;</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p:nvPr/>
        </p:nvSpPr>
        <p:spPr>
          <a:xfrm>
            <a:off x="150700" y="683125"/>
            <a:ext cx="8649600" cy="27582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800"/>
              </a:spcBef>
              <a:spcAft>
                <a:spcPts val="0"/>
              </a:spcAft>
              <a:buClr>
                <a:schemeClr val="dk1"/>
              </a:buClr>
              <a:buSzPts val="1100"/>
              <a:buFont typeface="Arial"/>
              <a:buNone/>
            </a:pPr>
            <a:r>
              <a:rPr lang="en" sz="1600" b="1" i="0" u="sng" strike="noStrike" cap="none" dirty="0">
                <a:solidFill>
                  <a:schemeClr val="dk1"/>
                </a:solidFill>
                <a:highlight>
                  <a:schemeClr val="lt1"/>
                </a:highlight>
                <a:latin typeface="Arial"/>
                <a:ea typeface="Arial"/>
                <a:cs typeface="Arial"/>
                <a:sym typeface="Arial"/>
              </a:rPr>
              <a:t>Difference between DELETE and TRUNCATE statements:</a:t>
            </a:r>
            <a:endParaRPr sz="1600" b="1" i="0" u="sng" strike="noStrike" cap="none" dirty="0">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1200"/>
              </a:spcBef>
              <a:spcAft>
                <a:spcPts val="0"/>
              </a:spcAft>
              <a:buClr>
                <a:schemeClr val="dk1"/>
              </a:buClr>
              <a:buSzPts val="1600"/>
              <a:buFont typeface="Roboto"/>
              <a:buChar char="●"/>
            </a:pPr>
            <a:r>
              <a:rPr lang="en" sz="1600" b="0" i="0" u="none" strike="noStrike" cap="none" dirty="0">
                <a:solidFill>
                  <a:schemeClr val="dk1"/>
                </a:solidFill>
                <a:highlight>
                  <a:schemeClr val="lt1"/>
                </a:highlight>
                <a:latin typeface="Arial"/>
                <a:ea typeface="Arial"/>
                <a:cs typeface="Arial"/>
                <a:sym typeface="Arial"/>
              </a:rPr>
              <a:t>The </a:t>
            </a:r>
            <a:r>
              <a:rPr lang="en" sz="1600" b="1" i="0" u="none" strike="noStrike" cap="none" dirty="0">
                <a:solidFill>
                  <a:schemeClr val="dk1"/>
                </a:solidFill>
                <a:highlight>
                  <a:schemeClr val="lt1"/>
                </a:highlight>
                <a:latin typeface="Arial"/>
                <a:ea typeface="Arial"/>
                <a:cs typeface="Arial"/>
                <a:sym typeface="Arial"/>
              </a:rPr>
              <a:t>DELETE statement</a:t>
            </a:r>
            <a:r>
              <a:rPr lang="en" sz="1600" b="0" i="0" u="none" strike="noStrike" cap="none" dirty="0">
                <a:solidFill>
                  <a:schemeClr val="dk1"/>
                </a:solidFill>
                <a:highlight>
                  <a:schemeClr val="lt1"/>
                </a:highlight>
                <a:latin typeface="Arial"/>
                <a:ea typeface="Arial"/>
                <a:cs typeface="Arial"/>
                <a:sym typeface="Arial"/>
              </a:rPr>
              <a:t> only deletes the rows from the table based on the condition defined by WHERE clause or delete all the rows from the table when condition is not specified.</a:t>
            </a:r>
            <a:endParaRPr sz="1600" b="0" i="0" u="none" strike="noStrike" cap="none" dirty="0">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0"/>
              </a:spcBef>
              <a:spcAft>
                <a:spcPts val="0"/>
              </a:spcAft>
              <a:buClr>
                <a:schemeClr val="dk1"/>
              </a:buClr>
              <a:buSzPts val="1600"/>
              <a:buFont typeface="Arial"/>
              <a:buChar char="●"/>
            </a:pPr>
            <a:r>
              <a:rPr lang="en" sz="1600" b="0" i="0" u="none" strike="noStrike" cap="none" dirty="0">
                <a:solidFill>
                  <a:schemeClr val="dk1"/>
                </a:solidFill>
                <a:highlight>
                  <a:schemeClr val="lt1"/>
                </a:highlight>
                <a:latin typeface="Arial"/>
                <a:ea typeface="Arial"/>
                <a:cs typeface="Arial"/>
                <a:sym typeface="Arial"/>
              </a:rPr>
              <a:t>But it does not free the space containing by the table.</a:t>
            </a:r>
            <a:endParaRPr sz="1600" b="0" i="0" u="none" strike="noStrike" cap="none" dirty="0">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0"/>
              </a:spcBef>
              <a:spcAft>
                <a:spcPts val="0"/>
              </a:spcAft>
              <a:buClr>
                <a:schemeClr val="dk1"/>
              </a:buClr>
              <a:buSzPts val="1600"/>
              <a:buFont typeface="Roboto"/>
              <a:buChar char="●"/>
            </a:pPr>
            <a:r>
              <a:rPr lang="en" sz="1600" b="0" i="0" u="none" strike="noStrike" cap="none" dirty="0">
                <a:solidFill>
                  <a:schemeClr val="dk1"/>
                </a:solidFill>
                <a:highlight>
                  <a:schemeClr val="lt1"/>
                </a:highlight>
                <a:latin typeface="Arial"/>
                <a:ea typeface="Arial"/>
                <a:cs typeface="Arial"/>
                <a:sym typeface="Arial"/>
              </a:rPr>
              <a:t>The </a:t>
            </a:r>
            <a:r>
              <a:rPr lang="en" sz="1600" b="1" i="0" u="none" strike="noStrike" cap="none" dirty="0">
                <a:solidFill>
                  <a:schemeClr val="dk1"/>
                </a:solidFill>
                <a:highlight>
                  <a:schemeClr val="lt1"/>
                </a:highlight>
                <a:latin typeface="Arial"/>
                <a:ea typeface="Arial"/>
                <a:cs typeface="Arial"/>
                <a:sym typeface="Arial"/>
              </a:rPr>
              <a:t>TRUNCATE statement:</a:t>
            </a:r>
            <a:r>
              <a:rPr lang="en" sz="1600" b="0" i="0" u="none" strike="noStrike" cap="none" dirty="0">
                <a:solidFill>
                  <a:schemeClr val="dk1"/>
                </a:solidFill>
                <a:highlight>
                  <a:schemeClr val="lt1"/>
                </a:highlight>
                <a:latin typeface="Arial"/>
                <a:ea typeface="Arial"/>
                <a:cs typeface="Arial"/>
                <a:sym typeface="Arial"/>
              </a:rPr>
              <a:t> it is used to delete all the rows from the table </a:t>
            </a:r>
            <a:r>
              <a:rPr lang="en" sz="1600" b="1" i="0" u="none" strike="noStrike" cap="none" dirty="0">
                <a:solidFill>
                  <a:schemeClr val="dk1"/>
                </a:solidFill>
                <a:highlight>
                  <a:schemeClr val="lt1"/>
                </a:highlight>
                <a:latin typeface="Arial"/>
                <a:ea typeface="Arial"/>
                <a:cs typeface="Arial"/>
                <a:sym typeface="Arial"/>
              </a:rPr>
              <a:t>and free the containing space.</a:t>
            </a:r>
            <a:endParaRPr sz="1600" b="1"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600"/>
              <a:buFont typeface="Arial"/>
              <a:buNone/>
            </a:pPr>
            <a:endParaRPr sz="16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p:nvPr/>
        </p:nvSpPr>
        <p:spPr>
          <a:xfrm>
            <a:off x="140650" y="80375"/>
            <a:ext cx="8850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DATA QUERY LANGUAGE</a:t>
            </a:r>
            <a:endParaRPr sz="1600" b="1" i="0" u="sng" strike="noStrike" cap="none">
              <a:solidFill>
                <a:srgbClr val="C45911"/>
              </a:solidFill>
              <a:latin typeface="Arial"/>
              <a:ea typeface="Arial"/>
              <a:cs typeface="Arial"/>
              <a:sym typeface="Arial"/>
            </a:endParaRPr>
          </a:p>
        </p:txBody>
      </p:sp>
      <p:sp>
        <p:nvSpPr>
          <p:cNvPr id="233" name="Google Shape;233;p31"/>
          <p:cNvSpPr txBox="1"/>
          <p:nvPr/>
        </p:nvSpPr>
        <p:spPr>
          <a:xfrm>
            <a:off x="151800" y="462125"/>
            <a:ext cx="8840400" cy="4445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120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Data query language consists of  command over which data selection in SQL relies. </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SELECT command in combination with other SQL clauses is used to retrieve and fetch data from database/tables on the basis of certain conditions applied by user.</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By using this command, we can also access the particular record from the particular column of the table.</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The table which stores the record returned by the SELECT statement is called a result-set table.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Syntax:</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rgbClr val="C45911"/>
              </a:buClr>
              <a:buSzPts val="1400"/>
              <a:buFont typeface="Times New Roman"/>
              <a:buChar char="●"/>
            </a:pPr>
            <a:r>
              <a:rPr lang="en" sz="1400" b="1" i="0" u="none" strike="noStrike" cap="none">
                <a:solidFill>
                  <a:srgbClr val="C45911"/>
                </a:solidFill>
                <a:highlight>
                  <a:schemeClr val="lt1"/>
                </a:highlight>
                <a:latin typeface="Arial"/>
                <a:ea typeface="Arial"/>
                <a:cs typeface="Arial"/>
                <a:sym typeface="Arial"/>
              </a:rPr>
              <a:t>To Select all attributes(columns) and tuples(rows) from a table</a:t>
            </a:r>
            <a:r>
              <a:rPr lang="en" sz="1400" b="0" i="0" u="none" strike="noStrike" cap="none">
                <a:solidFill>
                  <a:srgbClr val="C45911"/>
                </a:solidFill>
                <a:highlight>
                  <a:schemeClr val="lt1"/>
                </a:highlight>
                <a:latin typeface="Arial"/>
                <a:ea typeface="Arial"/>
                <a:cs typeface="Arial"/>
                <a:sym typeface="Arial"/>
              </a:rPr>
              <a:t>:</a:t>
            </a:r>
            <a:endParaRPr sz="1400" b="0" i="0" u="none" strike="noStrike" cap="none">
              <a:solidFill>
                <a:srgbClr val="C4591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E.g: </a:t>
            </a: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Students;</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rgbClr val="C45911"/>
              </a:buClr>
              <a:buSzPts val="1400"/>
              <a:buFont typeface="Arial"/>
              <a:buChar char="●"/>
            </a:pPr>
            <a:r>
              <a:rPr lang="en" sz="1400" b="1" i="0" u="none" strike="noStrike" cap="none">
                <a:solidFill>
                  <a:srgbClr val="C45911"/>
                </a:solidFill>
                <a:highlight>
                  <a:schemeClr val="lt1"/>
                </a:highlight>
                <a:latin typeface="Arial"/>
                <a:ea typeface="Arial"/>
                <a:cs typeface="Arial"/>
                <a:sym typeface="Arial"/>
              </a:rPr>
              <a:t>To Select few attributes and all tuples from a table:</a:t>
            </a:r>
            <a:endParaRPr sz="1400" b="1" i="0" u="none" strike="noStrike" cap="none">
              <a:solidFill>
                <a:srgbClr val="C4591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Column_Name_1, Column_Name_2, ....., Column_Name_N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SELECT NAME,AGE FROM Students;</a:t>
            </a: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p:nvPr/>
        </p:nvSpPr>
        <p:spPr>
          <a:xfrm>
            <a:off x="140650" y="100450"/>
            <a:ext cx="8850300" cy="2616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Char char="●"/>
            </a:pPr>
            <a:r>
              <a:rPr lang="en" sz="1400" b="1" i="0" u="none" strike="noStrike" cap="none" dirty="0">
                <a:solidFill>
                  <a:srgbClr val="C45911"/>
                </a:solidFill>
                <a:latin typeface="Arial"/>
                <a:ea typeface="Arial"/>
                <a:cs typeface="Arial"/>
                <a:sym typeface="Arial"/>
              </a:rPr>
              <a:t>Select Distinct :</a:t>
            </a:r>
            <a:endParaRPr sz="1400" b="1" i="0" u="none" strike="noStrike" cap="none" dirty="0">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Roboto"/>
                <a:ea typeface="Roboto"/>
                <a:cs typeface="Roboto"/>
                <a:sym typeface="Roboto"/>
              </a:rPr>
              <a:t>The </a:t>
            </a:r>
            <a:r>
              <a:rPr lang="en" sz="1200" b="1" i="0" u="none" strike="noStrike" cap="none" dirty="0">
                <a:solidFill>
                  <a:srgbClr val="333333"/>
                </a:solidFill>
                <a:highlight>
                  <a:srgbClr val="FFFFFF"/>
                </a:highlight>
                <a:latin typeface="Roboto"/>
                <a:ea typeface="Roboto"/>
                <a:cs typeface="Roboto"/>
                <a:sym typeface="Roboto"/>
              </a:rPr>
              <a:t>SQL DISTINCT command</a:t>
            </a:r>
            <a:r>
              <a:rPr lang="en" sz="1200" b="0" i="0" u="none" strike="noStrike" cap="none" dirty="0">
                <a:solidFill>
                  <a:srgbClr val="333333"/>
                </a:solidFill>
                <a:highlight>
                  <a:srgbClr val="FFFFFF"/>
                </a:highlight>
                <a:latin typeface="Roboto"/>
                <a:ea typeface="Roboto"/>
                <a:cs typeface="Roboto"/>
                <a:sym typeface="Roboto"/>
              </a:rPr>
              <a:t> is used with SELECT keyword to retrieve only distinct or unique data.</a:t>
            </a:r>
            <a:endParaRPr sz="1200" b="0" i="0" u="none" strike="noStrike" cap="none" dirty="0">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Roboto"/>
                <a:ea typeface="Roboto"/>
                <a:cs typeface="Roboto"/>
                <a:sym typeface="Roboto"/>
              </a:rPr>
              <a:t>Syntax:</a:t>
            </a:r>
            <a:endParaRPr sz="1200" b="0" i="0" u="none" strike="noStrike" cap="none" dirty="0">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Roboto"/>
                <a:ea typeface="Roboto"/>
                <a:cs typeface="Roboto"/>
                <a:sym typeface="Roboto"/>
              </a:rPr>
              <a:t>             SELECT</a:t>
            </a:r>
            <a:r>
              <a:rPr lang="en" sz="1200" b="0" i="0" u="none" strike="noStrike" cap="none" dirty="0">
                <a:solidFill>
                  <a:schemeClr val="dk1"/>
                </a:solidFill>
                <a:highlight>
                  <a:schemeClr val="lt1"/>
                </a:highlight>
                <a:latin typeface="Roboto"/>
                <a:ea typeface="Roboto"/>
                <a:cs typeface="Roboto"/>
                <a:sym typeface="Roboto"/>
              </a:rPr>
              <a:t> </a:t>
            </a:r>
            <a:r>
              <a:rPr lang="en" sz="1200" b="1" i="0" u="none" strike="noStrike" cap="none" dirty="0">
                <a:solidFill>
                  <a:schemeClr val="dk1"/>
                </a:solidFill>
                <a:highlight>
                  <a:schemeClr val="lt1"/>
                </a:highlight>
                <a:latin typeface="Roboto"/>
                <a:ea typeface="Roboto"/>
                <a:cs typeface="Roboto"/>
                <a:sym typeface="Roboto"/>
              </a:rPr>
              <a:t>DISTINCT</a:t>
            </a:r>
            <a:r>
              <a:rPr lang="en" sz="1200" b="0" i="0" u="none" strike="noStrike" cap="none" dirty="0">
                <a:solidFill>
                  <a:schemeClr val="dk1"/>
                </a:solidFill>
                <a:highlight>
                  <a:schemeClr val="lt1"/>
                </a:highlight>
                <a:latin typeface="Roboto"/>
                <a:ea typeface="Roboto"/>
                <a:cs typeface="Roboto"/>
                <a:sym typeface="Roboto"/>
              </a:rPr>
              <a:t> column_name ,column_name  </a:t>
            </a:r>
            <a:endParaRPr sz="1200" b="0" i="0" u="none" strike="noStrike" cap="none" dirty="0">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Roboto"/>
                <a:ea typeface="Roboto"/>
                <a:cs typeface="Roboto"/>
                <a:sym typeface="Roboto"/>
              </a:rPr>
              <a:t>             FROM</a:t>
            </a:r>
            <a:r>
              <a:rPr lang="en" sz="1200" b="0" i="0" u="none" strike="noStrike" cap="none" dirty="0">
                <a:solidFill>
                  <a:schemeClr val="dk1"/>
                </a:solidFill>
                <a:highlight>
                  <a:schemeClr val="lt1"/>
                </a:highlight>
                <a:latin typeface="Roboto"/>
                <a:ea typeface="Roboto"/>
                <a:cs typeface="Roboto"/>
                <a:sym typeface="Roboto"/>
              </a:rPr>
              <a:t>  table_name;  </a:t>
            </a:r>
            <a:endParaRPr sz="1200" b="0" i="0" u="none" strike="noStrike" cap="none" dirty="0">
              <a:solidFill>
                <a:schemeClr val="dk1"/>
              </a:solidFill>
              <a:highlight>
                <a:schemeClr val="lt1"/>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Roboto"/>
                <a:ea typeface="Roboto"/>
                <a:cs typeface="Roboto"/>
                <a:sym typeface="Roboto"/>
              </a:rPr>
              <a:t>E.g:</a:t>
            </a:r>
            <a:endParaRPr sz="1200" b="0" i="0" u="none" strike="noStrike" cap="none" dirty="0">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latin typeface="Roboto"/>
                <a:ea typeface="Roboto"/>
                <a:cs typeface="Roboto"/>
                <a:sym typeface="Roboto"/>
              </a:rPr>
              <a:t>            SELECT</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chemeClr val="dk1"/>
                </a:solidFill>
                <a:latin typeface="Roboto"/>
                <a:ea typeface="Roboto"/>
                <a:cs typeface="Roboto"/>
                <a:sym typeface="Roboto"/>
              </a:rPr>
              <a:t>DISTINCT</a:t>
            </a:r>
            <a:r>
              <a:rPr lang="en" sz="1200" b="0" i="0" u="none" strike="noStrike" cap="none" dirty="0">
                <a:solidFill>
                  <a:schemeClr val="dk1"/>
                </a:solidFill>
                <a:latin typeface="Roboto"/>
                <a:ea typeface="Roboto"/>
                <a:cs typeface="Roboto"/>
                <a:sym typeface="Roboto"/>
              </a:rPr>
              <a:t> city</a:t>
            </a: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latin typeface="Roboto"/>
                <a:ea typeface="Roboto"/>
                <a:cs typeface="Roboto"/>
                <a:sym typeface="Roboto"/>
              </a:rPr>
              <a:t>            FROM</a:t>
            </a:r>
            <a:r>
              <a:rPr lang="en" sz="1200" b="0" i="0" u="none" strike="noStrike" cap="none" dirty="0">
                <a:solidFill>
                  <a:schemeClr val="dk1"/>
                </a:solidFill>
                <a:latin typeface="Roboto"/>
                <a:ea typeface="Roboto"/>
                <a:cs typeface="Roboto"/>
                <a:sym typeface="Roboto"/>
              </a:rPr>
              <a:t> students;  </a:t>
            </a:r>
            <a:endParaRPr sz="1200" b="0" i="0" u="none" strike="noStrike" cap="none" dirty="0">
              <a:solidFill>
                <a:schemeClr val="dk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p:nvPr/>
        </p:nvSpPr>
        <p:spPr>
          <a:xfrm>
            <a:off x="100450" y="50225"/>
            <a:ext cx="8981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dirty="0">
                <a:solidFill>
                  <a:srgbClr val="C45911"/>
                </a:solidFill>
                <a:latin typeface="Arial"/>
                <a:ea typeface="Arial"/>
                <a:cs typeface="Arial"/>
                <a:sym typeface="Arial"/>
              </a:rPr>
              <a:t>‘ WHERE ’ Clause</a:t>
            </a:r>
            <a:endParaRPr sz="1400" b="1" i="0" u="sng" strike="noStrike" cap="none" dirty="0">
              <a:solidFill>
                <a:srgbClr val="C45911"/>
              </a:solidFill>
              <a:latin typeface="Arial"/>
              <a:ea typeface="Arial"/>
              <a:cs typeface="Arial"/>
              <a:sym typeface="Arial"/>
            </a:endParaRPr>
          </a:p>
        </p:txBody>
      </p:sp>
      <p:sp>
        <p:nvSpPr>
          <p:cNvPr id="244" name="Google Shape;244;p33"/>
          <p:cNvSpPr txBox="1"/>
          <p:nvPr/>
        </p:nvSpPr>
        <p:spPr>
          <a:xfrm>
            <a:off x="90425" y="472150"/>
            <a:ext cx="8981100" cy="3933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400"/>
              </a:spcBef>
              <a:spcAft>
                <a:spcPts val="0"/>
              </a:spcAft>
              <a:buClr>
                <a:srgbClr val="000000"/>
              </a:buClr>
              <a:buSzPts val="1400"/>
              <a:buFont typeface="Arial"/>
              <a:buChar char="●"/>
            </a:pPr>
            <a:r>
              <a:rPr lang="en" sz="1150" b="0" i="0" u="none" strike="noStrike" cap="none">
                <a:solidFill>
                  <a:schemeClr val="dk1"/>
                </a:solidFill>
                <a:highlight>
                  <a:srgbClr val="FFFFFF"/>
                </a:highlight>
                <a:latin typeface="Arial"/>
                <a:ea typeface="Arial"/>
                <a:cs typeface="Arial"/>
                <a:sym typeface="Arial"/>
              </a:rPr>
              <a:t>The </a:t>
            </a:r>
            <a:r>
              <a:rPr lang="en" sz="1200" b="0" i="0" u="none" strike="noStrike" cap="none">
                <a:solidFill>
                  <a:srgbClr val="DC143C"/>
                </a:solidFill>
                <a:highlight>
                  <a:srgbClr val="FFFFFF"/>
                </a:highlight>
                <a:latin typeface="Arial"/>
                <a:ea typeface="Arial"/>
                <a:cs typeface="Arial"/>
                <a:sym typeface="Arial"/>
              </a:rPr>
              <a:t>WHERE</a:t>
            </a:r>
            <a:r>
              <a:rPr lang="en" sz="1150" b="0" i="0" u="none" strike="noStrike" cap="none">
                <a:solidFill>
                  <a:schemeClr val="dk1"/>
                </a:solidFill>
                <a:highlight>
                  <a:srgbClr val="FFFFFF"/>
                </a:highlight>
                <a:latin typeface="Arial"/>
                <a:ea typeface="Arial"/>
                <a:cs typeface="Arial"/>
                <a:sym typeface="Arial"/>
              </a:rPr>
              <a:t> clause is used to filter records.</a:t>
            </a:r>
            <a:endParaRPr sz="115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150" b="0" i="0" u="none" strike="noStrike" cap="none">
                <a:solidFill>
                  <a:schemeClr val="dk1"/>
                </a:solidFill>
                <a:highlight>
                  <a:srgbClr val="FFFFFF"/>
                </a:highlight>
                <a:latin typeface="Arial"/>
                <a:ea typeface="Arial"/>
                <a:cs typeface="Arial"/>
                <a:sym typeface="Arial"/>
              </a:rPr>
              <a:t>It is used to extract only those records that fulfill a specified condition.</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Arial"/>
              <a:buChar char="●"/>
            </a:pPr>
            <a:r>
              <a:rPr lang="en" sz="1200" b="0" i="0" u="none" strike="noStrike" cap="none">
                <a:solidFill>
                  <a:srgbClr val="333333"/>
                </a:solidFill>
                <a:highlight>
                  <a:srgbClr val="FFFFFF"/>
                </a:highlight>
                <a:latin typeface="Roboto"/>
                <a:ea typeface="Roboto"/>
                <a:cs typeface="Roboto"/>
                <a:sym typeface="Roboto"/>
              </a:rPr>
              <a:t>WHERE clause is used in SELECT, UPDATE, DELETE statement etc.</a:t>
            </a:r>
            <a:endParaRPr sz="115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150"/>
              <a:buFont typeface="Arial"/>
              <a:buNone/>
            </a:pPr>
            <a:r>
              <a:rPr lang="en" sz="1150" b="1" i="0" u="sng" strike="noStrike" cap="none">
                <a:solidFill>
                  <a:schemeClr val="dk1"/>
                </a:solidFill>
                <a:highlight>
                  <a:srgbClr val="FFFFFF"/>
                </a:highlight>
                <a:latin typeface="Arial"/>
                <a:ea typeface="Arial"/>
                <a:cs typeface="Arial"/>
                <a:sym typeface="Arial"/>
              </a:rPr>
              <a:t>Syntax:</a:t>
            </a:r>
            <a:endParaRPr sz="1150" b="1" i="0" u="sng"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SELECT column1, column2,..column N</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FROM table_name</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WHERE condition;</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E.G: </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ID, NAME, SALARY </a:t>
            </a:r>
            <a:endParaRPr sz="11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FROM CUSTOMERS</a:t>
            </a:r>
            <a:endParaRPr sz="11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WHERE SALARY &gt; 2000;</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1400"/>
              </a:spcBef>
              <a:spcAft>
                <a:spcPts val="0"/>
              </a:spcAft>
              <a:buClr>
                <a:srgbClr val="000000"/>
              </a:buClr>
              <a:buSzPts val="1150"/>
              <a:buFont typeface="Arial"/>
              <a:buNone/>
            </a:pPr>
            <a:endParaRPr sz="1150" b="0" i="0" u="none" strike="noStrike" cap="none">
              <a:solidFill>
                <a:srgbClr val="0000CD"/>
              </a:solidFill>
              <a:highlight>
                <a:srgbClr val="FFFFFF"/>
              </a:highlight>
              <a:latin typeface="Courier New"/>
              <a:ea typeface="Courier New"/>
              <a:cs typeface="Courier New"/>
              <a:sym typeface="Courier New"/>
            </a:endParaRPr>
          </a:p>
          <a:p>
            <a:pPr marL="0" marR="0" lvl="0" indent="0" algn="l" rtl="0">
              <a:lnSpc>
                <a:spcPct val="100000"/>
              </a:lnSpc>
              <a:spcBef>
                <a:spcPts val="14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p:nvPr/>
        </p:nvSpPr>
        <p:spPr>
          <a:xfrm>
            <a:off x="60275" y="562575"/>
            <a:ext cx="898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0" name="Google Shape;250;p34"/>
          <p:cNvPicPr preferRelativeResize="0"/>
          <p:nvPr/>
        </p:nvPicPr>
        <p:blipFill rotWithShape="1">
          <a:blip r:embed="rId3">
            <a:alphaModFix/>
          </a:blip>
          <a:srcRect/>
          <a:stretch/>
        </p:blipFill>
        <p:spPr>
          <a:xfrm>
            <a:off x="182563" y="460475"/>
            <a:ext cx="4110971" cy="1769875"/>
          </a:xfrm>
          <a:prstGeom prst="rect">
            <a:avLst/>
          </a:prstGeom>
          <a:noFill/>
          <a:ln w="28575" cap="flat" cmpd="sng">
            <a:solidFill>
              <a:schemeClr val="dk2"/>
            </a:solidFill>
            <a:prstDash val="solid"/>
            <a:round/>
            <a:headEnd type="none" w="sm" len="sm"/>
            <a:tailEnd type="none" w="sm" len="sm"/>
          </a:ln>
        </p:spPr>
      </p:pic>
      <p:sp>
        <p:nvSpPr>
          <p:cNvPr id="251" name="Google Shape;251;p34"/>
          <p:cNvSpPr txBox="1"/>
          <p:nvPr/>
        </p:nvSpPr>
        <p:spPr>
          <a:xfrm>
            <a:off x="268988" y="0"/>
            <a:ext cx="3938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Where clause with Arithmetic operators</a:t>
            </a:r>
            <a:endParaRPr sz="1400" b="1" i="0" u="sng" strike="noStrike" cap="none">
              <a:solidFill>
                <a:srgbClr val="C45911"/>
              </a:solidFill>
              <a:latin typeface="Arial"/>
              <a:ea typeface="Arial"/>
              <a:cs typeface="Arial"/>
              <a:sym typeface="Arial"/>
            </a:endParaRPr>
          </a:p>
        </p:txBody>
      </p:sp>
      <p:sp>
        <p:nvSpPr>
          <p:cNvPr id="252" name="Google Shape;252;p34"/>
          <p:cNvSpPr txBox="1"/>
          <p:nvPr/>
        </p:nvSpPr>
        <p:spPr>
          <a:xfrm>
            <a:off x="4733325" y="0"/>
            <a:ext cx="3938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Where clause with comparison operators</a:t>
            </a:r>
            <a:endParaRPr sz="1400" b="1" i="0" u="sng" strike="noStrike" cap="none">
              <a:solidFill>
                <a:srgbClr val="C45911"/>
              </a:solidFill>
              <a:latin typeface="Arial"/>
              <a:ea typeface="Arial"/>
              <a:cs typeface="Arial"/>
              <a:sym typeface="Arial"/>
            </a:endParaRPr>
          </a:p>
        </p:txBody>
      </p:sp>
      <p:pic>
        <p:nvPicPr>
          <p:cNvPr id="253" name="Google Shape;253;p34"/>
          <p:cNvPicPr preferRelativeResize="0"/>
          <p:nvPr/>
        </p:nvPicPr>
        <p:blipFill rotWithShape="1">
          <a:blip r:embed="rId4">
            <a:alphaModFix/>
          </a:blip>
          <a:srcRect/>
          <a:stretch/>
        </p:blipFill>
        <p:spPr>
          <a:xfrm>
            <a:off x="4673050" y="460475"/>
            <a:ext cx="4257725" cy="176987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p:nvPr/>
        </p:nvSpPr>
        <p:spPr>
          <a:xfrm>
            <a:off x="241100" y="100450"/>
            <a:ext cx="84588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Logical Operators</a:t>
            </a:r>
            <a:endParaRPr sz="1800" b="1" i="0" u="sng" strike="noStrike" cap="none">
              <a:solidFill>
                <a:srgbClr val="C45911"/>
              </a:solidFill>
              <a:latin typeface="Arial"/>
              <a:ea typeface="Arial"/>
              <a:cs typeface="Arial"/>
              <a:sym typeface="Arial"/>
            </a:endParaRPr>
          </a:p>
        </p:txBody>
      </p:sp>
      <p:sp>
        <p:nvSpPr>
          <p:cNvPr id="259" name="Google Shape;259;p35"/>
          <p:cNvSpPr txBox="1"/>
          <p:nvPr/>
        </p:nvSpPr>
        <p:spPr>
          <a:xfrm>
            <a:off x="231200" y="520050"/>
            <a:ext cx="8478600" cy="5541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Logical SQL operators are used between queries or used to join two or more conditions.</a:t>
            </a:r>
            <a:endParaRPr sz="1200" b="0" i="0" u="none" strike="noStrike" cap="none" dirty="0">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dirty="0">
                <a:solidFill>
                  <a:srgbClr val="333333"/>
                </a:solidFill>
                <a:highlight>
                  <a:srgbClr val="FFFFFF"/>
                </a:highlight>
                <a:latin typeface="Arial"/>
                <a:ea typeface="Arial"/>
                <a:cs typeface="Arial"/>
                <a:sym typeface="Arial"/>
              </a:rPr>
              <a:t>These operators compare two conditions at a time to determine whether a row can be selected for the output.</a:t>
            </a:r>
            <a:endParaRPr sz="1200" b="0" i="0" u="none" strike="noStrike" cap="none" dirty="0">
              <a:solidFill>
                <a:schemeClr val="dk1"/>
              </a:solidFill>
              <a:highlight>
                <a:srgbClr val="FFFFFF"/>
              </a:highlight>
              <a:latin typeface="Arial"/>
              <a:ea typeface="Arial"/>
              <a:cs typeface="Arial"/>
              <a:sym typeface="Arial"/>
            </a:endParaRPr>
          </a:p>
        </p:txBody>
      </p:sp>
      <p:pic>
        <p:nvPicPr>
          <p:cNvPr id="260" name="Google Shape;260;p35"/>
          <p:cNvPicPr preferRelativeResize="0"/>
          <p:nvPr/>
        </p:nvPicPr>
        <p:blipFill rotWithShape="1">
          <a:blip r:embed="rId3">
            <a:alphaModFix/>
          </a:blip>
          <a:srcRect/>
          <a:stretch/>
        </p:blipFill>
        <p:spPr>
          <a:xfrm>
            <a:off x="976200" y="1185425"/>
            <a:ext cx="7452325" cy="3755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p:nvPr/>
        </p:nvSpPr>
        <p:spPr>
          <a:xfrm>
            <a:off x="60275" y="120550"/>
            <a:ext cx="8991300" cy="44940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00000"/>
              </a:lnSpc>
              <a:spcBef>
                <a:spcPts val="0"/>
              </a:spcBef>
              <a:spcAft>
                <a:spcPts val="0"/>
              </a:spcAft>
              <a:buClr>
                <a:srgbClr val="C45911"/>
              </a:buClr>
              <a:buSzPts val="1400"/>
              <a:buFont typeface="Arial"/>
              <a:buAutoNum type="arabicPeriod"/>
            </a:pPr>
            <a:r>
              <a:rPr lang="en" sz="1400" b="1" i="0" u="sng" strike="noStrike" cap="none" dirty="0">
                <a:solidFill>
                  <a:srgbClr val="C45911"/>
                </a:solidFill>
                <a:latin typeface="Arial"/>
                <a:ea typeface="Arial"/>
                <a:cs typeface="Arial"/>
                <a:sym typeface="Arial"/>
              </a:rPr>
              <a:t>AND Operator:</a:t>
            </a:r>
            <a:endParaRPr sz="1400" b="1" i="0" u="sng" strike="noStrike" cap="none" dirty="0">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 </a:t>
            </a:r>
            <a:r>
              <a:rPr lang="en" sz="1200" b="0" i="0" u="none" strike="noStrike" cap="none" dirty="0">
                <a:solidFill>
                  <a:schemeClr val="dk1"/>
                </a:solidFill>
                <a:highlight>
                  <a:srgbClr val="FFFFFF"/>
                </a:highlight>
                <a:latin typeface="Arial"/>
                <a:ea typeface="Arial"/>
                <a:cs typeface="Arial"/>
                <a:sym typeface="Arial"/>
              </a:rPr>
              <a:t>Logical AND compares two Booleans as expression and returns TRUE when both of the conditions are TRUE and returns FALSE when either is FALSE.</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highlight>
                  <a:srgbClr val="FFFFFF"/>
                </a:highlight>
                <a:latin typeface="Arial"/>
                <a:ea typeface="Arial"/>
                <a:cs typeface="Arial"/>
                <a:sym typeface="Arial"/>
              </a:rPr>
              <a:t>Syntax:</a:t>
            </a:r>
            <a:endParaRPr sz="1200" b="1"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SELECT column1, column2, ...</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FROM table_name</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WHERE condition1 AND condition2 AND </a:t>
            </a:r>
            <a:r>
              <a:rPr lang="en" sz="1200" dirty="0">
                <a:solidFill>
                  <a:schemeClr val="dk1"/>
                </a:solidFill>
                <a:highlight>
                  <a:srgbClr val="FFFFFF"/>
                </a:highlight>
              </a:rPr>
              <a:t>condition 3</a:t>
            </a:r>
            <a:r>
              <a:rPr lang="en" sz="1200" b="0" i="0" u="none" strike="noStrike" cap="none" dirty="0">
                <a:solidFill>
                  <a:schemeClr val="dk1"/>
                </a:solidFill>
                <a:highlight>
                  <a:srgbClr val="FFFFFF"/>
                </a:highlight>
                <a:latin typeface="Arial"/>
                <a:ea typeface="Arial"/>
                <a:cs typeface="Arial"/>
                <a:sym typeface="Arial"/>
              </a:rPr>
              <a:t> ...;</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rgbClr val="333333"/>
                </a:solidFill>
                <a:highlight>
                  <a:srgbClr val="FFFFFF"/>
                </a:highlight>
                <a:latin typeface="Arial"/>
                <a:ea typeface="Arial"/>
                <a:cs typeface="Arial"/>
                <a:sym typeface="Arial"/>
              </a:rPr>
              <a:t>For Example:</a:t>
            </a:r>
            <a:endParaRPr sz="1200" b="1"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Arial"/>
                <a:ea typeface="Arial"/>
                <a:cs typeface="Arial"/>
                <a:sym typeface="Arial"/>
              </a:rPr>
              <a:t> </a:t>
            </a:r>
            <a:endParaRPr sz="12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Arial"/>
                <a:ea typeface="Arial"/>
                <a:cs typeface="Arial"/>
                <a:sym typeface="Arial"/>
              </a:rPr>
              <a:t>   To find the names of the students between the age 10 to 15 years, the query would be like:</a:t>
            </a:r>
            <a:endParaRPr sz="12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Arial"/>
                <a:ea typeface="Arial"/>
                <a:cs typeface="Arial"/>
                <a:sym typeface="Arial"/>
              </a:rPr>
              <a:t>SELECT first_name, last_name, age</a:t>
            </a:r>
            <a:endParaRPr sz="1200" b="0" i="0" u="none" strike="noStrike" cap="none" dirty="0">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Arial"/>
                <a:ea typeface="Arial"/>
                <a:cs typeface="Arial"/>
                <a:sym typeface="Arial"/>
              </a:rPr>
              <a:t>FROM student_details</a:t>
            </a:r>
            <a:endParaRPr sz="1200" b="0" i="0" u="none" strike="noStrike" cap="none" dirty="0">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Arial"/>
                <a:ea typeface="Arial"/>
                <a:cs typeface="Arial"/>
                <a:sym typeface="Arial"/>
              </a:rPr>
              <a:t>WHERE age &gt;= 10 AND </a:t>
            </a:r>
            <a:r>
              <a:rPr lang="en" sz="1200" dirty="0">
                <a:solidFill>
                  <a:srgbClr val="333333"/>
                </a:solidFill>
                <a:highlight>
                  <a:srgbClr val="FFFFFF"/>
                </a:highlight>
              </a:rPr>
              <a:t>City=’Thane’</a:t>
            </a:r>
            <a:r>
              <a:rPr lang="en" sz="1200" b="0" i="0" u="none" strike="noStrike" cap="none" dirty="0">
                <a:solidFill>
                  <a:srgbClr val="333333"/>
                </a:solidFill>
                <a:highlight>
                  <a:srgbClr val="FFFFFF"/>
                </a:highlight>
                <a:latin typeface="Arial"/>
                <a:ea typeface="Arial"/>
                <a:cs typeface="Arial"/>
                <a:sym typeface="Arial"/>
              </a:rPr>
              <a:t>;</a:t>
            </a:r>
            <a:endParaRPr sz="1200" b="0" i="0" u="none" strike="noStrike" cap="none" dirty="0">
              <a:solidFill>
                <a:srgbClr val="333333"/>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rgbClr val="000000"/>
              </a:buClr>
              <a:buSzPts val="1200"/>
              <a:buFont typeface="Arial"/>
              <a:buNone/>
            </a:pPr>
            <a:endParaRPr sz="1200" b="0" i="0" u="none" strike="noStrike" cap="none" dirty="0">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1200"/>
              </a:spcAft>
              <a:buClr>
                <a:srgbClr val="000000"/>
              </a:buClr>
              <a:buSzPts val="1200"/>
              <a:buFont typeface="Arial"/>
              <a:buNone/>
            </a:pPr>
            <a:endParaRPr sz="1200" b="0" i="0" u="none" strike="noStrike" cap="none" dirty="0">
              <a:solidFill>
                <a:srgbClr val="33333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p:nvPr/>
        </p:nvSpPr>
        <p:spPr>
          <a:xfrm>
            <a:off x="140650" y="140650"/>
            <a:ext cx="8820300" cy="526679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567"/>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4.)</a:t>
            </a:r>
            <a:r>
              <a:rPr lang="en" sz="1400" b="0" i="0" u="none" strike="noStrike" cap="none" dirty="0">
                <a:solidFill>
                  <a:schemeClr val="dk1"/>
                </a:solidFill>
                <a:latin typeface="Arial"/>
                <a:ea typeface="Arial"/>
                <a:cs typeface="Arial"/>
                <a:sym typeface="Arial"/>
              </a:rPr>
              <a:t> </a:t>
            </a:r>
            <a:r>
              <a:rPr lang="en" sz="1400" b="1" i="0" u="sng" strike="noStrike" cap="none" dirty="0">
                <a:solidFill>
                  <a:schemeClr val="dk1"/>
                </a:solidFill>
                <a:latin typeface="Arial"/>
                <a:ea typeface="Arial"/>
                <a:cs typeface="Arial"/>
                <a:sym typeface="Arial"/>
              </a:rPr>
              <a:t>RDBMS:</a:t>
            </a:r>
            <a:endParaRPr sz="1400" b="1" i="0" u="sng" strike="noStrike" cap="none" dirty="0">
              <a:solidFill>
                <a:schemeClr val="dk1"/>
              </a:solidFill>
              <a:latin typeface="Arial"/>
              <a:ea typeface="Arial"/>
              <a:cs typeface="Arial"/>
              <a:sym typeface="Arial"/>
            </a:endParaRPr>
          </a:p>
          <a:p>
            <a:pPr marL="7404" marR="93494" lvl="0" indent="5588" algn="l" rtl="0">
              <a:lnSpc>
                <a:spcPct val="113590"/>
              </a:lnSpc>
              <a:spcBef>
                <a:spcPts val="17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RDBMS stands for Relational Database Management System. RDBMS store the data into the collection of tables, which is related by common fields between the columns of the table. It also provides relational operators to manipulate the data stored into the tables. </a:t>
            </a:r>
            <a:endParaRPr sz="1400" b="0" i="0" u="none" strike="noStrike" cap="none" dirty="0">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Example: SQL Server. </a:t>
            </a:r>
            <a:endParaRPr sz="1400" b="0" i="0" u="none" strike="noStrike" cap="none" dirty="0">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5.) </a:t>
            </a:r>
            <a:r>
              <a:rPr lang="en" sz="1400" b="1" i="0" u="sng" strike="noStrike" cap="none" dirty="0">
                <a:solidFill>
                  <a:schemeClr val="dk1"/>
                </a:solidFill>
                <a:latin typeface="Arial"/>
                <a:ea typeface="Arial"/>
                <a:cs typeface="Arial"/>
                <a:sym typeface="Arial"/>
              </a:rPr>
              <a:t>Tables &amp; Fields:</a:t>
            </a:r>
            <a:endParaRPr sz="1400" b="1" i="0" u="sng" strike="noStrike" cap="none" dirty="0">
              <a:solidFill>
                <a:schemeClr val="dk1"/>
              </a:solidFill>
              <a:latin typeface="Arial"/>
              <a:ea typeface="Arial"/>
              <a:cs typeface="Arial"/>
              <a:sym typeface="Arial"/>
            </a:endParaRPr>
          </a:p>
          <a:p>
            <a:pPr marL="1955" marR="54646" lvl="0" indent="-1257" algn="l" rtl="0">
              <a:lnSpc>
                <a:spcPct val="113590"/>
              </a:lnSpc>
              <a:spcBef>
                <a:spcPts val="17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A table is a set of data that are organized in Columns and Rows. Columns can be categorized as vertical, and Rows are horizontal. A table has specified number of column called </a:t>
            </a:r>
            <a:r>
              <a:rPr lang="en" sz="1400" b="1" i="0" u="none" strike="noStrike" cap="none" dirty="0">
                <a:solidFill>
                  <a:schemeClr val="dk1"/>
                </a:solidFill>
                <a:latin typeface="Arial"/>
                <a:ea typeface="Arial"/>
                <a:cs typeface="Arial"/>
                <a:sym typeface="Arial"/>
              </a:rPr>
              <a:t>fields</a:t>
            </a:r>
            <a:r>
              <a:rPr lang="en" sz="1400" b="0" i="0" u="none" strike="noStrike" cap="none" dirty="0">
                <a:solidFill>
                  <a:schemeClr val="dk1"/>
                </a:solidFill>
                <a:latin typeface="Arial"/>
                <a:ea typeface="Arial"/>
                <a:cs typeface="Arial"/>
                <a:sym typeface="Arial"/>
              </a:rPr>
              <a:t> but can have any number of rows which is called </a:t>
            </a:r>
            <a:r>
              <a:rPr lang="en" sz="1400" b="1" i="0" u="none" strike="noStrike" cap="none" dirty="0">
                <a:solidFill>
                  <a:schemeClr val="dk1"/>
                </a:solidFill>
                <a:latin typeface="Arial"/>
                <a:ea typeface="Arial"/>
                <a:cs typeface="Arial"/>
                <a:sym typeface="Arial"/>
              </a:rPr>
              <a:t>record</a:t>
            </a:r>
            <a:r>
              <a:rPr lang="en" dirty="0">
                <a:solidFill>
                  <a:schemeClr val="dk1"/>
                </a:solidFill>
              </a:rPr>
              <a:t>  and also it is known as </a:t>
            </a:r>
            <a:r>
              <a:rPr lang="en" b="1" dirty="0">
                <a:solidFill>
                  <a:schemeClr val="dk1"/>
                </a:solidFill>
              </a:rPr>
              <a:t>Tuples.</a:t>
            </a:r>
            <a:endParaRPr sz="1400" b="1" i="0" u="none" strike="noStrike" cap="none" dirty="0">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Example:.</a:t>
            </a:r>
            <a:endParaRPr sz="1400" b="0" i="0" u="none" strike="noStrike" cap="none" dirty="0">
              <a:solidFill>
                <a:schemeClr val="dk1"/>
              </a:solidFill>
              <a:latin typeface="Arial"/>
              <a:ea typeface="Arial"/>
              <a:cs typeface="Arial"/>
              <a:sym typeface="Arial"/>
            </a:endParaRPr>
          </a:p>
          <a:p>
            <a:pPr marL="5168"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Table Name : Employee. </a:t>
            </a:r>
            <a:endParaRPr sz="1400" b="0" i="0" u="none" strike="noStrike" cap="none" dirty="0">
              <a:solidFill>
                <a:schemeClr val="dk1"/>
              </a:solidFill>
              <a:latin typeface="Arial"/>
              <a:ea typeface="Arial"/>
              <a:cs typeface="Arial"/>
              <a:sym typeface="Arial"/>
            </a:endParaRPr>
          </a:p>
          <a:p>
            <a:pPr marL="13411" marR="0" lvl="0" indent="0" algn="l" rtl="0">
              <a:lnSpc>
                <a:spcPct val="100000"/>
              </a:lnSpc>
              <a:spcBef>
                <a:spcPts val="32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Fields: Emp ID, Emp Name, Date of Birth. </a:t>
            </a:r>
            <a:endParaRPr sz="1400" b="0" i="0" u="none" strike="noStrike" cap="none" dirty="0">
              <a:solidFill>
                <a:schemeClr val="dk1"/>
              </a:solidFill>
              <a:latin typeface="Arial"/>
              <a:ea typeface="Arial"/>
              <a:cs typeface="Arial"/>
              <a:sym typeface="Arial"/>
            </a:endParaRPr>
          </a:p>
          <a:p>
            <a:pPr marL="12712" marR="0" lvl="0" indent="0" algn="l" rtl="0">
              <a:lnSpc>
                <a:spcPct val="100000"/>
              </a:lnSpc>
              <a:spcBef>
                <a:spcPts val="17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Data: 201456, David, 11/15/1960.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p:nvPr/>
        </p:nvSpPr>
        <p:spPr>
          <a:xfrm>
            <a:off x="261200" y="30150"/>
            <a:ext cx="8689800" cy="4825500"/>
          </a:xfrm>
          <a:prstGeom prst="rect">
            <a:avLst/>
          </a:prstGeom>
          <a:noFill/>
          <a:ln>
            <a:noFill/>
          </a:ln>
        </p:spPr>
        <p:txBody>
          <a:bodyPr spcFirstLastPara="1" wrap="square" lIns="91425" tIns="91425" rIns="91425" bIns="91425" anchor="t" anchorCtr="0">
            <a:spAutoFit/>
          </a:bodyPr>
          <a:lstStyle/>
          <a:p>
            <a:pPr marL="0" marR="139700" lvl="0" indent="0" algn="ctr" rtl="0">
              <a:lnSpc>
                <a:spcPct val="115000"/>
              </a:lnSpc>
              <a:spcBef>
                <a:spcPts val="800"/>
              </a:spcBef>
              <a:spcAft>
                <a:spcPts val="0"/>
              </a:spcAft>
              <a:buClr>
                <a:srgbClr val="000000"/>
              </a:buClr>
              <a:buSzPts val="1800"/>
              <a:buFont typeface="Arial"/>
              <a:buNone/>
            </a:pPr>
            <a:r>
              <a:rPr lang="en" sz="1800" b="1" i="0" u="sng" strike="noStrike" cap="none" dirty="0">
                <a:solidFill>
                  <a:srgbClr val="C45911"/>
                </a:solidFill>
                <a:highlight>
                  <a:srgbClr val="FFFFFF"/>
                </a:highlight>
                <a:latin typeface="Arial"/>
                <a:ea typeface="Arial"/>
                <a:cs typeface="Arial"/>
                <a:sym typeface="Arial"/>
              </a:rPr>
              <a:t>2.   OR operator:</a:t>
            </a:r>
            <a:endParaRPr sz="1800" b="1" i="0" u="sng" strike="noStrike" cap="none" dirty="0">
              <a:solidFill>
                <a:srgbClr val="C4591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Logical OR compares two Booleans as expression and returns TRUE when either of the conditions is TRUE and returns FALSE when both are FALSE.</a:t>
            </a:r>
            <a:endParaRPr sz="1200" b="0" i="0" u="none" strike="noStrike" cap="none" dirty="0">
              <a:solidFill>
                <a:schemeClr val="dk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r>
              <a:rPr lang="en" sz="1200" b="1" i="0" u="none" strike="noStrike" cap="none" dirty="0">
                <a:solidFill>
                  <a:schemeClr val="dk1"/>
                </a:solidFill>
                <a:highlight>
                  <a:srgbClr val="FFFFFF"/>
                </a:highlight>
                <a:latin typeface="Arial"/>
                <a:ea typeface="Arial"/>
                <a:cs typeface="Arial"/>
                <a:sym typeface="Arial"/>
              </a:rPr>
              <a:t>Syntax:</a:t>
            </a:r>
            <a:endParaRPr sz="1200" b="1" i="0" u="none" strike="noStrike" cap="none" dirty="0">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SELECT column1, column2, ...</a:t>
            </a:r>
            <a:endParaRPr sz="1200" b="0" i="0" u="none" strike="noStrike" cap="none" dirty="0">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FROM table_name</a:t>
            </a:r>
            <a:endParaRPr sz="1200" b="0" i="0" u="none" strike="noStrike" cap="none" dirty="0">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WHERE condition1 OR condition2 OR condition3 ...;</a:t>
            </a:r>
            <a:endParaRPr sz="1200" b="0" i="0" u="none" strike="noStrike" cap="none" dirty="0">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chemeClr val="dk1"/>
              </a:buClr>
              <a:buSzPts val="11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rgbClr val="000000"/>
              </a:buClr>
              <a:buSzPts val="1200"/>
              <a:buFont typeface="Arial"/>
              <a:buNone/>
            </a:pPr>
            <a:r>
              <a:rPr lang="en" sz="1200" b="1" i="0" u="none" strike="noStrike" cap="none" dirty="0">
                <a:solidFill>
                  <a:srgbClr val="333333"/>
                </a:solidFill>
                <a:highlight>
                  <a:srgbClr val="FFFFFF"/>
                </a:highlight>
                <a:latin typeface="Arial"/>
                <a:ea typeface="Arial"/>
                <a:cs typeface="Arial"/>
                <a:sym typeface="Arial"/>
              </a:rPr>
              <a:t>For example:</a:t>
            </a:r>
            <a:r>
              <a:rPr lang="en" sz="1200" b="0" i="0" u="none" strike="noStrike" cap="none" dirty="0">
                <a:solidFill>
                  <a:srgbClr val="333333"/>
                </a:solidFill>
                <a:highlight>
                  <a:srgbClr val="FFFFFF"/>
                </a:highlight>
                <a:latin typeface="Arial"/>
                <a:ea typeface="Arial"/>
                <a:cs typeface="Arial"/>
                <a:sym typeface="Arial"/>
              </a:rPr>
              <a:t> </a:t>
            </a:r>
            <a:endParaRPr sz="1200" b="0" i="0" u="none" strike="noStrike" cap="none" dirty="0">
              <a:solidFill>
                <a:srgbClr val="333333"/>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chemeClr val="dk1"/>
              </a:buClr>
              <a:buSzPts val="1100"/>
              <a:buFont typeface="Arial"/>
              <a:buNone/>
            </a:pPr>
            <a:r>
              <a:rPr lang="en" sz="1200" b="0" i="0" u="none" strike="noStrike" cap="none" dirty="0">
                <a:solidFill>
                  <a:srgbClr val="333333"/>
                </a:solidFill>
                <a:highlight>
                  <a:srgbClr val="FFFFFF"/>
                </a:highlight>
                <a:latin typeface="Arial"/>
                <a:ea typeface="Arial"/>
                <a:cs typeface="Arial"/>
                <a:sym typeface="Arial"/>
              </a:rPr>
              <a:t>To find the names of students who are studying either Maths or Science, the query would be like,</a:t>
            </a:r>
            <a:endParaRPr sz="1200" b="0" i="0" u="none" strike="noStrike" cap="none" dirty="0">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dirty="0">
                <a:solidFill>
                  <a:srgbClr val="333333"/>
                </a:solidFill>
                <a:highlight>
                  <a:srgbClr val="FAFAFA"/>
                </a:highlight>
                <a:latin typeface="Arial"/>
                <a:ea typeface="Arial"/>
                <a:cs typeface="Arial"/>
                <a:sym typeface="Arial"/>
              </a:rPr>
              <a:t>SELECT first_name, last_name, subject</a:t>
            </a:r>
            <a:endParaRPr sz="1200" b="0" i="0" u="none" strike="noStrike" cap="none" dirty="0">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dirty="0">
                <a:solidFill>
                  <a:srgbClr val="333333"/>
                </a:solidFill>
                <a:highlight>
                  <a:srgbClr val="FAFAFA"/>
                </a:highlight>
                <a:latin typeface="Arial"/>
                <a:ea typeface="Arial"/>
                <a:cs typeface="Arial"/>
                <a:sym typeface="Arial"/>
              </a:rPr>
              <a:t>FROM student_details</a:t>
            </a:r>
            <a:endParaRPr sz="1200" b="0" i="0" u="none" strike="noStrike" cap="none" dirty="0">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dirty="0">
                <a:solidFill>
                  <a:srgbClr val="333333"/>
                </a:solidFill>
                <a:highlight>
                  <a:srgbClr val="FAFAFA"/>
                </a:highlight>
                <a:latin typeface="Arial"/>
                <a:ea typeface="Arial"/>
                <a:cs typeface="Arial"/>
                <a:sym typeface="Arial"/>
              </a:rPr>
              <a:t>WHERE subject = 'Maths' OR subject = 'Science'</a:t>
            </a:r>
            <a:endParaRPr sz="12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p:nvPr/>
        </p:nvSpPr>
        <p:spPr>
          <a:xfrm>
            <a:off x="100450" y="90425"/>
            <a:ext cx="8920800" cy="4894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3. NOT Operator:</a:t>
            </a:r>
            <a:endParaRPr sz="1400" b="1" i="0" u="sng" strike="noStrike" cap="none">
              <a:solidFill>
                <a:srgbClr val="C4591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139700" lvl="0" indent="-304800" algn="just" rtl="0">
              <a:lnSpc>
                <a:spcPct val="100000"/>
              </a:lnSpc>
              <a:spcBef>
                <a:spcPts val="80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If you want to find rows that do not satisfy a condition, you can use the logical operator, NOT. </a:t>
            </a:r>
            <a:endParaRPr sz="1200" b="0" i="0" u="none" strike="noStrike" cap="none">
              <a:solidFill>
                <a:srgbClr val="333333"/>
              </a:solidFill>
              <a:highlight>
                <a:srgbClr val="FFFFFF"/>
              </a:highlight>
              <a:latin typeface="Arial"/>
              <a:ea typeface="Arial"/>
              <a:cs typeface="Arial"/>
              <a:sym typeface="Arial"/>
            </a:endParaRPr>
          </a:p>
          <a:p>
            <a:pPr marL="457200" marR="139700" lvl="0" indent="-304800" algn="just"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NOT results in the reverse of a condition. </a:t>
            </a:r>
            <a:endParaRPr sz="1200" b="0" i="0" u="none" strike="noStrike" cap="none">
              <a:solidFill>
                <a:srgbClr val="333333"/>
              </a:solidFill>
              <a:highlight>
                <a:srgbClr val="FFFFFF"/>
              </a:highlight>
              <a:latin typeface="Arial"/>
              <a:ea typeface="Arial"/>
              <a:cs typeface="Arial"/>
              <a:sym typeface="Arial"/>
            </a:endParaRPr>
          </a:p>
          <a:p>
            <a:pPr marL="457200" marR="139700" lvl="0" indent="-304800" algn="just"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That is, if a condition is satisfied, then the row is not returned.</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endParaRPr sz="1200" b="1"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Syntax:</a:t>
            </a:r>
            <a:endParaRPr sz="1200" b="1"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NOT condition;</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To find out the names of the students who do not play football, the query would be like:</a:t>
            </a: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SELECT first_name, last_name, games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FROM student_details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WHERE NOT games = 'Football'</a:t>
            </a:r>
            <a:endParaRPr sz="1200" b="0" i="0" u="none" strike="noStrike" cap="none">
              <a:solidFill>
                <a:srgbClr val="333333"/>
              </a:solidFill>
              <a:highlight>
                <a:srgbClr val="FAFAFA"/>
              </a:highlight>
              <a:latin typeface="Arial"/>
              <a:ea typeface="Arial"/>
              <a:cs typeface="Arial"/>
              <a:sym typeface="Arial"/>
            </a:endParaRPr>
          </a:p>
          <a:p>
            <a:pPr marL="457200" marR="0" lvl="0" indent="0" algn="l" rtl="0">
              <a:lnSpc>
                <a:spcPct val="100000"/>
              </a:lnSpc>
              <a:spcBef>
                <a:spcPts val="1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p:nvPr/>
        </p:nvSpPr>
        <p:spPr>
          <a:xfrm>
            <a:off x="96600" y="110500"/>
            <a:ext cx="8950800" cy="415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dirty="0">
                <a:solidFill>
                  <a:srgbClr val="C45911"/>
                </a:solidFill>
                <a:latin typeface="Arial"/>
                <a:ea typeface="Arial"/>
                <a:cs typeface="Arial"/>
                <a:sym typeface="Arial"/>
              </a:rPr>
              <a:t>4. BETWEEN Operator:</a:t>
            </a:r>
            <a:endParaRPr sz="1400" b="1" i="0" u="sng" strike="noStrike" cap="none" dirty="0">
              <a:solidFill>
                <a:srgbClr val="C4591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100"/>
              <a:buFont typeface="Arial"/>
              <a:buNone/>
            </a:pPr>
            <a:endParaRPr sz="1400" b="1" i="0" u="none" strike="noStrike" cap="none" dirty="0">
              <a:solidFill>
                <a:srgbClr val="C45911"/>
              </a:solidFill>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dirty="0">
                <a:solidFill>
                  <a:srgbClr val="333333"/>
                </a:solidFill>
                <a:highlight>
                  <a:srgbClr val="FFFFFF"/>
                </a:highlight>
                <a:latin typeface="Roboto"/>
                <a:ea typeface="Roboto"/>
                <a:cs typeface="Roboto"/>
                <a:sym typeface="Roboto"/>
              </a:rPr>
              <a:t>This operator displays the records which fall between the given ranges.</a:t>
            </a:r>
            <a:endParaRPr sz="1200" b="0" i="0" u="none" strike="noStrike" cap="none" dirty="0">
              <a:solidFill>
                <a:srgbClr val="333333"/>
              </a:solidFill>
              <a:highlight>
                <a:srgbClr val="FFFFFF"/>
              </a:highlight>
              <a:latin typeface="Roboto"/>
              <a:ea typeface="Roboto"/>
              <a:cs typeface="Roboto"/>
              <a:sym typeface="Roboto"/>
            </a:endParaRPr>
          </a:p>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dirty="0">
                <a:solidFill>
                  <a:srgbClr val="333333"/>
                </a:solidFill>
                <a:highlight>
                  <a:srgbClr val="FFFFFF"/>
                </a:highlight>
                <a:latin typeface="Roboto"/>
                <a:ea typeface="Roboto"/>
                <a:cs typeface="Roboto"/>
                <a:sym typeface="Roboto"/>
              </a:rPr>
              <a:t>The results of the BETWEEN operator include begin and end values of the given range.</a:t>
            </a:r>
            <a:endParaRPr sz="1200" b="0" i="0" u="none" strike="noStrike" cap="none" dirty="0">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rgbClr val="333333"/>
                </a:solidFill>
                <a:highlight>
                  <a:srgbClr val="FFFFFF"/>
                </a:highlight>
                <a:latin typeface="Arial"/>
                <a:ea typeface="Arial"/>
                <a:cs typeface="Arial"/>
                <a:sym typeface="Arial"/>
              </a:rPr>
              <a:t>Syntax:</a:t>
            </a:r>
            <a:endParaRPr sz="1200" b="0" i="0" u="none" strike="noStrike" cap="none" dirty="0">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SELECT column_name(s)</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FROM table_name</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WHERE column_name BETWEEN value1 AND value2;</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E.g: </a:t>
            </a:r>
            <a:r>
              <a:rPr lang="en" sz="1200" b="0" i="0" u="none" strike="noStrike" cap="none" dirty="0">
                <a:solidFill>
                  <a:schemeClr val="dk1"/>
                </a:solidFill>
                <a:latin typeface="Arial"/>
                <a:ea typeface="Arial"/>
                <a:cs typeface="Arial"/>
                <a:sym typeface="Arial"/>
              </a:rPr>
              <a:t> </a:t>
            </a:r>
            <a:endParaRPr sz="1200" b="0"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1" i="0" u="none" strike="noStrike" cap="none" dirty="0">
                <a:solidFill>
                  <a:schemeClr val="dk1"/>
                </a:solidFill>
                <a:latin typeface="Arial"/>
                <a:ea typeface="Arial"/>
                <a:cs typeface="Arial"/>
                <a:sym typeface="Arial"/>
              </a:rPr>
              <a:t>SELECT</a:t>
            </a:r>
            <a:r>
              <a:rPr lang="en" sz="1200" b="0" i="0" u="none" strike="noStrike" cap="none" dirty="0">
                <a:solidFill>
                  <a:schemeClr val="dk1"/>
                </a:solidFill>
                <a:latin typeface="Arial"/>
                <a:ea typeface="Arial"/>
                <a:cs typeface="Arial"/>
                <a:sym typeface="Arial"/>
              </a:rPr>
              <a:t> * </a:t>
            </a:r>
            <a:r>
              <a:rPr lang="en" sz="1200" b="1" i="0" u="none" strike="noStrike" cap="none" dirty="0">
                <a:solidFill>
                  <a:schemeClr val="dk1"/>
                </a:solidFill>
                <a:latin typeface="Arial"/>
                <a:ea typeface="Arial"/>
                <a:cs typeface="Arial"/>
                <a:sym typeface="Arial"/>
              </a:rPr>
              <a:t>FROM</a:t>
            </a:r>
            <a:r>
              <a:rPr lang="en" sz="1200" b="0" i="0" u="none" strike="noStrike" cap="none" dirty="0">
                <a:solidFill>
                  <a:schemeClr val="dk1"/>
                </a:solidFill>
                <a:latin typeface="Arial"/>
                <a:ea typeface="Arial"/>
                <a:cs typeface="Arial"/>
                <a:sym typeface="Arial"/>
              </a:rPr>
              <a:t> employees </a:t>
            </a:r>
            <a:r>
              <a:rPr lang="en" sz="1200" b="1" i="0" u="none" strike="noStrike" cap="none" dirty="0">
                <a:solidFill>
                  <a:schemeClr val="dk1"/>
                </a:solidFill>
                <a:latin typeface="Arial"/>
                <a:ea typeface="Arial"/>
                <a:cs typeface="Arial"/>
                <a:sym typeface="Arial"/>
              </a:rPr>
              <a:t>WHERE</a:t>
            </a:r>
            <a:r>
              <a:rPr lang="en" sz="1200" b="0" i="0" u="none" strike="noStrike" cap="none" dirty="0">
                <a:solidFill>
                  <a:schemeClr val="dk1"/>
                </a:solidFill>
                <a:latin typeface="Arial"/>
                <a:ea typeface="Arial"/>
                <a:cs typeface="Arial"/>
                <a:sym typeface="Arial"/>
              </a:rPr>
              <a:t> Salary BETWEEN 5000 AND 9000; </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17500" algn="l" rtl="0">
              <a:lnSpc>
                <a:spcPct val="115000"/>
              </a:lnSpc>
              <a:spcBef>
                <a:spcPts val="80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NOT BETWEEN:</a:t>
            </a:r>
            <a:endParaRPr sz="14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800"/>
              </a:spcBef>
              <a:spcAft>
                <a:spcPts val="0"/>
              </a:spcAft>
              <a:buClr>
                <a:srgbClr val="000000"/>
              </a:buClr>
              <a:buSzPts val="1150"/>
              <a:buFont typeface="Arial"/>
              <a:buNone/>
            </a:pPr>
            <a:r>
              <a:rPr lang="en" sz="1150" b="0" i="0" u="none" strike="noStrike" cap="none" dirty="0">
                <a:solidFill>
                  <a:schemeClr val="dk1"/>
                </a:solidFill>
                <a:highlight>
                  <a:srgbClr val="FFFFFF"/>
                </a:highlight>
                <a:latin typeface="Verdana"/>
                <a:ea typeface="Verdana"/>
                <a:cs typeface="Verdana"/>
                <a:sym typeface="Verdana"/>
              </a:rPr>
              <a:t>    To display the products outside a specific range we make use of NOT BETWEEN.</a:t>
            </a:r>
            <a:endParaRPr sz="1150" b="0" i="0" u="none" strike="noStrike" cap="none" dirty="0">
              <a:solidFill>
                <a:schemeClr val="dk1"/>
              </a:solidFill>
              <a:highlight>
                <a:srgbClr val="FFFFFF"/>
              </a:highlight>
              <a:latin typeface="Verdana"/>
              <a:ea typeface="Verdana"/>
              <a:cs typeface="Verdana"/>
              <a:sym typeface="Verdana"/>
            </a:endParaRPr>
          </a:p>
          <a:p>
            <a:pPr marL="0" marR="0" lvl="0" indent="0" algn="l" rtl="0">
              <a:lnSpc>
                <a:spcPct val="115000"/>
              </a:lnSpc>
              <a:spcBef>
                <a:spcPts val="800"/>
              </a:spcBef>
              <a:spcAft>
                <a:spcPts val="0"/>
              </a:spcAft>
              <a:buClr>
                <a:srgbClr val="000000"/>
              </a:buClr>
              <a:buSzPts val="1150"/>
              <a:buFont typeface="Arial"/>
              <a:buNone/>
            </a:pPr>
            <a:r>
              <a:rPr lang="en" sz="1150" b="0" i="0" u="none" strike="noStrike" cap="none" dirty="0">
                <a:solidFill>
                  <a:schemeClr val="dk1"/>
                </a:solidFill>
                <a:highlight>
                  <a:srgbClr val="FFFFFF"/>
                </a:highlight>
                <a:latin typeface="Verdana"/>
                <a:ea typeface="Verdana"/>
                <a:cs typeface="Verdana"/>
                <a:sym typeface="Verdana"/>
              </a:rPr>
              <a:t>    E.g: </a:t>
            </a:r>
            <a:r>
              <a:rPr lang="en" sz="1200" b="1" i="0" u="none" strike="noStrike" cap="none" dirty="0">
                <a:solidFill>
                  <a:schemeClr val="dk1"/>
                </a:solidFill>
                <a:latin typeface="Arial"/>
                <a:ea typeface="Arial"/>
                <a:cs typeface="Arial"/>
                <a:sym typeface="Arial"/>
              </a:rPr>
              <a:t>SELECT</a:t>
            </a:r>
            <a:r>
              <a:rPr lang="en" sz="1200" b="0" i="0" u="none" strike="noStrike" cap="none" dirty="0">
                <a:solidFill>
                  <a:schemeClr val="dk1"/>
                </a:solidFill>
                <a:latin typeface="Arial"/>
                <a:ea typeface="Arial"/>
                <a:cs typeface="Arial"/>
                <a:sym typeface="Arial"/>
              </a:rPr>
              <a:t> * </a:t>
            </a:r>
            <a:r>
              <a:rPr lang="en" sz="1200" b="1" i="0" u="none" strike="noStrike" cap="none" dirty="0">
                <a:solidFill>
                  <a:schemeClr val="dk1"/>
                </a:solidFill>
                <a:latin typeface="Arial"/>
                <a:ea typeface="Arial"/>
                <a:cs typeface="Arial"/>
                <a:sym typeface="Arial"/>
              </a:rPr>
              <a:t>FROM</a:t>
            </a:r>
            <a:r>
              <a:rPr lang="en" sz="1200" b="0" i="0" u="none" strike="noStrike" cap="none" dirty="0">
                <a:solidFill>
                  <a:schemeClr val="dk1"/>
                </a:solidFill>
                <a:latin typeface="Arial"/>
                <a:ea typeface="Arial"/>
                <a:cs typeface="Arial"/>
                <a:sym typeface="Arial"/>
              </a:rPr>
              <a:t> employees </a:t>
            </a:r>
            <a:r>
              <a:rPr lang="en" sz="1200" b="1" i="0" u="none" strike="noStrike" cap="none" dirty="0">
                <a:solidFill>
                  <a:schemeClr val="dk1"/>
                </a:solidFill>
                <a:latin typeface="Arial"/>
                <a:ea typeface="Arial"/>
                <a:cs typeface="Arial"/>
                <a:sym typeface="Arial"/>
              </a:rPr>
              <a:t>WHERE</a:t>
            </a:r>
            <a:r>
              <a:rPr lang="en" sz="1200" b="0" i="0" u="none" strike="noStrike" cap="none" dirty="0">
                <a:solidFill>
                  <a:schemeClr val="dk1"/>
                </a:solidFill>
                <a:latin typeface="Arial"/>
                <a:ea typeface="Arial"/>
                <a:cs typeface="Arial"/>
                <a:sym typeface="Arial"/>
              </a:rPr>
              <a:t> Salary NOT BETWEEN 5000 AND 9000;</a:t>
            </a:r>
            <a:endParaRPr sz="1150" b="0" i="0" u="none" strike="noStrike" cap="none" dirty="0">
              <a:solidFill>
                <a:schemeClr val="dk1"/>
              </a:solidFill>
              <a:highlight>
                <a:srgbClr val="FFFFFF"/>
              </a:highlight>
              <a:latin typeface="Verdana"/>
              <a:ea typeface="Verdana"/>
              <a:cs typeface="Verdana"/>
              <a:sym typeface="Verdana"/>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p:nvPr/>
        </p:nvSpPr>
        <p:spPr>
          <a:xfrm>
            <a:off x="160725" y="49642"/>
            <a:ext cx="8820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5. IN Operator</a:t>
            </a:r>
            <a:endParaRPr sz="1400" b="1" i="0" u="sng" strike="noStrike" cap="none">
              <a:solidFill>
                <a:srgbClr val="C45911"/>
              </a:solidFill>
              <a:latin typeface="Arial"/>
              <a:ea typeface="Arial"/>
              <a:cs typeface="Arial"/>
              <a:sym typeface="Arial"/>
            </a:endParaRPr>
          </a:p>
        </p:txBody>
      </p:sp>
      <p:sp>
        <p:nvSpPr>
          <p:cNvPr id="286" name="Google Shape;286;p40"/>
          <p:cNvSpPr txBox="1"/>
          <p:nvPr/>
        </p:nvSpPr>
        <p:spPr>
          <a:xfrm>
            <a:off x="156750" y="460475"/>
            <a:ext cx="8830500" cy="46362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When we want to check for one or more than one value in a single SQL query, we use IN operator.</a:t>
            </a:r>
            <a:endParaRPr sz="1200" b="0" i="0" u="none" strike="noStrike" cap="none" dirty="0">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The </a:t>
            </a:r>
            <a:r>
              <a:rPr lang="en" sz="1200" b="0" i="0" u="none" strike="noStrike" cap="none" dirty="0">
                <a:solidFill>
                  <a:schemeClr val="dk1"/>
                </a:solidFill>
                <a:latin typeface="Arial"/>
                <a:ea typeface="Arial"/>
                <a:cs typeface="Arial"/>
                <a:sym typeface="Arial"/>
              </a:rPr>
              <a:t>IN</a:t>
            </a:r>
            <a:r>
              <a:rPr lang="en" sz="1200" b="0" i="0" u="none" strike="noStrike" cap="none" dirty="0">
                <a:solidFill>
                  <a:schemeClr val="dk1"/>
                </a:solidFill>
                <a:highlight>
                  <a:srgbClr val="FFFFFF"/>
                </a:highlight>
                <a:latin typeface="Arial"/>
                <a:ea typeface="Arial"/>
                <a:cs typeface="Arial"/>
                <a:sym typeface="Arial"/>
              </a:rPr>
              <a:t> operator allows you to determine if a value matches any value in a list of values. </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Syntax:</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SELECT column_name(s)</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FROM table_name</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WHERE column_name IN (value1, value2, ...);</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304800" algn="l" rtl="0">
              <a:lnSpc>
                <a:spcPct val="115000"/>
              </a:lnSpc>
              <a:spcBef>
                <a:spcPts val="120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Roboto"/>
                <a:ea typeface="Roboto"/>
                <a:cs typeface="Roboto"/>
                <a:sym typeface="Roboto"/>
              </a:rPr>
              <a:t>IN operator is functionally equivalent to the combination of multiple OR operators:</a:t>
            </a:r>
            <a:endParaRPr sz="1200" b="0" i="0" u="none" strike="noStrike" cap="none" dirty="0">
              <a:solidFill>
                <a:schemeClr val="dk1"/>
              </a:solidFill>
              <a:highlight>
                <a:srgbClr val="FFFFFF"/>
              </a:highlight>
              <a:latin typeface="Roboto"/>
              <a:ea typeface="Roboto"/>
              <a:cs typeface="Roboto"/>
              <a:sym typeface="Roboto"/>
            </a:endParaRPr>
          </a:p>
          <a:p>
            <a:pPr marL="0" marR="0" lvl="0" indent="0" algn="l" rtl="0">
              <a:lnSpc>
                <a:spcPct val="115000"/>
              </a:lnSpc>
              <a:spcBef>
                <a:spcPts val="12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value = value1 OR value = value2 OR value = value3 OR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E.g: </a:t>
            </a:r>
            <a:r>
              <a:rPr lang="en" sz="1200" b="1" i="0" u="none" strike="noStrike" cap="none" dirty="0">
                <a:solidFill>
                  <a:schemeClr val="dk1"/>
                </a:solidFill>
                <a:latin typeface="Arial"/>
                <a:ea typeface="Arial"/>
                <a:cs typeface="Arial"/>
                <a:sym typeface="Arial"/>
              </a:rPr>
              <a:t>SELECT</a:t>
            </a:r>
            <a:r>
              <a:rPr lang="en" sz="1200" b="0" i="0" u="none" strike="noStrike" cap="none" dirty="0">
                <a:solidFill>
                  <a:schemeClr val="dk1"/>
                </a:solidFill>
                <a:latin typeface="Arial"/>
                <a:ea typeface="Arial"/>
                <a:cs typeface="Arial"/>
                <a:sym typeface="Arial"/>
              </a:rPr>
              <a:t> * </a:t>
            </a:r>
            <a:r>
              <a:rPr lang="en" sz="1200" b="1" i="0" u="none" strike="noStrike" cap="none" dirty="0">
                <a:solidFill>
                  <a:schemeClr val="dk1"/>
                </a:solidFill>
                <a:latin typeface="Arial"/>
                <a:ea typeface="Arial"/>
                <a:cs typeface="Arial"/>
                <a:sym typeface="Arial"/>
              </a:rPr>
              <a:t>FROM</a:t>
            </a:r>
            <a:r>
              <a:rPr lang="en" sz="1200" b="0" i="0" u="none" strike="noStrike" cap="none" dirty="0">
                <a:solidFill>
                  <a:schemeClr val="dk1"/>
                </a:solidFill>
                <a:latin typeface="Arial"/>
                <a:ea typeface="Arial"/>
                <a:cs typeface="Arial"/>
                <a:sym typeface="Arial"/>
              </a:rPr>
              <a:t> employees </a:t>
            </a:r>
            <a:r>
              <a:rPr lang="en" sz="1200" b="1" i="0" u="none" strike="noStrike" cap="none" dirty="0">
                <a:solidFill>
                  <a:schemeClr val="dk1"/>
                </a:solidFill>
                <a:latin typeface="Arial"/>
                <a:ea typeface="Arial"/>
                <a:cs typeface="Arial"/>
                <a:sym typeface="Arial"/>
              </a:rPr>
              <a:t>WHERE</a:t>
            </a:r>
            <a:r>
              <a:rPr lang="en" sz="1200" b="0" i="0" u="none" strike="noStrike" cap="none" dirty="0">
                <a:solidFill>
                  <a:schemeClr val="dk1"/>
                </a:solidFill>
                <a:latin typeface="Arial"/>
                <a:ea typeface="Arial"/>
                <a:cs typeface="Arial"/>
                <a:sym typeface="Arial"/>
              </a:rPr>
              <a:t> age IN (25, 27, 24);</a:t>
            </a:r>
            <a:endParaRPr sz="1200" b="0" i="0" u="none" strike="noStrike" cap="none" dirty="0">
              <a:solidFill>
                <a:schemeClr val="dk1"/>
              </a:solidFill>
              <a:highlight>
                <a:schemeClr val="lt1"/>
              </a:highlight>
              <a:latin typeface="Arial"/>
              <a:ea typeface="Arial"/>
              <a:cs typeface="Arial"/>
              <a:sym typeface="Arial"/>
            </a:endParaRPr>
          </a:p>
          <a:p>
            <a:pPr marL="457200" marR="0" lvl="0" indent="-317500" algn="l" rtl="0">
              <a:lnSpc>
                <a:spcPct val="100000"/>
              </a:lnSpc>
              <a:spcBef>
                <a:spcPts val="1200"/>
              </a:spcBef>
              <a:spcAft>
                <a:spcPts val="0"/>
              </a:spcAft>
              <a:buClr>
                <a:schemeClr val="dk1"/>
              </a:buClr>
              <a:buSzPts val="1400"/>
              <a:buFont typeface="Arial"/>
              <a:buChar char="➢"/>
            </a:pPr>
            <a:r>
              <a:rPr lang="en" sz="1400" b="1" i="0" u="sng" strike="noStrike" cap="none" dirty="0">
                <a:solidFill>
                  <a:schemeClr val="dk1"/>
                </a:solidFill>
                <a:highlight>
                  <a:schemeClr val="lt1"/>
                </a:highlight>
                <a:latin typeface="Arial"/>
                <a:ea typeface="Arial"/>
                <a:cs typeface="Arial"/>
                <a:sym typeface="Arial"/>
              </a:rPr>
              <a:t>NOT IN operator:</a:t>
            </a:r>
            <a:endParaRPr sz="1400" b="1" i="0" u="sng"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1" i="0" u="sng" strike="noStrike" cap="none" dirty="0">
              <a:solidFill>
                <a:schemeClr val="dk1"/>
              </a:solidFill>
              <a:highlight>
                <a:schemeClr val="lt1"/>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200" b="0" i="0" u="none" strike="noStrike" cap="none" dirty="0">
                <a:solidFill>
                  <a:schemeClr val="dk1"/>
                </a:solidFill>
                <a:highlight>
                  <a:srgbClr val="FFFFFF"/>
                </a:highlight>
                <a:latin typeface="Roboto"/>
                <a:ea typeface="Roboto"/>
                <a:cs typeface="Roboto"/>
                <a:sym typeface="Roboto"/>
              </a:rPr>
              <a:t>The </a:t>
            </a:r>
            <a:r>
              <a:rPr lang="en" sz="1100" b="0" i="0" u="none" strike="noStrike" cap="none" dirty="0">
                <a:solidFill>
                  <a:schemeClr val="dk1"/>
                </a:solidFill>
                <a:latin typeface="Arial"/>
                <a:ea typeface="Arial"/>
                <a:cs typeface="Arial"/>
                <a:sym typeface="Arial"/>
              </a:rPr>
              <a:t>NOT IN</a:t>
            </a:r>
            <a:r>
              <a:rPr lang="en" sz="1200" b="0" i="0" u="none" strike="noStrike" cap="none" dirty="0">
                <a:solidFill>
                  <a:schemeClr val="dk1"/>
                </a:solidFill>
                <a:highlight>
                  <a:srgbClr val="FFFFFF"/>
                </a:highlight>
                <a:latin typeface="Roboto"/>
                <a:ea typeface="Roboto"/>
                <a:cs typeface="Roboto"/>
                <a:sym typeface="Roboto"/>
              </a:rPr>
              <a:t> operator is used when we don't want to match certain values in the list. </a:t>
            </a:r>
            <a:endParaRPr sz="1200" b="0" i="0" u="none" strike="noStrike" cap="none" dirty="0">
              <a:solidFill>
                <a:schemeClr val="dk1"/>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Roboto"/>
              <a:ea typeface="Roboto"/>
              <a:cs typeface="Roboto"/>
              <a:sym typeface="Roboto"/>
            </a:endParaRPr>
          </a:p>
          <a:p>
            <a:pPr marL="0" marR="0" lvl="0" indent="0" algn="l" rtl="0">
              <a:lnSpc>
                <a:spcPct val="115000"/>
              </a:lnSpc>
              <a:spcBef>
                <a:spcPts val="120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E.g: </a:t>
            </a:r>
            <a:r>
              <a:rPr lang="en" sz="1200" b="1" i="0" u="none" strike="noStrike" cap="none" dirty="0">
                <a:solidFill>
                  <a:schemeClr val="dk1"/>
                </a:solidFill>
                <a:latin typeface="Arial"/>
                <a:ea typeface="Arial"/>
                <a:cs typeface="Arial"/>
                <a:sym typeface="Arial"/>
              </a:rPr>
              <a:t>SELECT</a:t>
            </a:r>
            <a:r>
              <a:rPr lang="en" sz="1200" b="0" i="0" u="none" strike="noStrike" cap="none" dirty="0">
                <a:solidFill>
                  <a:schemeClr val="dk1"/>
                </a:solidFill>
                <a:latin typeface="Arial"/>
                <a:ea typeface="Arial"/>
                <a:cs typeface="Arial"/>
                <a:sym typeface="Arial"/>
              </a:rPr>
              <a:t> * </a:t>
            </a:r>
            <a:r>
              <a:rPr lang="en" sz="1200" b="1" i="0" u="none" strike="noStrike" cap="none" dirty="0">
                <a:solidFill>
                  <a:schemeClr val="dk1"/>
                </a:solidFill>
                <a:latin typeface="Arial"/>
                <a:ea typeface="Arial"/>
                <a:cs typeface="Arial"/>
                <a:sym typeface="Arial"/>
              </a:rPr>
              <a:t>FROM</a:t>
            </a:r>
            <a:r>
              <a:rPr lang="en" sz="1200" b="0" i="0" u="none" strike="noStrike" cap="none" dirty="0">
                <a:solidFill>
                  <a:schemeClr val="dk1"/>
                </a:solidFill>
                <a:latin typeface="Arial"/>
                <a:ea typeface="Arial"/>
                <a:cs typeface="Arial"/>
                <a:sym typeface="Arial"/>
              </a:rPr>
              <a:t> employees </a:t>
            </a:r>
            <a:r>
              <a:rPr lang="en" sz="1200" b="1" i="0" u="none" strike="noStrike" cap="none" dirty="0">
                <a:solidFill>
                  <a:schemeClr val="dk1"/>
                </a:solidFill>
                <a:latin typeface="Arial"/>
                <a:ea typeface="Arial"/>
                <a:cs typeface="Arial"/>
                <a:sym typeface="Arial"/>
              </a:rPr>
              <a:t>WHERE</a:t>
            </a:r>
            <a:r>
              <a:rPr lang="en" sz="1200" b="0" i="0" u="none" strike="noStrike" cap="none" dirty="0">
                <a:solidFill>
                  <a:schemeClr val="dk1"/>
                </a:solidFill>
                <a:latin typeface="Arial"/>
                <a:ea typeface="Arial"/>
                <a:cs typeface="Arial"/>
                <a:sym typeface="Arial"/>
              </a:rPr>
              <a:t> age NOT  IN (25, 27, 24);</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p:nvPr/>
        </p:nvSpPr>
        <p:spPr>
          <a:xfrm>
            <a:off x="120550" y="20100"/>
            <a:ext cx="88404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6. LIKE Operator</a:t>
            </a:r>
            <a:endParaRPr sz="1400" b="1" i="0" u="sng" strike="noStrike" cap="none">
              <a:solidFill>
                <a:srgbClr val="C45911"/>
              </a:solidFill>
              <a:latin typeface="Arial"/>
              <a:ea typeface="Arial"/>
              <a:cs typeface="Arial"/>
              <a:sym typeface="Arial"/>
            </a:endParaRPr>
          </a:p>
        </p:txBody>
      </p:sp>
      <p:sp>
        <p:nvSpPr>
          <p:cNvPr id="292" name="Google Shape;292;p41"/>
          <p:cNvSpPr txBox="1"/>
          <p:nvPr/>
        </p:nvSpPr>
        <p:spPr>
          <a:xfrm>
            <a:off x="120550" y="502300"/>
            <a:ext cx="8860500" cy="21108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dirty="0">
                <a:solidFill>
                  <a:srgbClr val="333333"/>
                </a:solidFill>
                <a:highlight>
                  <a:srgbClr val="FFFFFF"/>
                </a:highlight>
                <a:latin typeface="Arial"/>
                <a:ea typeface="Arial"/>
                <a:cs typeface="Arial"/>
                <a:sym typeface="Arial"/>
              </a:rPr>
              <a:t>LIKE Operator in SQL displays only those data from the table which matches the pattern specified in the query.</a:t>
            </a:r>
            <a:endParaRPr sz="1200" b="0" i="0" u="none" strike="noStrike" cap="none" dirty="0">
              <a:solidFill>
                <a:srgbClr val="333333"/>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dirty="0">
                <a:solidFill>
                  <a:schemeClr val="dk1"/>
                </a:solidFill>
                <a:latin typeface="Arial"/>
                <a:ea typeface="Arial"/>
                <a:cs typeface="Arial"/>
                <a:sym typeface="Arial"/>
              </a:rPr>
              <a:t>There are two wildcards used in conjunction with the LIKE operator:</a:t>
            </a:r>
            <a:endParaRPr sz="1200" b="0"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The percent sign (%) : Represents zero, one or multiple characters.</a:t>
            </a:r>
            <a:endParaRPr sz="1200" b="0" i="0" u="none" strike="noStrike" cap="none" dirty="0">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The underscore (_): Represents a single number or character. </a:t>
            </a:r>
            <a:endParaRPr sz="1200" b="0" i="0" u="none" strike="noStrike" cap="none" dirty="0">
              <a:solidFill>
                <a:schemeClr val="dk1"/>
              </a:solidFill>
              <a:latin typeface="Arial"/>
              <a:ea typeface="Arial"/>
              <a:cs typeface="Arial"/>
              <a:sym typeface="Arial"/>
            </a:endParaRPr>
          </a:p>
          <a:p>
            <a:pPr marL="457200" marR="0" lvl="0" indent="0" algn="l" rtl="0">
              <a:lnSpc>
                <a:spcPct val="100000"/>
              </a:lnSpc>
              <a:spcBef>
                <a:spcPts val="40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Arial"/>
                <a:ea typeface="Arial"/>
                <a:cs typeface="Arial"/>
                <a:sym typeface="Arial"/>
              </a:rPr>
              <a:t>Syntax:</a:t>
            </a:r>
            <a:endParaRPr sz="1200" b="0" i="0" u="none" strike="noStrike" cap="none" dirty="0">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SELECT column1, column2, ...</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FROM table_name</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WHERE columnN LIKE pattern;</a:t>
            </a:r>
            <a:endParaRPr sz="1200" b="0" i="0" u="none" strike="noStrike" cap="none" dirty="0">
              <a:solidFill>
                <a:schemeClr val="dk1"/>
              </a:solidFill>
              <a:highlight>
                <a:srgbClr val="FFFFFF"/>
              </a:highlight>
              <a:latin typeface="Arial"/>
              <a:ea typeface="Arial"/>
              <a:cs typeface="Arial"/>
              <a:sym typeface="Arial"/>
            </a:endParaRPr>
          </a:p>
        </p:txBody>
      </p:sp>
      <p:pic>
        <p:nvPicPr>
          <p:cNvPr id="293" name="Google Shape;293;p41"/>
          <p:cNvPicPr preferRelativeResize="0"/>
          <p:nvPr/>
        </p:nvPicPr>
        <p:blipFill rotWithShape="1">
          <a:blip r:embed="rId3">
            <a:alphaModFix/>
          </a:blip>
          <a:srcRect/>
          <a:stretch/>
        </p:blipFill>
        <p:spPr>
          <a:xfrm>
            <a:off x="714975" y="2613100"/>
            <a:ext cx="7137657" cy="2225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p:nvPr/>
        </p:nvSpPr>
        <p:spPr>
          <a:xfrm>
            <a:off x="70325" y="743375"/>
            <a:ext cx="8870400" cy="3109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Char char="➢"/>
            </a:pPr>
            <a:r>
              <a:rPr lang="en" sz="1400" b="0" i="0" u="none" strike="noStrike" cap="none">
                <a:solidFill>
                  <a:srgbClr val="C45911"/>
                </a:solidFill>
                <a:latin typeface="Arial"/>
                <a:ea typeface="Arial"/>
                <a:cs typeface="Arial"/>
                <a:sym typeface="Arial"/>
              </a:rPr>
              <a:t>NOT LIKE Operator:</a:t>
            </a:r>
            <a:endParaRPr sz="1400" b="0" i="0" u="none" strike="noStrike" cap="none">
              <a:solidFill>
                <a:srgbClr val="C4591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NOT LIKE Operator works exactly opposite the Like operator.</a:t>
            </a:r>
            <a:endParaRPr sz="1200" b="0" i="0" u="none" strike="noStrike" cap="none">
              <a:solidFill>
                <a:srgbClr val="333333"/>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It displays only those data from the table which does not match the pattern specified in the query.</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columnN NOT LIKE pattern;</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 FROM Customers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WHERE CustomerName NOT LIKE 'a%';</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p:nvPr/>
        </p:nvSpPr>
        <p:spPr>
          <a:xfrm>
            <a:off x="146850" y="0"/>
            <a:ext cx="8850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SQL NULL Values</a:t>
            </a:r>
            <a:endParaRPr sz="1600" b="1" i="0" u="sng" strike="noStrike" cap="none">
              <a:solidFill>
                <a:srgbClr val="C45911"/>
              </a:solidFill>
              <a:latin typeface="Arial"/>
              <a:ea typeface="Arial"/>
              <a:cs typeface="Arial"/>
              <a:sym typeface="Arial"/>
            </a:endParaRPr>
          </a:p>
        </p:txBody>
      </p:sp>
      <p:sp>
        <p:nvSpPr>
          <p:cNvPr id="304" name="Google Shape;304;p43"/>
          <p:cNvSpPr txBox="1"/>
          <p:nvPr/>
        </p:nvSpPr>
        <p:spPr>
          <a:xfrm>
            <a:off x="161850" y="341550"/>
            <a:ext cx="8820300" cy="4867800"/>
          </a:xfrm>
          <a:prstGeom prst="rect">
            <a:avLst/>
          </a:prstGeom>
          <a:noFill/>
          <a:ln>
            <a:noFill/>
          </a:ln>
        </p:spPr>
        <p:txBody>
          <a:bodyPr spcFirstLastPara="1" wrap="square" lIns="91425" tIns="91425" rIns="91425" bIns="91425" anchor="t" anchorCtr="0">
            <a:spAutoFit/>
          </a:bodyPr>
          <a:lstStyle/>
          <a:p>
            <a:pPr marL="457200" marR="0" lvl="0" indent="-301625" algn="l" rtl="0">
              <a:lnSpc>
                <a:spcPct val="100000"/>
              </a:lnSpc>
              <a:spcBef>
                <a:spcPts val="0"/>
              </a:spcBef>
              <a:spcAft>
                <a:spcPts val="0"/>
              </a:spcAft>
              <a:buClr>
                <a:schemeClr val="dk1"/>
              </a:buClr>
              <a:buSzPts val="1150"/>
              <a:buFont typeface="Arial"/>
              <a:buChar char="●"/>
            </a:pPr>
            <a:r>
              <a:rPr lang="en" sz="1150" b="0" i="0" u="none" strike="noStrike" cap="none">
                <a:solidFill>
                  <a:schemeClr val="dk1"/>
                </a:solidFill>
                <a:highlight>
                  <a:srgbClr val="FFFFFF"/>
                </a:highlight>
                <a:latin typeface="Arial"/>
                <a:ea typeface="Arial"/>
                <a:cs typeface="Arial"/>
                <a:sym typeface="Arial"/>
              </a:rPr>
              <a:t>A field with a NULL value is a field with no value.</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Arial"/>
              <a:buChar char="●"/>
            </a:pPr>
            <a:r>
              <a:rPr lang="en" sz="1150" b="0" i="0" u="none" strike="noStrike" cap="none">
                <a:solidFill>
                  <a:schemeClr val="dk1"/>
                </a:solidFill>
                <a:highlight>
                  <a:srgbClr val="FFFFFF"/>
                </a:highlight>
                <a:latin typeface="Arial"/>
                <a:ea typeface="Arial"/>
                <a:cs typeface="Arial"/>
                <a:sym typeface="Arial"/>
              </a:rPr>
              <a:t>It is not possible to test for NULL values with comparison operators, such as =, &lt;, or &lt;&gt;.</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Verdana"/>
              <a:buChar char="●"/>
            </a:pPr>
            <a:r>
              <a:rPr lang="en" sz="1150" b="0" i="0" u="none" strike="noStrike" cap="none">
                <a:solidFill>
                  <a:schemeClr val="dk1"/>
                </a:solidFill>
                <a:highlight>
                  <a:srgbClr val="FFFFFF"/>
                </a:highlight>
                <a:latin typeface="Arial"/>
                <a:ea typeface="Arial"/>
                <a:cs typeface="Arial"/>
                <a:sym typeface="Arial"/>
              </a:rPr>
              <a:t>We will have to use the </a:t>
            </a:r>
            <a:r>
              <a:rPr lang="en" sz="1200">
                <a:solidFill>
                  <a:schemeClr val="dk1"/>
                </a:solidFill>
                <a:highlight>
                  <a:srgbClr val="FFFFFF"/>
                </a:highlight>
              </a:rPr>
              <a:t>ISNULL</a:t>
            </a:r>
            <a:r>
              <a:rPr lang="en" sz="1150" b="0" i="0" u="none" strike="noStrike" cap="none">
                <a:solidFill>
                  <a:schemeClr val="dk1"/>
                </a:solidFill>
                <a:highlight>
                  <a:srgbClr val="FFFFFF"/>
                </a:highlight>
                <a:latin typeface="Arial"/>
                <a:ea typeface="Arial"/>
                <a:cs typeface="Arial"/>
                <a:sym typeface="Arial"/>
              </a:rPr>
              <a:t> and </a:t>
            </a:r>
            <a:r>
              <a:rPr lang="en" sz="1200" b="0" i="0" u="none" strike="noStrike" cap="none">
                <a:solidFill>
                  <a:schemeClr val="dk1"/>
                </a:solidFill>
                <a:highlight>
                  <a:srgbClr val="FFFFFF"/>
                </a:highlight>
                <a:latin typeface="Arial"/>
                <a:ea typeface="Arial"/>
                <a:cs typeface="Arial"/>
                <a:sym typeface="Arial"/>
              </a:rPr>
              <a:t>IS NOT NULL</a:t>
            </a:r>
            <a:r>
              <a:rPr lang="en" sz="1150" b="0" i="0" u="none" strike="noStrike" cap="none">
                <a:solidFill>
                  <a:schemeClr val="dk1"/>
                </a:solidFill>
                <a:highlight>
                  <a:srgbClr val="FFFFFF"/>
                </a:highlight>
                <a:latin typeface="Arial"/>
                <a:ea typeface="Arial"/>
                <a:cs typeface="Arial"/>
                <a:sym typeface="Arial"/>
              </a:rPr>
              <a:t> operators instead.</a:t>
            </a:r>
            <a:endParaRPr sz="115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400"/>
              </a:spcBef>
              <a:spcAft>
                <a:spcPts val="0"/>
              </a:spcAft>
              <a:buClr>
                <a:srgbClr val="000000"/>
              </a:buClr>
              <a:buSzPts val="1400"/>
              <a:buFont typeface="Arial"/>
              <a:buNone/>
            </a:pPr>
            <a:r>
              <a:rPr lang="en" sz="1400" b="1" i="0" u="none" strike="noStrike" cap="none">
                <a:solidFill>
                  <a:schemeClr val="dk1"/>
                </a:solidFill>
                <a:highlight>
                  <a:srgbClr val="FFFFFF"/>
                </a:highlight>
                <a:latin typeface="Arial"/>
                <a:ea typeface="Arial"/>
                <a:cs typeface="Arial"/>
                <a:sym typeface="Arial"/>
              </a:rPr>
              <a:t> </a:t>
            </a:r>
            <a:r>
              <a:rPr lang="en" sz="1200" b="1" i="0" u="none" strike="noStrike" cap="none">
                <a:solidFill>
                  <a:schemeClr val="dk1"/>
                </a:solidFill>
                <a:highlight>
                  <a:srgbClr val="FFFFFF"/>
                </a:highlight>
                <a:latin typeface="Arial"/>
                <a:ea typeface="Arial"/>
                <a:cs typeface="Arial"/>
                <a:sym typeface="Arial"/>
              </a:rPr>
              <a:t> IS NULL Syntax:</a:t>
            </a:r>
            <a:endParaRPr sz="1200" b="1"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column_name IS NULL;</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FROM student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WHERE age IS NULL; </a:t>
            </a:r>
            <a:endParaRPr sz="1200" b="0" i="0" u="none" strike="noStrike" cap="none">
              <a:solidFill>
                <a:schemeClr val="dk1"/>
              </a:solidFill>
              <a:highlight>
                <a:srgbClr val="FFFFFF"/>
              </a:highlight>
              <a:latin typeface="Arial"/>
              <a:ea typeface="Arial"/>
              <a:cs typeface="Arial"/>
              <a:sym typeface="Arial"/>
            </a:endParaRPr>
          </a:p>
          <a:p>
            <a:pPr marL="0" marR="11430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800"/>
              </a:spcBef>
              <a:spcAft>
                <a:spcPts val="0"/>
              </a:spcAft>
              <a:buClr>
                <a:schemeClr val="dk1"/>
              </a:buClr>
              <a:buSzPts val="1100"/>
              <a:buFont typeface="Arial"/>
              <a:buNone/>
            </a:pPr>
            <a:r>
              <a:rPr lang="en" sz="1200" b="1" i="0" u="none" strike="noStrike" cap="none">
                <a:solidFill>
                  <a:schemeClr val="dk1"/>
                </a:solidFill>
                <a:highlight>
                  <a:srgbClr val="FFFFFF"/>
                </a:highlight>
                <a:latin typeface="Arial"/>
                <a:ea typeface="Arial"/>
                <a:cs typeface="Arial"/>
                <a:sym typeface="Arial"/>
              </a:rPr>
              <a:t>    IS NOT NULL Syntax:</a:t>
            </a:r>
            <a:endParaRPr sz="1200" b="1"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80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column_name IS NOT NULL;</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FROM student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20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WHERE age IS NOT NULL;</a:t>
            </a: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p:nvPr/>
        </p:nvSpPr>
        <p:spPr>
          <a:xfrm>
            <a:off x="180825" y="100450"/>
            <a:ext cx="876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LIMIT Command</a:t>
            </a:r>
            <a:endParaRPr sz="1800" b="1" i="0" u="sng" strike="noStrike" cap="none">
              <a:solidFill>
                <a:srgbClr val="C45911"/>
              </a:solidFill>
              <a:latin typeface="Arial"/>
              <a:ea typeface="Arial"/>
              <a:cs typeface="Arial"/>
              <a:sym typeface="Arial"/>
            </a:endParaRPr>
          </a:p>
        </p:txBody>
      </p:sp>
      <p:sp>
        <p:nvSpPr>
          <p:cNvPr id="310" name="Google Shape;310;p44"/>
          <p:cNvSpPr txBox="1"/>
          <p:nvPr/>
        </p:nvSpPr>
        <p:spPr>
          <a:xfrm>
            <a:off x="185775" y="1054350"/>
            <a:ext cx="8750100" cy="30348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140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The LIMIT clause is used to specify the number of records to return.</a:t>
            </a:r>
            <a:endParaRPr sz="1200" b="0" i="0" u="none" strike="noStrike" cap="none" dirty="0">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The LIMIT clause is useful on large tables with thousands of records. Returning a large number of records can impact performance.</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Syntax:</a:t>
            </a:r>
            <a:endParaRPr sz="1200" b="0"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           SELECT</a:t>
            </a:r>
            <a:r>
              <a:rPr lang="en" sz="1200" b="0" i="0" u="none" strike="noStrike" cap="none" dirty="0">
                <a:solidFill>
                  <a:schemeClr val="dk1"/>
                </a:solidFill>
                <a:highlight>
                  <a:schemeClr val="lt1"/>
                </a:highlight>
                <a:latin typeface="Arial"/>
                <a:ea typeface="Arial"/>
                <a:cs typeface="Arial"/>
                <a:sym typeface="Arial"/>
              </a:rPr>
              <a:t> column_list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           FROM</a:t>
            </a:r>
            <a:r>
              <a:rPr lang="en" sz="1200" b="0" i="0" u="none" strike="noStrike" cap="none" dirty="0">
                <a:solidFill>
                  <a:schemeClr val="dk1"/>
                </a:solidFill>
                <a:highlight>
                  <a:schemeClr val="lt1"/>
                </a:highlight>
                <a:latin typeface="Arial"/>
                <a:ea typeface="Arial"/>
                <a:cs typeface="Arial"/>
                <a:sym typeface="Arial"/>
              </a:rPr>
              <a:t> table_name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LIMIT offset, count;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E.g: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150"/>
              <a:buFont typeface="Arial"/>
              <a:buNone/>
            </a:pPr>
            <a:r>
              <a:rPr lang="en" sz="1150" b="0" i="0" u="none" strike="noStrike" cap="none" dirty="0">
                <a:solidFill>
                  <a:srgbClr val="0000CD"/>
                </a:solidFill>
                <a:highlight>
                  <a:srgbClr val="FFFFFF"/>
                </a:highlight>
                <a:latin typeface="Courier New"/>
                <a:ea typeface="Courier New"/>
                <a:cs typeface="Courier New"/>
                <a:sym typeface="Courier New"/>
              </a:rPr>
              <a:t>    </a:t>
            </a:r>
            <a:r>
              <a:rPr lang="en" sz="1200" b="0" i="0" u="none" strike="noStrike" cap="none" dirty="0">
                <a:solidFill>
                  <a:schemeClr val="dk1"/>
                </a:solidFill>
                <a:highlight>
                  <a:schemeClr val="lt1"/>
                </a:highlight>
                <a:latin typeface="Arial"/>
                <a:ea typeface="Arial"/>
                <a:cs typeface="Arial"/>
                <a:sym typeface="Arial"/>
              </a:rPr>
              <a:t> SELECT * FROM Emp_info</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LIMIT 3,7;</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p:nvPr/>
        </p:nvSpPr>
        <p:spPr>
          <a:xfrm>
            <a:off x="120550" y="130600"/>
            <a:ext cx="88704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sng" strike="noStrike" cap="none">
                <a:solidFill>
                  <a:srgbClr val="C45911"/>
                </a:solidFill>
                <a:latin typeface="Arial"/>
                <a:ea typeface="Arial"/>
                <a:cs typeface="Arial"/>
                <a:sym typeface="Arial"/>
              </a:rPr>
              <a:t>ORDER BY Clause</a:t>
            </a:r>
            <a:endParaRPr sz="1500" b="1" i="0" u="sng" strike="noStrike" cap="none">
              <a:solidFill>
                <a:srgbClr val="C45911"/>
              </a:solidFill>
              <a:latin typeface="Arial"/>
              <a:ea typeface="Arial"/>
              <a:cs typeface="Arial"/>
              <a:sym typeface="Arial"/>
            </a:endParaRPr>
          </a:p>
        </p:txBody>
      </p:sp>
      <p:sp>
        <p:nvSpPr>
          <p:cNvPr id="316" name="Google Shape;316;p45"/>
          <p:cNvSpPr txBox="1"/>
          <p:nvPr/>
        </p:nvSpPr>
        <p:spPr>
          <a:xfrm>
            <a:off x="110500" y="592700"/>
            <a:ext cx="8910600" cy="4315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15000"/>
              </a:lnSpc>
              <a:spcBef>
                <a:spcPts val="140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The ORDER BY clause is used to sort the result-set in ascending or descending order.</a:t>
            </a:r>
            <a:endParaRPr sz="1200" b="0" i="0" u="none" strike="noStrike" cap="none" dirty="0">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The ORDER BY clause sorts the records in ascending order by default. </a:t>
            </a:r>
            <a:endParaRPr sz="1200" b="0" i="0" u="none" strike="noStrike" cap="none" dirty="0">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To sort the records in descending order, use the DESC keyword.</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200"/>
              <a:buFont typeface="Arial"/>
              <a:buNone/>
            </a:pPr>
            <a:r>
              <a:rPr lang="en" sz="1200" b="1" i="0" u="none" strike="noStrike" cap="none" dirty="0">
                <a:solidFill>
                  <a:schemeClr val="dk1"/>
                </a:solidFill>
                <a:highlight>
                  <a:srgbClr val="FFFFFF"/>
                </a:highlight>
                <a:latin typeface="Arial"/>
                <a:ea typeface="Arial"/>
                <a:cs typeface="Arial"/>
                <a:sym typeface="Arial"/>
              </a:rPr>
              <a:t>Syntax:</a:t>
            </a:r>
            <a:endParaRPr sz="1200" b="1"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SELECT column1, column2, ...</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FROM table_name</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ORDER BY column1, column2, ... ASC|DESC;</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E.g:</a:t>
            </a:r>
            <a:endParaRPr sz="1200" b="1"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SELECT * FROM Emp_info</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ORDER BY City;</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SELECT * FROM CUSTOMERS</a:t>
            </a:r>
            <a:endParaRPr sz="1200" b="0" i="0" u="none" strike="noStrike" cap="none" dirty="0">
              <a:solidFill>
                <a:schemeClr val="dk1"/>
              </a:solidFill>
              <a:highlight>
                <a:schemeClr val="lt1"/>
              </a:highlight>
              <a:latin typeface="Arial"/>
              <a:ea typeface="Arial"/>
              <a:cs typeface="Arial"/>
              <a:sym typeface="Arial"/>
            </a:endParaRPr>
          </a:p>
          <a:p>
            <a:pPr marL="25400" marR="25400" lvl="0" indent="0" algn="l" rtl="0">
              <a:lnSpc>
                <a:spcPct val="115000"/>
              </a:lnSpc>
              <a:spcBef>
                <a:spcPts val="50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           ORDER BY NAME DESC;</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p:nvPr/>
        </p:nvSpPr>
        <p:spPr>
          <a:xfrm>
            <a:off x="120550" y="140650"/>
            <a:ext cx="87702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C45911"/>
                </a:solidFill>
                <a:latin typeface="Arial"/>
                <a:ea typeface="Arial"/>
                <a:cs typeface="Arial"/>
                <a:sym typeface="Arial"/>
              </a:rPr>
              <a:t>Renaming Attributes or SQL Aliases</a:t>
            </a:r>
            <a:endParaRPr sz="1600" b="1" i="0" u="none" strike="noStrike" cap="none">
              <a:solidFill>
                <a:srgbClr val="C45911"/>
              </a:solidFill>
              <a:latin typeface="Arial"/>
              <a:ea typeface="Arial"/>
              <a:cs typeface="Arial"/>
              <a:sym typeface="Arial"/>
            </a:endParaRPr>
          </a:p>
        </p:txBody>
      </p:sp>
      <p:sp>
        <p:nvSpPr>
          <p:cNvPr id="322" name="Google Shape;322;p46"/>
          <p:cNvSpPr txBox="1"/>
          <p:nvPr/>
        </p:nvSpPr>
        <p:spPr>
          <a:xfrm>
            <a:off x="146850" y="1115075"/>
            <a:ext cx="8850300" cy="3079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40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aliases are used to give a table, or a column in a table, a temporary name.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Aliases are often used to make column names more readable.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 alias only exists for the duration of that query.</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 alias is created with the AS keyword.</a:t>
            </a:r>
            <a:endParaRPr sz="14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Syntax:</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column_name AS alias_name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E.g: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ID AS emp_ID, Name AS emp_name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emp_info;</a:t>
            </a: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p:nvPr/>
        </p:nvSpPr>
        <p:spPr>
          <a:xfrm>
            <a:off x="110500" y="60275"/>
            <a:ext cx="7926300" cy="4308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0" name="Google Shape;70;p4"/>
          <p:cNvSpPr txBox="1"/>
          <p:nvPr/>
        </p:nvSpPr>
        <p:spPr>
          <a:xfrm>
            <a:off x="80375" y="60275"/>
            <a:ext cx="8981100" cy="506956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800" b="1" i="0" u="sng" strike="noStrike" cap="none" dirty="0">
                <a:solidFill>
                  <a:srgbClr val="CC4125"/>
                </a:solidFill>
                <a:latin typeface="Times New Roman" panose="02020603050405020304" pitchFamily="18" charset="0"/>
                <a:cs typeface="Times New Roman" panose="02020603050405020304" pitchFamily="18" charset="0"/>
                <a:sym typeface="Arial"/>
              </a:rPr>
              <a:t>SQL</a:t>
            </a:r>
            <a:endParaRPr sz="2800" b="1" i="0" u="sng" strike="noStrike" cap="none" dirty="0">
              <a:solidFill>
                <a:srgbClr val="CC4125"/>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17500" algn="l" rtl="0">
              <a:lnSpc>
                <a:spcPct val="115000"/>
              </a:lnSpc>
              <a:spcBef>
                <a:spcPts val="1100"/>
              </a:spcBef>
              <a:spcAft>
                <a:spcPts val="0"/>
              </a:spcAft>
              <a:buClr>
                <a:schemeClr val="dk1"/>
              </a:buClr>
              <a:buSzPts val="1400"/>
              <a:buFont typeface="Arial"/>
              <a:buChar char="●"/>
            </a:pPr>
            <a:r>
              <a:rPr lang="en"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SQL stands for </a:t>
            </a:r>
            <a:r>
              <a:rPr lang="en" sz="1600" b="1"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Structured Query Language.</a:t>
            </a:r>
            <a:endParaRPr sz="1600" b="1"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SQL was earlier known as SEQUEL.</a:t>
            </a:r>
            <a:r>
              <a:rPr lang="en"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600" b="0" i="0" u="none" strike="noStrike" cap="none" dirty="0">
                <a:solidFill>
                  <a:schemeClr val="dk1"/>
                </a:solidFill>
                <a:latin typeface="Times New Roman" panose="02020603050405020304" pitchFamily="18" charset="0"/>
                <a:cs typeface="Times New Roman" panose="02020603050405020304" pitchFamily="18" charset="0"/>
                <a:sym typeface="Arial"/>
              </a:rPr>
              <a:t>It is used to communicate with the Database. </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600" b="0" i="0" u="none" strike="noStrike" cap="none" dirty="0">
                <a:solidFill>
                  <a:schemeClr val="dk1"/>
                </a:solidFill>
                <a:latin typeface="Times New Roman" panose="02020603050405020304" pitchFamily="18" charset="0"/>
                <a:cs typeface="Times New Roman" panose="02020603050405020304" pitchFamily="18" charset="0"/>
                <a:sym typeface="Arial"/>
              </a:rPr>
              <a:t>This is a standard language used to perform tasks such as retrieval, updation, insertion and deletion of data from a database.</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342900" algn="l" rtl="0">
              <a:lnSpc>
                <a:spcPct val="115000"/>
              </a:lnSpc>
              <a:spcBef>
                <a:spcPts val="1100"/>
              </a:spcBef>
              <a:spcAft>
                <a:spcPts val="0"/>
              </a:spcAft>
              <a:buClr>
                <a:schemeClr val="dk1"/>
              </a:buClr>
              <a:buSzPts val="1800"/>
              <a:buFont typeface="Arial"/>
              <a:buChar char="➢"/>
            </a:pPr>
            <a:r>
              <a:rPr lang="en" sz="1800" b="1" i="0" u="none" strike="noStrike" cap="none" dirty="0">
                <a:solidFill>
                  <a:schemeClr val="dk1"/>
                </a:solidFill>
                <a:latin typeface="Times New Roman" panose="02020603050405020304" pitchFamily="18" charset="0"/>
                <a:cs typeface="Times New Roman" panose="02020603050405020304" pitchFamily="18" charset="0"/>
                <a:sym typeface="Arial"/>
              </a:rPr>
              <a:t>What Sql can do?</a:t>
            </a:r>
            <a:endParaRPr sz="18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SQL can execute queries against a database</a:t>
            </a:r>
            <a:endParaRPr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SQL can retrieve data from a database</a:t>
            </a:r>
            <a:endParaRPr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SQL can insert records in a database</a:t>
            </a:r>
            <a:endParaRPr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SQL can update records in a database</a:t>
            </a:r>
            <a:endParaRPr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SQL can delete records from a database</a:t>
            </a:r>
            <a:endParaRPr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SQL can create new databases</a:t>
            </a:r>
            <a:endParaRPr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SQL can create new tables in a database</a:t>
            </a:r>
            <a:endParaRPr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6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SQL can create views in a database and also can set permissions on tables and views</a:t>
            </a:r>
            <a:endParaRPr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p:nvPr/>
        </p:nvSpPr>
        <p:spPr>
          <a:xfrm>
            <a:off x="60275" y="50225"/>
            <a:ext cx="9041400" cy="4648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AutoNum type="arabicPeriod"/>
            </a:pPr>
            <a:r>
              <a:rPr lang="en" sz="1400" b="1" i="0" u="none" strike="noStrike" cap="none" dirty="0">
                <a:solidFill>
                  <a:srgbClr val="C45911"/>
                </a:solidFill>
                <a:highlight>
                  <a:srgbClr val="FFFFFF"/>
                </a:highlight>
                <a:latin typeface="Arial"/>
                <a:ea typeface="Arial"/>
                <a:cs typeface="Arial"/>
                <a:sym typeface="Arial"/>
              </a:rPr>
              <a:t>STRING():</a:t>
            </a:r>
            <a:endParaRPr sz="1400" b="1" i="0" u="none" strike="noStrike" cap="none" dirty="0">
              <a:solidFill>
                <a:srgbClr val="C4591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Roboto"/>
                <a:ea typeface="Roboto"/>
                <a:cs typeface="Roboto"/>
                <a:sym typeface="Roboto"/>
              </a:rPr>
              <a:t> String methods in SQL are useful for processing the string data type or manipulation of string values.</a:t>
            </a:r>
            <a:endParaRPr sz="1200" b="0" i="0" u="none" strike="noStrike" cap="none" dirty="0">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333333"/>
              </a:solidFill>
              <a:highlight>
                <a:srgbClr val="FFFFFF"/>
              </a:highlight>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1" i="0" u="sng" strike="noStrike" cap="none" dirty="0">
                <a:solidFill>
                  <a:srgbClr val="000000"/>
                </a:solidFill>
                <a:latin typeface="Arial"/>
                <a:ea typeface="Arial"/>
                <a:cs typeface="Arial"/>
                <a:sym typeface="Arial"/>
              </a:rPr>
              <a:t>Concat:</a:t>
            </a:r>
            <a:r>
              <a:rPr lang="en"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dirty="0">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dirty="0">
                <a:solidFill>
                  <a:schemeClr val="dk1"/>
                </a:solidFill>
                <a:highlight>
                  <a:srgbClr val="FFFFFF"/>
                </a:highlight>
                <a:latin typeface="Verdana"/>
                <a:ea typeface="Verdana"/>
                <a:cs typeface="Verdana"/>
                <a:sym typeface="Verdana"/>
              </a:rPr>
              <a:t>The CONCAT() function adds two or more strings together.</a:t>
            </a:r>
            <a:endParaRPr sz="1150" b="0" i="0" u="none" strike="noStrike" cap="none" dirty="0">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dirty="0">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dirty="0">
                <a:solidFill>
                  <a:schemeClr val="dk1"/>
                </a:solidFill>
                <a:highlight>
                  <a:srgbClr val="FFFFFF"/>
                </a:highlight>
                <a:latin typeface="Verdana"/>
                <a:ea typeface="Verdana"/>
                <a:cs typeface="Verdana"/>
                <a:sym typeface="Verdana"/>
              </a:rPr>
              <a:t>Syntax: Select concat(‘string1’,’string2’,....’stringN’);</a:t>
            </a:r>
            <a:endParaRPr sz="1150" b="0" i="0" u="none" strike="noStrike" cap="none" dirty="0">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dirty="0">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dirty="0">
                <a:solidFill>
                  <a:schemeClr val="dk1"/>
                </a:solidFill>
                <a:highlight>
                  <a:srgbClr val="FFFFFF"/>
                </a:highlight>
                <a:latin typeface="Verdana"/>
                <a:ea typeface="Verdana"/>
                <a:cs typeface="Verdana"/>
                <a:sym typeface="Verdana"/>
              </a:rPr>
              <a:t>E.g: Select concat(‘xyz’,’abc’);</a:t>
            </a:r>
            <a:endParaRPr sz="1150" b="0" i="0" u="none" strike="noStrike" cap="none" dirty="0">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dirty="0">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dirty="0">
                <a:solidFill>
                  <a:schemeClr val="dk1"/>
                </a:solidFill>
                <a:highlight>
                  <a:srgbClr val="FFFFFF"/>
                </a:highlight>
                <a:latin typeface="Verdana"/>
                <a:ea typeface="Verdana"/>
                <a:cs typeface="Verdana"/>
                <a:sym typeface="Verdana"/>
              </a:rPr>
              <a:t>Select concat(‘xyz’,’ ‘,’abc’);</a:t>
            </a:r>
            <a:endParaRPr sz="1150" b="0" i="0" u="none" strike="noStrike" cap="none" dirty="0">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2. </a:t>
            </a:r>
            <a:r>
              <a:rPr lang="en" sz="1400" b="1" i="0" u="sng" strike="noStrike" cap="none" dirty="0">
                <a:solidFill>
                  <a:schemeClr val="dk1"/>
                </a:solidFill>
                <a:highlight>
                  <a:schemeClr val="lt1"/>
                </a:highlight>
                <a:latin typeface="Arial"/>
                <a:ea typeface="Arial"/>
                <a:cs typeface="Arial"/>
                <a:sym typeface="Arial"/>
              </a:rPr>
              <a:t>Lower:</a:t>
            </a:r>
            <a:r>
              <a:rPr lang="en" sz="1400" b="0" i="0" u="none" strike="noStrike" cap="none" dirty="0">
                <a:solidFill>
                  <a:schemeClr val="dk1"/>
                </a:solidFill>
                <a:highlight>
                  <a:schemeClr val="lt1"/>
                </a:highlight>
                <a:latin typeface="Arial"/>
                <a:ea typeface="Arial"/>
                <a:cs typeface="Arial"/>
                <a:sym typeface="Arial"/>
              </a:rPr>
              <a:t> </a:t>
            </a:r>
            <a:r>
              <a:rPr lang="en" sz="1200" b="0" i="0" u="none" strike="noStrike" cap="none" dirty="0">
                <a:solidFill>
                  <a:schemeClr val="dk1"/>
                </a:solidFill>
                <a:highlight>
                  <a:schemeClr val="lt1"/>
                </a:highlight>
                <a:latin typeface="Arial"/>
                <a:ea typeface="Arial"/>
                <a:cs typeface="Arial"/>
                <a:sym typeface="Arial"/>
              </a:rPr>
              <a:t>This function is used to convert the upper case character into lower case.</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Syntax: select </a:t>
            </a:r>
            <a:r>
              <a:rPr lang="en" sz="1150" b="0" i="0" u="none" strike="noStrike" cap="none" dirty="0">
                <a:solidFill>
                  <a:schemeClr val="dk1"/>
                </a:solidFill>
                <a:highlight>
                  <a:schemeClr val="lt1"/>
                </a:highlight>
                <a:latin typeface="Arial"/>
                <a:ea typeface="Arial"/>
                <a:cs typeface="Arial"/>
                <a:sym typeface="Arial"/>
              </a:rPr>
              <a:t>LOWER(text)</a:t>
            </a:r>
            <a:endParaRPr sz="115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dirty="0">
                <a:solidFill>
                  <a:schemeClr val="dk1"/>
                </a:solidFill>
                <a:highlight>
                  <a:schemeClr val="lt1"/>
                </a:highlight>
                <a:latin typeface="Arial"/>
                <a:ea typeface="Arial"/>
                <a:cs typeface="Arial"/>
                <a:sym typeface="Arial"/>
              </a:rPr>
              <a:t>E.g: </a:t>
            </a:r>
            <a:r>
              <a:rPr lang="en" sz="1200" b="0" i="0" u="none" strike="noStrike" cap="none" dirty="0">
                <a:solidFill>
                  <a:schemeClr val="dk1"/>
                </a:solidFill>
                <a:highlight>
                  <a:schemeClr val="lt1"/>
                </a:highlight>
                <a:latin typeface="Arial"/>
                <a:ea typeface="Arial"/>
                <a:cs typeface="Arial"/>
                <a:sym typeface="Arial"/>
              </a:rPr>
              <a:t>SELECT LOWER('GOOD MORNING');</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dirty="0">
                <a:solidFill>
                  <a:schemeClr val="dk1"/>
                </a:solidFill>
                <a:highlight>
                  <a:schemeClr val="lt1"/>
                </a:highlight>
                <a:latin typeface="Arial"/>
                <a:ea typeface="Arial"/>
                <a:cs typeface="Arial"/>
                <a:sym typeface="Arial"/>
              </a:rPr>
              <a:t>SELECT LOWER(Name) AS LowercaseempName</a:t>
            </a:r>
            <a:endParaRPr sz="115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dirty="0">
                <a:solidFill>
                  <a:schemeClr val="dk1"/>
                </a:solidFill>
                <a:highlight>
                  <a:schemeClr val="lt1"/>
                </a:highlight>
                <a:latin typeface="Arial"/>
                <a:ea typeface="Arial"/>
                <a:cs typeface="Arial"/>
                <a:sym typeface="Arial"/>
              </a:rPr>
              <a:t>FROM emp_info;</a:t>
            </a:r>
            <a:endParaRPr sz="115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7"/>
          <p:cNvSpPr txBox="1"/>
          <p:nvPr/>
        </p:nvSpPr>
        <p:spPr>
          <a:xfrm>
            <a:off x="90425" y="100226"/>
            <a:ext cx="8991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45911"/>
                </a:solidFill>
                <a:latin typeface="Arial"/>
                <a:ea typeface="Arial"/>
                <a:cs typeface="Arial"/>
                <a:sym typeface="Arial"/>
              </a:rPr>
              <a:t>	BUILT-IN SQL FUNCTIONS</a:t>
            </a:r>
            <a:endParaRPr sz="1800" b="1" i="0" u="none" strike="noStrike" cap="none">
              <a:solidFill>
                <a:srgbClr val="C45911"/>
              </a:solidFill>
              <a:latin typeface="Arial"/>
              <a:ea typeface="Arial"/>
              <a:cs typeface="Arial"/>
              <a:sym typeface="Arial"/>
            </a:endParaRPr>
          </a:p>
        </p:txBody>
      </p:sp>
      <p:sp>
        <p:nvSpPr>
          <p:cNvPr id="328" name="Google Shape;328;p47"/>
          <p:cNvSpPr txBox="1"/>
          <p:nvPr/>
        </p:nvSpPr>
        <p:spPr>
          <a:xfrm>
            <a:off x="100450" y="642950"/>
            <a:ext cx="8970900" cy="38481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dirty="0">
                <a:solidFill>
                  <a:srgbClr val="202124"/>
                </a:solidFill>
                <a:highlight>
                  <a:srgbClr val="FFFFFF"/>
                </a:highlight>
                <a:latin typeface="Arial"/>
                <a:ea typeface="Arial"/>
                <a:cs typeface="Arial"/>
                <a:sym typeface="Arial"/>
              </a:rPr>
              <a:t>A function is </a:t>
            </a:r>
            <a:r>
              <a:rPr lang="en" sz="1400" b="1" i="0" u="none" strike="noStrike" cap="none" dirty="0">
                <a:solidFill>
                  <a:srgbClr val="202124"/>
                </a:solidFill>
                <a:highlight>
                  <a:srgbClr val="FFFFFF"/>
                </a:highlight>
                <a:latin typeface="Arial"/>
                <a:ea typeface="Arial"/>
                <a:cs typeface="Arial"/>
                <a:sym typeface="Arial"/>
              </a:rPr>
              <a:t>a set of SQL statements that perform a specific task</a:t>
            </a:r>
            <a:r>
              <a:rPr lang="en" sz="1400" b="0" i="0" u="none" strike="noStrike" cap="none" dirty="0">
                <a:solidFill>
                  <a:srgbClr val="202124"/>
                </a:solidFill>
                <a:highlight>
                  <a:srgbClr val="FFFFFF"/>
                </a:highlight>
                <a:latin typeface="Arial"/>
                <a:ea typeface="Arial"/>
                <a:cs typeface="Arial"/>
                <a:sym typeface="Arial"/>
              </a:rPr>
              <a:t>.</a:t>
            </a:r>
            <a:endParaRPr sz="1400" b="0" i="0" u="none" strike="noStrike" cap="none" dirty="0">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dirty="0">
                <a:solidFill>
                  <a:srgbClr val="202124"/>
                </a:solidFill>
                <a:highlight>
                  <a:srgbClr val="FFFFFF"/>
                </a:highlight>
                <a:latin typeface="Arial"/>
                <a:ea typeface="Arial"/>
                <a:cs typeface="Arial"/>
                <a:sym typeface="Arial"/>
              </a:rPr>
              <a:t>Functions provides code reusability. </a:t>
            </a:r>
            <a:endParaRPr sz="1400" b="0" i="0" u="none" strike="noStrike" cap="none" dirty="0">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dirty="0">
                <a:solidFill>
                  <a:srgbClr val="202124"/>
                </a:solidFill>
                <a:highlight>
                  <a:srgbClr val="FFFFFF"/>
                </a:highlight>
                <a:latin typeface="Arial"/>
                <a:ea typeface="Arial"/>
                <a:cs typeface="Arial"/>
                <a:sym typeface="Arial"/>
              </a:rPr>
              <a:t>If you have to repeatedly write large SQL scripts to perform the same task, you can create a function that performs that task. </a:t>
            </a:r>
            <a:endParaRPr sz="1400" b="0" i="0" u="none" strike="noStrike" cap="none" dirty="0">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dirty="0">
                <a:solidFill>
                  <a:srgbClr val="202124"/>
                </a:solidFill>
                <a:highlight>
                  <a:srgbClr val="FFFFFF"/>
                </a:highlight>
                <a:latin typeface="Arial"/>
                <a:ea typeface="Arial"/>
                <a:cs typeface="Arial"/>
                <a:sym typeface="Arial"/>
              </a:rPr>
              <a:t>Next time instead of rewriting the SQL, you can simply call that function.</a:t>
            </a:r>
            <a:endParaRPr sz="1400" b="0" i="0" u="none" strike="noStrike" cap="none" dirty="0">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dirty="0">
                <a:solidFill>
                  <a:srgbClr val="202124"/>
                </a:solidFill>
                <a:highlight>
                  <a:srgbClr val="FFFFFF"/>
                </a:highlight>
                <a:latin typeface="Arial"/>
                <a:ea typeface="Arial"/>
                <a:cs typeface="Arial"/>
                <a:sym typeface="Arial"/>
              </a:rPr>
              <a:t>There are 4 types of functions in sql,as follow:</a:t>
            </a:r>
            <a:endParaRPr sz="1400" b="0" i="0" u="none" strike="noStrike" cap="none" dirty="0">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dirty="0">
                <a:solidFill>
                  <a:srgbClr val="202124"/>
                </a:solidFill>
                <a:highlight>
                  <a:srgbClr val="FFFFFF"/>
                </a:highlight>
                <a:latin typeface="Arial"/>
                <a:ea typeface="Arial"/>
                <a:cs typeface="Arial"/>
                <a:sym typeface="Arial"/>
              </a:rPr>
              <a:t>String()   </a:t>
            </a:r>
            <a:endParaRPr sz="1400" b="0" i="0" u="none" strike="noStrike" cap="none" dirty="0">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r>
              <a:rPr lang="en" sz="1400" b="0" i="0" u="none" strike="noStrike" cap="none" dirty="0">
                <a:solidFill>
                  <a:srgbClr val="202124"/>
                </a:solidFill>
                <a:highlight>
                  <a:srgbClr val="FFFFFF"/>
                </a:highlight>
                <a:latin typeface="Arial"/>
                <a:ea typeface="Arial"/>
                <a:cs typeface="Arial"/>
                <a:sym typeface="Arial"/>
              </a:rPr>
              <a:t> </a:t>
            </a:r>
            <a:endParaRPr sz="1400" b="0" i="0" u="none" strike="noStrike" cap="none" dirty="0">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dirty="0">
                <a:solidFill>
                  <a:srgbClr val="202124"/>
                </a:solidFill>
                <a:highlight>
                  <a:srgbClr val="FFFFFF"/>
                </a:highlight>
                <a:latin typeface="Arial"/>
                <a:ea typeface="Arial"/>
                <a:cs typeface="Arial"/>
                <a:sym typeface="Arial"/>
              </a:rPr>
              <a:t>Math()  </a:t>
            </a:r>
            <a:endParaRPr sz="1400" b="0" i="0" u="none" strike="noStrike" cap="none" dirty="0">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r>
              <a:rPr lang="en" sz="1400" b="0" i="0" u="none" strike="noStrike" cap="none" dirty="0">
                <a:solidFill>
                  <a:srgbClr val="202124"/>
                </a:solidFill>
                <a:highlight>
                  <a:srgbClr val="FFFFFF"/>
                </a:highlight>
                <a:latin typeface="Arial"/>
                <a:ea typeface="Arial"/>
                <a:cs typeface="Arial"/>
                <a:sym typeface="Arial"/>
              </a:rPr>
              <a:t>  </a:t>
            </a:r>
            <a:endParaRPr sz="1400" b="0" i="0" u="none" strike="noStrike" cap="none" dirty="0">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dirty="0">
                <a:solidFill>
                  <a:srgbClr val="202124"/>
                </a:solidFill>
                <a:highlight>
                  <a:srgbClr val="FFFFFF"/>
                </a:highlight>
                <a:latin typeface="Arial"/>
                <a:ea typeface="Arial"/>
                <a:cs typeface="Arial"/>
                <a:sym typeface="Arial"/>
              </a:rPr>
              <a:t>Date()</a:t>
            </a:r>
            <a:endParaRPr sz="1400" b="0" i="0" u="none" strike="noStrike" cap="none" dirty="0">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endParaRPr sz="1400" b="0" i="0" u="none" strike="noStrike" cap="none" dirty="0">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dirty="0">
                <a:solidFill>
                  <a:srgbClr val="202124"/>
                </a:solidFill>
                <a:highlight>
                  <a:srgbClr val="FFFFFF"/>
                </a:highlight>
                <a:latin typeface="Arial"/>
                <a:ea typeface="Arial"/>
                <a:cs typeface="Arial"/>
                <a:sym typeface="Arial"/>
              </a:rPr>
              <a:t>Aggregate()</a:t>
            </a:r>
            <a:endParaRPr sz="1400" b="0" i="0" u="none" strike="noStrike" cap="none" dirty="0">
              <a:solidFill>
                <a:srgbClr val="202124"/>
              </a:solidFill>
              <a:highlight>
                <a:srgbClr val="FFFFFF"/>
              </a:highlight>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p:nvPr/>
        </p:nvSpPr>
        <p:spPr>
          <a:xfrm>
            <a:off x="80375" y="100450"/>
            <a:ext cx="8970900" cy="4833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sng" strike="noStrike" cap="none" dirty="0">
                <a:solidFill>
                  <a:schemeClr val="dk1"/>
                </a:solidFill>
                <a:highlight>
                  <a:schemeClr val="lt1"/>
                </a:highlight>
                <a:latin typeface="Arial"/>
                <a:ea typeface="Arial"/>
                <a:cs typeface="Arial"/>
                <a:sym typeface="Arial"/>
              </a:rPr>
              <a:t>3. Upper: </a:t>
            </a:r>
            <a:r>
              <a:rPr lang="en" sz="1200" b="0" i="0" u="none" strike="noStrike" cap="none" dirty="0">
                <a:solidFill>
                  <a:srgbClr val="333333"/>
                </a:solidFill>
                <a:highlight>
                  <a:srgbClr val="FFFFFF"/>
                </a:highlight>
                <a:latin typeface="Roboto"/>
                <a:ea typeface="Roboto"/>
                <a:cs typeface="Roboto"/>
                <a:sym typeface="Roboto"/>
              </a:rPr>
              <a:t>This function converts the lower case character into the upper case.</a:t>
            </a:r>
            <a:endParaRPr sz="1200" b="0" i="0" u="none" strike="noStrike" cap="none" dirty="0">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rgbClr val="333333"/>
                </a:solidFill>
                <a:highlight>
                  <a:srgbClr val="FFFFFF"/>
                </a:highlight>
                <a:latin typeface="Roboto"/>
                <a:ea typeface="Roboto"/>
                <a:cs typeface="Roboto"/>
                <a:sym typeface="Roboto"/>
              </a:rPr>
              <a:t>Syntax: </a:t>
            </a:r>
            <a:r>
              <a:rPr lang="en" sz="1200" b="0" i="0" u="none" strike="noStrike" cap="none" dirty="0">
                <a:solidFill>
                  <a:schemeClr val="dk1"/>
                </a:solidFill>
                <a:highlight>
                  <a:schemeClr val="lt1"/>
                </a:highlight>
                <a:latin typeface="Arial"/>
                <a:ea typeface="Arial"/>
                <a:cs typeface="Arial"/>
                <a:sym typeface="Arial"/>
              </a:rPr>
              <a:t>select </a:t>
            </a:r>
            <a:r>
              <a:rPr lang="en" sz="1150" b="0" i="0" u="none" strike="noStrike" cap="none" dirty="0">
                <a:solidFill>
                  <a:schemeClr val="dk1"/>
                </a:solidFill>
                <a:highlight>
                  <a:schemeClr val="lt1"/>
                </a:highlight>
                <a:latin typeface="Arial"/>
                <a:ea typeface="Arial"/>
                <a:cs typeface="Arial"/>
                <a:sym typeface="Arial"/>
              </a:rPr>
              <a:t>UPPER(text)</a:t>
            </a:r>
            <a:endParaRPr sz="115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5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dirty="0">
                <a:solidFill>
                  <a:schemeClr val="dk1"/>
                </a:solidFill>
                <a:highlight>
                  <a:schemeClr val="lt1"/>
                </a:highlight>
                <a:latin typeface="Arial"/>
                <a:ea typeface="Arial"/>
                <a:cs typeface="Arial"/>
                <a:sym typeface="Arial"/>
              </a:rPr>
              <a:t>E.g: </a:t>
            </a:r>
            <a:r>
              <a:rPr lang="en" sz="1200" b="0" i="0" u="none" strike="noStrike" cap="none" dirty="0">
                <a:solidFill>
                  <a:schemeClr val="dk1"/>
                </a:solidFill>
                <a:highlight>
                  <a:schemeClr val="lt1"/>
                </a:highlight>
                <a:latin typeface="Arial"/>
                <a:ea typeface="Arial"/>
                <a:cs typeface="Arial"/>
                <a:sym typeface="Arial"/>
              </a:rPr>
              <a:t>SELECT UPPER('good morning');</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dirty="0">
                <a:solidFill>
                  <a:schemeClr val="dk1"/>
                </a:solidFill>
                <a:highlight>
                  <a:schemeClr val="lt1"/>
                </a:highlight>
                <a:latin typeface="Arial"/>
                <a:ea typeface="Arial"/>
                <a:cs typeface="Arial"/>
                <a:sym typeface="Arial"/>
              </a:rPr>
              <a:t>SELECT UPPER(Name) AS UppercaseempName</a:t>
            </a:r>
            <a:endParaRPr sz="115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dirty="0">
                <a:solidFill>
                  <a:schemeClr val="dk1"/>
                </a:solidFill>
                <a:highlight>
                  <a:schemeClr val="lt1"/>
                </a:highlight>
                <a:latin typeface="Arial"/>
                <a:ea typeface="Arial"/>
                <a:cs typeface="Arial"/>
                <a:sym typeface="Arial"/>
              </a:rPr>
              <a:t>FROM emp_info;</a:t>
            </a:r>
            <a:endParaRPr sz="115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5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dirty="0">
                <a:solidFill>
                  <a:schemeClr val="dk1"/>
                </a:solidFill>
                <a:highlight>
                  <a:schemeClr val="lt1"/>
                </a:highlight>
                <a:latin typeface="Arial"/>
                <a:ea typeface="Arial"/>
                <a:cs typeface="Arial"/>
                <a:sym typeface="Arial"/>
              </a:rPr>
              <a:t>4. Replace:</a:t>
            </a:r>
            <a:r>
              <a:rPr lang="en" sz="1150" b="0" i="0" u="none" strike="noStrike" cap="none" dirty="0">
                <a:solidFill>
                  <a:schemeClr val="dk1"/>
                </a:solidFill>
                <a:highlight>
                  <a:schemeClr val="lt1"/>
                </a:highlight>
                <a:latin typeface="Arial"/>
                <a:ea typeface="Arial"/>
                <a:cs typeface="Arial"/>
                <a:sym typeface="Arial"/>
              </a:rPr>
              <a:t> </a:t>
            </a:r>
            <a:r>
              <a:rPr lang="en" sz="1200" b="0" i="0" u="none" strike="noStrike" cap="none" dirty="0">
                <a:solidFill>
                  <a:srgbClr val="333333"/>
                </a:solidFill>
                <a:highlight>
                  <a:srgbClr val="FFFFFF"/>
                </a:highlight>
                <a:latin typeface="Roboto"/>
                <a:ea typeface="Roboto"/>
                <a:cs typeface="Roboto"/>
                <a:sym typeface="Roboto"/>
              </a:rPr>
              <a:t>This function is used to replace all occurrences of the substring in a specified string with another string value.</a:t>
            </a:r>
            <a:endParaRPr sz="1200" b="0" i="0" u="none" strike="noStrike" cap="none" dirty="0">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rgbClr val="333333"/>
                </a:solidFill>
                <a:highlight>
                  <a:srgbClr val="FFFFFF"/>
                </a:highlight>
                <a:latin typeface="Roboto"/>
                <a:ea typeface="Roboto"/>
                <a:cs typeface="Roboto"/>
                <a:sym typeface="Roboto"/>
              </a:rPr>
              <a:t>Syntax: </a:t>
            </a:r>
            <a:r>
              <a:rPr lang="en" sz="1200" b="0" i="0" u="none" strike="noStrike" cap="none" dirty="0">
                <a:solidFill>
                  <a:schemeClr val="dk1"/>
                </a:solidFill>
                <a:highlight>
                  <a:srgbClr val="FFFFFF"/>
                </a:highlight>
                <a:latin typeface="Arial"/>
                <a:ea typeface="Arial"/>
                <a:cs typeface="Arial"/>
                <a:sym typeface="Arial"/>
              </a:rPr>
              <a:t>REPLACE(</a:t>
            </a:r>
            <a:r>
              <a:rPr lang="en" sz="1200" b="0" i="0" u="none" strike="noStrike" cap="none" dirty="0">
                <a:solidFill>
                  <a:schemeClr val="dk1"/>
                </a:solidFill>
                <a:latin typeface="Arial"/>
                <a:ea typeface="Arial"/>
                <a:cs typeface="Arial"/>
                <a:sym typeface="Arial"/>
              </a:rPr>
              <a:t>string</a:t>
            </a:r>
            <a:r>
              <a:rPr lang="en" sz="1200" b="0" i="0" u="none" strike="noStrike" cap="none" dirty="0">
                <a:solidFill>
                  <a:schemeClr val="dk1"/>
                </a:solidFill>
                <a:highlight>
                  <a:srgbClr val="FFFFFF"/>
                </a:highlight>
                <a:latin typeface="Arial"/>
                <a:ea typeface="Arial"/>
                <a:cs typeface="Arial"/>
                <a:sym typeface="Arial"/>
              </a:rPr>
              <a:t>, </a:t>
            </a:r>
            <a:r>
              <a:rPr lang="en" sz="1200" b="0" i="0" u="none" strike="noStrike" cap="none" dirty="0">
                <a:solidFill>
                  <a:schemeClr val="dk1"/>
                </a:solidFill>
                <a:latin typeface="Arial"/>
                <a:ea typeface="Arial"/>
                <a:cs typeface="Arial"/>
                <a:sym typeface="Arial"/>
              </a:rPr>
              <a:t>old_string</a:t>
            </a:r>
            <a:r>
              <a:rPr lang="en" sz="1200" b="0" i="0" u="none" strike="noStrike" cap="none" dirty="0">
                <a:solidFill>
                  <a:schemeClr val="dk1"/>
                </a:solidFill>
                <a:highlight>
                  <a:srgbClr val="FFFFFF"/>
                </a:highlight>
                <a:latin typeface="Arial"/>
                <a:ea typeface="Arial"/>
                <a:cs typeface="Arial"/>
                <a:sym typeface="Arial"/>
              </a:rPr>
              <a:t>, </a:t>
            </a:r>
            <a:r>
              <a:rPr lang="en" sz="1200" b="0" i="0" u="none" strike="noStrike" cap="none" dirty="0">
                <a:solidFill>
                  <a:schemeClr val="dk1"/>
                </a:solidFill>
                <a:latin typeface="Arial"/>
                <a:ea typeface="Arial"/>
                <a:cs typeface="Arial"/>
                <a:sym typeface="Arial"/>
              </a:rPr>
              <a:t>new_string</a:t>
            </a:r>
            <a:r>
              <a:rPr lang="en" sz="1200" b="0" i="0" u="none" strike="noStrike" cap="none" dirty="0">
                <a:solidFill>
                  <a:schemeClr val="dk1"/>
                </a:solidFill>
                <a:highlight>
                  <a:srgbClr val="FFFFFF"/>
                </a:highlight>
                <a:latin typeface="Arial"/>
                <a:ea typeface="Arial"/>
                <a:cs typeface="Arial"/>
                <a:sym typeface="Arial"/>
              </a:rPr>
              <a:t>)</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E.g: </a:t>
            </a:r>
            <a:r>
              <a:rPr lang="en" sz="1200" b="0" i="0" u="none" strike="noStrike" cap="none" dirty="0">
                <a:solidFill>
                  <a:schemeClr val="dk1"/>
                </a:solidFill>
                <a:highlight>
                  <a:schemeClr val="lt1"/>
                </a:highlight>
                <a:latin typeface="Arial"/>
                <a:ea typeface="Arial"/>
                <a:cs typeface="Arial"/>
                <a:sym typeface="Arial"/>
              </a:rPr>
              <a:t>SELECT REPLACE('Good Morning', 'Good', 'Happy');</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SELECT REPLACE('Good Morning', 'G', 'F');</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1" i="0" u="sng" strike="noStrike" cap="none" dirty="0">
                <a:solidFill>
                  <a:schemeClr val="dk1"/>
                </a:solidFill>
                <a:latin typeface="Arial"/>
                <a:ea typeface="Arial"/>
                <a:cs typeface="Arial"/>
                <a:sym typeface="Arial"/>
              </a:rPr>
              <a:t>5. Reverse() :</a:t>
            </a:r>
            <a:r>
              <a:rPr lang="en" sz="1400" b="0" i="0" u="none" strike="noStrike" cap="none" dirty="0">
                <a:solidFill>
                  <a:schemeClr val="dk1"/>
                </a:solidFill>
                <a:latin typeface="Arial"/>
                <a:ea typeface="Arial"/>
                <a:cs typeface="Arial"/>
                <a:sym typeface="Arial"/>
              </a:rPr>
              <a:t> </a:t>
            </a:r>
            <a:r>
              <a:rPr lang="en" sz="1200" b="0" i="0" u="none" strike="noStrike" cap="none" dirty="0">
                <a:solidFill>
                  <a:schemeClr val="dk1"/>
                </a:solidFill>
                <a:highlight>
                  <a:schemeClr val="lt1"/>
                </a:highlight>
                <a:latin typeface="Arial"/>
                <a:ea typeface="Arial"/>
                <a:cs typeface="Arial"/>
                <a:sym typeface="Arial"/>
              </a:rPr>
              <a:t>This function displays the character string in reverse order.</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Syntax: REVERSE(string)</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E.g: SELECT REVERSE('Good Morning');</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highlight>
                  <a:schemeClr val="lt1"/>
                </a:highlight>
                <a:latin typeface="Arial"/>
                <a:ea typeface="Arial"/>
                <a:cs typeface="Arial"/>
                <a:sym typeface="Arial"/>
              </a:rPr>
              <a:t>SELECT REVERSE(Name) AS reversename</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FROM emp_info;</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p:nvPr/>
        </p:nvSpPr>
        <p:spPr>
          <a:xfrm>
            <a:off x="60275" y="60275"/>
            <a:ext cx="9041400" cy="515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dirty="0">
                <a:solidFill>
                  <a:schemeClr val="dk1"/>
                </a:solidFill>
                <a:highlight>
                  <a:schemeClr val="lt1"/>
                </a:highlight>
                <a:latin typeface="Arial"/>
                <a:ea typeface="Arial"/>
                <a:cs typeface="Arial"/>
                <a:sym typeface="Arial"/>
              </a:rPr>
              <a:t>6. Length() </a:t>
            </a:r>
            <a:r>
              <a:rPr lang="en" sz="1200" b="0" i="0" u="none" strike="noStrike" cap="none" dirty="0">
                <a:solidFill>
                  <a:schemeClr val="dk1"/>
                </a:solidFill>
                <a:highlight>
                  <a:schemeClr val="lt1"/>
                </a:highlight>
                <a:latin typeface="Arial"/>
                <a:ea typeface="Arial"/>
                <a:cs typeface="Arial"/>
                <a:sym typeface="Arial"/>
              </a:rPr>
              <a:t>: </a:t>
            </a:r>
            <a:r>
              <a:rPr lang="en" sz="1100" b="0" i="0" u="none" strike="noStrike" cap="none" dirty="0">
                <a:solidFill>
                  <a:srgbClr val="333333"/>
                </a:solidFill>
                <a:highlight>
                  <a:srgbClr val="FFFFFF"/>
                </a:highlight>
                <a:latin typeface="Arial"/>
                <a:ea typeface="Arial"/>
                <a:cs typeface="Arial"/>
                <a:sym typeface="Arial"/>
              </a:rPr>
              <a:t>This function returns the number of characters in a string, including trailing spaces.</a:t>
            </a:r>
            <a:endParaRPr sz="11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dirty="0">
                <a:solidFill>
                  <a:srgbClr val="333333"/>
                </a:solidFill>
                <a:highlight>
                  <a:srgbClr val="FFFFFF"/>
                </a:highlight>
                <a:latin typeface="Arial"/>
                <a:ea typeface="Arial"/>
                <a:cs typeface="Arial"/>
                <a:sym typeface="Arial"/>
              </a:rPr>
              <a:t>Syntax: </a:t>
            </a:r>
            <a:r>
              <a:rPr lang="en" sz="1100" b="0" i="0" u="none" strike="noStrike" cap="none" dirty="0">
                <a:solidFill>
                  <a:schemeClr val="dk1"/>
                </a:solidFill>
                <a:highlight>
                  <a:schemeClr val="lt1"/>
                </a:highlight>
                <a:latin typeface="Arial"/>
                <a:ea typeface="Arial"/>
                <a:cs typeface="Arial"/>
                <a:sym typeface="Arial"/>
              </a:rPr>
              <a:t>LENGTH(string)</a:t>
            </a: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highlight>
                  <a:schemeClr val="lt1"/>
                </a:highlight>
                <a:latin typeface="Arial"/>
                <a:ea typeface="Arial"/>
                <a:cs typeface="Arial"/>
                <a:sym typeface="Arial"/>
              </a:rPr>
              <a:t>E.g: SELECT LENGTH('Good Morning');</a:t>
            </a: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highlight>
                  <a:schemeClr val="lt1"/>
                </a:highlight>
                <a:latin typeface="Arial"/>
                <a:ea typeface="Arial"/>
                <a:cs typeface="Arial"/>
                <a:sym typeface="Arial"/>
              </a:rPr>
              <a:t>SELECT LENGTH(name) from emp_info;</a:t>
            </a: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sng" strike="noStrike" cap="none" dirty="0">
                <a:solidFill>
                  <a:schemeClr val="dk1"/>
                </a:solidFill>
                <a:highlight>
                  <a:schemeClr val="lt1"/>
                </a:highlight>
                <a:latin typeface="Arial"/>
                <a:ea typeface="Arial"/>
                <a:cs typeface="Arial"/>
                <a:sym typeface="Arial"/>
              </a:rPr>
              <a:t>7. Substring() :</a:t>
            </a:r>
            <a:r>
              <a:rPr lang="en" sz="1100" b="0" i="0" u="none" strike="noStrike" cap="none" dirty="0">
                <a:solidFill>
                  <a:schemeClr val="dk1"/>
                </a:solidFill>
                <a:highlight>
                  <a:schemeClr val="lt1"/>
                </a:highlight>
                <a:latin typeface="Arial"/>
                <a:ea typeface="Arial"/>
                <a:cs typeface="Arial"/>
                <a:sym typeface="Arial"/>
              </a:rPr>
              <a:t> </a:t>
            </a:r>
            <a:r>
              <a:rPr lang="en" sz="1100" b="0" i="0" u="none" strike="noStrike" cap="none" dirty="0">
                <a:solidFill>
                  <a:srgbClr val="333333"/>
                </a:solidFill>
                <a:highlight>
                  <a:srgbClr val="FFFFFF"/>
                </a:highlight>
                <a:latin typeface="Arial"/>
                <a:ea typeface="Arial"/>
                <a:cs typeface="Arial"/>
                <a:sym typeface="Arial"/>
              </a:rPr>
              <a:t>This function extracts a substring from a string that begins at a specific position and ends at a specific length.</a:t>
            </a:r>
            <a:endParaRPr sz="11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333333"/>
                </a:solidFill>
                <a:highlight>
                  <a:srgbClr val="FFFFFF"/>
                </a:highlight>
                <a:latin typeface="Arial"/>
                <a:ea typeface="Arial"/>
                <a:cs typeface="Arial"/>
                <a:sym typeface="Arial"/>
              </a:rPr>
              <a:t>Syntax: </a:t>
            </a:r>
            <a:r>
              <a:rPr lang="en" sz="1100" b="0" i="0" u="none" strike="noStrike" cap="none" dirty="0">
                <a:solidFill>
                  <a:schemeClr val="dk1"/>
                </a:solidFill>
                <a:highlight>
                  <a:schemeClr val="lt1"/>
                </a:highlight>
                <a:latin typeface="Arial"/>
                <a:ea typeface="Arial"/>
                <a:cs typeface="Arial"/>
                <a:sym typeface="Arial"/>
              </a:rPr>
              <a:t>SUBSTRING(string, start, length)</a:t>
            </a: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highlight>
                  <a:schemeClr val="lt1"/>
                </a:highlight>
                <a:latin typeface="Arial"/>
                <a:ea typeface="Arial"/>
                <a:cs typeface="Arial"/>
                <a:sym typeface="Arial"/>
              </a:rPr>
              <a:t>E.g: SELECT SUBSTRING('Good morning', 1, 3) AS ExtractString;</a:t>
            </a: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dirty="0">
                <a:solidFill>
                  <a:schemeClr val="dk1"/>
                </a:solidFill>
                <a:highlight>
                  <a:schemeClr val="lt1"/>
                </a:highlight>
                <a:latin typeface="Arial"/>
                <a:ea typeface="Arial"/>
                <a:cs typeface="Arial"/>
                <a:sym typeface="Arial"/>
              </a:rPr>
              <a:t>SELECT SUBSTRING(Name, 1, 4) AS ExtractString</a:t>
            </a: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highlight>
                  <a:schemeClr val="lt1"/>
                </a:highlight>
                <a:latin typeface="Arial"/>
                <a:ea typeface="Arial"/>
                <a:cs typeface="Arial"/>
                <a:sym typeface="Arial"/>
              </a:rPr>
              <a:t>FROM emp_info;</a:t>
            </a: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dirty="0">
                <a:solidFill>
                  <a:schemeClr val="dk1"/>
                </a:solidFill>
                <a:latin typeface="Arial"/>
                <a:ea typeface="Arial"/>
                <a:cs typeface="Arial"/>
                <a:sym typeface="Arial"/>
              </a:rPr>
              <a:t>8. Ltrim():</a:t>
            </a:r>
            <a:r>
              <a:rPr lang="en" sz="1100" b="0" i="0" u="none" strike="noStrike" cap="none" dirty="0">
                <a:solidFill>
                  <a:schemeClr val="dk1"/>
                </a:solidFill>
                <a:latin typeface="Arial"/>
                <a:ea typeface="Arial"/>
                <a:cs typeface="Arial"/>
                <a:sym typeface="Arial"/>
              </a:rPr>
              <a:t> </a:t>
            </a:r>
            <a:r>
              <a:rPr lang="en" sz="1100" b="0" i="0" u="none" strike="noStrike" cap="none" dirty="0">
                <a:solidFill>
                  <a:srgbClr val="333333"/>
                </a:solidFill>
                <a:highlight>
                  <a:srgbClr val="FFFFFF"/>
                </a:highlight>
                <a:latin typeface="Arial"/>
                <a:ea typeface="Arial"/>
                <a:cs typeface="Arial"/>
                <a:sym typeface="Arial"/>
              </a:rPr>
              <a:t>This function returns a string from a given string after removing all leading spaces.</a:t>
            </a:r>
            <a:endParaRPr sz="11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dirty="0">
                <a:solidFill>
                  <a:srgbClr val="333333"/>
                </a:solidFill>
                <a:highlight>
                  <a:srgbClr val="FFFFFF"/>
                </a:highlight>
                <a:latin typeface="Arial"/>
                <a:ea typeface="Arial"/>
                <a:cs typeface="Arial"/>
                <a:sym typeface="Arial"/>
              </a:rPr>
              <a:t>Syntax: </a:t>
            </a:r>
            <a:r>
              <a:rPr lang="en" sz="1100" b="0" i="0" u="none" strike="noStrike" cap="none" dirty="0">
                <a:solidFill>
                  <a:schemeClr val="dk1"/>
                </a:solidFill>
                <a:highlight>
                  <a:srgbClr val="FFFFFF"/>
                </a:highlight>
                <a:latin typeface="Arial"/>
                <a:ea typeface="Arial"/>
                <a:cs typeface="Arial"/>
                <a:sym typeface="Arial"/>
              </a:rPr>
              <a:t>LTRIM(</a:t>
            </a:r>
            <a:r>
              <a:rPr lang="en" sz="1100" b="0" i="0" u="none" strike="noStrike" cap="none" dirty="0">
                <a:solidFill>
                  <a:schemeClr val="dk1"/>
                </a:solidFill>
                <a:latin typeface="Arial"/>
                <a:ea typeface="Arial"/>
                <a:cs typeface="Arial"/>
                <a:sym typeface="Arial"/>
              </a:rPr>
              <a:t>string</a:t>
            </a:r>
            <a:r>
              <a:rPr lang="en" sz="1100" b="0" i="0" u="none" strike="noStrike" cap="none" dirty="0">
                <a:solidFill>
                  <a:schemeClr val="dk1"/>
                </a:solidFill>
                <a:highlight>
                  <a:srgbClr val="FFFFFF"/>
                </a:highlight>
                <a:latin typeface="Arial"/>
                <a:ea typeface="Arial"/>
                <a:cs typeface="Arial"/>
                <a:sym typeface="Arial"/>
              </a:rPr>
              <a:t>)</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dirty="0">
                <a:solidFill>
                  <a:schemeClr val="dk1"/>
                </a:solidFill>
                <a:highlight>
                  <a:srgbClr val="FFFFFF"/>
                </a:highlight>
                <a:latin typeface="Arial"/>
                <a:ea typeface="Arial"/>
                <a:cs typeface="Arial"/>
                <a:sym typeface="Arial"/>
              </a:rPr>
              <a:t>E.g: </a:t>
            </a:r>
            <a:r>
              <a:rPr lang="en" sz="1100" b="0" i="0" u="none" strike="noStrike" cap="none" dirty="0">
                <a:solidFill>
                  <a:schemeClr val="dk1"/>
                </a:solidFill>
                <a:highlight>
                  <a:schemeClr val="lt1"/>
                </a:highlight>
                <a:latin typeface="Arial"/>
                <a:ea typeface="Arial"/>
                <a:cs typeface="Arial"/>
                <a:sym typeface="Arial"/>
              </a:rPr>
              <a:t>SELECT LTRIM(' 	Hello world') AS LeftTrimmedString;</a:t>
            </a: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dirty="0">
                <a:solidFill>
                  <a:schemeClr val="dk1"/>
                </a:solidFill>
                <a:highlight>
                  <a:schemeClr val="lt1"/>
                </a:highlight>
                <a:latin typeface="Arial"/>
                <a:ea typeface="Arial"/>
                <a:cs typeface="Arial"/>
                <a:sym typeface="Arial"/>
              </a:rPr>
              <a:t>9. Rtrim(): </a:t>
            </a:r>
            <a:r>
              <a:rPr lang="en" sz="1100" b="0" i="0" u="none" strike="noStrike" cap="none" dirty="0">
                <a:solidFill>
                  <a:srgbClr val="333333"/>
                </a:solidFill>
                <a:highlight>
                  <a:srgbClr val="FFFFFF"/>
                </a:highlight>
                <a:latin typeface="Arial"/>
                <a:ea typeface="Arial"/>
                <a:cs typeface="Arial"/>
                <a:sym typeface="Arial"/>
              </a:rPr>
              <a:t>This function returns a string from a given string after removing all trailing spaces.</a:t>
            </a:r>
            <a:endParaRPr sz="11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dirty="0">
                <a:solidFill>
                  <a:srgbClr val="333333"/>
                </a:solidFill>
                <a:highlight>
                  <a:srgbClr val="FFFFFF"/>
                </a:highlight>
                <a:latin typeface="Arial"/>
                <a:ea typeface="Arial"/>
                <a:cs typeface="Arial"/>
                <a:sym typeface="Arial"/>
              </a:rPr>
              <a:t>Syntax: RTRIM(string)</a:t>
            </a:r>
            <a:endParaRPr sz="11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dirty="0">
                <a:solidFill>
                  <a:srgbClr val="333333"/>
                </a:solidFill>
                <a:highlight>
                  <a:srgbClr val="FFFFFF"/>
                </a:highlight>
                <a:latin typeface="Arial"/>
                <a:ea typeface="Arial"/>
                <a:cs typeface="Arial"/>
                <a:sym typeface="Arial"/>
              </a:rPr>
              <a:t>E.g: </a:t>
            </a:r>
            <a:r>
              <a:rPr lang="en" sz="1100" b="0" i="0" u="none" strike="noStrike" cap="none" dirty="0">
                <a:solidFill>
                  <a:schemeClr val="dk1"/>
                </a:solidFill>
                <a:highlight>
                  <a:schemeClr val="lt1"/>
                </a:highlight>
                <a:latin typeface="Arial"/>
                <a:ea typeface="Arial"/>
                <a:cs typeface="Arial"/>
                <a:sym typeface="Arial"/>
              </a:rPr>
              <a:t>SELECT RTRIM('Hello world            ') AS RightTrimmedString;</a:t>
            </a:r>
            <a:endParaRPr sz="11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1"/>
          <p:cNvSpPr txBox="1"/>
          <p:nvPr/>
        </p:nvSpPr>
        <p:spPr>
          <a:xfrm>
            <a:off x="100450" y="90425"/>
            <a:ext cx="8940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51"/>
          <p:cNvSpPr txBox="1"/>
          <p:nvPr/>
        </p:nvSpPr>
        <p:spPr>
          <a:xfrm>
            <a:off x="50225" y="100450"/>
            <a:ext cx="8940900" cy="564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
        <p:nvSpPr>
          <p:cNvPr id="350" name="Google Shape;350;p51"/>
          <p:cNvSpPr txBox="1"/>
          <p:nvPr/>
        </p:nvSpPr>
        <p:spPr>
          <a:xfrm>
            <a:off x="50225" y="50225"/>
            <a:ext cx="8910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Math() Functions:</a:t>
            </a:r>
            <a:endParaRPr sz="1600" b="1" i="0" u="sng" strike="noStrike" cap="none">
              <a:solidFill>
                <a:srgbClr val="C45911"/>
              </a:solidFill>
              <a:latin typeface="Arial"/>
              <a:ea typeface="Arial"/>
              <a:cs typeface="Arial"/>
              <a:sym typeface="Arial"/>
            </a:endParaRPr>
          </a:p>
        </p:txBody>
      </p:sp>
      <p:sp>
        <p:nvSpPr>
          <p:cNvPr id="351" name="Google Shape;351;p51"/>
          <p:cNvSpPr txBox="1"/>
          <p:nvPr/>
        </p:nvSpPr>
        <p:spPr>
          <a:xfrm>
            <a:off x="70325" y="502300"/>
            <a:ext cx="8940900" cy="41559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Mathematical functions are present in SQL which can be used to perform mathematical calculations. </a:t>
            </a: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Some commonly used mathematical functions are given below:</a:t>
            </a: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15000"/>
              </a:lnSpc>
              <a:spcBef>
                <a:spcPts val="0"/>
              </a:spcBef>
              <a:spcAft>
                <a:spcPts val="0"/>
              </a:spcAft>
              <a:buClr>
                <a:srgbClr val="273239"/>
              </a:buClr>
              <a:buSzPts val="1300"/>
              <a:buFont typeface="Arial"/>
              <a:buAutoNum type="arabicPeriod"/>
            </a:pPr>
            <a:r>
              <a:rPr lang="en" sz="1500" b="1" i="0" u="sng" strike="noStrike" cap="none">
                <a:solidFill>
                  <a:schemeClr val="dk1"/>
                </a:solidFill>
                <a:latin typeface="Arial"/>
                <a:ea typeface="Arial"/>
                <a:cs typeface="Arial"/>
                <a:sym typeface="Arial"/>
              </a:rPr>
              <a:t>ABS(X): </a:t>
            </a:r>
            <a:r>
              <a:rPr lang="en" sz="1200" b="0" i="0" u="none" strike="noStrike" cap="none">
                <a:solidFill>
                  <a:schemeClr val="dk1"/>
                </a:solidFill>
                <a:highlight>
                  <a:srgbClr val="FFFFFF"/>
                </a:highlight>
                <a:latin typeface="Arial"/>
                <a:ea typeface="Arial"/>
                <a:cs typeface="Arial"/>
                <a:sym typeface="Arial"/>
              </a:rPr>
              <a:t>This function returns the absolute value of a number.</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E.g:  </a:t>
            </a:r>
            <a:r>
              <a:rPr lang="en" sz="1200" b="0" i="0" u="none" strike="noStrike" cap="none">
                <a:solidFill>
                  <a:schemeClr val="dk1"/>
                </a:solidFill>
                <a:highlight>
                  <a:schemeClr val="lt1"/>
                </a:highlight>
                <a:latin typeface="Arial"/>
                <a:ea typeface="Arial"/>
                <a:cs typeface="Arial"/>
                <a:sym typeface="Arial"/>
              </a:rPr>
              <a:t>Select abs(-6);</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MOD(X,Y): </a:t>
            </a:r>
            <a:r>
              <a:rPr lang="en" sz="1200" b="0" i="0" u="none" strike="noStrike" cap="none">
                <a:solidFill>
                  <a:schemeClr val="dk1"/>
                </a:solidFill>
                <a:highlight>
                  <a:srgbClr val="FFFFFF"/>
                </a:highlight>
                <a:latin typeface="Arial"/>
                <a:ea typeface="Arial"/>
                <a:cs typeface="Arial"/>
                <a:sym typeface="Arial"/>
              </a:rPr>
              <a:t>The variable X is divided by Y and their remainder is returned.</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 Select mod(9,5);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FLOOR(X):</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This returns the largest integer value that is either less than X or equal to it.</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FLOOR(25.75)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FLOOR(-13.5)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CEIL(X):</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This returns the smallest integer value that is either more than X or equal to it. </a:t>
            </a:r>
            <a:endParaRPr sz="1500" b="1"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CEILING(25.75)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CEILING(-13.5)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2"/>
          <p:cNvSpPr txBox="1"/>
          <p:nvPr/>
        </p:nvSpPr>
        <p:spPr>
          <a:xfrm>
            <a:off x="20100" y="90425"/>
            <a:ext cx="9001200" cy="4155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 </a:t>
            </a:r>
            <a:r>
              <a:rPr lang="en" sz="1500" b="1" i="0" u="sng" strike="noStrike" cap="none">
                <a:solidFill>
                  <a:schemeClr val="dk1"/>
                </a:solidFill>
                <a:latin typeface="Arial"/>
                <a:ea typeface="Arial"/>
                <a:cs typeface="Arial"/>
                <a:sym typeface="Arial"/>
              </a:rPr>
              <a:t>TRUNCATE(X,D):</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Returns the number X, truncated to D decimal places. If D is 0, the result has no decimal point or      fractional part.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TRUNCATE(123.321,2)</a:t>
            </a: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SELECT TRUNCATE(123.321,-1)</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 </a:t>
            </a:r>
            <a:r>
              <a:rPr lang="en" sz="1400" b="1" i="0" u="sng" strike="noStrike" cap="none">
                <a:solidFill>
                  <a:srgbClr val="000000"/>
                </a:solidFill>
                <a:latin typeface="Arial"/>
                <a:ea typeface="Arial"/>
                <a:cs typeface="Arial"/>
                <a:sym typeface="Arial"/>
              </a:rPr>
              <a:t>EXP(X):</a:t>
            </a:r>
            <a:r>
              <a:rPr lang="en" sz="1400" b="0" i="0" u="none" strike="noStrike" cap="none">
                <a:solidFill>
                  <a:srgbClr val="000000"/>
                </a:solidFill>
                <a:latin typeface="Arial"/>
                <a:ea typeface="Arial"/>
                <a:cs typeface="Arial"/>
                <a:sym typeface="Arial"/>
              </a:rPr>
              <a:t> </a:t>
            </a:r>
            <a:r>
              <a:rPr lang="en" sz="1150" b="0" i="0" u="none" strike="noStrike" cap="none">
                <a:solidFill>
                  <a:schemeClr val="dk1"/>
                </a:solidFill>
                <a:highlight>
                  <a:srgbClr val="FFFFFF"/>
                </a:highlight>
                <a:latin typeface="Verdana"/>
                <a:ea typeface="Verdana"/>
                <a:cs typeface="Verdana"/>
                <a:sym typeface="Verdana"/>
              </a:rPr>
              <a:t>The EXP() function returns e raised to the power of a specified number.</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0" i="0" u="none" strike="noStrike" cap="none">
                <a:solidFill>
                  <a:schemeClr val="dk1"/>
                </a:solidFill>
                <a:highlight>
                  <a:srgbClr val="FFFFFF"/>
                </a:highlight>
                <a:latin typeface="Arial"/>
                <a:ea typeface="Arial"/>
                <a:cs typeface="Arial"/>
                <a:sym typeface="Arial"/>
              </a:rPr>
              <a:t>SELECT EXP(2);</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7. </a:t>
            </a:r>
            <a:r>
              <a:rPr lang="en" sz="1200" b="1" i="0" u="sng" strike="noStrike" cap="none">
                <a:solidFill>
                  <a:schemeClr val="dk1"/>
                </a:solidFill>
                <a:highlight>
                  <a:srgbClr val="FFFFFF"/>
                </a:highlight>
                <a:latin typeface="Arial"/>
                <a:ea typeface="Arial"/>
                <a:cs typeface="Arial"/>
                <a:sym typeface="Arial"/>
              </a:rPr>
              <a:t>POWER(X,Y) :</a:t>
            </a:r>
            <a:r>
              <a:rPr lang="en" sz="1200" b="0" i="0" u="none" strike="noStrike" cap="none">
                <a:solidFill>
                  <a:schemeClr val="dk1"/>
                </a:solidFill>
                <a:highlight>
                  <a:srgbClr val="FFFFFF"/>
                </a:highlight>
                <a:latin typeface="Arial"/>
                <a:ea typeface="Arial"/>
                <a:cs typeface="Arial"/>
                <a:sym typeface="Arial"/>
              </a:rPr>
              <a:t> </a:t>
            </a:r>
            <a:r>
              <a:rPr lang="en" sz="1150" b="0" i="0" u="none" strike="noStrike" cap="none">
                <a:solidFill>
                  <a:schemeClr val="dk1"/>
                </a:solidFill>
                <a:highlight>
                  <a:srgbClr val="FFFFFF"/>
                </a:highlight>
                <a:latin typeface="Verdana"/>
                <a:ea typeface="Verdana"/>
                <a:cs typeface="Verdana"/>
                <a:sym typeface="Verdana"/>
              </a:rPr>
              <a:t>The POWER() function returns the value of a number raised to the power of another number.</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0" i="0" u="none" strike="noStrike" cap="none">
                <a:solidFill>
                  <a:schemeClr val="dk1"/>
                </a:solidFill>
                <a:highlight>
                  <a:schemeClr val="lt1"/>
                </a:highlight>
                <a:latin typeface="Arial"/>
                <a:ea typeface="Arial"/>
                <a:cs typeface="Arial"/>
                <a:sym typeface="Arial"/>
              </a:rPr>
              <a:t>SELECT POWER(4, 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8. </a:t>
            </a:r>
            <a:r>
              <a:rPr lang="en" sz="1200" b="1" i="0" u="sng" strike="noStrike" cap="none">
                <a:solidFill>
                  <a:schemeClr val="dk1"/>
                </a:solidFill>
                <a:highlight>
                  <a:schemeClr val="lt1"/>
                </a:highlight>
                <a:latin typeface="Arial"/>
                <a:ea typeface="Arial"/>
                <a:cs typeface="Arial"/>
                <a:sym typeface="Arial"/>
              </a:rPr>
              <a:t>SQRT(X):</a:t>
            </a:r>
            <a:r>
              <a:rPr lang="en" sz="1200" b="0" i="0" u="none" strike="noStrike" cap="none">
                <a:solidFill>
                  <a:schemeClr val="dk1"/>
                </a:solidFill>
                <a:highlight>
                  <a:schemeClr val="lt1"/>
                </a:highlight>
                <a:latin typeface="Arial"/>
                <a:ea typeface="Arial"/>
                <a:cs typeface="Arial"/>
                <a:sym typeface="Arial"/>
              </a:rPr>
              <a:t> Return the square root of a number.</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Select sqrt(144);</a:t>
            </a: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3"/>
          <p:cNvSpPr txBox="1"/>
          <p:nvPr/>
        </p:nvSpPr>
        <p:spPr>
          <a:xfrm>
            <a:off x="96600" y="0"/>
            <a:ext cx="8950800" cy="431100"/>
          </a:xfrm>
          <a:prstGeom prst="rect">
            <a:avLst/>
          </a:prstGeom>
          <a:solidFill>
            <a:srgbClr val="FBE4D5"/>
          </a:solidFill>
          <a:ln w="2857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DATE Function</a:t>
            </a:r>
            <a:endParaRPr sz="1600" b="1" i="0" u="sng" strike="noStrike" cap="none">
              <a:solidFill>
                <a:srgbClr val="C45911"/>
              </a:solidFill>
              <a:latin typeface="Arial"/>
              <a:ea typeface="Arial"/>
              <a:cs typeface="Arial"/>
              <a:sym typeface="Arial"/>
            </a:endParaRPr>
          </a:p>
        </p:txBody>
      </p:sp>
      <p:sp>
        <p:nvSpPr>
          <p:cNvPr id="362" name="Google Shape;362;p53"/>
          <p:cNvSpPr txBox="1"/>
          <p:nvPr/>
        </p:nvSpPr>
        <p:spPr>
          <a:xfrm>
            <a:off x="134700" y="390150"/>
            <a:ext cx="8874600" cy="4679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AutoNum type="arabicPeriod"/>
            </a:pPr>
            <a:r>
              <a:rPr lang="en" sz="1400" b="1" i="0" u="sng" strike="noStrike" cap="none">
                <a:solidFill>
                  <a:srgbClr val="000000"/>
                </a:solidFill>
                <a:latin typeface="Arial"/>
                <a:ea typeface="Arial"/>
                <a:cs typeface="Arial"/>
                <a:sym typeface="Arial"/>
              </a:rPr>
              <a:t>CURDATE():</a:t>
            </a:r>
            <a:r>
              <a:rPr lang="en" sz="1400" b="0" i="0" u="none" strike="noStrike" cap="none">
                <a:solidFill>
                  <a:srgbClr val="000000"/>
                </a:solidFill>
                <a:latin typeface="Arial"/>
                <a:ea typeface="Arial"/>
                <a:cs typeface="Arial"/>
                <a:sym typeface="Arial"/>
              </a:rPr>
              <a:t> </a:t>
            </a:r>
            <a:r>
              <a:rPr lang="en" sz="1200" b="0" i="0" u="none" strike="noStrike" cap="none">
                <a:solidFill>
                  <a:srgbClr val="000000"/>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Returns the current date.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Syntax:</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Select Curdate();</a:t>
            </a:r>
            <a:r>
              <a:rPr lang="en" sz="1200" b="1" i="0" u="sng" strike="noStrike" cap="none">
                <a:solidFill>
                  <a:srgbClr val="000000"/>
                </a:solidFill>
                <a:latin typeface="Arial"/>
                <a:ea typeface="Arial"/>
                <a:cs typeface="Arial"/>
                <a:sym typeface="Arial"/>
              </a:rPr>
              <a:t> </a:t>
            </a:r>
            <a:endParaRPr sz="1200" b="1" i="0" u="sng"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sng"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Eg: </a:t>
            </a:r>
            <a:endParaRPr sz="1200" b="1"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create table orders</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order_id int,</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pro_name varchar(50),</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order_date datetime default curdate(),</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Arial"/>
                <a:ea typeface="Arial"/>
                <a:cs typeface="Arial"/>
                <a:sym typeface="Arial"/>
              </a:rPr>
              <a:t>primary key(order_id));</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insert into orders (order_id,pro_name) values (102,'Pen');</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400" b="1" i="0" u="sng" strike="noStrike" cap="none">
                <a:solidFill>
                  <a:srgbClr val="000000"/>
                </a:solidFill>
                <a:latin typeface="Arial"/>
                <a:ea typeface="Arial"/>
                <a:cs typeface="Arial"/>
                <a:sym typeface="Arial"/>
              </a:rPr>
              <a:t>Now():</a:t>
            </a:r>
            <a:r>
              <a:rPr lang="en" sz="1400" b="0" i="0" u="none" strike="noStrike" cap="none">
                <a:solidFill>
                  <a:srgbClr val="000000"/>
                </a:solidFill>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Returns the current date and time.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Syntax:</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NOW();</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AutoNum type="arabicPeriod"/>
            </a:pPr>
            <a:r>
              <a:rPr lang="en" sz="1200" b="1" i="0" u="sng" strike="noStrike" cap="none">
                <a:solidFill>
                  <a:schemeClr val="dk1"/>
                </a:solidFill>
                <a:highlight>
                  <a:schemeClr val="lt1"/>
                </a:highlight>
                <a:latin typeface="Arial"/>
                <a:ea typeface="Arial"/>
                <a:cs typeface="Arial"/>
                <a:sym typeface="Arial"/>
              </a:rPr>
              <a:t>Sysdate():</a:t>
            </a:r>
            <a:r>
              <a:rPr lang="en" sz="12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Returns the system’s current date &amp; time.</a:t>
            </a:r>
            <a:r>
              <a:rPr lang="en" sz="1200" b="1" i="0" u="none" strike="noStrike" cap="none">
                <a:solidFill>
                  <a:schemeClr val="dk1"/>
                </a:solidFill>
                <a:highlight>
                  <a:srgbClr val="FFFFFF"/>
                </a:highlight>
                <a:latin typeface="Arial"/>
                <a:ea typeface="Arial"/>
                <a:cs typeface="Arial"/>
                <a:sym typeface="Arial"/>
              </a:rPr>
              <a:t> </a:t>
            </a:r>
            <a:endParaRPr sz="1200" b="1"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Syntax: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SYSDATE();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4"/>
          <p:cNvSpPr txBox="1"/>
          <p:nvPr/>
        </p:nvSpPr>
        <p:spPr>
          <a:xfrm>
            <a:off x="100450" y="20100"/>
            <a:ext cx="89508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 </a:t>
            </a:r>
            <a:r>
              <a:rPr lang="en" sz="1400" b="1" i="0" u="sng" strike="noStrike" cap="none">
                <a:solidFill>
                  <a:schemeClr val="dk1"/>
                </a:solidFill>
                <a:latin typeface="Arial"/>
                <a:ea typeface="Arial"/>
                <a:cs typeface="Arial"/>
                <a:sym typeface="Arial"/>
              </a:rPr>
              <a:t>Last_day(date):</a:t>
            </a:r>
            <a:r>
              <a:rPr lang="en" sz="1200" b="1"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Returns the last day of the corresponding month for a date or datetime value</a:t>
            </a:r>
            <a:r>
              <a:rPr lang="en" sz="1200" b="1" i="0" u="none" strike="noStrike" cap="none">
                <a:solidFill>
                  <a:srgbClr val="222222"/>
                </a:solidFill>
                <a:highlight>
                  <a:srgbClr val="FFFFFF"/>
                </a:highlight>
                <a:latin typeface="Arial"/>
                <a:ea typeface="Arial"/>
                <a:cs typeface="Arial"/>
                <a:sym typeface="Arial"/>
              </a:rPr>
              <a:t>.</a:t>
            </a:r>
            <a:endParaRPr sz="1200" b="1"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222222"/>
                </a:solidFill>
                <a:highlight>
                  <a:srgbClr val="FFFFFF"/>
                </a:highlight>
                <a:latin typeface="Arial"/>
                <a:ea typeface="Arial"/>
                <a:cs typeface="Arial"/>
                <a:sym typeface="Arial"/>
              </a:rPr>
              <a:t>     </a:t>
            </a:r>
            <a:r>
              <a:rPr lang="en" sz="1200" b="0" i="0" u="sng" strike="noStrike" cap="none">
                <a:solidFill>
                  <a:srgbClr val="222222"/>
                </a:solidFill>
                <a:highlight>
                  <a:srgbClr val="FFFFFF"/>
                </a:highlight>
                <a:latin typeface="Arial"/>
                <a:ea typeface="Arial"/>
                <a:cs typeface="Arial"/>
                <a:sym typeface="Arial"/>
              </a:rPr>
              <a:t>Syntax:</a:t>
            </a:r>
            <a:endParaRPr sz="1200" b="0" i="0" u="sng"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Select last_day(date);</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E.g:</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Select last_da</a:t>
            </a:r>
            <a:r>
              <a:rPr lang="en" sz="1200">
                <a:solidFill>
                  <a:srgbClr val="222222"/>
                </a:solidFill>
                <a:highlight>
                  <a:srgbClr val="FFFFFF"/>
                </a:highlight>
              </a:rPr>
              <a:t>y</a:t>
            </a:r>
            <a:r>
              <a:rPr lang="en" sz="1200" b="0" i="0" u="none" strike="noStrike" cap="none">
                <a:solidFill>
                  <a:srgbClr val="222222"/>
                </a:solidFill>
                <a:highlight>
                  <a:srgbClr val="FFFFFF"/>
                </a:highlight>
                <a:latin typeface="Arial"/>
                <a:ea typeface="Arial"/>
                <a:cs typeface="Arial"/>
                <a:sym typeface="Arial"/>
              </a:rPr>
              <a:t>(‘2022-03-12’);</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5. </a:t>
            </a:r>
            <a:r>
              <a:rPr lang="en" sz="1400" b="1" i="0" u="sng" strike="noStrike" cap="none">
                <a:solidFill>
                  <a:schemeClr val="dk1"/>
                </a:solidFill>
                <a:highlight>
                  <a:srgbClr val="FFFFFF"/>
                </a:highlight>
                <a:latin typeface="Arial"/>
                <a:ea typeface="Arial"/>
                <a:cs typeface="Arial"/>
                <a:sym typeface="Arial"/>
              </a:rPr>
              <a:t>Date_format(date, format):</a:t>
            </a:r>
            <a:r>
              <a:rPr lang="en" sz="1100" b="0" i="0" u="none" strike="noStrike" cap="none">
                <a:solidFill>
                  <a:schemeClr val="dk1"/>
                </a:solidFill>
                <a:highlight>
                  <a:srgbClr val="FFFFFF"/>
                </a:highlight>
                <a:latin typeface="Times New Roman"/>
                <a:ea typeface="Times New Roman"/>
                <a:cs typeface="Times New Roman"/>
                <a:sym typeface="Times New Roman"/>
              </a:rPr>
              <a:t> </a:t>
            </a:r>
            <a:r>
              <a:rPr lang="en" sz="1200" b="0" i="0" u="none" strike="noStrike" cap="none">
                <a:solidFill>
                  <a:schemeClr val="dk1"/>
                </a:solidFill>
                <a:highlight>
                  <a:srgbClr val="FFFFFF"/>
                </a:highlight>
                <a:latin typeface="Arial"/>
                <a:ea typeface="Arial"/>
                <a:cs typeface="Arial"/>
                <a:sym typeface="Arial"/>
              </a:rPr>
              <a:t>To format a</a:t>
            </a:r>
            <a:r>
              <a:rPr lang="en" sz="1200" b="0" i="0" u="none" strike="noStrike" cap="none">
                <a:solidFill>
                  <a:schemeClr val="dk1"/>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xmlns="" val="tx"/>
                    </a:ext>
                  </a:extLst>
                </a:hlinkClick>
              </a:rPr>
              <a:t> date</a:t>
            </a:r>
            <a:r>
              <a:rPr lang="en" sz="1200" b="0" i="0" u="none" strike="noStrike" cap="none">
                <a:solidFill>
                  <a:schemeClr val="dk1"/>
                </a:solidFill>
                <a:highlight>
                  <a:srgbClr val="FFFFFF"/>
                </a:highlight>
                <a:latin typeface="Arial"/>
                <a:ea typeface="Arial"/>
                <a:cs typeface="Arial"/>
                <a:sym typeface="Arial"/>
              </a:rPr>
              <a:t> value to a specific format, you use the DATE_FORMAT function.</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a:t>
            </a:r>
            <a:r>
              <a:rPr lang="en" sz="1200" b="0" i="0" u="sng" strike="noStrike" cap="none">
                <a:solidFill>
                  <a:schemeClr val="dk1"/>
                </a:solidFill>
                <a:highlight>
                  <a:srgbClr val="FFFFFF"/>
                </a:highlight>
                <a:latin typeface="Arial"/>
                <a:ea typeface="Arial"/>
                <a:cs typeface="Arial"/>
                <a:sym typeface="Arial"/>
              </a:rPr>
              <a:t> Syntax:</a:t>
            </a:r>
            <a:endParaRPr sz="1200" b="0" i="0" u="sng"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DATE_FORMAT(date,format)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E.g:</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a:t>
            </a:r>
            <a:r>
              <a:rPr lang="en" sz="1100" b="0" i="0" u="none" strike="noStrike" cap="none">
                <a:solidFill>
                  <a:schemeClr val="dk1"/>
                </a:solidFill>
                <a:highlight>
                  <a:srgbClr val="FFFFFF"/>
                </a:highlight>
                <a:latin typeface="Arial"/>
                <a:ea typeface="Arial"/>
                <a:cs typeface="Arial"/>
                <a:sym typeface="Arial"/>
              </a:rPr>
              <a:t>DATE_FORMAT(NOW(),'%b %d %Y %h:%i %p')</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DATE_FORMAT(NOW(),'%m-%d-%Y')</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DATE_FORMAT(NOW(),'%d %b %y')</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6. </a:t>
            </a:r>
            <a:r>
              <a:rPr lang="en" sz="1300" b="1" i="0" u="sng" strike="noStrike" cap="none">
                <a:solidFill>
                  <a:schemeClr val="dk1"/>
                </a:solidFill>
                <a:highlight>
                  <a:srgbClr val="FFFFFF"/>
                </a:highlight>
                <a:latin typeface="Arial"/>
                <a:ea typeface="Arial"/>
                <a:cs typeface="Arial"/>
                <a:sym typeface="Arial"/>
              </a:rPr>
              <a:t>DATEDIFF(): </a:t>
            </a:r>
            <a:r>
              <a:rPr lang="en" sz="1150" b="0" i="0" u="none" strike="noStrike" cap="none">
                <a:solidFill>
                  <a:schemeClr val="dk1"/>
                </a:solidFill>
                <a:highlight>
                  <a:srgbClr val="FFFFFF"/>
                </a:highlight>
                <a:latin typeface="Verdana"/>
                <a:ea typeface="Verdana"/>
                <a:cs typeface="Verdana"/>
                <a:sym typeface="Verdana"/>
              </a:rPr>
              <a:t>The DATEDIFF() function returns the time between two dates.</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Syntax: </a:t>
            </a:r>
            <a:r>
              <a:rPr lang="en" sz="1200" b="0" i="0" u="none" strike="noStrike" cap="none">
                <a:solidFill>
                  <a:schemeClr val="dk1"/>
                </a:solidFill>
                <a:highlight>
                  <a:schemeClr val="lt1"/>
                </a:highlight>
                <a:latin typeface="Arial"/>
                <a:ea typeface="Arial"/>
                <a:cs typeface="Arial"/>
                <a:sym typeface="Arial"/>
              </a:rPr>
              <a:t>DATEDIFF(date1,date2)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0" i="0" u="none" strike="noStrike" cap="none">
                <a:solidFill>
                  <a:schemeClr val="dk1"/>
                </a:solidFill>
                <a:highlight>
                  <a:srgbClr val="FFFFFF"/>
                </a:highlight>
                <a:latin typeface="Arial"/>
                <a:ea typeface="Arial"/>
                <a:cs typeface="Arial"/>
                <a:sym typeface="Arial"/>
              </a:rPr>
              <a:t>SELECT DATEDIFF('2014-11-30','2014-11-29') AS DiffDate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p:nvPr/>
        </p:nvSpPr>
        <p:spPr>
          <a:xfrm>
            <a:off x="170775" y="130600"/>
            <a:ext cx="878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55"/>
          <p:cNvSpPr txBox="1"/>
          <p:nvPr/>
        </p:nvSpPr>
        <p:spPr>
          <a:xfrm>
            <a:off x="181950" y="582675"/>
            <a:ext cx="8780100" cy="3786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Arial"/>
                <a:ea typeface="Arial"/>
                <a:cs typeface="Arial"/>
                <a:sym typeface="Arial"/>
              </a:rPr>
              <a:t>7. </a:t>
            </a:r>
            <a:r>
              <a:rPr lang="en" sz="1800" b="1" i="0" u="none" strike="noStrike" cap="none" dirty="0">
                <a:solidFill>
                  <a:schemeClr val="dk1"/>
                </a:solidFill>
                <a:highlight>
                  <a:srgbClr val="FFFFFF"/>
                </a:highlight>
                <a:latin typeface="Arial"/>
                <a:ea typeface="Arial"/>
                <a:cs typeface="Arial"/>
                <a:sym typeface="Arial"/>
              </a:rPr>
              <a:t>MONTH(date): </a:t>
            </a:r>
            <a:r>
              <a:rPr lang="en" sz="1800" b="0" i="0" u="none" strike="noStrike" cap="none" dirty="0">
                <a:solidFill>
                  <a:schemeClr val="dk1"/>
                </a:solidFill>
                <a:highlight>
                  <a:srgbClr val="FFFFFF"/>
                </a:highlight>
                <a:latin typeface="Arial"/>
                <a:ea typeface="Arial"/>
                <a:cs typeface="Arial"/>
                <a:sym typeface="Arial"/>
              </a:rPr>
              <a:t>Returns the month for date, in the range 1 to 12 for January to December, or 0 for dates such as '0000-00-00' or '2008-00-00' that have a zero month part.</a:t>
            </a:r>
            <a:endParaRPr sz="1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highlight>
                  <a:srgbClr val="FFFFFF"/>
                </a:highlight>
                <a:latin typeface="Arial"/>
                <a:ea typeface="Arial"/>
                <a:cs typeface="Arial"/>
                <a:sym typeface="Arial"/>
              </a:rPr>
              <a:t>Syntax: Select month(date);</a:t>
            </a:r>
            <a:endParaRPr sz="1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highlight>
                  <a:srgbClr val="FFFFFF"/>
                </a:highlight>
                <a:latin typeface="Arial"/>
                <a:ea typeface="Arial"/>
                <a:cs typeface="Arial"/>
                <a:sym typeface="Arial"/>
              </a:rPr>
              <a:t>E.g: select month(now());</a:t>
            </a:r>
            <a:endParaRPr sz="1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highlight>
                  <a:srgbClr val="FFFFFF"/>
                </a:highlight>
                <a:latin typeface="Arial"/>
                <a:ea typeface="Arial"/>
                <a:cs typeface="Arial"/>
                <a:sym typeface="Arial"/>
              </a:rPr>
              <a:t>8. </a:t>
            </a:r>
            <a:r>
              <a:rPr lang="en" sz="1800" b="1" i="0" u="none" strike="noStrike" cap="none" dirty="0">
                <a:solidFill>
                  <a:schemeClr val="dk1"/>
                </a:solidFill>
                <a:highlight>
                  <a:srgbClr val="FFFFFF"/>
                </a:highlight>
                <a:latin typeface="Arial"/>
                <a:ea typeface="Arial"/>
                <a:cs typeface="Arial"/>
                <a:sym typeface="Arial"/>
              </a:rPr>
              <a:t>YEAR(date): </a:t>
            </a:r>
            <a:r>
              <a:rPr lang="en" sz="1800" b="0" i="0" u="none" strike="noStrike" cap="none" dirty="0">
                <a:solidFill>
                  <a:schemeClr val="dk1"/>
                </a:solidFill>
                <a:highlight>
                  <a:srgbClr val="FFFFFF"/>
                </a:highlight>
                <a:latin typeface="Arial"/>
                <a:ea typeface="Arial"/>
                <a:cs typeface="Arial"/>
                <a:sym typeface="Arial"/>
              </a:rPr>
              <a:t>Returns the year for date, in the range 1000 to 9999, or 0 for the "zero" date.</a:t>
            </a:r>
            <a:endParaRPr sz="1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highlight>
                  <a:srgbClr val="FFFFFF"/>
                </a:highlight>
                <a:latin typeface="Arial"/>
                <a:ea typeface="Arial"/>
                <a:cs typeface="Arial"/>
                <a:sym typeface="Arial"/>
              </a:rPr>
              <a:t>Syntax: Select year(date);</a:t>
            </a:r>
            <a:endParaRPr sz="1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highlight>
                  <a:srgbClr val="FFFFFF"/>
                </a:highlight>
                <a:latin typeface="Arial"/>
                <a:ea typeface="Arial"/>
                <a:cs typeface="Arial"/>
                <a:sym typeface="Arial"/>
              </a:rPr>
              <a:t>E.g: select year(now());</a:t>
            </a:r>
            <a:endParaRPr sz="1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highlight>
                <a:srgbClr val="FFFFFF"/>
              </a:highlight>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6"/>
          <p:cNvSpPr txBox="1"/>
          <p:nvPr/>
        </p:nvSpPr>
        <p:spPr>
          <a:xfrm>
            <a:off x="110500" y="70325"/>
            <a:ext cx="8880600" cy="431100"/>
          </a:xfrm>
          <a:prstGeom prst="rect">
            <a:avLst/>
          </a:prstGeom>
          <a:solidFill>
            <a:srgbClr val="FBE4D5"/>
          </a:solidFill>
          <a:ln w="2857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Aggregate() Function</a:t>
            </a:r>
            <a:endParaRPr sz="1600" b="1" i="0" u="sng" strike="noStrike" cap="none">
              <a:solidFill>
                <a:srgbClr val="C45911"/>
              </a:solidFill>
              <a:latin typeface="Arial"/>
              <a:ea typeface="Arial"/>
              <a:cs typeface="Arial"/>
              <a:sym typeface="Arial"/>
            </a:endParaRPr>
          </a:p>
        </p:txBody>
      </p:sp>
      <p:sp>
        <p:nvSpPr>
          <p:cNvPr id="379" name="Google Shape;379;p56"/>
          <p:cNvSpPr txBox="1"/>
          <p:nvPr/>
        </p:nvSpPr>
        <p:spPr>
          <a:xfrm>
            <a:off x="156900" y="763475"/>
            <a:ext cx="8830200" cy="3940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51565E"/>
              </a:buClr>
              <a:buSzPts val="1200"/>
              <a:buFont typeface="Arial"/>
              <a:buChar char="●"/>
            </a:pPr>
            <a:r>
              <a:rPr lang="en" sz="1200" b="0" i="0" u="none" strike="noStrike" cap="none" dirty="0">
                <a:solidFill>
                  <a:srgbClr val="51565E"/>
                </a:solidFill>
                <a:highlight>
                  <a:srgbClr val="FFFFFF"/>
                </a:highlight>
                <a:latin typeface="Arial"/>
                <a:ea typeface="Arial"/>
                <a:cs typeface="Arial"/>
                <a:sym typeface="Arial"/>
              </a:rPr>
              <a:t>An aggregate function in SQL returns one value after calculating multiple values of a column.</a:t>
            </a:r>
            <a:endParaRPr sz="1200" b="0" i="0" u="none" strike="noStrike" cap="none" dirty="0">
              <a:solidFill>
                <a:srgbClr val="51565E"/>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51565E"/>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Aggregate functions are also known as group functions.</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highlight>
                <a:srgbClr val="FFFFFF"/>
              </a:highlight>
              <a:latin typeface="Arial"/>
              <a:ea typeface="Arial"/>
              <a:cs typeface="Arial"/>
              <a:sym typeface="Arial"/>
            </a:endParaRPr>
          </a:p>
          <a:p>
            <a:pPr marL="457200" marR="0" lvl="0" indent="-298450" algn="l" rtl="0">
              <a:lnSpc>
                <a:spcPct val="100000"/>
              </a:lnSpc>
              <a:spcBef>
                <a:spcPts val="0"/>
              </a:spcBef>
              <a:spcAft>
                <a:spcPts val="0"/>
              </a:spcAft>
              <a:buClr>
                <a:schemeClr val="dk1"/>
              </a:buClr>
              <a:buSzPts val="1100"/>
              <a:buFont typeface="Arial"/>
              <a:buAutoNum type="arabicPeriod"/>
            </a:pPr>
            <a:r>
              <a:rPr lang="en" sz="1400" b="1" i="0" u="sng" strike="noStrike" cap="none" dirty="0">
                <a:solidFill>
                  <a:schemeClr val="dk1"/>
                </a:solidFill>
                <a:highlight>
                  <a:srgbClr val="FFFFFF"/>
                </a:highlight>
                <a:latin typeface="Arial"/>
                <a:ea typeface="Arial"/>
                <a:cs typeface="Arial"/>
                <a:sym typeface="Arial"/>
              </a:rPr>
              <a:t>AVG(): </a:t>
            </a:r>
            <a:r>
              <a:rPr lang="en" sz="1200" b="0" i="0" u="none" strike="noStrike" cap="none" dirty="0">
                <a:solidFill>
                  <a:srgbClr val="51565E"/>
                </a:solidFill>
                <a:highlight>
                  <a:srgbClr val="FFFFFF"/>
                </a:highlight>
                <a:latin typeface="Roboto"/>
                <a:ea typeface="Roboto"/>
                <a:cs typeface="Roboto"/>
                <a:sym typeface="Roboto"/>
              </a:rPr>
              <a:t>The AVG() function calculates the average of a set of values.</a:t>
            </a:r>
            <a:endParaRPr sz="1200" b="0" i="0" u="none" strike="noStrike" cap="none" dirty="0">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51565E"/>
                </a:solidFill>
                <a:highlight>
                  <a:srgbClr val="FFFFFF"/>
                </a:highlight>
                <a:latin typeface="Roboto"/>
                <a:ea typeface="Roboto"/>
                <a:cs typeface="Roboto"/>
                <a:sym typeface="Roboto"/>
              </a:rPr>
              <a:t>            Syntax: </a:t>
            </a:r>
            <a:endParaRPr sz="1200" b="0" i="0" u="none" strike="noStrike" cap="none" dirty="0">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51565E"/>
                </a:solidFill>
                <a:highlight>
                  <a:srgbClr val="FFFFFF"/>
                </a:highlight>
                <a:latin typeface="Roboto"/>
                <a:ea typeface="Roboto"/>
                <a:cs typeface="Roboto"/>
                <a:sym typeface="Roboto"/>
              </a:rPr>
              <a:t>            Select avg(column_name) as alias_name from table_name;</a:t>
            </a:r>
            <a:endParaRPr sz="1200" b="0" i="0" u="none" strike="noStrike" cap="none" dirty="0">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51565E"/>
                </a:solidFill>
                <a:highlight>
                  <a:srgbClr val="FFFFFF"/>
                </a:highlight>
                <a:latin typeface="Roboto"/>
                <a:ea typeface="Roboto"/>
                <a:cs typeface="Roboto"/>
                <a:sym typeface="Roboto"/>
              </a:rPr>
              <a:t>            E.g: </a:t>
            </a:r>
            <a:endParaRPr sz="1200" b="0" i="0" u="none" strike="noStrike" cap="none" dirty="0">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51565E"/>
                </a:solidFill>
                <a:highlight>
                  <a:srgbClr val="FFFFFF"/>
                </a:highlight>
                <a:latin typeface="Roboto"/>
                <a:ea typeface="Roboto"/>
                <a:cs typeface="Roboto"/>
                <a:sym typeface="Roboto"/>
              </a:rPr>
              <a:t>            Select avg(salary) as avg_sal from emp_info;</a:t>
            </a:r>
            <a:endParaRPr sz="1200" b="0" i="0" u="none" strike="noStrike" cap="none" dirty="0">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51565E"/>
              </a:solidFill>
              <a:highlight>
                <a:srgbClr val="FFFFFF"/>
              </a:highlight>
              <a:latin typeface="Roboto"/>
              <a:ea typeface="Roboto"/>
              <a:cs typeface="Roboto"/>
              <a:sym typeface="Roboto"/>
            </a:endParaRPr>
          </a:p>
          <a:p>
            <a:pPr marL="457200" marR="0" lvl="0" indent="-304800" algn="l" rtl="0">
              <a:lnSpc>
                <a:spcPct val="100000"/>
              </a:lnSpc>
              <a:spcBef>
                <a:spcPts val="0"/>
              </a:spcBef>
              <a:spcAft>
                <a:spcPts val="0"/>
              </a:spcAft>
              <a:buClr>
                <a:srgbClr val="51565E"/>
              </a:buClr>
              <a:buSzPts val="1200"/>
              <a:buFont typeface="Roboto"/>
              <a:buAutoNum type="arabicPeriod"/>
            </a:pPr>
            <a:r>
              <a:rPr lang="en" sz="1400" b="1" i="0" u="sng" strike="noStrike" cap="none" dirty="0">
                <a:solidFill>
                  <a:srgbClr val="51565E"/>
                </a:solidFill>
                <a:highlight>
                  <a:srgbClr val="FFFFFF"/>
                </a:highlight>
                <a:latin typeface="Arial"/>
                <a:ea typeface="Arial"/>
                <a:cs typeface="Arial"/>
                <a:sym typeface="Arial"/>
              </a:rPr>
              <a:t>Count():</a:t>
            </a:r>
            <a:r>
              <a:rPr lang="en" sz="1200" b="0" i="0" u="none" strike="noStrike" cap="none" dirty="0">
                <a:solidFill>
                  <a:srgbClr val="51565E"/>
                </a:solidFill>
                <a:highlight>
                  <a:srgbClr val="FFFFFF"/>
                </a:highlight>
                <a:latin typeface="Roboto"/>
                <a:ea typeface="Roboto"/>
                <a:cs typeface="Roboto"/>
                <a:sym typeface="Roboto"/>
              </a:rPr>
              <a:t> The COUNT() function returns the number of rows in a database table.</a:t>
            </a:r>
            <a:endParaRPr sz="1200" b="0" i="0" u="none" strike="noStrike" cap="none" dirty="0">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51565E"/>
                </a:solidFill>
                <a:highlight>
                  <a:srgbClr val="FFFFFF"/>
                </a:highlight>
                <a:latin typeface="Roboto"/>
                <a:ea typeface="Roboto"/>
                <a:cs typeface="Roboto"/>
                <a:sym typeface="Roboto"/>
              </a:rPr>
              <a:t>Syntax: </a:t>
            </a:r>
            <a:endParaRPr sz="1200" b="0" i="0" u="none" strike="noStrike" cap="none" dirty="0">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51565E"/>
                </a:solidFill>
                <a:highlight>
                  <a:srgbClr val="FFFFFF"/>
                </a:highlight>
                <a:latin typeface="Roboto"/>
                <a:ea typeface="Roboto"/>
                <a:cs typeface="Roboto"/>
                <a:sym typeface="Roboto"/>
              </a:rPr>
              <a:t>Select count(column_name) from table_name;</a:t>
            </a:r>
            <a:endParaRPr sz="1200" b="0" i="0" u="none" strike="noStrike" cap="none" dirty="0">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51565E"/>
                </a:solidFill>
                <a:highlight>
                  <a:srgbClr val="FFFFFF"/>
                </a:highlight>
                <a:latin typeface="Roboto"/>
                <a:ea typeface="Roboto"/>
                <a:cs typeface="Roboto"/>
                <a:sym typeface="Roboto"/>
              </a:rPr>
              <a:t>E.g:</a:t>
            </a:r>
            <a:endParaRPr sz="1200" b="0" i="0" u="none" strike="noStrike" cap="none" dirty="0">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51565E"/>
                </a:solidFill>
                <a:highlight>
                  <a:srgbClr val="FFFFFF"/>
                </a:highlight>
                <a:latin typeface="Roboto"/>
                <a:ea typeface="Roboto"/>
                <a:cs typeface="Roboto"/>
                <a:sym typeface="Roboto"/>
              </a:rPr>
              <a:t>Select count(name) from emp_info;</a:t>
            </a:r>
            <a:endParaRPr sz="1200" b="0" i="0" u="none" strike="noStrike" cap="none" dirty="0">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273239"/>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p:nvPr/>
        </p:nvSpPr>
        <p:spPr>
          <a:xfrm>
            <a:off x="181950" y="70325"/>
            <a:ext cx="8780100" cy="1169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C4125"/>
                </a:solidFill>
                <a:latin typeface="Arial"/>
                <a:ea typeface="Arial"/>
                <a:cs typeface="Arial"/>
                <a:sym typeface="Arial"/>
              </a:rPr>
              <a:t>Types of SQL Commands</a:t>
            </a:r>
            <a:endParaRPr sz="1800" b="1" i="0" u="none" strike="noStrike" cap="none">
              <a:solidFill>
                <a:srgbClr val="CC412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C412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SQL Categorizes its commands on the basis of functionalities performed by them. </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There are five types of SQL Commands which can be classified as:</a:t>
            </a:r>
            <a:endParaRPr sz="1400" b="0" i="0" u="none" strike="noStrike" cap="none">
              <a:solidFill>
                <a:schemeClr val="dk1"/>
              </a:solidFill>
              <a:latin typeface="Arial"/>
              <a:ea typeface="Arial"/>
              <a:cs typeface="Arial"/>
              <a:sym typeface="Arial"/>
            </a:endParaRPr>
          </a:p>
        </p:txBody>
      </p:sp>
      <p:pic>
        <p:nvPicPr>
          <p:cNvPr id="76" name="Google Shape;76;p5"/>
          <p:cNvPicPr preferRelativeResize="0"/>
          <p:nvPr/>
        </p:nvPicPr>
        <p:blipFill rotWithShape="1">
          <a:blip r:embed="rId3">
            <a:alphaModFix/>
          </a:blip>
          <a:srcRect/>
          <a:stretch/>
        </p:blipFill>
        <p:spPr>
          <a:xfrm>
            <a:off x="1659275" y="1294175"/>
            <a:ext cx="6417625" cy="37128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7"/>
          <p:cNvSpPr txBox="1"/>
          <p:nvPr/>
        </p:nvSpPr>
        <p:spPr>
          <a:xfrm>
            <a:off x="126750" y="80375"/>
            <a:ext cx="8890500" cy="471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3. </a:t>
            </a:r>
            <a:r>
              <a:rPr lang="en" sz="1400" b="1" i="0" u="sng" strike="noStrike" cap="none">
                <a:solidFill>
                  <a:schemeClr val="dk1"/>
                </a:solidFill>
                <a:highlight>
                  <a:schemeClr val="lt1"/>
                </a:highlight>
                <a:latin typeface="Arial"/>
                <a:ea typeface="Arial"/>
                <a:cs typeface="Arial"/>
                <a:sym typeface="Arial"/>
              </a:rPr>
              <a:t>Max(): </a:t>
            </a:r>
            <a:r>
              <a:rPr lang="en" sz="1300" b="0" i="0" u="none" strike="noStrike" cap="none">
                <a:solidFill>
                  <a:schemeClr val="dk1"/>
                </a:solidFill>
                <a:highlight>
                  <a:schemeClr val="lt1"/>
                </a:highlight>
                <a:latin typeface="Arial"/>
                <a:ea typeface="Arial"/>
                <a:cs typeface="Arial"/>
                <a:sym typeface="Arial"/>
              </a:rPr>
              <a:t>The MAX() function returns the maximum value of the selected column. </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highlight>
                  <a:schemeClr val="lt1"/>
                </a:highlight>
                <a:latin typeface="Arial"/>
                <a:ea typeface="Arial"/>
                <a:cs typeface="Arial"/>
                <a:sym typeface="Arial"/>
              </a:rPr>
              <a:t>Syntax: </a:t>
            </a:r>
            <a:r>
              <a:rPr lang="en" sz="1200" b="0" i="0" u="none" strike="noStrike" cap="none">
                <a:solidFill>
                  <a:schemeClr val="dk1"/>
                </a:solidFill>
                <a:highlight>
                  <a:schemeClr val="lt1"/>
                </a:highlight>
                <a:latin typeface="Arial"/>
                <a:ea typeface="Arial"/>
                <a:cs typeface="Arial"/>
                <a:sym typeface="Arial"/>
              </a:rPr>
              <a:t>SELECT MAX(column_name) 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Select max(salary) from emp_info;</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a:t>
            </a:r>
            <a:r>
              <a:rPr lang="en" sz="1400" b="1" i="0" u="sng" strike="noStrike" cap="none">
                <a:solidFill>
                  <a:schemeClr val="dk1"/>
                </a:solidFill>
                <a:highlight>
                  <a:schemeClr val="lt1"/>
                </a:highlight>
                <a:latin typeface="Arial"/>
                <a:ea typeface="Arial"/>
                <a:cs typeface="Arial"/>
                <a:sym typeface="Arial"/>
              </a:rPr>
              <a:t>Min():</a:t>
            </a:r>
            <a:r>
              <a:rPr lang="en" sz="1400" b="0" i="0" u="none" strike="noStrike" cap="none">
                <a:solidFill>
                  <a:schemeClr val="dk1"/>
                </a:solidFill>
                <a:highlight>
                  <a:schemeClr val="lt1"/>
                </a:highlight>
                <a:latin typeface="Arial"/>
                <a:ea typeface="Arial"/>
                <a:cs typeface="Arial"/>
                <a:sym typeface="Arial"/>
              </a:rPr>
              <a:t> </a:t>
            </a:r>
            <a:r>
              <a:rPr lang="en" sz="1300" b="0" i="0" u="none" strike="noStrike" cap="none">
                <a:solidFill>
                  <a:schemeClr val="dk1"/>
                </a:solidFill>
                <a:highlight>
                  <a:schemeClr val="lt1"/>
                </a:highlight>
                <a:latin typeface="Arial"/>
                <a:ea typeface="Arial"/>
                <a:cs typeface="Arial"/>
                <a:sym typeface="Arial"/>
              </a:rPr>
              <a:t>The MIN() function returns the minimum value of the selected column.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Syntax: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SELECT MIN(column_name) FROM table_name;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E.g: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Select min(age) from emp_info;</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5. </a:t>
            </a:r>
            <a:r>
              <a:rPr lang="en" sz="1400" b="1" i="0" u="sng" strike="noStrike" cap="none">
                <a:solidFill>
                  <a:schemeClr val="dk1"/>
                </a:solidFill>
                <a:highlight>
                  <a:schemeClr val="lt1"/>
                </a:highlight>
                <a:latin typeface="Arial"/>
                <a:ea typeface="Arial"/>
                <a:cs typeface="Arial"/>
                <a:sym typeface="Arial"/>
              </a:rPr>
              <a:t>Sum():</a:t>
            </a:r>
            <a:r>
              <a:rPr lang="en" sz="13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Roboto"/>
                <a:ea typeface="Roboto"/>
                <a:cs typeface="Roboto"/>
                <a:sym typeface="Roboto"/>
              </a:rPr>
              <a:t>The SUM() function returns the total sum of a numeric column.</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Syntax: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a:t>
            </a:r>
            <a:r>
              <a:rPr lang="en" sz="1200" b="0" i="0" u="none" strike="noStrike" cap="none">
                <a:solidFill>
                  <a:schemeClr val="dk1"/>
                </a:solidFill>
                <a:highlight>
                  <a:schemeClr val="lt1"/>
                </a:highlight>
                <a:latin typeface="Arial"/>
                <a:ea typeface="Arial"/>
                <a:cs typeface="Arial"/>
                <a:sym typeface="Arial"/>
              </a:rPr>
              <a:t>SELECT SUM(column_name) FROM table_name;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E.g:</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Select sum(age) from emp_info;</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0"/>
          <p:cNvSpPr txBox="1"/>
          <p:nvPr/>
        </p:nvSpPr>
        <p:spPr>
          <a:xfrm>
            <a:off x="120550" y="100450"/>
            <a:ext cx="8900700" cy="431100"/>
          </a:xfrm>
          <a:prstGeom prst="rect">
            <a:avLst/>
          </a:prstGeom>
          <a:solidFill>
            <a:srgbClr val="FBE4D5"/>
          </a:solidFill>
          <a:ln w="2857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 Group By ‘ Clause</a:t>
            </a:r>
            <a:endParaRPr sz="1600" b="1" i="0" u="sng" strike="noStrike" cap="none">
              <a:solidFill>
                <a:srgbClr val="C45911"/>
              </a:solidFill>
              <a:latin typeface="Arial"/>
              <a:ea typeface="Arial"/>
              <a:cs typeface="Arial"/>
              <a:sym typeface="Arial"/>
            </a:endParaRPr>
          </a:p>
        </p:txBody>
      </p:sp>
      <p:sp>
        <p:nvSpPr>
          <p:cNvPr id="390" name="Google Shape;390;p60"/>
          <p:cNvSpPr txBox="1"/>
          <p:nvPr/>
        </p:nvSpPr>
        <p:spPr>
          <a:xfrm>
            <a:off x="150700" y="592700"/>
            <a:ext cx="8810400" cy="43236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chemeClr val="dk1"/>
              </a:buClr>
              <a:buSzPts val="1300"/>
              <a:buFont typeface="Roboto"/>
              <a:buChar char="●"/>
            </a:pPr>
            <a:r>
              <a:rPr lang="en" sz="1300" b="0" i="0" u="none" strike="noStrike" cap="none">
                <a:solidFill>
                  <a:schemeClr val="dk1"/>
                </a:solidFill>
                <a:highlight>
                  <a:schemeClr val="lt1"/>
                </a:highlight>
                <a:latin typeface="Arial"/>
                <a:ea typeface="Arial"/>
                <a:cs typeface="Arial"/>
                <a:sym typeface="Arial"/>
              </a:rPr>
              <a:t>The </a:t>
            </a:r>
            <a:r>
              <a:rPr lang="en" sz="1300" b="1" i="0" u="none" strike="noStrike" cap="none">
                <a:solidFill>
                  <a:schemeClr val="dk1"/>
                </a:solidFill>
                <a:highlight>
                  <a:schemeClr val="lt1"/>
                </a:highlight>
                <a:latin typeface="Arial"/>
                <a:ea typeface="Arial"/>
                <a:cs typeface="Arial"/>
                <a:sym typeface="Arial"/>
              </a:rPr>
              <a:t>Group By</a:t>
            </a:r>
            <a:r>
              <a:rPr lang="en" sz="1300" b="0" i="0" u="none" strike="noStrike" cap="none">
                <a:solidFill>
                  <a:schemeClr val="dk1"/>
                </a:solidFill>
                <a:highlight>
                  <a:schemeClr val="lt1"/>
                </a:highlight>
                <a:latin typeface="Arial"/>
                <a:ea typeface="Arial"/>
                <a:cs typeface="Arial"/>
                <a:sym typeface="Arial"/>
              </a:rPr>
              <a:t> statement is used along with the select statement for organizing similar data into groups.</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It is a command that is used to </a:t>
            </a:r>
            <a:r>
              <a:rPr lang="en" sz="1300" b="1" i="0" u="none" strike="noStrike" cap="none">
                <a:solidFill>
                  <a:schemeClr val="dk1"/>
                </a:solidFill>
                <a:highlight>
                  <a:schemeClr val="lt1"/>
                </a:highlight>
                <a:latin typeface="Arial"/>
                <a:ea typeface="Arial"/>
                <a:cs typeface="Arial"/>
                <a:sym typeface="Arial"/>
              </a:rPr>
              <a:t>group rows that have the same values</a:t>
            </a:r>
            <a:r>
              <a:rPr lang="en" sz="1300" b="0" i="0" u="none" strike="noStrike" cap="none">
                <a:solidFill>
                  <a:schemeClr val="dk1"/>
                </a:solidFill>
                <a:highlight>
                  <a:schemeClr val="lt1"/>
                </a:highlight>
                <a:latin typeface="Arial"/>
                <a:ea typeface="Arial"/>
                <a:cs typeface="Arial"/>
                <a:sym typeface="Arial"/>
              </a:rPr>
              <a:t>. </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The GROUP BY clause is used in the SELECT statement. Optionally it is used in conjunction with aggregate functions to produce summary reports from the database.</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It is used to summarize data from the database.</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Points to remember:</a:t>
            </a:r>
            <a:endParaRPr sz="1300" b="0" i="0" u="none" strike="noStrike" cap="none">
              <a:solidFill>
                <a:schemeClr val="dk1"/>
              </a:solidFill>
              <a:highlight>
                <a:schemeClr val="lt1"/>
              </a:highlight>
              <a:latin typeface="Arial"/>
              <a:ea typeface="Arial"/>
              <a:cs typeface="Arial"/>
              <a:sym typeface="Arial"/>
            </a:endParaRPr>
          </a:p>
          <a:p>
            <a:pPr marL="457200" marR="25400" lvl="0" indent="-304800" algn="l" rtl="0">
              <a:lnSpc>
                <a:spcPct val="156250"/>
              </a:lnSpc>
              <a:spcBef>
                <a:spcPts val="150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The SELECT</a:t>
            </a:r>
            <a:r>
              <a:rPr lang="en" sz="1200" b="0" i="0" u="none" strike="noStrike" cap="none">
                <a:solidFill>
                  <a:schemeClr val="dk1"/>
                </a:solidFill>
                <a:highlight>
                  <a:srgbClr val="FFFFFF"/>
                </a:highlight>
                <a:latin typeface="Roboto"/>
                <a:ea typeface="Roboto"/>
                <a:cs typeface="Roboto"/>
                <a:sym typeface="Roboto"/>
              </a:rPr>
              <a:t> statement is used with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the SQL query.</a:t>
            </a:r>
            <a:endParaRPr sz="1200" b="0" i="0" u="none" strike="noStrike" cap="none">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WHERE</a:t>
            </a:r>
            <a:r>
              <a:rPr lang="en" sz="1200" b="0" i="0" u="none" strike="noStrike" cap="none">
                <a:solidFill>
                  <a:schemeClr val="dk1"/>
                </a:solidFill>
                <a:highlight>
                  <a:srgbClr val="FFFFFF"/>
                </a:highlight>
                <a:latin typeface="Roboto"/>
                <a:ea typeface="Roboto"/>
                <a:cs typeface="Roboto"/>
                <a:sym typeface="Roboto"/>
              </a:rPr>
              <a:t> clause is placed before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a:t>
            </a:r>
            <a:r>
              <a:rPr lang="en" sz="1200" b="1" i="0" u="none" strike="noStrike" cap="none">
                <a:solidFill>
                  <a:schemeClr val="dk1"/>
                </a:solidFill>
                <a:highlight>
                  <a:srgbClr val="FFFFFF"/>
                </a:highlight>
                <a:latin typeface="Roboto"/>
                <a:ea typeface="Roboto"/>
                <a:cs typeface="Roboto"/>
                <a:sym typeface="Roboto"/>
              </a:rPr>
              <a:t>SQL</a:t>
            </a:r>
            <a:r>
              <a:rPr lang="en" sz="1200" b="0" i="0" u="none" strike="noStrike" cap="none">
                <a:solidFill>
                  <a:schemeClr val="dk1"/>
                </a:solidFill>
                <a:highlight>
                  <a:srgbClr val="FFFFFF"/>
                </a:highlight>
                <a:latin typeface="Roboto"/>
                <a:ea typeface="Roboto"/>
                <a:cs typeface="Roboto"/>
                <a:sym typeface="Roboto"/>
              </a:rPr>
              <a:t>.</a:t>
            </a:r>
            <a:endParaRPr sz="1200" b="0" i="0" u="none" strike="noStrike" cap="none">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ORDER BY</a:t>
            </a:r>
            <a:r>
              <a:rPr lang="en" sz="1200" b="0" i="0" u="none" strike="noStrike" cap="none">
                <a:solidFill>
                  <a:schemeClr val="dk1"/>
                </a:solidFill>
                <a:highlight>
                  <a:srgbClr val="FFFFFF"/>
                </a:highlight>
                <a:latin typeface="Roboto"/>
                <a:ea typeface="Roboto"/>
                <a:cs typeface="Roboto"/>
                <a:sym typeface="Roboto"/>
              </a:rPr>
              <a:t> clause is placed after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a:t>
            </a:r>
            <a:r>
              <a:rPr lang="en" sz="1200" b="1" i="0" u="none" strike="noStrike" cap="none">
                <a:solidFill>
                  <a:schemeClr val="dk1"/>
                </a:solidFill>
                <a:highlight>
                  <a:srgbClr val="FFFFFF"/>
                </a:highlight>
                <a:latin typeface="Roboto"/>
                <a:ea typeface="Roboto"/>
                <a:cs typeface="Roboto"/>
                <a:sym typeface="Roboto"/>
              </a:rPr>
              <a:t>SQL</a:t>
            </a:r>
            <a:r>
              <a:rPr lang="en" sz="1200" b="0" i="0" u="none" strike="noStrike" cap="none">
                <a:solidFill>
                  <a:schemeClr val="dk1"/>
                </a:solidFill>
                <a:highlight>
                  <a:srgbClr val="FFFFFF"/>
                </a:highlight>
                <a:latin typeface="Roboto"/>
                <a:ea typeface="Roboto"/>
                <a:cs typeface="Roboto"/>
                <a:sym typeface="Roboto"/>
              </a:rPr>
              <a:t>.</a:t>
            </a:r>
            <a:endParaRPr sz="1200" b="0" i="0" u="none" strike="noStrike" cap="none">
              <a:solidFill>
                <a:schemeClr val="dk1"/>
              </a:solidFill>
              <a:highlight>
                <a:srgbClr val="FFFFFF"/>
              </a:highlight>
              <a:latin typeface="Roboto"/>
              <a:ea typeface="Roboto"/>
              <a:cs typeface="Roboto"/>
              <a:sym typeface="Roboto"/>
            </a:endParaRPr>
          </a:p>
          <a:p>
            <a:pPr marL="457200" marR="0" lvl="0" indent="0" algn="l"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Syntax:</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SELECT</a:t>
            </a:r>
            <a:r>
              <a:rPr lang="en" sz="1200" b="0" i="0" u="none" strike="noStrike" cap="none">
                <a:solidFill>
                  <a:schemeClr val="dk1"/>
                </a:solidFill>
                <a:highlight>
                  <a:schemeClr val="lt1"/>
                </a:highlight>
                <a:latin typeface="Arial"/>
                <a:ea typeface="Arial"/>
                <a:cs typeface="Arial"/>
                <a:sym typeface="Arial"/>
              </a:rPr>
              <a:t> column1, function_name(column2)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FROM</a:t>
            </a:r>
            <a:r>
              <a:rPr lang="en" sz="1200" b="0" i="0" u="none" strike="noStrike" cap="none">
                <a:solidFill>
                  <a:schemeClr val="dk1"/>
                </a:solidFill>
                <a:highlight>
                  <a:schemeClr val="lt1"/>
                </a:highlight>
                <a:latin typeface="Arial"/>
                <a:ea typeface="Arial"/>
                <a:cs typeface="Arial"/>
                <a:sym typeface="Arial"/>
              </a:rPr>
              <a:t> table_name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WHERE</a:t>
            </a:r>
            <a:r>
              <a:rPr lang="en" sz="1200" b="0" i="0" u="none" strike="noStrike" cap="none">
                <a:solidFill>
                  <a:schemeClr val="dk1"/>
                </a:solidFill>
                <a:highlight>
                  <a:schemeClr val="lt1"/>
                </a:highlight>
                <a:latin typeface="Arial"/>
                <a:ea typeface="Arial"/>
                <a:cs typeface="Arial"/>
                <a:sym typeface="Arial"/>
              </a:rPr>
              <a:t> condition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column1, column2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ORDER</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column_name(asc|desc)</a:t>
            </a:r>
            <a:endParaRPr sz="13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1"/>
          <p:cNvSpPr txBox="1"/>
          <p:nvPr/>
        </p:nvSpPr>
        <p:spPr>
          <a:xfrm>
            <a:off x="90425" y="90425"/>
            <a:ext cx="8961000" cy="386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E.g: </a:t>
            </a:r>
            <a:r>
              <a:rPr lang="en" sz="1400" b="1" i="0" u="none" strike="noStrike" cap="none">
                <a:solidFill>
                  <a:srgbClr val="000000"/>
                </a:solidFill>
                <a:latin typeface="Arial"/>
                <a:ea typeface="Arial"/>
                <a:cs typeface="Arial"/>
                <a:sym typeface="Arial"/>
              </a:rPr>
              <a:t>1. Group by with Count() function:</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SELECT</a:t>
            </a:r>
            <a:r>
              <a:rPr lang="en" sz="1200" b="0" i="0" u="none" strike="noStrike" cap="none">
                <a:solidFill>
                  <a:schemeClr val="dk1"/>
                </a:solidFill>
                <a:highlight>
                  <a:schemeClr val="lt1"/>
                </a:highlight>
                <a:latin typeface="Arial"/>
                <a:ea typeface="Arial"/>
                <a:cs typeface="Arial"/>
                <a:sym typeface="Arial"/>
              </a:rPr>
              <a:t> CITY, COUNT (NAME) </a:t>
            </a:r>
            <a:r>
              <a:rPr lang="en" sz="1200" b="1" i="0" u="none" strike="noStrike" cap="none">
                <a:solidFill>
                  <a:schemeClr val="dk1"/>
                </a:solidFill>
                <a:highlight>
                  <a:schemeClr val="lt1"/>
                </a:highlight>
                <a:latin typeface="Arial"/>
                <a:ea typeface="Arial"/>
                <a:cs typeface="Arial"/>
                <a:sym typeface="Arial"/>
              </a:rPr>
              <a:t>FROM</a:t>
            </a:r>
            <a:r>
              <a:rPr lang="en" sz="1200" b="0" i="0" u="none" strike="noStrike" cap="none">
                <a:solidFill>
                  <a:schemeClr val="dk1"/>
                </a:solidFill>
                <a:highlight>
                  <a:schemeClr val="lt1"/>
                </a:highlight>
                <a:latin typeface="Arial"/>
                <a:ea typeface="Arial"/>
                <a:cs typeface="Arial"/>
                <a:sym typeface="Arial"/>
              </a:rPr>
              <a:t> Employee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CITY</a:t>
            </a:r>
            <a:r>
              <a:rPr lang="en" sz="12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2. Group by with sum() Function:</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Select city,sum(salary) from emp_info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Group by City;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6" name="Google Shape;396;p61"/>
          <p:cNvPicPr preferRelativeResize="0"/>
          <p:nvPr/>
        </p:nvPicPr>
        <p:blipFill rotWithShape="1">
          <a:blip r:embed="rId3">
            <a:alphaModFix/>
          </a:blip>
          <a:srcRect/>
          <a:stretch/>
        </p:blipFill>
        <p:spPr>
          <a:xfrm>
            <a:off x="1697750" y="901600"/>
            <a:ext cx="5339574" cy="1670150"/>
          </a:xfrm>
          <a:prstGeom prst="rect">
            <a:avLst/>
          </a:prstGeom>
          <a:noFill/>
          <a:ln>
            <a:noFill/>
          </a:ln>
        </p:spPr>
      </p:pic>
      <p:pic>
        <p:nvPicPr>
          <p:cNvPr id="397" name="Google Shape;397;p61"/>
          <p:cNvPicPr preferRelativeResize="0"/>
          <p:nvPr/>
        </p:nvPicPr>
        <p:blipFill rotWithShape="1">
          <a:blip r:embed="rId4">
            <a:alphaModFix/>
          </a:blip>
          <a:srcRect/>
          <a:stretch/>
        </p:blipFill>
        <p:spPr>
          <a:xfrm>
            <a:off x="3159775" y="3318625"/>
            <a:ext cx="5018100" cy="1670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2"/>
          <p:cNvSpPr txBox="1"/>
          <p:nvPr/>
        </p:nvSpPr>
        <p:spPr>
          <a:xfrm>
            <a:off x="251150" y="140650"/>
            <a:ext cx="8549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Select age,city from emp_info group by age,city;</a:t>
            </a:r>
            <a:endParaRPr sz="1400" b="0" i="0" u="none" strike="noStrike" cap="none">
              <a:solidFill>
                <a:srgbClr val="000000"/>
              </a:solidFill>
              <a:latin typeface="Arial"/>
              <a:ea typeface="Arial"/>
              <a:cs typeface="Arial"/>
              <a:sym typeface="Arial"/>
            </a:endParaRPr>
          </a:p>
        </p:txBody>
      </p:sp>
      <p:pic>
        <p:nvPicPr>
          <p:cNvPr id="403" name="Google Shape;403;p62"/>
          <p:cNvPicPr preferRelativeResize="0"/>
          <p:nvPr/>
        </p:nvPicPr>
        <p:blipFill rotWithShape="1">
          <a:blip r:embed="rId3">
            <a:alphaModFix/>
          </a:blip>
          <a:srcRect b="6593"/>
          <a:stretch/>
        </p:blipFill>
        <p:spPr>
          <a:xfrm>
            <a:off x="763475" y="660725"/>
            <a:ext cx="3432726" cy="1991400"/>
          </a:xfrm>
          <a:prstGeom prst="rect">
            <a:avLst/>
          </a:prstGeom>
          <a:noFill/>
          <a:ln>
            <a:noFill/>
          </a:ln>
        </p:spPr>
      </p:pic>
      <p:pic>
        <p:nvPicPr>
          <p:cNvPr id="404" name="Google Shape;404;p62"/>
          <p:cNvPicPr preferRelativeResize="0"/>
          <p:nvPr/>
        </p:nvPicPr>
        <p:blipFill rotWithShape="1">
          <a:blip r:embed="rId4">
            <a:alphaModFix/>
          </a:blip>
          <a:srcRect b="14850"/>
          <a:stretch/>
        </p:blipFill>
        <p:spPr>
          <a:xfrm>
            <a:off x="763475" y="2701650"/>
            <a:ext cx="4676449" cy="1497525"/>
          </a:xfrm>
          <a:prstGeom prst="rect">
            <a:avLst/>
          </a:prstGeom>
          <a:noFill/>
          <a:ln>
            <a:noFill/>
          </a:ln>
        </p:spPr>
      </p:pic>
      <p:sp>
        <p:nvSpPr>
          <p:cNvPr id="405" name="Google Shape;405;p62"/>
          <p:cNvSpPr txBox="1"/>
          <p:nvPr/>
        </p:nvSpPr>
        <p:spPr>
          <a:xfrm>
            <a:off x="291325" y="4279550"/>
            <a:ext cx="8538900" cy="6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sng" strike="noStrike" cap="none">
                <a:solidFill>
                  <a:srgbClr val="000000"/>
                </a:solidFill>
                <a:latin typeface="Arial"/>
                <a:ea typeface="Arial"/>
                <a:cs typeface="Arial"/>
                <a:sym typeface="Arial"/>
              </a:rPr>
              <a:t>Note:</a:t>
            </a:r>
            <a:r>
              <a:rPr lang="en" sz="1400" b="0" i="0" u="none" strike="noStrike" cap="none">
                <a:solidFill>
                  <a:srgbClr val="000000"/>
                </a:solidFill>
                <a:latin typeface="Arial"/>
                <a:ea typeface="Arial"/>
                <a:cs typeface="Arial"/>
                <a:sym typeface="Arial"/>
              </a:rPr>
              <a:t> </a:t>
            </a:r>
            <a:r>
              <a:rPr lang="en" sz="1350" b="0" i="0" u="none" strike="noStrike" cap="none">
                <a:solidFill>
                  <a:srgbClr val="222222"/>
                </a:solidFill>
                <a:highlight>
                  <a:srgbClr val="FFFFFF"/>
                </a:highlight>
                <a:latin typeface="Arial"/>
                <a:ea typeface="Arial"/>
                <a:cs typeface="Arial"/>
                <a:sym typeface="Arial"/>
              </a:rPr>
              <a:t>If the age is the same but the city is different, then a row is treated as a unique one .If the age and the city is the same for more than one row, then it’s considered a duplicate and only one row is shown.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3"/>
          <p:cNvSpPr txBox="1"/>
          <p:nvPr/>
        </p:nvSpPr>
        <p:spPr>
          <a:xfrm>
            <a:off x="120550" y="703200"/>
            <a:ext cx="8780100" cy="27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 Group by with min()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dept_id, MIN(salary) FROM employees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dept_id;</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Group by with max() function:</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dept_id, M</a:t>
            </a:r>
            <a:r>
              <a:rPr lang="en">
                <a:solidFill>
                  <a:schemeClr val="dk1"/>
                </a:solidFill>
                <a:highlight>
                  <a:schemeClr val="lt1"/>
                </a:highlight>
              </a:rPr>
              <a:t>ax</a:t>
            </a:r>
            <a:r>
              <a:rPr lang="en" sz="1400" b="0" i="0" u="none" strike="noStrike" cap="none">
                <a:solidFill>
                  <a:schemeClr val="dk1"/>
                </a:solidFill>
                <a:highlight>
                  <a:schemeClr val="lt1"/>
                </a:highlight>
                <a:latin typeface="Arial"/>
                <a:ea typeface="Arial"/>
                <a:cs typeface="Arial"/>
                <a:sym typeface="Arial"/>
              </a:rPr>
              <a:t>(salary) FROM employees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dept_id;</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4"/>
          <p:cNvSpPr txBox="1"/>
          <p:nvPr/>
        </p:nvSpPr>
        <p:spPr>
          <a:xfrm>
            <a:off x="51300" y="90400"/>
            <a:ext cx="9041400" cy="431100"/>
          </a:xfrm>
          <a:prstGeom prst="rect">
            <a:avLst/>
          </a:prstGeom>
          <a:solidFill>
            <a:srgbClr val="FBE4D5"/>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Having clause:</a:t>
            </a:r>
            <a:endParaRPr sz="1600" b="1" i="0" u="sng" strike="noStrike" cap="none">
              <a:solidFill>
                <a:srgbClr val="C45911"/>
              </a:solidFill>
              <a:latin typeface="Arial"/>
              <a:ea typeface="Arial"/>
              <a:cs typeface="Arial"/>
              <a:sym typeface="Arial"/>
            </a:endParaRPr>
          </a:p>
        </p:txBody>
      </p:sp>
      <p:sp>
        <p:nvSpPr>
          <p:cNvPr id="416" name="Google Shape;416;p64"/>
          <p:cNvSpPr txBox="1"/>
          <p:nvPr/>
        </p:nvSpPr>
        <p:spPr>
          <a:xfrm>
            <a:off x="80375" y="602750"/>
            <a:ext cx="8961000" cy="2862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The HAVING clause places the condition in the groups defined by the GROUP BY clause in the SELECT statement.</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The WHERE clause places conditions on the selected columns, whereas the HAVING clause places conditions on groups created by the GROUP BY clause.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Syntax:</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SELECT</a:t>
            </a:r>
            <a:r>
              <a:rPr lang="en" sz="1200" b="0" i="0" u="none" strike="noStrike" cap="none">
                <a:solidFill>
                  <a:schemeClr val="dk1"/>
                </a:solidFill>
                <a:highlight>
                  <a:schemeClr val="lt1"/>
                </a:highlight>
                <a:latin typeface="Arial"/>
                <a:ea typeface="Arial"/>
                <a:cs typeface="Arial"/>
                <a:sym typeface="Arial"/>
              </a:rPr>
              <a:t> column_Name1, column_Name2, ....., column_NameN aggregate_function_name(column_Name)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FROM</a:t>
            </a:r>
            <a:r>
              <a:rPr lang="en" sz="1200" b="0" i="0" u="none" strike="noStrike" cap="none">
                <a:solidFill>
                  <a:schemeClr val="dk1"/>
                </a:solidFill>
                <a:highlight>
                  <a:schemeClr val="lt1"/>
                </a:highlight>
                <a:latin typeface="Arial"/>
                <a:ea typeface="Arial"/>
                <a:cs typeface="Arial"/>
                <a:sym typeface="Arial"/>
              </a:rPr>
              <a:t> table_name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column_Name1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HAVING</a:t>
            </a:r>
            <a:r>
              <a:rPr lang="en" sz="1200" b="0" i="0" u="none" strike="noStrike" cap="none">
                <a:solidFill>
                  <a:schemeClr val="dk1"/>
                </a:solidFill>
                <a:highlight>
                  <a:schemeClr val="lt1"/>
                </a:highlight>
                <a:latin typeface="Arial"/>
                <a:ea typeface="Arial"/>
                <a:cs typeface="Arial"/>
                <a:sym typeface="Arial"/>
              </a:rPr>
              <a:t> condition;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Eg.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sum(salary),city from emp_info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city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having sum(salary)&gt;10000;</a:t>
            </a:r>
            <a:endParaRPr sz="1400" b="0" i="0" u="none" strike="noStrike" cap="none">
              <a:solidFill>
                <a:schemeClr val="dk1"/>
              </a:solidFill>
              <a:highlight>
                <a:schemeClr val="lt1"/>
              </a:highlight>
              <a:latin typeface="Arial"/>
              <a:ea typeface="Arial"/>
              <a:cs typeface="Arial"/>
              <a:sym typeface="Arial"/>
            </a:endParaRPr>
          </a:p>
        </p:txBody>
      </p:sp>
      <p:pic>
        <p:nvPicPr>
          <p:cNvPr id="417" name="Google Shape;417;p64"/>
          <p:cNvPicPr preferRelativeResize="0"/>
          <p:nvPr/>
        </p:nvPicPr>
        <p:blipFill rotWithShape="1">
          <a:blip r:embed="rId3">
            <a:alphaModFix/>
          </a:blip>
          <a:srcRect b="17052"/>
          <a:stretch/>
        </p:blipFill>
        <p:spPr>
          <a:xfrm>
            <a:off x="514300" y="3465650"/>
            <a:ext cx="7216600" cy="1537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5"/>
          <p:cNvSpPr txBox="1"/>
          <p:nvPr/>
        </p:nvSpPr>
        <p:spPr>
          <a:xfrm>
            <a:off x="100450" y="40175"/>
            <a:ext cx="4350000" cy="48846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dirty="0">
                <a:solidFill>
                  <a:srgbClr val="000000"/>
                </a:solidFill>
                <a:latin typeface="Arial"/>
                <a:ea typeface="Arial"/>
                <a:cs typeface="Arial"/>
                <a:sym typeface="Arial"/>
              </a:rPr>
              <a:t>Using sum() function:</a:t>
            </a:r>
            <a:endParaRPr sz="14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SELECT designation, SUM(salary) </a:t>
            </a:r>
            <a:endParaRPr sz="14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FROM emp_info</a:t>
            </a:r>
            <a:endParaRPr sz="14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GROUP BY designation</a:t>
            </a:r>
            <a:endParaRPr sz="1400" b="0" i="0" u="none" strike="noStrike" cap="none" dirty="0">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HAVING SUM(salary) &gt; 10000;</a:t>
            </a:r>
            <a:endParaRPr sz="1400" b="0" i="0" u="none" strike="noStrike" cap="none" dirty="0">
              <a:solidFill>
                <a:schemeClr val="dk1"/>
              </a:solidFill>
              <a:highlight>
                <a:schemeClr val="lt1"/>
              </a:highlight>
              <a:latin typeface="Arial"/>
              <a:ea typeface="Arial"/>
              <a:cs typeface="Arial"/>
              <a:sym typeface="Arial"/>
            </a:endParaRPr>
          </a:p>
          <a:p>
            <a:pPr marL="457200" marR="101600" lvl="0" indent="-317500" algn="l" rtl="0">
              <a:lnSpc>
                <a:spcPct val="142857"/>
              </a:lnSpc>
              <a:spcBef>
                <a:spcPts val="800"/>
              </a:spcBef>
              <a:spcAft>
                <a:spcPts val="0"/>
              </a:spcAft>
              <a:buClr>
                <a:schemeClr val="dk1"/>
              </a:buClr>
              <a:buSzPts val="1400"/>
              <a:buFont typeface="Arial"/>
              <a:buAutoNum type="arabicPeriod"/>
            </a:pPr>
            <a:r>
              <a:rPr lang="en" sz="1400" b="0" i="0" u="none" strike="noStrike" cap="none" dirty="0">
                <a:solidFill>
                  <a:schemeClr val="dk1"/>
                </a:solidFill>
                <a:highlight>
                  <a:schemeClr val="lt1"/>
                </a:highlight>
                <a:latin typeface="Arial"/>
                <a:ea typeface="Arial"/>
                <a:cs typeface="Arial"/>
                <a:sym typeface="Arial"/>
              </a:rPr>
              <a:t>Using Count() function:</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80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SELECT designation, COUNT(*) </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FROM emp_info</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WHERE salary &gt; 2000</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GROUP BY designation</a:t>
            </a:r>
            <a:endParaRPr sz="1400" b="0" i="0" u="none" strike="noStrike" cap="none" dirty="0">
              <a:solidFill>
                <a:schemeClr val="dk1"/>
              </a:solidFill>
              <a:highlight>
                <a:schemeClr val="lt1"/>
              </a:highlight>
              <a:latin typeface="Arial"/>
              <a:ea typeface="Arial"/>
              <a:cs typeface="Arial"/>
              <a:sym typeface="Arial"/>
            </a:endParaRPr>
          </a:p>
          <a:p>
            <a:pPr marL="1016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HAVING COUNT(*) &gt; 2;</a:t>
            </a:r>
            <a:endParaRPr sz="1400" b="0" i="0" u="none" strike="noStrike" cap="none" dirty="0">
              <a:solidFill>
                <a:schemeClr val="dk1"/>
              </a:solidFill>
              <a:highlight>
                <a:schemeClr val="lt1"/>
              </a:highlight>
              <a:latin typeface="Arial"/>
              <a:ea typeface="Arial"/>
              <a:cs typeface="Arial"/>
              <a:sym typeface="Arial"/>
            </a:endParaRPr>
          </a:p>
          <a:p>
            <a:pPr marL="101600" marR="10160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a:p>
            <a:pPr marL="457200" marR="101600" lvl="0" indent="-317500" algn="l" rtl="0">
              <a:lnSpc>
                <a:spcPct val="100000"/>
              </a:lnSpc>
              <a:spcBef>
                <a:spcPts val="0"/>
              </a:spcBef>
              <a:spcAft>
                <a:spcPts val="0"/>
              </a:spcAft>
              <a:buClr>
                <a:schemeClr val="dk1"/>
              </a:buClr>
              <a:buSzPts val="1400"/>
              <a:buFont typeface="Arial"/>
              <a:buAutoNum type="arabicPeriod"/>
            </a:pPr>
            <a:r>
              <a:rPr lang="en" sz="1400" b="0" i="0" u="none" strike="noStrike" cap="none" dirty="0">
                <a:solidFill>
                  <a:schemeClr val="dk1"/>
                </a:solidFill>
                <a:highlight>
                  <a:schemeClr val="lt1"/>
                </a:highlight>
                <a:latin typeface="Arial"/>
                <a:ea typeface="Arial"/>
                <a:cs typeface="Arial"/>
                <a:sym typeface="Arial"/>
              </a:rPr>
              <a:t>Using min() function:</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SELECT designation, MIN(salary) </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FROM emp_info</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GROUP BY designation</a:t>
            </a:r>
            <a:endParaRPr sz="1400" b="0" i="0" u="none" strike="noStrike" cap="none" dirty="0">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80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HAVING MIN(salary) &gt; 5000;</a:t>
            </a:r>
            <a:endParaRPr sz="1400" b="0" i="0" u="none" strike="noStrike" cap="none" dirty="0">
              <a:solidFill>
                <a:srgbClr val="000000"/>
              </a:solidFill>
              <a:latin typeface="Arial"/>
              <a:ea typeface="Arial"/>
              <a:cs typeface="Arial"/>
              <a:sym typeface="Arial"/>
            </a:endParaRPr>
          </a:p>
        </p:txBody>
      </p:sp>
      <p:sp>
        <p:nvSpPr>
          <p:cNvPr id="423" name="Google Shape;423;p65"/>
          <p:cNvSpPr txBox="1"/>
          <p:nvPr/>
        </p:nvSpPr>
        <p:spPr>
          <a:xfrm>
            <a:off x="4560850" y="80375"/>
            <a:ext cx="450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65"/>
          <p:cNvSpPr txBox="1"/>
          <p:nvPr/>
        </p:nvSpPr>
        <p:spPr>
          <a:xfrm>
            <a:off x="4731600" y="480575"/>
            <a:ext cx="3721284" cy="1867500"/>
          </a:xfrm>
          <a:prstGeom prst="rect">
            <a:avLst/>
          </a:prstGeom>
          <a:noFill/>
          <a:ln>
            <a:noFill/>
          </a:ln>
        </p:spPr>
        <p:txBody>
          <a:bodyPr spcFirstLastPara="1" wrap="square" lIns="91425" tIns="91425" rIns="91425" bIns="91425" anchor="t" anchorCtr="0">
            <a:spAutoFit/>
          </a:bodyPr>
          <a:lstStyle/>
          <a:p>
            <a:pPr marL="0" marR="101600" lvl="0" indent="0" algn="l" rtl="0">
              <a:lnSpc>
                <a:spcPct val="142857"/>
              </a:lnSpc>
              <a:spcBef>
                <a:spcPts val="0"/>
              </a:spcBef>
              <a:spcAft>
                <a:spcPts val="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4.    Using max() function:</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8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SELECT designation, Max(salary) </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FROM emp_info</a:t>
            </a:r>
            <a:endParaRPr sz="1400" b="0" i="0" u="none" strike="noStrike" cap="none" dirty="0">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GROUP BY designation</a:t>
            </a:r>
            <a:endParaRPr sz="1400" b="0" i="0" u="none" strike="noStrike" cap="none" dirty="0">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HAVING Max(salary) &gt; 5000;</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6A3E8-A2BA-578F-60E6-62D8729B2EF0}"/>
              </a:ext>
            </a:extLst>
          </p:cNvPr>
          <p:cNvSpPr>
            <a:spLocks noGrp="1"/>
          </p:cNvSpPr>
          <p:nvPr>
            <p:ph type="title"/>
          </p:nvPr>
        </p:nvSpPr>
        <p:spPr/>
        <p:txBody>
          <a:bodyPr>
            <a:normAutofit fontScale="90000"/>
          </a:bodyPr>
          <a:lstStyle/>
          <a:p>
            <a:r>
              <a:rPr lang="en-IN" b="1" dirty="0"/>
              <a:t>DIFFERENCE BETWEEN Having and Where Clause</a:t>
            </a:r>
          </a:p>
        </p:txBody>
      </p:sp>
      <p:sp>
        <p:nvSpPr>
          <p:cNvPr id="3" name="Text Placeholder 2">
            <a:extLst>
              <a:ext uri="{FF2B5EF4-FFF2-40B4-BE49-F238E27FC236}">
                <a16:creationId xmlns:a16="http://schemas.microsoft.com/office/drawing/2014/main" xmlns="" id="{993C9DC6-BC7C-FD54-47C4-B954B3BD3139}"/>
              </a:ext>
            </a:extLst>
          </p:cNvPr>
          <p:cNvSpPr>
            <a:spLocks noGrp="1"/>
          </p:cNvSpPr>
          <p:nvPr>
            <p:ph type="body" idx="1"/>
          </p:nvPr>
        </p:nvSpPr>
        <p:spPr/>
        <p:txBody>
          <a:bodyPr>
            <a:normAutofit fontScale="25000" lnSpcReduction="20000"/>
          </a:bodyPr>
          <a:lstStyle/>
          <a:p>
            <a:pPr algn="just" fontAlgn="base">
              <a:buFont typeface="+mj-lt"/>
              <a:buAutoNum type="arabicPeriod"/>
            </a:pPr>
            <a:r>
              <a:rPr lang="en-US" sz="5600" b="0" i="0" dirty="0">
                <a:solidFill>
                  <a:srgbClr val="000000"/>
                </a:solidFill>
                <a:effectLst/>
                <a:latin typeface="Times New Roman" panose="02020603050405020304" pitchFamily="18" charset="0"/>
                <a:cs typeface="Times New Roman" panose="02020603050405020304" pitchFamily="18" charset="0"/>
              </a:rPr>
              <a:t>WHERE clause in MySQL cannot be used with aggregate functions whereas HAVING clause can be used with aggregate functions. That means the WHERE clause in MySQL is used for filtering individual rows on a table whereas the HAVING clause in MySQL is used to filtering the groups which are created by the Group by Clause.</a:t>
            </a:r>
            <a:endParaRPr lang="en-US" sz="56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5600" b="0" i="0" dirty="0">
                <a:solidFill>
                  <a:srgbClr val="000000"/>
                </a:solidFill>
                <a:effectLst/>
                <a:latin typeface="Times New Roman" panose="02020603050405020304" pitchFamily="18" charset="0"/>
                <a:cs typeface="Times New Roman" panose="02020603050405020304" pitchFamily="18" charset="0"/>
              </a:rPr>
              <a:t>The WHERE comes before the GROUP BY clause. That means the WHERE clause filters rows before aggregate calculations are performed. On the other hand, the HAVING clause comes after GROUP by Clause. That means the HAVING clause filters rows after aggregate calculations are performed. So, from a performance standpoint, the HAVING Clause is slower than the WHERE Clause and should be avoided if possible.</a:t>
            </a:r>
            <a:endParaRPr lang="en-US" sz="56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5600" b="0" i="0" dirty="0">
                <a:solidFill>
                  <a:srgbClr val="000000"/>
                </a:solidFill>
                <a:effectLst/>
                <a:latin typeface="Times New Roman" panose="02020603050405020304" pitchFamily="18" charset="0"/>
                <a:cs typeface="Times New Roman" panose="02020603050405020304" pitchFamily="18" charset="0"/>
              </a:rPr>
              <a:t>WHERE and HAVING clauses can be used together in a single SELECT statement. In that case, the WHERE clause is applied first to filter individual rows. The rows are then grouped and aggregate calculations are performed, and then only the HAVING clause filters the groups in MySQL. </a:t>
            </a:r>
            <a:endParaRPr lang="en-US" sz="56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5600" b="0" i="0" dirty="0">
                <a:solidFill>
                  <a:srgbClr val="000000"/>
                </a:solidFill>
                <a:effectLst/>
                <a:latin typeface="Times New Roman" panose="02020603050405020304" pitchFamily="18" charset="0"/>
                <a:cs typeface="Times New Roman" panose="02020603050405020304" pitchFamily="18" charset="0"/>
              </a:rPr>
              <a:t>The MySQL WHERE clause can be used with Select, Insert, and Update statements whereas the HAVING clause can only be used with the Select statement.</a:t>
            </a:r>
            <a:endParaRPr lang="en-US" sz="5600" b="0" i="0" dirty="0">
              <a:solidFill>
                <a:srgbClr val="21252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5600" b="0" i="0" dirty="0">
                <a:solidFill>
                  <a:srgbClr val="000000"/>
                </a:solidFill>
                <a:effectLst/>
                <a:latin typeface="Times New Roman" panose="02020603050405020304" pitchFamily="18" charset="0"/>
                <a:cs typeface="Times New Roman" panose="02020603050405020304" pitchFamily="18" charset="0"/>
              </a:rPr>
              <a:t>We can use the Where clause without using the Group by Clause but we can not use the Having Clause without using the Group by Clause in MySQL.</a:t>
            </a:r>
            <a:endParaRPr lang="en-US" sz="56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72399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13275997f13_1_0"/>
          <p:cNvSpPr txBox="1"/>
          <p:nvPr/>
        </p:nvSpPr>
        <p:spPr>
          <a:xfrm>
            <a:off x="241100" y="100450"/>
            <a:ext cx="8730000" cy="461700"/>
          </a:xfrm>
          <a:prstGeom prst="rect">
            <a:avLst/>
          </a:prstGeom>
          <a:solidFill>
            <a:srgbClr val="FBE4D5"/>
          </a:solidFill>
          <a:ln w="2857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u="sng">
                <a:solidFill>
                  <a:srgbClr val="C45911"/>
                </a:solidFill>
              </a:rPr>
              <a:t>Foreign Key</a:t>
            </a:r>
            <a:endParaRPr sz="1800" b="1" u="sng">
              <a:solidFill>
                <a:srgbClr val="C45911"/>
              </a:solidFill>
            </a:endParaRPr>
          </a:p>
        </p:txBody>
      </p:sp>
      <p:sp>
        <p:nvSpPr>
          <p:cNvPr id="430" name="Google Shape;430;g13275997f13_1_0"/>
          <p:cNvSpPr txBox="1"/>
          <p:nvPr/>
        </p:nvSpPr>
        <p:spPr>
          <a:xfrm>
            <a:off x="261200" y="632900"/>
            <a:ext cx="8559000" cy="38091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200"/>
              </a:spcBef>
              <a:spcAft>
                <a:spcPts val="0"/>
              </a:spcAft>
              <a:buClr>
                <a:srgbClr val="333333"/>
              </a:buClr>
              <a:buSzPts val="1400"/>
              <a:buFont typeface="Roboto"/>
              <a:buChar char="●"/>
            </a:pPr>
            <a:r>
              <a:rPr lang="en">
                <a:solidFill>
                  <a:srgbClr val="333333"/>
                </a:solidFill>
                <a:highlight>
                  <a:srgbClr val="FFFFFF"/>
                </a:highlight>
              </a:rPr>
              <a:t>The foreign key is used to link one or more than one table together. It is also known as the </a:t>
            </a:r>
            <a:r>
              <a:rPr lang="en" b="1">
                <a:solidFill>
                  <a:srgbClr val="333333"/>
                </a:solidFill>
                <a:highlight>
                  <a:srgbClr val="FFFFFF"/>
                </a:highlight>
              </a:rPr>
              <a:t>referencing</a:t>
            </a:r>
            <a:r>
              <a:rPr lang="en">
                <a:solidFill>
                  <a:srgbClr val="333333"/>
                </a:solidFill>
                <a:highlight>
                  <a:srgbClr val="FFFFFF"/>
                </a:highlight>
              </a:rPr>
              <a:t> key.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In simple words you can say that, a foreign key in one table used to point primary key in another table.</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It means a foreign key field in one table refers to the primary key field of the other table.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Font typeface="Roboto"/>
              <a:buChar char="●"/>
            </a:pPr>
            <a:r>
              <a:rPr lang="en">
                <a:solidFill>
                  <a:srgbClr val="333333"/>
                </a:solidFill>
                <a:highlight>
                  <a:srgbClr val="FFFFFF"/>
                </a:highlight>
              </a:rPr>
              <a:t>It identifies each row of another table uniquely that maintains the </a:t>
            </a:r>
            <a:r>
              <a:rPr lang="en" b="1">
                <a:solidFill>
                  <a:srgbClr val="333333"/>
                </a:solidFill>
                <a:highlight>
                  <a:srgbClr val="FFFFFF"/>
                </a:highlight>
              </a:rPr>
              <a:t>referential integrity</a:t>
            </a:r>
            <a:r>
              <a:rPr lang="en">
                <a:solidFill>
                  <a:srgbClr val="333333"/>
                </a:solidFill>
                <a:highlight>
                  <a:srgbClr val="FFFFFF"/>
                </a:highlight>
              </a:rPr>
              <a:t> in MySQL.</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A foreign key makes it possible to create a parent-child relationship with the tables.</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 In this relationship, the parent table holds the initial column values, and column values of child table reference the parent column values.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MySQL allows us to define a foreign key constraint on the child table.</a:t>
            </a:r>
            <a:endParaRPr>
              <a:solidFill>
                <a:srgbClr val="333333"/>
              </a:solidFill>
              <a:highlight>
                <a:srgbClr val="FFFFFF"/>
              </a:highlight>
            </a:endParaRPr>
          </a:p>
          <a:p>
            <a:pPr marL="0" lvl="0" indent="0" algn="just" rtl="0">
              <a:lnSpc>
                <a:spcPct val="115000"/>
              </a:lnSpc>
              <a:spcBef>
                <a:spcPts val="1200"/>
              </a:spcBef>
              <a:spcAft>
                <a:spcPts val="0"/>
              </a:spcAft>
              <a:buNone/>
            </a:pPr>
            <a:r>
              <a:rPr lang="en">
                <a:solidFill>
                  <a:srgbClr val="333333"/>
                </a:solidFill>
                <a:highlight>
                  <a:srgbClr val="FFFFFF"/>
                </a:highlight>
              </a:rPr>
              <a:t>           </a:t>
            </a:r>
            <a:r>
              <a:rPr lang="en">
                <a:solidFill>
                  <a:schemeClr val="dk1"/>
                </a:solidFill>
                <a:highlight>
                  <a:srgbClr val="FFFFFF"/>
                </a:highlight>
              </a:rPr>
              <a:t> </a:t>
            </a:r>
            <a:r>
              <a:rPr lang="en" b="1">
                <a:solidFill>
                  <a:schemeClr val="dk1"/>
                </a:solidFill>
                <a:highlight>
                  <a:srgbClr val="FFFFFF"/>
                </a:highlight>
              </a:rPr>
              <a:t>MySQL defines the foreign key in two ways:</a:t>
            </a:r>
            <a:endParaRPr b="1">
              <a:solidFill>
                <a:schemeClr val="dk1"/>
              </a:solidFill>
              <a:highlight>
                <a:srgbClr val="FFFFFF"/>
              </a:highlight>
            </a:endParaRPr>
          </a:p>
          <a:p>
            <a:pPr marL="457200" marR="25400" lvl="0" indent="-317500" algn="l" rtl="0">
              <a:lnSpc>
                <a:spcPct val="156250"/>
              </a:lnSpc>
              <a:spcBef>
                <a:spcPts val="1500"/>
              </a:spcBef>
              <a:spcAft>
                <a:spcPts val="0"/>
              </a:spcAft>
              <a:buClr>
                <a:schemeClr val="dk1"/>
              </a:buClr>
              <a:buSzPts val="1400"/>
              <a:buFont typeface="Arial"/>
              <a:buAutoNum type="arabicPeriod"/>
            </a:pPr>
            <a:r>
              <a:rPr lang="en">
                <a:solidFill>
                  <a:schemeClr val="dk1"/>
                </a:solidFill>
                <a:highlight>
                  <a:srgbClr val="FFFFFF"/>
                </a:highlight>
              </a:rPr>
              <a:t>Using CREATE TABLE Statement</a:t>
            </a:r>
            <a:endParaRPr>
              <a:solidFill>
                <a:schemeClr val="dk1"/>
              </a:solidFill>
              <a:highlight>
                <a:srgbClr val="FFFFFF"/>
              </a:highlight>
            </a:endParaRPr>
          </a:p>
          <a:p>
            <a:pPr marL="457200" marR="25400" lvl="0" indent="-317500" algn="l" rtl="0">
              <a:lnSpc>
                <a:spcPct val="156250"/>
              </a:lnSpc>
              <a:spcBef>
                <a:spcPts val="0"/>
              </a:spcBef>
              <a:spcAft>
                <a:spcPts val="0"/>
              </a:spcAft>
              <a:buClr>
                <a:schemeClr val="dk1"/>
              </a:buClr>
              <a:buSzPts val="1400"/>
              <a:buFont typeface="Arial"/>
              <a:buAutoNum type="arabicPeriod"/>
            </a:pPr>
            <a:r>
              <a:rPr lang="en">
                <a:solidFill>
                  <a:schemeClr val="dk1"/>
                </a:solidFill>
                <a:highlight>
                  <a:srgbClr val="FFFFFF"/>
                </a:highlight>
              </a:rPr>
              <a:t>Using ALTER TABLE Statement</a:t>
            </a:r>
            <a:endParaRPr>
              <a:solidFill>
                <a:schemeClr val="dk1"/>
              </a:solidFill>
              <a:highlight>
                <a:srgbClr val="FFFFFF"/>
              </a:highligh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13275997f13_1_5"/>
          <p:cNvSpPr txBox="1"/>
          <p:nvPr/>
        </p:nvSpPr>
        <p:spPr>
          <a:xfrm>
            <a:off x="100450" y="90425"/>
            <a:ext cx="8910600" cy="4367700"/>
          </a:xfrm>
          <a:prstGeom prst="rect">
            <a:avLst/>
          </a:prstGeom>
          <a:noFill/>
          <a:ln>
            <a:noFill/>
          </a:ln>
        </p:spPr>
        <p:txBody>
          <a:bodyPr spcFirstLastPara="1" wrap="square" lIns="91425" tIns="91425" rIns="91425" bIns="91425" anchor="t" anchorCtr="0">
            <a:spAutoFit/>
          </a:bodyPr>
          <a:lstStyle/>
          <a:p>
            <a:pPr marL="457200" marR="25400" lvl="0" indent="-317500" algn="l" rtl="0">
              <a:lnSpc>
                <a:spcPct val="100000"/>
              </a:lnSpc>
              <a:spcBef>
                <a:spcPts val="1500"/>
              </a:spcBef>
              <a:spcAft>
                <a:spcPts val="0"/>
              </a:spcAft>
              <a:buClr>
                <a:srgbClr val="C45911"/>
              </a:buClr>
              <a:buSzPts val="1400"/>
              <a:buAutoNum type="arabicPeriod"/>
            </a:pPr>
            <a:r>
              <a:rPr lang="en" b="1" u="sng">
                <a:solidFill>
                  <a:srgbClr val="C45911"/>
                </a:solidFill>
                <a:highlight>
                  <a:srgbClr val="FFFFFF"/>
                </a:highlight>
              </a:rPr>
              <a:t>Using CREATE TABLE Statement:</a:t>
            </a:r>
            <a:endParaRPr b="1" u="sng">
              <a:solidFill>
                <a:srgbClr val="C45911"/>
              </a:solidFill>
              <a:highlight>
                <a:srgbClr val="FFFFFF"/>
              </a:highlight>
            </a:endParaRPr>
          </a:p>
          <a:p>
            <a:pPr marL="457200" marR="25400" lvl="0" indent="0" algn="l" rtl="0">
              <a:lnSpc>
                <a:spcPct val="100000"/>
              </a:lnSpc>
              <a:spcBef>
                <a:spcPts val="1200"/>
              </a:spcBef>
              <a:spcAft>
                <a:spcPts val="0"/>
              </a:spcAft>
              <a:buNone/>
            </a:pPr>
            <a:r>
              <a:rPr lang="en" sz="1200" b="1" u="sng"/>
              <a:t>Syntax:</a:t>
            </a:r>
            <a:r>
              <a:rPr lang="en" sz="1200" b="1"/>
              <a:t> </a:t>
            </a:r>
            <a:endParaRPr sz="1200" b="1"/>
          </a:p>
          <a:p>
            <a:pPr marL="0" lvl="0" indent="0" algn="l" rtl="0">
              <a:lnSpc>
                <a:spcPct val="100000"/>
              </a:lnSpc>
              <a:spcBef>
                <a:spcPts val="100"/>
              </a:spcBef>
              <a:spcAft>
                <a:spcPts val="0"/>
              </a:spcAft>
              <a:buNone/>
            </a:pPr>
            <a:endParaRPr sz="1100"/>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CONSTRAINT</a:t>
            </a:r>
            <a:r>
              <a:rPr lang="en" sz="1100">
                <a:solidFill>
                  <a:schemeClr val="dk1"/>
                </a:solidFill>
              </a:rPr>
              <a:t> constraint_name]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FOREIGN</a:t>
            </a:r>
            <a:r>
              <a:rPr lang="en" sz="1100">
                <a:solidFill>
                  <a:schemeClr val="dk1"/>
                </a:solidFill>
              </a:rPr>
              <a:t> </a:t>
            </a:r>
            <a:r>
              <a:rPr lang="en" sz="1100" b="1">
                <a:solidFill>
                  <a:srgbClr val="006699"/>
                </a:solidFill>
              </a:rPr>
              <a:t>KEY</a:t>
            </a:r>
            <a:r>
              <a:rPr lang="en" sz="1100">
                <a:solidFill>
                  <a:schemeClr val="dk1"/>
                </a:solidFill>
              </a:rPr>
              <a:t> [foreign_key_name] (col_name, ...)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REFERENCES</a:t>
            </a:r>
            <a:r>
              <a:rPr lang="en" sz="1100">
                <a:solidFill>
                  <a:schemeClr val="dk1"/>
                </a:solidFill>
              </a:rPr>
              <a:t> parent_tbl_name (col_name,...)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ON</a:t>
            </a:r>
            <a:r>
              <a:rPr lang="en" sz="1100">
                <a:solidFill>
                  <a:schemeClr val="dk1"/>
                </a:solidFill>
              </a:rPr>
              <a:t> </a:t>
            </a:r>
            <a:r>
              <a:rPr lang="en" sz="1100" b="1">
                <a:solidFill>
                  <a:srgbClr val="006699"/>
                </a:solidFill>
              </a:rPr>
              <a:t>DELETE</a:t>
            </a:r>
            <a:r>
              <a:rPr lang="en" sz="1100">
                <a:solidFill>
                  <a:schemeClr val="dk1"/>
                </a:solidFill>
              </a:rPr>
              <a:t> referenceOption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ON</a:t>
            </a:r>
            <a:r>
              <a:rPr lang="en" sz="1100">
                <a:solidFill>
                  <a:schemeClr val="dk1"/>
                </a:solidFill>
              </a:rPr>
              <a:t> </a:t>
            </a:r>
            <a:r>
              <a:rPr lang="en" sz="1100" b="1">
                <a:solidFill>
                  <a:srgbClr val="006699"/>
                </a:solidFill>
              </a:rPr>
              <a:t>UPDATE</a:t>
            </a:r>
            <a:r>
              <a:rPr lang="en" sz="1100">
                <a:solidFill>
                  <a:schemeClr val="dk1"/>
                </a:solidFill>
              </a:rPr>
              <a:t> referenceOption  </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a:solidFill>
                  <a:schemeClr val="dk1"/>
                </a:solidFill>
              </a:rPr>
              <a:t>MySQL contains different referential options, which are given below:</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b="1">
                <a:solidFill>
                  <a:schemeClr val="dk1"/>
                </a:solidFill>
              </a:rPr>
              <a:t>CASCADE:</a:t>
            </a:r>
            <a:r>
              <a:rPr lang="en" sz="1100">
                <a:solidFill>
                  <a:schemeClr val="dk1"/>
                </a:solidFill>
              </a:rPr>
              <a:t> It is used when we delete or update any row from the parent table, the values of the matching rows in the child table will be deleted or updated automatically.</a:t>
            </a:r>
            <a:endParaRPr sz="1100">
              <a:solidFill>
                <a:schemeClr val="dk1"/>
              </a:solidFill>
            </a:endParaRPr>
          </a:p>
          <a:p>
            <a:pPr marL="0" lvl="0" indent="0" algn="l" rtl="0">
              <a:lnSpc>
                <a:spcPct val="115000"/>
              </a:lnSpc>
              <a:spcBef>
                <a:spcPts val="1200"/>
              </a:spcBef>
              <a:spcAft>
                <a:spcPts val="0"/>
              </a:spcAft>
              <a:buNone/>
            </a:pPr>
            <a:r>
              <a:rPr lang="en" sz="1100" b="1">
                <a:solidFill>
                  <a:srgbClr val="333333"/>
                </a:solidFill>
                <a:highlight>
                  <a:srgbClr val="FFFFFF"/>
                </a:highlight>
              </a:rPr>
              <a:t>RESTRICT:</a:t>
            </a:r>
            <a:r>
              <a:rPr lang="en" sz="1100">
                <a:solidFill>
                  <a:srgbClr val="333333"/>
                </a:solidFill>
                <a:highlight>
                  <a:srgbClr val="FFFFFF"/>
                </a:highlight>
              </a:rPr>
              <a:t> It is used when we delete or update any row from the parent table that has a matching row in the reference(child) table, MySQL does not allow to delete or update rows in the parent table.</a:t>
            </a:r>
            <a:endParaRPr sz="1100">
              <a:solidFill>
                <a:srgbClr val="333333"/>
              </a:solidFill>
              <a:highlight>
                <a:srgbClr val="FFFFFF"/>
              </a:highlight>
            </a:endParaRPr>
          </a:p>
          <a:p>
            <a:pPr marL="0" lvl="0" indent="0" algn="l" rtl="0">
              <a:lnSpc>
                <a:spcPct val="100000"/>
              </a:lnSpc>
              <a:spcBef>
                <a:spcPts val="1200"/>
              </a:spcBef>
              <a:spcAft>
                <a:spcPts val="0"/>
              </a:spcAft>
              <a:buNone/>
            </a:pPr>
            <a:r>
              <a:rPr lang="en" sz="1100" b="1">
                <a:solidFill>
                  <a:srgbClr val="333333"/>
                </a:solidFill>
                <a:highlight>
                  <a:srgbClr val="FFFFFF"/>
                </a:highlight>
              </a:rPr>
              <a:t>SET NULL:</a:t>
            </a:r>
            <a:r>
              <a:rPr lang="en" sz="1100">
                <a:solidFill>
                  <a:srgbClr val="333333"/>
                </a:solidFill>
                <a:highlight>
                  <a:srgbClr val="FFFFFF"/>
                </a:highlight>
              </a:rPr>
              <a:t> With this ON UPDATE and ON DELETE clauses option, if the referenced values in the parent table are deleted or modified, all related values in the child table are set to NULL value.</a:t>
            </a:r>
            <a:endParaRPr sz="1100">
              <a:solidFill>
                <a:srgbClr val="333333"/>
              </a:solidFill>
              <a:highlight>
                <a:srgbClr val="FFFFFF"/>
              </a:highlight>
            </a:endParaRPr>
          </a:p>
          <a:p>
            <a:pPr marL="0" lvl="0" indent="0" algn="l" rtl="0">
              <a:lnSpc>
                <a:spcPct val="100000"/>
              </a:lnSpc>
              <a:spcBef>
                <a:spcPts val="2100"/>
              </a:spcBef>
              <a:spcAft>
                <a:spcPts val="2100"/>
              </a:spcAft>
              <a:buNone/>
            </a:pPr>
            <a:r>
              <a:rPr lang="en" sz="1100" b="1">
                <a:solidFill>
                  <a:srgbClr val="333333"/>
                </a:solidFill>
                <a:highlight>
                  <a:srgbClr val="FFFFFF"/>
                </a:highlight>
              </a:rPr>
              <a:t>NO ACTION: </a:t>
            </a:r>
            <a:r>
              <a:rPr lang="en" sz="1100">
                <a:solidFill>
                  <a:srgbClr val="333333"/>
                </a:solidFill>
                <a:highlight>
                  <a:srgbClr val="FFFFFF"/>
                </a:highlight>
              </a:rPr>
              <a:t>When the ON UPDATE or ON DELETE clauses are set to NO ACTION, the performed update or delete operation in the parent table will fail with an error.</a:t>
            </a:r>
            <a:endParaRPr sz="1100">
              <a:solidFill>
                <a:srgbClr val="33333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txBox="1"/>
          <p:nvPr/>
        </p:nvSpPr>
        <p:spPr>
          <a:xfrm>
            <a:off x="160725" y="90425"/>
            <a:ext cx="8870700" cy="1424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C4125"/>
                </a:solidFill>
                <a:latin typeface="Arial"/>
                <a:ea typeface="Arial"/>
                <a:cs typeface="Arial"/>
                <a:sym typeface="Arial"/>
              </a:rPr>
              <a:t>Operators in Sql</a:t>
            </a:r>
            <a:endParaRPr sz="1800" b="1" i="0" u="sng" strike="noStrike" cap="none">
              <a:solidFill>
                <a:srgbClr val="CC412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C4125"/>
              </a:solidFill>
              <a:latin typeface="Arial"/>
              <a:ea typeface="Arial"/>
              <a:cs typeface="Arial"/>
              <a:sym typeface="Arial"/>
            </a:endParaRPr>
          </a:p>
          <a:p>
            <a:pPr marL="0" marR="0" lvl="0" indent="0" algn="l" rtl="0">
              <a:lnSpc>
                <a:spcPct val="115000"/>
              </a:lnSpc>
              <a:spcBef>
                <a:spcPts val="0"/>
              </a:spcBef>
              <a:spcAft>
                <a:spcPts val="1400"/>
              </a:spcAft>
              <a:buClr>
                <a:srgbClr val="000000"/>
              </a:buClr>
              <a:buSzPts val="1350"/>
              <a:buFont typeface="Arial"/>
              <a:buNone/>
            </a:pPr>
            <a:r>
              <a:rPr lang="en" sz="1350" b="0" i="0" u="none" strike="noStrike" cap="none">
                <a:solidFill>
                  <a:srgbClr val="444444"/>
                </a:solidFill>
                <a:highlight>
                  <a:srgbClr val="FFFFFF"/>
                </a:highlight>
                <a:latin typeface="Georgia"/>
                <a:ea typeface="Georgia"/>
                <a:cs typeface="Georgia"/>
                <a:sym typeface="Georgia"/>
              </a:rPr>
              <a:t>An operator is a reserved character or word which is used in a SQL statement to query our database. We use a WHERE clause to query a database using operators.Operators are needed to specify conditions in a SQL statement. </a:t>
            </a:r>
            <a:endParaRPr sz="1200" b="1" i="0" u="none" strike="noStrike" cap="none">
              <a:solidFill>
                <a:srgbClr val="CC4125"/>
              </a:solidFill>
              <a:latin typeface="Arial"/>
              <a:ea typeface="Arial"/>
              <a:cs typeface="Arial"/>
              <a:sym typeface="Arial"/>
            </a:endParaRPr>
          </a:p>
        </p:txBody>
      </p:sp>
      <p:graphicFrame>
        <p:nvGraphicFramePr>
          <p:cNvPr id="82" name="Google Shape;82;p6"/>
          <p:cNvGraphicFramePr/>
          <p:nvPr/>
        </p:nvGraphicFramePr>
        <p:xfrm>
          <a:off x="244450" y="1856375"/>
          <a:ext cx="8655100" cy="2520450"/>
        </p:xfrm>
        <a:graphic>
          <a:graphicData uri="http://schemas.openxmlformats.org/drawingml/2006/table">
            <a:tbl>
              <a:tblPr>
                <a:noFill/>
                <a:tableStyleId>{7F7AA30D-9182-49A4-A129-4399BBE980DB}</a:tableStyleId>
              </a:tblPr>
              <a:tblGrid>
                <a:gridCol w="585425">
                  <a:extLst>
                    <a:ext uri="{9D8B030D-6E8A-4147-A177-3AD203B41FA5}">
                      <a16:colId xmlns:a16="http://schemas.microsoft.com/office/drawing/2014/main" xmlns="" val="20000"/>
                    </a:ext>
                  </a:extLst>
                </a:gridCol>
                <a:gridCol w="2858250">
                  <a:extLst>
                    <a:ext uri="{9D8B030D-6E8A-4147-A177-3AD203B41FA5}">
                      <a16:colId xmlns:a16="http://schemas.microsoft.com/office/drawing/2014/main" xmlns="" val="20001"/>
                    </a:ext>
                  </a:extLst>
                </a:gridCol>
                <a:gridCol w="5211425">
                  <a:extLst>
                    <a:ext uri="{9D8B030D-6E8A-4147-A177-3AD203B41FA5}">
                      <a16:colId xmlns:a16="http://schemas.microsoft.com/office/drawing/2014/main" xmlns="" val="20002"/>
                    </a:ext>
                  </a:extLst>
                </a:gridCol>
              </a:tblGrid>
              <a:tr h="51290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dirty="0">
                          <a:solidFill>
                            <a:srgbClr val="C45911"/>
                          </a:solidFill>
                        </a:rPr>
                        <a:t> </a:t>
                      </a:r>
                      <a:endParaRPr sz="1400" b="1" u="none" strike="noStrike" cap="none" dirty="0">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 sz="1800" b="1" u="none" strike="noStrike" cap="none">
                          <a:solidFill>
                            <a:srgbClr val="C45911"/>
                          </a:solidFill>
                        </a:rPr>
                        <a:t>Types</a:t>
                      </a:r>
                      <a:endParaRPr sz="18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 sz="1800" b="1" u="none" strike="noStrike" cap="none">
                          <a:solidFill>
                            <a:srgbClr val="C45911"/>
                          </a:solidFill>
                        </a:rPr>
                        <a:t>Operators</a:t>
                      </a:r>
                      <a:endParaRPr sz="18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extLst>
                  <a:ext uri="{0D108BD9-81ED-4DB2-BD59-A6C34878D82A}">
                    <a16:rowId xmlns:a16="http://schemas.microsoft.com/office/drawing/2014/main" xmlns="" val="10000"/>
                  </a:ext>
                </a:extLst>
              </a:tr>
              <a:tr h="7757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1.</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Arithmetic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 , -, *, /, %</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extLst>
                  <a:ext uri="{0D108BD9-81ED-4DB2-BD59-A6C34878D82A}">
                    <a16:rowId xmlns:a16="http://schemas.microsoft.com/office/drawing/2014/main" xmlns="" val="10001"/>
                  </a:ext>
                </a:extLst>
              </a:tr>
              <a:tr h="7757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2.</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Comparison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&lt;, &gt;, =, !=, &lt;=, &gt;=</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extLst>
                  <a:ext uri="{0D108BD9-81ED-4DB2-BD59-A6C34878D82A}">
                    <a16:rowId xmlns:a16="http://schemas.microsoft.com/office/drawing/2014/main" xmlns="" val="10002"/>
                  </a:ext>
                </a:extLst>
              </a:tr>
              <a:tr h="4560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3.</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Logical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dirty="0">
                          <a:solidFill>
                            <a:srgbClr val="C45911"/>
                          </a:solidFill>
                        </a:rPr>
                        <a:t>AND, OR, </a:t>
                      </a:r>
                      <a:r>
                        <a:rPr lang="en" dirty="0">
                          <a:solidFill>
                            <a:srgbClr val="C45911"/>
                          </a:solidFill>
                        </a:rPr>
                        <a:t>NOT,</a:t>
                      </a:r>
                      <a:r>
                        <a:rPr lang="en" sz="1400" u="none" strike="noStrike" cap="none" dirty="0">
                          <a:solidFill>
                            <a:srgbClr val="C45911"/>
                          </a:solidFill>
                        </a:rPr>
                        <a:t>BETWEEN, IN, ANY, </a:t>
                      </a:r>
                      <a:r>
                        <a:rPr lang="en" dirty="0">
                          <a:solidFill>
                            <a:srgbClr val="C45911"/>
                          </a:solidFill>
                        </a:rPr>
                        <a:t>ALL,</a:t>
                      </a:r>
                      <a:r>
                        <a:rPr lang="en" sz="1400" u="none" strike="noStrike" cap="none" dirty="0">
                          <a:solidFill>
                            <a:srgbClr val="C45911"/>
                          </a:solidFill>
                        </a:rPr>
                        <a:t>LIKE</a:t>
                      </a:r>
                      <a:endParaRPr sz="1400" u="none" strike="noStrike" cap="none" dirty="0">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13275997f13_1_9"/>
          <p:cNvSpPr txBox="1"/>
          <p:nvPr/>
        </p:nvSpPr>
        <p:spPr>
          <a:xfrm>
            <a:off x="222150" y="191100"/>
            <a:ext cx="8699700" cy="4761300"/>
          </a:xfrm>
          <a:prstGeom prst="rect">
            <a:avLst/>
          </a:prstGeom>
          <a:noFill/>
          <a:ln>
            <a:noFill/>
          </a:ln>
        </p:spPr>
        <p:txBody>
          <a:bodyPr spcFirstLastPara="1" wrap="square" lIns="91425" tIns="91425" rIns="91425" bIns="91425" anchor="t" anchorCtr="0">
            <a:spAutoFit/>
          </a:bodyPr>
          <a:lstStyle/>
          <a:p>
            <a:pPr marL="228600" lvl="0" indent="-179705" algn="l" rtl="0">
              <a:lnSpc>
                <a:spcPct val="90000"/>
              </a:lnSpc>
              <a:spcBef>
                <a:spcPts val="0"/>
              </a:spcBef>
              <a:spcAft>
                <a:spcPts val="0"/>
              </a:spcAft>
              <a:buClr>
                <a:schemeClr val="dk1"/>
              </a:buClr>
              <a:buSzPts val="1400"/>
              <a:buChar char="•"/>
            </a:pPr>
            <a:r>
              <a:rPr lang="en" dirty="0">
                <a:solidFill>
                  <a:schemeClr val="dk1"/>
                </a:solidFill>
              </a:rPr>
              <a:t>create database data1;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use dh1;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create table demo1(id int,name varchar(66),primary key(id));</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demo1 values(1,'Aditi');</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demo1 values(2,'simran');</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select * from demo1;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create table emp(e_id int,name varchar(88),id int,primary key(e_id),foreign key(id)references demo1(id));</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emp values(11,'xyz',1);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emp values(13,'pqr',2);</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select * from emp;</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create table stud(s_id int,s_name varchar(88),age int,id int,e_id int,primary key(s_id),foreign key(id)references demo1(id),foreign key(e_id)references emp(e_id));</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stud values(111,'amit',9,1,11);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stud values(112,'riya',9,1,11);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select * from stud;</a:t>
            </a:r>
            <a:endParaRPr dirty="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13275997f13_1_13"/>
          <p:cNvSpPr txBox="1"/>
          <p:nvPr/>
        </p:nvSpPr>
        <p:spPr>
          <a:xfrm>
            <a:off x="200925" y="120550"/>
            <a:ext cx="8780100" cy="5043900"/>
          </a:xfrm>
          <a:prstGeom prst="rect">
            <a:avLst/>
          </a:prstGeom>
          <a:noFill/>
          <a:ln>
            <a:noFill/>
          </a:ln>
        </p:spPr>
        <p:txBody>
          <a:bodyPr spcFirstLastPara="1" wrap="square" lIns="91425" tIns="91425" rIns="91425" bIns="91425" anchor="t" anchorCtr="0">
            <a:spAutoFit/>
          </a:bodyPr>
          <a:lstStyle/>
          <a:p>
            <a:pPr marL="0" marR="25400" lvl="0" indent="0" algn="l" rtl="0">
              <a:lnSpc>
                <a:spcPct val="156250"/>
              </a:lnSpc>
              <a:spcBef>
                <a:spcPts val="1500"/>
              </a:spcBef>
              <a:spcAft>
                <a:spcPts val="0"/>
              </a:spcAft>
              <a:buNone/>
            </a:pPr>
            <a:r>
              <a:rPr lang="en" b="1" u="sng" dirty="0">
                <a:solidFill>
                  <a:srgbClr val="C45911"/>
                </a:solidFill>
                <a:highlight>
                  <a:srgbClr val="FFFFFF"/>
                </a:highlight>
              </a:rPr>
              <a:t>2. Using ALTER TABLE Statement:</a:t>
            </a:r>
            <a:endParaRPr b="1" u="sng" dirty="0">
              <a:solidFill>
                <a:srgbClr val="C45911"/>
              </a:solidFill>
              <a:highlight>
                <a:schemeClr val="lt1"/>
              </a:highlight>
            </a:endParaRPr>
          </a:p>
          <a:p>
            <a:pPr marL="0" lvl="0" indent="0" algn="l" rtl="0">
              <a:lnSpc>
                <a:spcPct val="100000"/>
              </a:lnSpc>
              <a:spcBef>
                <a:spcPts val="1200"/>
              </a:spcBef>
              <a:spcAft>
                <a:spcPts val="0"/>
              </a:spcAft>
              <a:buNone/>
            </a:pPr>
            <a:r>
              <a:rPr lang="en" sz="1200" b="1" dirty="0">
                <a:solidFill>
                  <a:schemeClr val="dk1"/>
                </a:solidFill>
                <a:highlight>
                  <a:schemeClr val="lt1"/>
                </a:highlight>
              </a:rPr>
              <a:t>ALTER</a:t>
            </a:r>
            <a:r>
              <a:rPr lang="en" sz="1200" dirty="0">
                <a:solidFill>
                  <a:schemeClr val="dk1"/>
                </a:solidFill>
                <a:highlight>
                  <a:schemeClr val="lt1"/>
                </a:highlight>
              </a:rPr>
              <a:t> </a:t>
            </a:r>
            <a:r>
              <a:rPr lang="en" sz="1200" b="1" dirty="0">
                <a:solidFill>
                  <a:schemeClr val="dk1"/>
                </a:solidFill>
                <a:highlight>
                  <a:schemeClr val="lt1"/>
                </a:highlight>
              </a:rPr>
              <a:t>TABLE</a:t>
            </a:r>
            <a:r>
              <a:rPr lang="en" sz="1200" dirty="0">
                <a:solidFill>
                  <a:schemeClr val="dk1"/>
                </a:solidFill>
                <a:highlight>
                  <a:schemeClr val="lt1"/>
                </a:highlight>
              </a:rPr>
              <a:t> Contact </a:t>
            </a:r>
            <a:r>
              <a:rPr lang="en" sz="1200" b="1" dirty="0">
                <a:solidFill>
                  <a:schemeClr val="dk1"/>
                </a:solidFill>
                <a:highlight>
                  <a:schemeClr val="lt1"/>
                </a:highlight>
              </a:rPr>
              <a:t>ADD</a:t>
            </a:r>
            <a:r>
              <a:rPr lang="en" sz="1200" dirty="0">
                <a:solidFill>
                  <a:schemeClr val="dk1"/>
                </a:solidFill>
                <a:highlight>
                  <a:schemeClr val="lt1"/>
                </a:highlight>
              </a:rPr>
              <a:t> </a:t>
            </a:r>
            <a:r>
              <a:rPr lang="en" sz="1200" b="1" dirty="0">
                <a:solidFill>
                  <a:schemeClr val="dk1"/>
                </a:solidFill>
                <a:highlight>
                  <a:schemeClr val="lt1"/>
                </a:highlight>
              </a:rPr>
              <a:t>CONSTRAINT</a:t>
            </a:r>
            <a:r>
              <a:rPr lang="en" sz="1200" dirty="0">
                <a:solidFill>
                  <a:schemeClr val="dk1"/>
                </a:solidFill>
                <a:highlight>
                  <a:schemeClr val="lt1"/>
                </a:highlight>
              </a:rPr>
              <a:t> fk_person  </a:t>
            </a:r>
            <a:endParaRPr sz="1200" dirty="0">
              <a:solidFill>
                <a:schemeClr val="dk1"/>
              </a:solidFill>
              <a:highlight>
                <a:schemeClr val="lt1"/>
              </a:highlight>
            </a:endParaRPr>
          </a:p>
          <a:p>
            <a:pPr marL="0" lvl="0" indent="0" algn="l" rtl="0">
              <a:lnSpc>
                <a:spcPct val="100000"/>
              </a:lnSpc>
              <a:spcBef>
                <a:spcPts val="300"/>
              </a:spcBef>
              <a:spcAft>
                <a:spcPts val="0"/>
              </a:spcAft>
              <a:buNone/>
            </a:pPr>
            <a:r>
              <a:rPr lang="en" sz="1200" b="1" dirty="0">
                <a:solidFill>
                  <a:schemeClr val="dk1"/>
                </a:solidFill>
                <a:highlight>
                  <a:schemeClr val="lt1"/>
                </a:highlight>
              </a:rPr>
              <a:t>FOREIGN</a:t>
            </a:r>
            <a:r>
              <a:rPr lang="en" sz="1200" dirty="0">
                <a:solidFill>
                  <a:schemeClr val="dk1"/>
                </a:solidFill>
                <a:highlight>
                  <a:schemeClr val="lt1"/>
                </a:highlight>
              </a:rPr>
              <a:t> </a:t>
            </a:r>
            <a:r>
              <a:rPr lang="en" sz="1200" b="1" dirty="0">
                <a:solidFill>
                  <a:schemeClr val="dk1"/>
                </a:solidFill>
                <a:highlight>
                  <a:schemeClr val="lt1"/>
                </a:highlight>
              </a:rPr>
              <a:t>KEY</a:t>
            </a:r>
            <a:r>
              <a:rPr lang="en" sz="1200" dirty="0">
                <a:solidFill>
                  <a:schemeClr val="dk1"/>
                </a:solidFill>
                <a:highlight>
                  <a:schemeClr val="lt1"/>
                </a:highlight>
              </a:rPr>
              <a:t> (PERSON_ID ) </a:t>
            </a:r>
            <a:r>
              <a:rPr lang="en" sz="1200" b="1" dirty="0">
                <a:solidFill>
                  <a:schemeClr val="dk1"/>
                </a:solidFill>
                <a:highlight>
                  <a:schemeClr val="lt1"/>
                </a:highlight>
              </a:rPr>
              <a:t>REFERENCES</a:t>
            </a:r>
            <a:r>
              <a:rPr lang="en" sz="1200" dirty="0">
                <a:solidFill>
                  <a:schemeClr val="dk1"/>
                </a:solidFill>
                <a:highlight>
                  <a:schemeClr val="lt1"/>
                </a:highlight>
              </a:rPr>
              <a:t> Person (PERSON_ ID ) </a:t>
            </a:r>
            <a:r>
              <a:rPr lang="en" sz="1200" b="1" dirty="0">
                <a:solidFill>
                  <a:schemeClr val="dk1"/>
                </a:solidFill>
                <a:highlight>
                  <a:schemeClr val="lt1"/>
                </a:highlight>
              </a:rPr>
              <a:t>ON</a:t>
            </a:r>
            <a:r>
              <a:rPr lang="en" sz="1200" dirty="0">
                <a:solidFill>
                  <a:schemeClr val="dk1"/>
                </a:solidFill>
                <a:highlight>
                  <a:schemeClr val="lt1"/>
                </a:highlight>
              </a:rPr>
              <a:t> </a:t>
            </a:r>
            <a:r>
              <a:rPr lang="en" sz="1200" b="1" dirty="0">
                <a:solidFill>
                  <a:schemeClr val="dk1"/>
                </a:solidFill>
                <a:highlight>
                  <a:schemeClr val="lt1"/>
                </a:highlight>
              </a:rPr>
              <a:t>DELETE</a:t>
            </a:r>
            <a:r>
              <a:rPr lang="en" sz="1200" dirty="0">
                <a:solidFill>
                  <a:schemeClr val="dk1"/>
                </a:solidFill>
                <a:highlight>
                  <a:schemeClr val="lt1"/>
                </a:highlight>
              </a:rPr>
              <a:t> </a:t>
            </a:r>
            <a:r>
              <a:rPr lang="en" sz="1200" b="1" dirty="0">
                <a:solidFill>
                  <a:schemeClr val="dk1"/>
                </a:solidFill>
                <a:highlight>
                  <a:schemeClr val="lt1"/>
                </a:highlight>
              </a:rPr>
              <a:t>CASCADE</a:t>
            </a:r>
            <a:r>
              <a:rPr lang="en" sz="1200" dirty="0">
                <a:solidFill>
                  <a:schemeClr val="dk1"/>
                </a:solidFill>
                <a:highlight>
                  <a:schemeClr val="lt1"/>
                </a:highlight>
              </a:rPr>
              <a:t> </a:t>
            </a:r>
            <a:r>
              <a:rPr lang="en" sz="1200" b="1" dirty="0">
                <a:solidFill>
                  <a:schemeClr val="dk1"/>
                </a:solidFill>
                <a:highlight>
                  <a:schemeClr val="lt1"/>
                </a:highlight>
              </a:rPr>
              <a:t>ON</a:t>
            </a:r>
            <a:r>
              <a:rPr lang="en" sz="1200" dirty="0">
                <a:solidFill>
                  <a:schemeClr val="dk1"/>
                </a:solidFill>
                <a:highlight>
                  <a:schemeClr val="lt1"/>
                </a:highlight>
              </a:rPr>
              <a:t> </a:t>
            </a:r>
            <a:r>
              <a:rPr lang="en" sz="1200" b="1" dirty="0">
                <a:solidFill>
                  <a:schemeClr val="dk1"/>
                </a:solidFill>
                <a:highlight>
                  <a:schemeClr val="lt1"/>
                </a:highlight>
              </a:rPr>
              <a:t>UPDATE</a:t>
            </a:r>
            <a:r>
              <a:rPr lang="en" sz="1200" dirty="0">
                <a:solidFill>
                  <a:schemeClr val="dk1"/>
                </a:solidFill>
                <a:highlight>
                  <a:schemeClr val="lt1"/>
                </a:highlight>
              </a:rPr>
              <a:t> </a:t>
            </a:r>
            <a:r>
              <a:rPr lang="en" sz="1200" b="1" dirty="0">
                <a:solidFill>
                  <a:schemeClr val="dk1"/>
                </a:solidFill>
                <a:highlight>
                  <a:schemeClr val="lt1"/>
                </a:highlight>
              </a:rPr>
              <a:t>RESTRICT</a:t>
            </a:r>
            <a:r>
              <a:rPr lang="en" sz="1200" dirty="0">
                <a:solidFill>
                  <a:schemeClr val="dk1"/>
                </a:solidFill>
                <a:highlight>
                  <a:schemeClr val="lt1"/>
                </a:highlight>
              </a:rPr>
              <a:t>;  </a:t>
            </a:r>
            <a:endParaRPr sz="1200" dirty="0">
              <a:solidFill>
                <a:schemeClr val="dk1"/>
              </a:solidFill>
              <a:highlight>
                <a:schemeClr val="lt1"/>
              </a:highlight>
            </a:endParaRPr>
          </a:p>
          <a:p>
            <a:pPr marL="0" lvl="0" indent="0" algn="l" rtl="0">
              <a:lnSpc>
                <a:spcPct val="100000"/>
              </a:lnSpc>
              <a:spcBef>
                <a:spcPts val="300"/>
              </a:spcBef>
              <a:spcAft>
                <a:spcPts val="0"/>
              </a:spcAft>
              <a:buNone/>
            </a:pPr>
            <a:endParaRPr sz="1200" dirty="0">
              <a:solidFill>
                <a:schemeClr val="dk1"/>
              </a:solidFill>
              <a:highlight>
                <a:schemeClr val="lt1"/>
              </a:highlight>
            </a:endParaRPr>
          </a:p>
          <a:p>
            <a:pPr marL="0" lvl="0" indent="0" algn="just" rtl="0">
              <a:lnSpc>
                <a:spcPct val="115000"/>
              </a:lnSpc>
              <a:spcBef>
                <a:spcPts val="1200"/>
              </a:spcBef>
              <a:spcAft>
                <a:spcPts val="0"/>
              </a:spcAft>
              <a:buClr>
                <a:schemeClr val="dk1"/>
              </a:buClr>
              <a:buSzPts val="1100"/>
              <a:buFont typeface="Arial"/>
              <a:buNone/>
            </a:pPr>
            <a:r>
              <a:rPr lang="en" sz="1500" b="1" dirty="0">
                <a:solidFill>
                  <a:schemeClr val="dk1"/>
                </a:solidFill>
                <a:highlight>
                  <a:srgbClr val="FBE4D5"/>
                </a:highlight>
              </a:rPr>
              <a:t>Table: Person</a:t>
            </a:r>
            <a:endParaRPr sz="1500" b="1" dirty="0">
              <a:solidFill>
                <a:schemeClr val="dk1"/>
              </a:solidFill>
              <a:highlight>
                <a:srgbClr val="FBE4D5"/>
              </a:highlight>
            </a:endParaRPr>
          </a:p>
          <a:p>
            <a:pPr marL="0" lvl="0" indent="0" algn="l" rtl="0">
              <a:lnSpc>
                <a:spcPct val="100000"/>
              </a:lnSpc>
              <a:spcBef>
                <a:spcPts val="1200"/>
              </a:spcBef>
              <a:spcAft>
                <a:spcPts val="0"/>
              </a:spcAft>
              <a:buNone/>
            </a:pPr>
            <a:r>
              <a:rPr lang="en" sz="1200" b="1" dirty="0">
                <a:solidFill>
                  <a:schemeClr val="dk1"/>
                </a:solidFill>
                <a:highlight>
                  <a:schemeClr val="lt1"/>
                </a:highlight>
              </a:rPr>
              <a:t>CREATE</a:t>
            </a:r>
            <a:r>
              <a:rPr lang="en" sz="1200" dirty="0">
                <a:solidFill>
                  <a:schemeClr val="dk1"/>
                </a:solidFill>
                <a:highlight>
                  <a:schemeClr val="lt1"/>
                </a:highlight>
              </a:rPr>
              <a:t> </a:t>
            </a:r>
            <a:r>
              <a:rPr lang="en" sz="1200" b="1" dirty="0">
                <a:solidFill>
                  <a:schemeClr val="dk1"/>
                </a:solidFill>
                <a:highlight>
                  <a:schemeClr val="lt1"/>
                </a:highlight>
              </a:rPr>
              <a:t>TABLE</a:t>
            </a:r>
            <a:r>
              <a:rPr lang="en" sz="1200" dirty="0">
                <a:solidFill>
                  <a:schemeClr val="dk1"/>
                </a:solidFill>
                <a:highlight>
                  <a:schemeClr val="lt1"/>
                </a:highlight>
              </a:rPr>
              <a:t> Person (  </a:t>
            </a:r>
            <a:endParaRPr sz="1200" dirty="0">
              <a:solidFill>
                <a:schemeClr val="dk1"/>
              </a:solidFill>
              <a:highlight>
                <a:schemeClr val="lt1"/>
              </a:highlight>
            </a:endParaRPr>
          </a:p>
          <a:p>
            <a:pPr marL="0" lvl="0" indent="0" algn="l" rtl="0">
              <a:lnSpc>
                <a:spcPct val="100000"/>
              </a:lnSpc>
              <a:spcBef>
                <a:spcPts val="100"/>
              </a:spcBef>
              <a:spcAft>
                <a:spcPts val="0"/>
              </a:spcAft>
              <a:buNone/>
            </a:pPr>
            <a:r>
              <a:rPr lang="en" sz="1200" dirty="0">
                <a:solidFill>
                  <a:schemeClr val="dk1"/>
                </a:solidFill>
                <a:highlight>
                  <a:schemeClr val="lt1"/>
                </a:highlight>
              </a:rPr>
              <a:t>  PERSON_ID </a:t>
            </a:r>
            <a:r>
              <a:rPr lang="en" sz="1200" b="1" dirty="0">
                <a:solidFill>
                  <a:schemeClr val="dk1"/>
                </a:solidFill>
                <a:highlight>
                  <a:schemeClr val="lt1"/>
                </a:highlight>
              </a:rPr>
              <a:t>INT</a:t>
            </a:r>
            <a:r>
              <a:rPr lang="en" sz="1200" dirty="0">
                <a:solidFill>
                  <a:schemeClr val="dk1"/>
                </a:solidFill>
                <a:highlight>
                  <a:schemeClr val="lt1"/>
                </a:highlight>
              </a:rPr>
              <a:t> NOT NULL AUTO_INCREMENT,  </a:t>
            </a:r>
            <a:endParaRPr sz="1200" dirty="0">
              <a:solidFill>
                <a:schemeClr val="dk1"/>
              </a:solidFill>
              <a:highlight>
                <a:schemeClr val="lt1"/>
              </a:highlight>
            </a:endParaRPr>
          </a:p>
          <a:p>
            <a:pPr marL="0" lvl="0" indent="0" algn="l" rtl="0">
              <a:lnSpc>
                <a:spcPct val="100000"/>
              </a:lnSpc>
              <a:spcBef>
                <a:spcPts val="100"/>
              </a:spcBef>
              <a:spcAft>
                <a:spcPts val="0"/>
              </a:spcAft>
              <a:buNone/>
            </a:pPr>
            <a:r>
              <a:rPr lang="en" sz="1200" dirty="0">
                <a:solidFill>
                  <a:schemeClr val="dk1"/>
                </a:solidFill>
                <a:highlight>
                  <a:schemeClr val="lt1"/>
                </a:highlight>
              </a:rPr>
              <a:t>  </a:t>
            </a:r>
            <a:r>
              <a:rPr lang="en" sz="1200" b="1" dirty="0">
                <a:solidFill>
                  <a:schemeClr val="dk1"/>
                </a:solidFill>
                <a:highlight>
                  <a:schemeClr val="lt1"/>
                </a:highlight>
              </a:rPr>
              <a:t>Name</a:t>
            </a:r>
            <a:r>
              <a:rPr lang="en" sz="1200" dirty="0">
                <a:solidFill>
                  <a:schemeClr val="dk1"/>
                </a:solidFill>
                <a:highlight>
                  <a:schemeClr val="lt1"/>
                </a:highlight>
              </a:rPr>
              <a:t> </a:t>
            </a:r>
            <a:r>
              <a:rPr lang="en" sz="1200" b="1" dirty="0">
                <a:solidFill>
                  <a:schemeClr val="dk1"/>
                </a:solidFill>
                <a:highlight>
                  <a:schemeClr val="lt1"/>
                </a:highlight>
              </a:rPr>
              <a:t>varchar</a:t>
            </a:r>
            <a:r>
              <a:rPr lang="en" sz="1200" dirty="0">
                <a:solidFill>
                  <a:schemeClr val="dk1"/>
                </a:solidFill>
                <a:highlight>
                  <a:schemeClr val="lt1"/>
                </a:highlight>
              </a:rPr>
              <a:t>(50) NOT NULL,  </a:t>
            </a:r>
            <a:endParaRPr sz="1200" dirty="0">
              <a:solidFill>
                <a:schemeClr val="dk1"/>
              </a:solidFill>
              <a:highlight>
                <a:schemeClr val="lt1"/>
              </a:highlight>
            </a:endParaRPr>
          </a:p>
          <a:p>
            <a:pPr marL="0" lvl="0" indent="0" algn="l" rtl="0">
              <a:lnSpc>
                <a:spcPct val="100000"/>
              </a:lnSpc>
              <a:spcBef>
                <a:spcPts val="100"/>
              </a:spcBef>
              <a:spcAft>
                <a:spcPts val="0"/>
              </a:spcAft>
              <a:buNone/>
            </a:pPr>
            <a:r>
              <a:rPr lang="en" sz="1200" dirty="0">
                <a:solidFill>
                  <a:schemeClr val="dk1"/>
                </a:solidFill>
                <a:highlight>
                  <a:schemeClr val="lt1"/>
                </a:highlight>
              </a:rPr>
              <a:t>  City </a:t>
            </a:r>
            <a:r>
              <a:rPr lang="en" sz="1200" b="1" dirty="0">
                <a:solidFill>
                  <a:schemeClr val="dk1"/>
                </a:solidFill>
                <a:highlight>
                  <a:schemeClr val="lt1"/>
                </a:highlight>
              </a:rPr>
              <a:t>varchar</a:t>
            </a:r>
            <a:r>
              <a:rPr lang="en" sz="1200" dirty="0">
                <a:solidFill>
                  <a:schemeClr val="dk1"/>
                </a:solidFill>
                <a:highlight>
                  <a:schemeClr val="lt1"/>
                </a:highlight>
              </a:rPr>
              <a:t>(50) NOT NULL,  </a:t>
            </a:r>
            <a:endParaRPr sz="1200" dirty="0">
              <a:solidFill>
                <a:schemeClr val="dk1"/>
              </a:solidFill>
              <a:highlight>
                <a:schemeClr val="lt1"/>
              </a:highlight>
            </a:endParaRPr>
          </a:p>
          <a:p>
            <a:pPr marL="0" lvl="0" indent="0" algn="l" rtl="0">
              <a:lnSpc>
                <a:spcPct val="100000"/>
              </a:lnSpc>
              <a:spcBef>
                <a:spcPts val="100"/>
              </a:spcBef>
              <a:spcAft>
                <a:spcPts val="0"/>
              </a:spcAft>
              <a:buNone/>
            </a:pPr>
            <a:r>
              <a:rPr lang="en" sz="1200" dirty="0">
                <a:solidFill>
                  <a:schemeClr val="dk1"/>
                </a:solidFill>
                <a:highlight>
                  <a:schemeClr val="lt1"/>
                </a:highlight>
              </a:rPr>
              <a:t>  </a:t>
            </a:r>
            <a:r>
              <a:rPr lang="en" sz="1200" b="1" dirty="0">
                <a:solidFill>
                  <a:schemeClr val="dk1"/>
                </a:solidFill>
                <a:highlight>
                  <a:schemeClr val="lt1"/>
                </a:highlight>
              </a:rPr>
              <a:t>PRIMARY</a:t>
            </a:r>
            <a:r>
              <a:rPr lang="en" sz="1200" dirty="0">
                <a:solidFill>
                  <a:schemeClr val="dk1"/>
                </a:solidFill>
                <a:highlight>
                  <a:schemeClr val="lt1"/>
                </a:highlight>
              </a:rPr>
              <a:t> </a:t>
            </a:r>
            <a:r>
              <a:rPr lang="en" sz="1200" b="1" dirty="0">
                <a:solidFill>
                  <a:schemeClr val="dk1"/>
                </a:solidFill>
                <a:highlight>
                  <a:schemeClr val="lt1"/>
                </a:highlight>
              </a:rPr>
              <a:t>KEY</a:t>
            </a:r>
            <a:r>
              <a:rPr lang="en" sz="1200" dirty="0">
                <a:solidFill>
                  <a:schemeClr val="dk1"/>
                </a:solidFill>
                <a:highlight>
                  <a:schemeClr val="lt1"/>
                </a:highlight>
              </a:rPr>
              <a:t> (PERSON_ID)  </a:t>
            </a:r>
            <a:endParaRPr sz="1200" dirty="0">
              <a:solidFill>
                <a:schemeClr val="dk1"/>
              </a:solidFill>
              <a:highlight>
                <a:schemeClr val="lt1"/>
              </a:highlight>
            </a:endParaRPr>
          </a:p>
          <a:p>
            <a:pPr marL="0" lvl="0" indent="0" algn="l" rtl="0">
              <a:lnSpc>
                <a:spcPct val="100000"/>
              </a:lnSpc>
              <a:spcBef>
                <a:spcPts val="100"/>
              </a:spcBef>
              <a:spcAft>
                <a:spcPts val="0"/>
              </a:spcAft>
              <a:buNone/>
            </a:pPr>
            <a:r>
              <a:rPr lang="en" sz="1200" dirty="0">
                <a:solidFill>
                  <a:schemeClr val="dk1"/>
                </a:solidFill>
                <a:highlight>
                  <a:schemeClr val="lt1"/>
                </a:highlight>
              </a:rPr>
              <a:t>);  </a:t>
            </a:r>
            <a:endParaRPr sz="1200" dirty="0">
              <a:solidFill>
                <a:schemeClr val="dk1"/>
              </a:solidFill>
              <a:highlight>
                <a:schemeClr val="lt1"/>
              </a:highlight>
            </a:endParaRPr>
          </a:p>
          <a:p>
            <a:pPr marL="0" lvl="0" indent="0" algn="just" rtl="0">
              <a:lnSpc>
                <a:spcPct val="115000"/>
              </a:lnSpc>
              <a:spcBef>
                <a:spcPts val="1200"/>
              </a:spcBef>
              <a:spcAft>
                <a:spcPts val="0"/>
              </a:spcAft>
              <a:buClr>
                <a:schemeClr val="dk1"/>
              </a:buClr>
              <a:buSzPts val="1100"/>
              <a:buFont typeface="Arial"/>
              <a:buNone/>
            </a:pPr>
            <a:r>
              <a:rPr lang="en" sz="1600" b="1" dirty="0">
                <a:solidFill>
                  <a:schemeClr val="dk1"/>
                </a:solidFill>
                <a:highlight>
                  <a:srgbClr val="FBE4D5"/>
                </a:highlight>
              </a:rPr>
              <a:t>Table: Contact</a:t>
            </a:r>
            <a:endParaRPr sz="1600" b="1" dirty="0">
              <a:solidFill>
                <a:schemeClr val="dk1"/>
              </a:solidFill>
              <a:highlight>
                <a:srgbClr val="FBE4D5"/>
              </a:highlight>
            </a:endParaRPr>
          </a:p>
          <a:p>
            <a:pPr marL="0" lvl="0" indent="0" algn="l" rtl="0">
              <a:lnSpc>
                <a:spcPct val="100000"/>
              </a:lnSpc>
              <a:spcBef>
                <a:spcPts val="1200"/>
              </a:spcBef>
              <a:spcAft>
                <a:spcPts val="0"/>
              </a:spcAft>
              <a:buNone/>
            </a:pPr>
            <a:r>
              <a:rPr lang="en" sz="1200" b="1" dirty="0">
                <a:solidFill>
                  <a:schemeClr val="dk1"/>
                </a:solidFill>
                <a:highlight>
                  <a:schemeClr val="lt1"/>
                </a:highlight>
              </a:rPr>
              <a:t>CREATE</a:t>
            </a:r>
            <a:r>
              <a:rPr lang="en" sz="1200" dirty="0">
                <a:solidFill>
                  <a:schemeClr val="dk1"/>
                </a:solidFill>
                <a:highlight>
                  <a:schemeClr val="lt1"/>
                </a:highlight>
              </a:rPr>
              <a:t> </a:t>
            </a:r>
            <a:r>
              <a:rPr lang="en" sz="1200" b="1" dirty="0">
                <a:solidFill>
                  <a:schemeClr val="dk1"/>
                </a:solidFill>
                <a:highlight>
                  <a:schemeClr val="lt1"/>
                </a:highlight>
              </a:rPr>
              <a:t>TABLE</a:t>
            </a:r>
            <a:r>
              <a:rPr lang="en" sz="1200" dirty="0">
                <a:solidFill>
                  <a:schemeClr val="dk1"/>
                </a:solidFill>
                <a:highlight>
                  <a:schemeClr val="lt1"/>
                </a:highlight>
              </a:rPr>
              <a:t> Contact (  </a:t>
            </a:r>
            <a:endParaRPr sz="1200" dirty="0">
              <a:solidFill>
                <a:schemeClr val="dk1"/>
              </a:solidFill>
              <a:highlight>
                <a:schemeClr val="lt1"/>
              </a:highlight>
            </a:endParaRPr>
          </a:p>
          <a:p>
            <a:pPr marL="0" lvl="0" indent="0" algn="l" rtl="0">
              <a:lnSpc>
                <a:spcPct val="100000"/>
              </a:lnSpc>
              <a:spcBef>
                <a:spcPts val="100"/>
              </a:spcBef>
              <a:spcAft>
                <a:spcPts val="0"/>
              </a:spcAft>
              <a:buNone/>
            </a:pPr>
            <a:r>
              <a:rPr lang="en" sz="1200" dirty="0">
                <a:solidFill>
                  <a:schemeClr val="dk1"/>
                </a:solidFill>
                <a:highlight>
                  <a:schemeClr val="lt1"/>
                </a:highlight>
              </a:rPr>
              <a:t>  C_ID </a:t>
            </a:r>
            <a:r>
              <a:rPr lang="en" sz="1200" b="1" dirty="0">
                <a:solidFill>
                  <a:schemeClr val="dk1"/>
                </a:solidFill>
                <a:highlight>
                  <a:schemeClr val="lt1"/>
                </a:highlight>
              </a:rPr>
              <a:t>INT</a:t>
            </a:r>
            <a:r>
              <a:rPr lang="en" sz="1200" dirty="0">
                <a:solidFill>
                  <a:schemeClr val="dk1"/>
                </a:solidFill>
                <a:highlight>
                  <a:schemeClr val="lt1"/>
                </a:highlight>
              </a:rPr>
              <a:t>,  </a:t>
            </a:r>
            <a:endParaRPr sz="1200" dirty="0">
              <a:solidFill>
                <a:schemeClr val="dk1"/>
              </a:solidFill>
              <a:highlight>
                <a:schemeClr val="lt1"/>
              </a:highlight>
            </a:endParaRPr>
          </a:p>
          <a:p>
            <a:pPr marL="0" lvl="0" indent="0" algn="l" rtl="0">
              <a:lnSpc>
                <a:spcPct val="100000"/>
              </a:lnSpc>
              <a:spcBef>
                <a:spcPts val="100"/>
              </a:spcBef>
              <a:spcAft>
                <a:spcPts val="0"/>
              </a:spcAft>
              <a:buNone/>
            </a:pPr>
            <a:r>
              <a:rPr lang="en" sz="1200" dirty="0">
                <a:solidFill>
                  <a:schemeClr val="dk1"/>
                </a:solidFill>
                <a:highlight>
                  <a:schemeClr val="lt1"/>
                </a:highlight>
              </a:rPr>
              <a:t>  Person_Id </a:t>
            </a:r>
            <a:r>
              <a:rPr lang="en" sz="1200" b="1" dirty="0">
                <a:solidFill>
                  <a:schemeClr val="dk1"/>
                </a:solidFill>
                <a:highlight>
                  <a:schemeClr val="lt1"/>
                </a:highlight>
              </a:rPr>
              <a:t>INT</a:t>
            </a:r>
            <a:r>
              <a:rPr lang="en" sz="1200" dirty="0">
                <a:solidFill>
                  <a:schemeClr val="dk1"/>
                </a:solidFill>
                <a:highlight>
                  <a:schemeClr val="lt1"/>
                </a:highlight>
              </a:rPr>
              <a:t>,  </a:t>
            </a:r>
            <a:endParaRPr sz="1200" dirty="0">
              <a:solidFill>
                <a:schemeClr val="dk1"/>
              </a:solidFill>
              <a:highlight>
                <a:schemeClr val="lt1"/>
              </a:highlight>
            </a:endParaRPr>
          </a:p>
          <a:p>
            <a:pPr marL="0" lvl="0" indent="0" algn="l" rtl="0">
              <a:lnSpc>
                <a:spcPct val="100000"/>
              </a:lnSpc>
              <a:spcBef>
                <a:spcPts val="100"/>
              </a:spcBef>
              <a:spcAft>
                <a:spcPts val="0"/>
              </a:spcAft>
              <a:buNone/>
            </a:pPr>
            <a:r>
              <a:rPr lang="en" sz="1200" dirty="0">
                <a:solidFill>
                  <a:schemeClr val="dk1"/>
                </a:solidFill>
                <a:highlight>
                  <a:schemeClr val="lt1"/>
                </a:highlight>
              </a:rPr>
              <a:t>  Info </a:t>
            </a:r>
            <a:r>
              <a:rPr lang="en" sz="1200" b="1" dirty="0">
                <a:solidFill>
                  <a:schemeClr val="dk1"/>
                </a:solidFill>
                <a:highlight>
                  <a:schemeClr val="lt1"/>
                </a:highlight>
              </a:rPr>
              <a:t>varchar</a:t>
            </a:r>
            <a:r>
              <a:rPr lang="en" sz="1200" dirty="0">
                <a:solidFill>
                  <a:schemeClr val="dk1"/>
                </a:solidFill>
                <a:highlight>
                  <a:schemeClr val="lt1"/>
                </a:highlight>
              </a:rPr>
              <a:t>(50) NOT NULL,  </a:t>
            </a:r>
            <a:endParaRPr sz="1200" dirty="0">
              <a:solidFill>
                <a:schemeClr val="dk1"/>
              </a:solidFill>
              <a:highlight>
                <a:schemeClr val="lt1"/>
              </a:highlight>
            </a:endParaRPr>
          </a:p>
          <a:p>
            <a:pPr marL="0" lvl="0" indent="0" algn="l" rtl="0">
              <a:lnSpc>
                <a:spcPct val="100000"/>
              </a:lnSpc>
              <a:spcBef>
                <a:spcPts val="100"/>
              </a:spcBef>
              <a:spcAft>
                <a:spcPts val="0"/>
              </a:spcAft>
              <a:buNone/>
            </a:pPr>
            <a:r>
              <a:rPr lang="en" sz="1200" dirty="0">
                <a:solidFill>
                  <a:schemeClr val="dk1"/>
                </a:solidFill>
                <a:highlight>
                  <a:schemeClr val="lt1"/>
                </a:highlight>
              </a:rPr>
              <a:t>  Type </a:t>
            </a:r>
            <a:r>
              <a:rPr lang="en" sz="1200" b="1" dirty="0">
                <a:solidFill>
                  <a:schemeClr val="dk1"/>
                </a:solidFill>
                <a:highlight>
                  <a:schemeClr val="lt1"/>
                </a:highlight>
              </a:rPr>
              <a:t>varchar</a:t>
            </a:r>
            <a:r>
              <a:rPr lang="en" sz="1200" dirty="0">
                <a:solidFill>
                  <a:schemeClr val="dk1"/>
                </a:solidFill>
                <a:highlight>
                  <a:schemeClr val="lt1"/>
                </a:highlight>
              </a:rPr>
              <a:t>(50) NOT NULL  </a:t>
            </a:r>
            <a:endParaRPr sz="1200" dirty="0">
              <a:solidFill>
                <a:schemeClr val="dk1"/>
              </a:solidFill>
              <a:highlight>
                <a:schemeClr val="lt1"/>
              </a:highlight>
            </a:endParaRPr>
          </a:p>
          <a:p>
            <a:pPr marL="0" lvl="0" indent="0" algn="l" rtl="0">
              <a:lnSpc>
                <a:spcPct val="100000"/>
              </a:lnSpc>
              <a:spcBef>
                <a:spcPts val="100"/>
              </a:spcBef>
              <a:spcAft>
                <a:spcPts val="0"/>
              </a:spcAft>
              <a:buNone/>
            </a:pPr>
            <a:r>
              <a:rPr lang="en" sz="1200" dirty="0">
                <a:solidFill>
                  <a:schemeClr val="dk1"/>
                </a:solidFill>
                <a:highlight>
                  <a:schemeClr val="lt1"/>
                </a:highlight>
              </a:rPr>
              <a:t>);  </a:t>
            </a:r>
            <a:endParaRPr sz="1200" dirty="0">
              <a:solidFill>
                <a:schemeClr val="dk1"/>
              </a:solidFill>
              <a:highlight>
                <a:schemeClr val="lt1"/>
              </a:highlight>
            </a:endParaRPr>
          </a:p>
          <a:p>
            <a:pPr marL="0" lvl="0" indent="0" algn="l" rtl="0">
              <a:spcBef>
                <a:spcPts val="100"/>
              </a:spcBef>
              <a:spcAft>
                <a:spcPts val="0"/>
              </a:spcAft>
              <a:buNone/>
            </a:pPr>
            <a:endParaRPr dirty="0">
              <a:solidFill>
                <a:schemeClr val="dk1"/>
              </a:solidFill>
              <a:highlight>
                <a:schemeClr val="lt1"/>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g13275997f13_1_17"/>
          <p:cNvSpPr txBox="1"/>
          <p:nvPr/>
        </p:nvSpPr>
        <p:spPr>
          <a:xfrm>
            <a:off x="140650" y="110500"/>
            <a:ext cx="8840400" cy="48075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400"/>
              </a:spcBef>
              <a:spcAft>
                <a:spcPts val="0"/>
              </a:spcAft>
              <a:buNone/>
            </a:pPr>
            <a:r>
              <a:rPr lang="en" sz="1600" b="1">
                <a:solidFill>
                  <a:srgbClr val="C45911"/>
                </a:solidFill>
                <a:highlight>
                  <a:schemeClr val="lt1"/>
                </a:highlight>
              </a:rPr>
              <a:t>DROP Foreign Key:</a:t>
            </a:r>
            <a:endParaRPr sz="1600" b="1">
              <a:solidFill>
                <a:srgbClr val="C45911"/>
              </a:solidFill>
              <a:highlight>
                <a:schemeClr val="lt1"/>
              </a:highlight>
            </a:endParaRPr>
          </a:p>
          <a:p>
            <a:pPr marL="0" lvl="0" indent="0" algn="just" rtl="0">
              <a:lnSpc>
                <a:spcPct val="130000"/>
              </a:lnSpc>
              <a:spcBef>
                <a:spcPts val="1400"/>
              </a:spcBef>
              <a:spcAft>
                <a:spcPts val="0"/>
              </a:spcAft>
              <a:buNone/>
            </a:pPr>
            <a:r>
              <a:rPr lang="en" sz="1600" u="sng">
                <a:solidFill>
                  <a:schemeClr val="dk1"/>
                </a:solidFill>
                <a:highlight>
                  <a:schemeClr val="lt1"/>
                </a:highlight>
              </a:rPr>
              <a:t>Syntax:</a:t>
            </a:r>
            <a:r>
              <a:rPr lang="en" sz="1600">
                <a:solidFill>
                  <a:schemeClr val="dk1"/>
                </a:solidFill>
                <a:highlight>
                  <a:schemeClr val="lt1"/>
                </a:highlight>
              </a:rPr>
              <a:t> </a:t>
            </a:r>
            <a:r>
              <a:rPr lang="en" sz="1600" b="1">
                <a:solidFill>
                  <a:schemeClr val="dk1"/>
                </a:solidFill>
                <a:highlight>
                  <a:schemeClr val="lt1"/>
                </a:highlight>
              </a:rPr>
              <a:t> (Perform both the steps one below the other)</a:t>
            </a:r>
            <a:endParaRPr sz="1600" b="1">
              <a:solidFill>
                <a:schemeClr val="dk1"/>
              </a:solidFill>
              <a:highlight>
                <a:schemeClr val="lt1"/>
              </a:highlight>
            </a:endParaRPr>
          </a:p>
          <a:p>
            <a:pPr marL="0" lvl="0" indent="0" algn="l" rtl="0">
              <a:lnSpc>
                <a:spcPct val="156250"/>
              </a:lnSpc>
              <a:spcBef>
                <a:spcPts val="400"/>
              </a:spcBef>
              <a:spcAft>
                <a:spcPts val="0"/>
              </a:spcAft>
              <a:buNone/>
            </a:pPr>
            <a:r>
              <a:rPr lang="en" sz="1200" b="1">
                <a:solidFill>
                  <a:schemeClr val="dk1"/>
                </a:solidFill>
                <a:highlight>
                  <a:schemeClr val="lt1"/>
                </a:highlight>
              </a:rPr>
              <a:t>i.) 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table_name </a:t>
            </a:r>
            <a:r>
              <a:rPr lang="en" sz="1200" b="1">
                <a:solidFill>
                  <a:schemeClr val="dk1"/>
                </a:solidFill>
                <a:highlight>
                  <a:schemeClr val="lt1"/>
                </a:highlight>
              </a:rPr>
              <a:t>DROP</a:t>
            </a:r>
            <a:r>
              <a:rPr lang="en" sz="1200">
                <a:solidFill>
                  <a:schemeClr val="dk1"/>
                </a:solidFill>
                <a:highlight>
                  <a:schemeClr val="lt1"/>
                </a:highlight>
              </a:rPr>
              <a:t> </a:t>
            </a: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fk_constraint_name(Constraint_name); </a:t>
            </a:r>
            <a:endParaRPr sz="1200">
              <a:solidFill>
                <a:schemeClr val="dk1"/>
              </a:solidFill>
              <a:highlight>
                <a:schemeClr val="lt1"/>
              </a:highlight>
            </a:endParaRPr>
          </a:p>
          <a:p>
            <a:pPr marL="0" lvl="0" indent="0" algn="l" rtl="0">
              <a:lnSpc>
                <a:spcPct val="156250"/>
              </a:lnSpc>
              <a:spcBef>
                <a:spcPts val="300"/>
              </a:spcBef>
              <a:spcAft>
                <a:spcPts val="0"/>
              </a:spcAft>
              <a:buNone/>
            </a:pPr>
            <a:r>
              <a:rPr lang="en" sz="1200" b="1">
                <a:solidFill>
                  <a:schemeClr val="dk1"/>
                </a:solidFill>
                <a:highlight>
                  <a:schemeClr val="lt1"/>
                </a:highlight>
              </a:rPr>
              <a:t>ii.) 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table_name </a:t>
            </a:r>
            <a:r>
              <a:rPr lang="en" sz="1200" b="1">
                <a:solidFill>
                  <a:schemeClr val="dk1"/>
                </a:solidFill>
                <a:highlight>
                  <a:schemeClr val="lt1"/>
                </a:highlight>
              </a:rPr>
              <a:t>Drop</a:t>
            </a:r>
            <a:r>
              <a:rPr lang="en" sz="1200">
                <a:solidFill>
                  <a:schemeClr val="dk1"/>
                </a:solidFill>
                <a:highlight>
                  <a:schemeClr val="lt1"/>
                </a:highlight>
              </a:rPr>
              <a:t> key constraint_name;</a:t>
            </a:r>
            <a:endParaRPr sz="1200">
              <a:solidFill>
                <a:schemeClr val="dk1"/>
              </a:solidFill>
              <a:highlight>
                <a:schemeClr val="lt1"/>
              </a:highlight>
            </a:endParaRPr>
          </a:p>
          <a:p>
            <a:pPr marL="0" lvl="0" indent="0" algn="just" rtl="0">
              <a:lnSpc>
                <a:spcPct val="130000"/>
              </a:lnSpc>
              <a:spcBef>
                <a:spcPts val="1400"/>
              </a:spcBef>
              <a:spcAft>
                <a:spcPts val="0"/>
              </a:spcAft>
              <a:buNone/>
            </a:pPr>
            <a:r>
              <a:rPr lang="en" sz="1200" b="1">
                <a:solidFill>
                  <a:schemeClr val="dk1"/>
                </a:solidFill>
                <a:highlight>
                  <a:schemeClr val="lt1"/>
                </a:highlight>
              </a:rPr>
              <a:t>For eg:</a:t>
            </a:r>
            <a:endParaRPr sz="1200" b="1">
              <a:solidFill>
                <a:schemeClr val="dk1"/>
              </a:solidFill>
              <a:highlight>
                <a:schemeClr val="lt1"/>
              </a:highlight>
            </a:endParaRPr>
          </a:p>
          <a:p>
            <a:pPr marL="0" lvl="0" indent="0" algn="just" rtl="0">
              <a:lnSpc>
                <a:spcPct val="130000"/>
              </a:lnSpc>
              <a:spcBef>
                <a:spcPts val="1400"/>
              </a:spcBef>
              <a:spcAft>
                <a:spcPts val="0"/>
              </a:spcAft>
              <a:buClr>
                <a:schemeClr val="dk1"/>
              </a:buClr>
              <a:buSzPts val="1100"/>
              <a:buFont typeface="Arial"/>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a:t>
            </a:r>
            <a:r>
              <a:rPr lang="en" sz="1200" b="1">
                <a:solidFill>
                  <a:schemeClr val="dk1"/>
                </a:solidFill>
                <a:highlight>
                  <a:schemeClr val="lt1"/>
                </a:highlight>
              </a:rPr>
              <a:t>DROP</a:t>
            </a:r>
            <a:r>
              <a:rPr lang="en" sz="1200">
                <a:solidFill>
                  <a:schemeClr val="dk1"/>
                </a:solidFill>
                <a:highlight>
                  <a:schemeClr val="lt1"/>
                </a:highlight>
              </a:rPr>
              <a:t> </a:t>
            </a: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fk_customer; </a:t>
            </a:r>
            <a:endParaRPr sz="1200">
              <a:solidFill>
                <a:schemeClr val="dk1"/>
              </a:solidFill>
              <a:highlight>
                <a:schemeClr val="lt1"/>
              </a:highlight>
            </a:endParaRPr>
          </a:p>
          <a:p>
            <a:pPr marL="0" lvl="0" indent="0" algn="just" rtl="0">
              <a:lnSpc>
                <a:spcPct val="130000"/>
              </a:lnSpc>
              <a:spcBef>
                <a:spcPts val="1400"/>
              </a:spcBef>
              <a:spcAft>
                <a:spcPts val="0"/>
              </a:spcAft>
              <a:buClr>
                <a:schemeClr val="dk1"/>
              </a:buClr>
              <a:buSzPts val="1100"/>
              <a:buFont typeface="Arial"/>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a:t>
            </a:r>
            <a:r>
              <a:rPr lang="en" sz="1200" b="1">
                <a:solidFill>
                  <a:schemeClr val="dk1"/>
                </a:solidFill>
                <a:highlight>
                  <a:schemeClr val="lt1"/>
                </a:highlight>
              </a:rPr>
              <a:t>Drop</a:t>
            </a:r>
            <a:r>
              <a:rPr lang="en" sz="1200">
                <a:solidFill>
                  <a:schemeClr val="dk1"/>
                </a:solidFill>
                <a:highlight>
                  <a:schemeClr val="lt1"/>
                </a:highlight>
              </a:rPr>
              <a:t> key fk_customer;</a:t>
            </a:r>
            <a:endParaRPr sz="1200">
              <a:solidFill>
                <a:schemeClr val="dk1"/>
              </a:solidFill>
              <a:highlight>
                <a:schemeClr val="lt1"/>
              </a:highlight>
            </a:endParaRPr>
          </a:p>
          <a:p>
            <a:pPr marL="0" lvl="0" indent="0" algn="just" rtl="0">
              <a:lnSpc>
                <a:spcPct val="130000"/>
              </a:lnSpc>
              <a:spcBef>
                <a:spcPts val="1400"/>
              </a:spcBef>
              <a:spcAft>
                <a:spcPts val="0"/>
              </a:spcAft>
              <a:buClr>
                <a:schemeClr val="dk1"/>
              </a:buClr>
              <a:buSzPts val="1100"/>
              <a:buFont typeface="Arial"/>
              <a:buNone/>
            </a:pPr>
            <a:r>
              <a:rPr lang="en" sz="1200" b="1" u="sng">
                <a:solidFill>
                  <a:schemeClr val="dk1"/>
                </a:solidFill>
                <a:highlight>
                  <a:schemeClr val="lt1"/>
                </a:highlight>
              </a:rPr>
              <a:t>Note:</a:t>
            </a:r>
            <a:r>
              <a:rPr lang="en" sz="1200">
                <a:solidFill>
                  <a:schemeClr val="dk1"/>
                </a:solidFill>
                <a:highlight>
                  <a:schemeClr val="lt1"/>
                </a:highlight>
              </a:rPr>
              <a:t> </a:t>
            </a:r>
            <a:endParaRPr sz="1200">
              <a:solidFill>
                <a:schemeClr val="dk1"/>
              </a:solidFill>
              <a:highlight>
                <a:schemeClr val="lt1"/>
              </a:highlight>
            </a:endParaRPr>
          </a:p>
          <a:p>
            <a:pPr marL="0" lvl="0" indent="0" algn="just" rtl="0">
              <a:lnSpc>
                <a:spcPct val="100000"/>
              </a:lnSpc>
              <a:spcBef>
                <a:spcPts val="1400"/>
              </a:spcBef>
              <a:spcAft>
                <a:spcPts val="0"/>
              </a:spcAft>
              <a:buClr>
                <a:schemeClr val="dk1"/>
              </a:buClr>
              <a:buSzPts val="1100"/>
              <a:buFont typeface="Arial"/>
              <a:buNone/>
            </a:pPr>
            <a:r>
              <a:rPr lang="en" sz="1200">
                <a:solidFill>
                  <a:schemeClr val="dk1"/>
                </a:solidFill>
                <a:highlight>
                  <a:schemeClr val="lt1"/>
                </a:highlight>
              </a:rPr>
              <a:t>To find the constraint_name:</a:t>
            </a:r>
            <a:endParaRPr sz="1200">
              <a:solidFill>
                <a:schemeClr val="dk1"/>
              </a:solidFill>
              <a:highlight>
                <a:schemeClr val="lt1"/>
              </a:highlight>
            </a:endParaRPr>
          </a:p>
          <a:p>
            <a:pPr marL="0" lvl="0" indent="0" algn="just" rtl="0">
              <a:lnSpc>
                <a:spcPct val="100000"/>
              </a:lnSpc>
              <a:spcBef>
                <a:spcPts val="1400"/>
              </a:spcBef>
              <a:spcAft>
                <a:spcPts val="0"/>
              </a:spcAft>
              <a:buClr>
                <a:schemeClr val="dk1"/>
              </a:buClr>
              <a:buSzPts val="1100"/>
              <a:buFont typeface="Arial"/>
              <a:buNone/>
            </a:pPr>
            <a:r>
              <a:rPr lang="en" sz="1200">
                <a:solidFill>
                  <a:schemeClr val="dk1"/>
                </a:solidFill>
                <a:highlight>
                  <a:schemeClr val="lt1"/>
                </a:highlight>
              </a:rPr>
              <a:t>show create table table_name;</a:t>
            </a:r>
            <a:endParaRPr sz="1200">
              <a:solidFill>
                <a:schemeClr val="dk1"/>
              </a:solidFill>
              <a:highlight>
                <a:schemeClr val="lt1"/>
              </a:highlight>
            </a:endParaRPr>
          </a:p>
          <a:p>
            <a:pPr marL="0" lvl="0" indent="0" algn="just" rtl="0">
              <a:lnSpc>
                <a:spcPct val="100000"/>
              </a:lnSpc>
              <a:spcBef>
                <a:spcPts val="1400"/>
              </a:spcBef>
              <a:spcAft>
                <a:spcPts val="0"/>
              </a:spcAft>
              <a:buClr>
                <a:schemeClr val="dk1"/>
              </a:buClr>
              <a:buSzPts val="1100"/>
              <a:buFont typeface="Arial"/>
              <a:buNone/>
            </a:pPr>
            <a:r>
              <a:rPr lang="en" sz="1200">
                <a:solidFill>
                  <a:schemeClr val="dk1"/>
                </a:solidFill>
                <a:highlight>
                  <a:schemeClr val="lt1"/>
                </a:highlight>
              </a:rPr>
              <a:t>For e.g.:</a:t>
            </a:r>
            <a:endParaRPr sz="1200">
              <a:solidFill>
                <a:schemeClr val="dk1"/>
              </a:solidFill>
              <a:highlight>
                <a:schemeClr val="lt1"/>
              </a:highlight>
            </a:endParaRPr>
          </a:p>
          <a:p>
            <a:pPr marL="0" lvl="0" indent="0" algn="just" rtl="0">
              <a:lnSpc>
                <a:spcPct val="100000"/>
              </a:lnSpc>
              <a:spcBef>
                <a:spcPts val="1400"/>
              </a:spcBef>
              <a:spcAft>
                <a:spcPts val="400"/>
              </a:spcAft>
              <a:buClr>
                <a:schemeClr val="dk1"/>
              </a:buClr>
              <a:buSzPts val="1100"/>
              <a:buFont typeface="Arial"/>
              <a:buNone/>
            </a:pPr>
            <a:r>
              <a:rPr lang="en" sz="1200">
                <a:solidFill>
                  <a:schemeClr val="dk1"/>
                </a:solidFill>
                <a:highlight>
                  <a:schemeClr val="lt1"/>
                </a:highlight>
              </a:rPr>
              <a:t> show create table student;</a:t>
            </a:r>
            <a:endParaRPr>
              <a:solidFill>
                <a:schemeClr val="dk1"/>
              </a:solidFill>
              <a:highlight>
                <a:schemeClr val="lt1"/>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6"/>
          <p:cNvSpPr txBox="1"/>
          <p:nvPr/>
        </p:nvSpPr>
        <p:spPr>
          <a:xfrm>
            <a:off x="100450" y="90425"/>
            <a:ext cx="8880600" cy="461700"/>
          </a:xfrm>
          <a:prstGeom prst="rect">
            <a:avLst/>
          </a:prstGeom>
          <a:solidFill>
            <a:srgbClr val="FBE4D5"/>
          </a:solidFill>
          <a:ln w="2857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800" b="1" i="0" u="sng" strike="noStrike" cap="none" dirty="0">
                <a:solidFill>
                  <a:srgbClr val="C45911"/>
                </a:solidFill>
                <a:latin typeface="Arial"/>
                <a:ea typeface="Arial"/>
                <a:cs typeface="Arial"/>
                <a:sym typeface="Arial"/>
              </a:rPr>
              <a:t>Sub-queries</a:t>
            </a:r>
            <a:endParaRPr sz="1800" b="1" i="0" u="sng" strike="noStrike" cap="none" dirty="0">
              <a:solidFill>
                <a:srgbClr val="C45911"/>
              </a:solidFill>
              <a:latin typeface="Arial"/>
              <a:ea typeface="Arial"/>
              <a:cs typeface="Arial"/>
              <a:sym typeface="Arial"/>
            </a:endParaRPr>
          </a:p>
        </p:txBody>
      </p:sp>
      <p:sp>
        <p:nvSpPr>
          <p:cNvPr id="456" name="Google Shape;456;p66"/>
          <p:cNvSpPr txBox="1"/>
          <p:nvPr/>
        </p:nvSpPr>
        <p:spPr>
          <a:xfrm>
            <a:off x="140650" y="592700"/>
            <a:ext cx="8770200" cy="41718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dirty="0">
                <a:solidFill>
                  <a:srgbClr val="333333"/>
                </a:solidFill>
                <a:latin typeface="Arial"/>
                <a:ea typeface="Arial"/>
                <a:cs typeface="Arial"/>
                <a:sym typeface="Arial"/>
              </a:rPr>
              <a:t>A subquery is a SELECT statement which is used in another SELECT statement. </a:t>
            </a:r>
            <a:endParaRPr sz="1400" b="0" i="0" u="none" strike="noStrike" cap="none" dirty="0">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dirty="0">
                <a:solidFill>
                  <a:srgbClr val="333333"/>
                </a:solidFill>
                <a:latin typeface="Arial"/>
                <a:ea typeface="Arial"/>
                <a:cs typeface="Arial"/>
                <a:sym typeface="Arial"/>
              </a:rPr>
              <a:t>Subqueries are very useful when you need to select rows from a table with a condition that depends on the data of the table itself. </a:t>
            </a:r>
            <a:endParaRPr sz="1400" b="0" i="0" u="none" strike="noStrike" cap="none" dirty="0">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dirty="0">
                <a:solidFill>
                  <a:srgbClr val="333333"/>
                </a:solidFill>
                <a:latin typeface="Arial"/>
                <a:ea typeface="Arial"/>
                <a:cs typeface="Arial"/>
                <a:sym typeface="Arial"/>
              </a:rPr>
              <a:t>You can use the subquery in the SQL clauses including WHERE clause, HAVING clause, FROM clause etc.</a:t>
            </a:r>
            <a:endParaRPr sz="1400" b="0" i="0" u="none" strike="noStrike" cap="none" dirty="0">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dirty="0">
                <a:solidFill>
                  <a:srgbClr val="333333"/>
                </a:solidFill>
                <a:latin typeface="Arial"/>
                <a:ea typeface="Arial"/>
                <a:cs typeface="Arial"/>
                <a:sym typeface="Arial"/>
              </a:rPr>
              <a:t>The subquery can also be referred as nested SELECT, sub SELECT or inner SELECT. </a:t>
            </a:r>
            <a:endParaRPr sz="1400" b="0" i="0" u="none" strike="noStrike" cap="none" dirty="0">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dirty="0">
                <a:solidFill>
                  <a:srgbClr val="333333"/>
                </a:solidFill>
                <a:latin typeface="Arial"/>
                <a:ea typeface="Arial"/>
                <a:cs typeface="Arial"/>
                <a:sym typeface="Arial"/>
              </a:rPr>
              <a:t>In general, the subquery executes first and its output is used in the main query or outer query.</a:t>
            </a:r>
            <a:endParaRPr sz="1400" b="0" i="0" u="none" strike="noStrike" cap="none" dirty="0">
              <a:solidFill>
                <a:srgbClr val="333333"/>
              </a:solidFill>
              <a:latin typeface="Arial"/>
              <a:ea typeface="Arial"/>
              <a:cs typeface="Arial"/>
              <a:sym typeface="Arial"/>
            </a:endParaRPr>
          </a:p>
          <a:p>
            <a:pPr marL="457200" marR="0" lvl="0" indent="0" algn="l" rtl="0">
              <a:lnSpc>
                <a:spcPct val="107000"/>
              </a:lnSpc>
              <a:spcBef>
                <a:spcPts val="0"/>
              </a:spcBef>
              <a:spcAft>
                <a:spcPts val="0"/>
              </a:spcAft>
              <a:buClr>
                <a:srgbClr val="000000"/>
              </a:buClr>
              <a:buSzPts val="1400"/>
              <a:buFont typeface="Arial"/>
              <a:buNone/>
            </a:pPr>
            <a:endParaRPr sz="1400" b="0" i="0" u="none" strike="noStrike" cap="none" dirty="0">
              <a:solidFill>
                <a:srgbClr val="333333"/>
              </a:solidFill>
              <a:latin typeface="Arial"/>
              <a:ea typeface="Arial"/>
              <a:cs typeface="Arial"/>
              <a:sym typeface="Arial"/>
            </a:endParaRPr>
          </a:p>
          <a:p>
            <a:pPr marL="0" marR="0" lvl="0" indent="0" algn="just" rtl="0">
              <a:lnSpc>
                <a:spcPct val="138000"/>
              </a:lnSpc>
              <a:spcBef>
                <a:spcPts val="0"/>
              </a:spcBef>
              <a:spcAft>
                <a:spcPts val="0"/>
              </a:spcAft>
              <a:buClr>
                <a:srgbClr val="000000"/>
              </a:buClr>
              <a:buSzPts val="1200"/>
              <a:buFont typeface="Arial"/>
              <a:buNone/>
            </a:pPr>
            <a:r>
              <a:rPr lang="en" sz="1200" b="1" i="0" u="none" strike="noStrike" cap="none" dirty="0">
                <a:solidFill>
                  <a:schemeClr val="dk1"/>
                </a:solidFill>
                <a:highlight>
                  <a:srgbClr val="FFFFFF"/>
                </a:highlight>
                <a:latin typeface="Arial"/>
                <a:ea typeface="Arial"/>
                <a:cs typeface="Arial"/>
                <a:sym typeface="Arial"/>
              </a:rPr>
              <a:t>           </a:t>
            </a:r>
            <a:r>
              <a:rPr lang="en" sz="1500" b="1" i="0" u="none" strike="noStrike" cap="none" dirty="0">
                <a:solidFill>
                  <a:schemeClr val="dk1"/>
                </a:solidFill>
                <a:highlight>
                  <a:srgbClr val="FFFFFF"/>
                </a:highlight>
                <a:latin typeface="Arial"/>
                <a:ea typeface="Arial"/>
                <a:cs typeface="Arial"/>
                <a:sym typeface="Arial"/>
              </a:rPr>
              <a:t>Guidelines for using a subquery:</a:t>
            </a:r>
            <a:endParaRPr sz="1500" b="1" i="0" u="none" strike="noStrike" cap="none" dirty="0">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dirty="0">
                <a:solidFill>
                  <a:schemeClr val="dk1"/>
                </a:solidFill>
                <a:highlight>
                  <a:srgbClr val="FFFFFF"/>
                </a:highlight>
                <a:latin typeface="Arial"/>
                <a:ea typeface="Arial"/>
                <a:cs typeface="Arial"/>
                <a:sym typeface="Arial"/>
              </a:rPr>
              <a:t>Enclose subqueries in ().</a:t>
            </a:r>
            <a:endParaRPr sz="1500" b="0" i="0" u="none" strike="noStrike" cap="none" dirty="0">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dirty="0">
                <a:solidFill>
                  <a:schemeClr val="dk1"/>
                </a:solidFill>
                <a:highlight>
                  <a:srgbClr val="FFFFFF"/>
                </a:highlight>
                <a:latin typeface="Arial"/>
                <a:ea typeface="Arial"/>
                <a:cs typeface="Arial"/>
                <a:sym typeface="Arial"/>
              </a:rPr>
              <a:t>Place subqueries on </a:t>
            </a:r>
            <a:r>
              <a:rPr lang="en" sz="1500" b="0" i="0" u="none" strike="noStrike" cap="none">
                <a:solidFill>
                  <a:schemeClr val="dk1"/>
                </a:solidFill>
                <a:highlight>
                  <a:srgbClr val="FFFFFF"/>
                </a:highlight>
                <a:latin typeface="Arial"/>
                <a:ea typeface="Arial"/>
                <a:cs typeface="Arial"/>
                <a:sym typeface="Arial"/>
              </a:rPr>
              <a:t>the </a:t>
            </a:r>
            <a:r>
              <a:rPr lang="en" sz="1500" b="0" i="0" u="none" strike="noStrike" cap="none" smtClean="0">
                <a:solidFill>
                  <a:schemeClr val="dk1"/>
                </a:solidFill>
                <a:highlight>
                  <a:srgbClr val="FFFFFF"/>
                </a:highlight>
                <a:latin typeface="Arial"/>
                <a:ea typeface="Arial"/>
                <a:cs typeface="Arial"/>
                <a:sym typeface="Arial"/>
              </a:rPr>
              <a:t>right </a:t>
            </a:r>
            <a:r>
              <a:rPr lang="en" sz="1500" b="0" i="0" u="none" strike="noStrike" cap="none" dirty="0">
                <a:solidFill>
                  <a:schemeClr val="dk1"/>
                </a:solidFill>
                <a:highlight>
                  <a:srgbClr val="FFFFFF"/>
                </a:highlight>
                <a:latin typeface="Arial"/>
                <a:ea typeface="Arial"/>
                <a:cs typeface="Arial"/>
                <a:sym typeface="Arial"/>
              </a:rPr>
              <a:t>side of the comparison operator.</a:t>
            </a:r>
            <a:endParaRPr sz="1500" b="0" i="0" u="none" strike="noStrike" cap="none" dirty="0">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dirty="0">
                <a:solidFill>
                  <a:schemeClr val="dk1"/>
                </a:solidFill>
                <a:highlight>
                  <a:srgbClr val="FFFFFF"/>
                </a:highlight>
                <a:latin typeface="Arial"/>
                <a:ea typeface="Arial"/>
                <a:cs typeface="Arial"/>
                <a:sym typeface="Arial"/>
              </a:rPr>
              <a:t>Do not add an ORDER BY clause to a subquery.</a:t>
            </a:r>
            <a:endParaRPr sz="1500" b="0" i="0" u="none" strike="noStrike" cap="none" dirty="0">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dirty="0">
                <a:solidFill>
                  <a:schemeClr val="dk1"/>
                </a:solidFill>
                <a:highlight>
                  <a:srgbClr val="FFFFFF"/>
                </a:highlight>
                <a:latin typeface="Arial"/>
                <a:ea typeface="Arial"/>
                <a:cs typeface="Arial"/>
                <a:sym typeface="Arial"/>
              </a:rPr>
              <a:t>Use single-row operators with single-row subqueries. (&lt;,&gt;,&lt;=,&gt;=,&lt;&gt;)</a:t>
            </a:r>
            <a:endParaRPr sz="1500" b="0" i="0" u="none" strike="noStrike" cap="none" dirty="0">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dirty="0">
                <a:solidFill>
                  <a:schemeClr val="dk1"/>
                </a:solidFill>
                <a:highlight>
                  <a:srgbClr val="FFFFFF"/>
                </a:highlight>
                <a:latin typeface="Arial"/>
                <a:ea typeface="Arial"/>
                <a:cs typeface="Arial"/>
                <a:sym typeface="Arial"/>
              </a:rPr>
              <a:t>Use multiple-row operators with multiple-row subqueries (IN, ANY, ALL).</a:t>
            </a:r>
            <a:endParaRPr sz="1500" b="0" i="0" u="none" strike="noStrike" cap="none" dirty="0">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dirty="0">
                <a:solidFill>
                  <a:schemeClr val="dk1"/>
                </a:solidFill>
                <a:highlight>
                  <a:srgbClr val="FFFFFF"/>
                </a:highlight>
                <a:latin typeface="Arial"/>
                <a:ea typeface="Arial"/>
                <a:cs typeface="Arial"/>
                <a:sym typeface="Arial"/>
              </a:rPr>
              <a:t>We can write a sub query with in a subquery.</a:t>
            </a:r>
            <a:endParaRPr sz="15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chemeClr val="dk1"/>
              </a:solidFill>
              <a:highlight>
                <a:srgbClr val="FFFFFF"/>
              </a:highlight>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7"/>
          <p:cNvSpPr txBox="1"/>
          <p:nvPr/>
        </p:nvSpPr>
        <p:spPr>
          <a:xfrm>
            <a:off x="121650" y="560700"/>
            <a:ext cx="8900700" cy="3778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050" b="0" i="0" u="none" strike="noStrike" cap="none" dirty="0">
                <a:solidFill>
                  <a:srgbClr val="333333"/>
                </a:solidFill>
                <a:highlight>
                  <a:srgbClr val="FFFFFF"/>
                </a:highlight>
                <a:latin typeface="Arial"/>
                <a:ea typeface="Arial"/>
                <a:cs typeface="Arial"/>
                <a:sym typeface="Arial"/>
              </a:rPr>
              <a:t> </a:t>
            </a:r>
            <a:r>
              <a:rPr lang="en" sz="1400" b="0" i="0" u="none" strike="noStrike" cap="none" dirty="0">
                <a:solidFill>
                  <a:srgbClr val="333333"/>
                </a:solidFill>
                <a:highlight>
                  <a:srgbClr val="FFFFFF"/>
                </a:highlight>
                <a:latin typeface="Arial"/>
                <a:ea typeface="Arial"/>
                <a:cs typeface="Arial"/>
                <a:sym typeface="Arial"/>
              </a:rPr>
              <a:t>There are two types of subqueries:</a:t>
            </a:r>
            <a:endParaRPr sz="1400" b="0" i="0" u="none" strike="noStrike" cap="none" dirty="0">
              <a:solidFill>
                <a:srgbClr val="333333"/>
              </a:solidFill>
              <a:highlight>
                <a:srgbClr val="FFFFFF"/>
              </a:highlight>
              <a:latin typeface="Arial"/>
              <a:ea typeface="Arial"/>
              <a:cs typeface="Arial"/>
              <a:sym typeface="Arial"/>
            </a:endParaRPr>
          </a:p>
          <a:p>
            <a:pPr marL="457200" marR="0" lvl="0" indent="-317500" algn="l" rtl="0">
              <a:lnSpc>
                <a:spcPct val="200000"/>
              </a:lnSpc>
              <a:spcBef>
                <a:spcPts val="1200"/>
              </a:spcBef>
              <a:spcAft>
                <a:spcPts val="0"/>
              </a:spcAft>
              <a:buClr>
                <a:srgbClr val="333333"/>
              </a:buClr>
              <a:buSzPts val="1400"/>
              <a:buFont typeface="Arial"/>
              <a:buAutoNum type="arabicPeriod"/>
            </a:pPr>
            <a:r>
              <a:rPr lang="en" sz="1400" b="1" i="0" u="sng" strike="noStrike" cap="none" dirty="0">
                <a:solidFill>
                  <a:srgbClr val="333333"/>
                </a:solidFill>
                <a:highlight>
                  <a:srgbClr val="FFFFFF"/>
                </a:highlight>
                <a:latin typeface="Arial"/>
                <a:ea typeface="Arial"/>
                <a:cs typeface="Arial"/>
                <a:sym typeface="Arial"/>
              </a:rPr>
              <a:t>Single Row Subqueries:</a:t>
            </a:r>
            <a:endParaRPr sz="1400" b="1" i="0" u="sng" strike="noStrike" cap="none" dirty="0">
              <a:solidFill>
                <a:srgbClr val="333333"/>
              </a:solidFill>
              <a:highlight>
                <a:srgbClr val="FFFFFF"/>
              </a:highlight>
              <a:latin typeface="Arial"/>
              <a:ea typeface="Arial"/>
              <a:cs typeface="Arial"/>
              <a:sym typeface="Arial"/>
            </a:endParaRPr>
          </a:p>
          <a:p>
            <a:pPr marL="457200" marR="0" lvl="0" indent="-317500" algn="l" rtl="0">
              <a:lnSpc>
                <a:spcPct val="200000"/>
              </a:lnSpc>
              <a:spcBef>
                <a:spcPts val="0"/>
              </a:spcBef>
              <a:spcAft>
                <a:spcPts val="0"/>
              </a:spcAft>
              <a:buClr>
                <a:schemeClr val="dk1"/>
              </a:buClr>
              <a:buSzPts val="1400"/>
              <a:buFont typeface="Arial"/>
              <a:buChar char="●"/>
            </a:pPr>
            <a:r>
              <a:rPr lang="en" sz="1400" b="0" i="0" u="none" strike="noStrike" cap="none" dirty="0">
                <a:solidFill>
                  <a:srgbClr val="333333"/>
                </a:solidFill>
                <a:highlight>
                  <a:srgbClr val="FFFFFF"/>
                </a:highlight>
                <a:latin typeface="Arial"/>
                <a:ea typeface="Arial"/>
                <a:cs typeface="Arial"/>
                <a:sym typeface="Arial"/>
              </a:rPr>
              <a:t>The subquery returns only one row i.e It </a:t>
            </a:r>
            <a:r>
              <a:rPr lang="en" sz="1400" b="0" i="0" u="none" strike="noStrike" cap="none" dirty="0">
                <a:solidFill>
                  <a:schemeClr val="dk1"/>
                </a:solidFill>
                <a:highlight>
                  <a:srgbClr val="FFFFFF"/>
                </a:highlight>
                <a:latin typeface="Arial"/>
                <a:ea typeface="Arial"/>
                <a:cs typeface="Arial"/>
                <a:sym typeface="Arial"/>
              </a:rPr>
              <a:t>returns only one row from the inner select statement.</a:t>
            </a:r>
            <a:endParaRPr sz="1400" b="0" i="0" u="none" strike="noStrike" cap="none" dirty="0">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dirty="0">
                <a:solidFill>
                  <a:srgbClr val="333333"/>
                </a:solidFill>
                <a:highlight>
                  <a:srgbClr val="FFFFFF"/>
                </a:highlight>
                <a:latin typeface="Arial"/>
                <a:ea typeface="Arial"/>
                <a:cs typeface="Arial"/>
                <a:sym typeface="Arial"/>
              </a:rPr>
              <a:t>Use single row comparison operators like =, &gt; etc while doing comparisons.</a:t>
            </a:r>
            <a:endParaRPr dirty="0">
              <a:solidFill>
                <a:srgbClr val="333333"/>
              </a:solidFill>
              <a:highlight>
                <a:srgbClr val="FFFFFF"/>
              </a:highlight>
            </a:endParaRPr>
          </a:p>
          <a:p>
            <a:pPr marL="457200" marR="0" lvl="0" indent="0" algn="l" rtl="0">
              <a:lnSpc>
                <a:spcPct val="115000"/>
              </a:lnSpc>
              <a:spcBef>
                <a:spcPts val="0"/>
              </a:spcBef>
              <a:spcAft>
                <a:spcPts val="0"/>
              </a:spcAft>
              <a:buNone/>
            </a:pPr>
            <a:endParaRPr dirty="0">
              <a:solidFill>
                <a:srgbClr val="333333"/>
              </a:solidFill>
              <a:highlight>
                <a:srgbClr val="FFFFFF"/>
              </a:highlight>
            </a:endParaRPr>
          </a:p>
          <a:p>
            <a:pPr marL="457200" marR="0" lvl="0" indent="0" algn="l" rtl="0">
              <a:lnSpc>
                <a:spcPct val="115000"/>
              </a:lnSpc>
              <a:spcBef>
                <a:spcPts val="0"/>
              </a:spcBef>
              <a:spcAft>
                <a:spcPts val="0"/>
              </a:spcAft>
              <a:buNone/>
            </a:pPr>
            <a:endParaRPr dirty="0">
              <a:solidFill>
                <a:srgbClr val="333333"/>
              </a:solidFill>
              <a:highlight>
                <a:srgbClr val="FFFFFF"/>
              </a:highlight>
            </a:endParaRPr>
          </a:p>
          <a:p>
            <a:pPr marL="0" marR="0" lvl="0" indent="0" algn="l" rtl="0">
              <a:lnSpc>
                <a:spcPct val="115000"/>
              </a:lnSpc>
              <a:spcBef>
                <a:spcPts val="0"/>
              </a:spcBef>
              <a:spcAft>
                <a:spcPts val="0"/>
              </a:spcAft>
              <a:buNone/>
            </a:pPr>
            <a:r>
              <a:rPr lang="en" dirty="0">
                <a:solidFill>
                  <a:srgbClr val="333333"/>
                </a:solidFill>
                <a:highlight>
                  <a:srgbClr val="FFFFFF"/>
                </a:highlight>
              </a:rPr>
              <a:t>   </a:t>
            </a:r>
            <a:r>
              <a:rPr lang="en" b="1" dirty="0">
                <a:solidFill>
                  <a:srgbClr val="333333"/>
                </a:solidFill>
                <a:highlight>
                  <a:srgbClr val="FFFFFF"/>
                </a:highlight>
              </a:rPr>
              <a:t>2</a:t>
            </a:r>
            <a:r>
              <a:rPr lang="en" dirty="0">
                <a:solidFill>
                  <a:srgbClr val="333333"/>
                </a:solidFill>
                <a:highlight>
                  <a:srgbClr val="FFFFFF"/>
                </a:highlight>
              </a:rPr>
              <a:t>. </a:t>
            </a:r>
            <a:r>
              <a:rPr lang="en" sz="1400" b="1" i="0" u="sng" strike="noStrike" cap="none" dirty="0">
                <a:solidFill>
                  <a:srgbClr val="333333"/>
                </a:solidFill>
                <a:highlight>
                  <a:srgbClr val="FFFFFF"/>
                </a:highlight>
                <a:latin typeface="Arial"/>
                <a:ea typeface="Arial"/>
                <a:cs typeface="Arial"/>
                <a:sym typeface="Arial"/>
              </a:rPr>
              <a:t>Multiple Row Subqueries:</a:t>
            </a:r>
            <a:r>
              <a:rPr lang="en" sz="1400" b="0" i="0" u="none" strike="noStrike" cap="none" dirty="0">
                <a:solidFill>
                  <a:srgbClr val="333333"/>
                </a:solidFill>
                <a:highlight>
                  <a:srgbClr val="FFFFFF"/>
                </a:highlight>
                <a:latin typeface="Arial"/>
                <a:ea typeface="Arial"/>
                <a:cs typeface="Arial"/>
                <a:sym typeface="Arial"/>
              </a:rPr>
              <a:t> </a:t>
            </a:r>
            <a:endParaRPr sz="1400" b="0" i="0" u="none" strike="noStrike" cap="none" dirty="0">
              <a:solidFill>
                <a:srgbClr val="333333"/>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 sz="1400" b="0" i="0" u="none" strike="noStrike" cap="none" dirty="0">
                <a:solidFill>
                  <a:srgbClr val="333333"/>
                </a:solidFill>
                <a:highlight>
                  <a:srgbClr val="FFFFFF"/>
                </a:highlight>
                <a:latin typeface="Arial"/>
                <a:ea typeface="Arial"/>
                <a:cs typeface="Arial"/>
                <a:sym typeface="Arial"/>
              </a:rPr>
              <a:t>The subquery returns more than one row i.e It </a:t>
            </a:r>
            <a:r>
              <a:rPr lang="en" sz="1400" b="0" i="0" u="none" strike="noStrike" cap="none" dirty="0">
                <a:solidFill>
                  <a:schemeClr val="dk1"/>
                </a:solidFill>
                <a:highlight>
                  <a:srgbClr val="FFFFFF"/>
                </a:highlight>
                <a:latin typeface="Arial"/>
                <a:ea typeface="Arial"/>
                <a:cs typeface="Arial"/>
                <a:sym typeface="Arial"/>
              </a:rPr>
              <a:t>returns more than one row from the inner select statement.</a:t>
            </a:r>
            <a:r>
              <a:rPr lang="en" sz="1400" b="0" i="0" u="none" strike="noStrike" cap="none" dirty="0">
                <a:solidFill>
                  <a:srgbClr val="333333"/>
                </a:solidFill>
                <a:highlight>
                  <a:srgbClr val="FFFFFF"/>
                </a:highlight>
                <a:latin typeface="Arial"/>
                <a:ea typeface="Arial"/>
                <a:cs typeface="Arial"/>
                <a:sym typeface="Arial"/>
              </a:rPr>
              <a:t> </a:t>
            </a:r>
            <a:endParaRPr sz="1400" b="0" i="0" u="none" strike="noStrike" cap="none" dirty="0">
              <a:solidFill>
                <a:srgbClr val="333333"/>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333333"/>
              </a:buClr>
              <a:buSzPts val="1400"/>
              <a:buFont typeface="Arial"/>
              <a:buChar char="●"/>
            </a:pPr>
            <a:r>
              <a:rPr lang="en" sz="1400" b="0" i="0" u="none" strike="noStrike" cap="none" dirty="0">
                <a:solidFill>
                  <a:srgbClr val="333333"/>
                </a:solidFill>
                <a:highlight>
                  <a:srgbClr val="FFFFFF"/>
                </a:highlight>
                <a:latin typeface="Arial"/>
                <a:ea typeface="Arial"/>
                <a:cs typeface="Arial"/>
                <a:sym typeface="Arial"/>
              </a:rPr>
              <a:t>Use multiple row comparison operators like IN, ANY, ALL in the comparisons.</a:t>
            </a:r>
            <a:endParaRPr sz="1400" b="0" i="0" u="none" strike="noStrike" cap="none" dirty="0">
              <a:solidFill>
                <a:srgbClr val="333333"/>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8"/>
          <p:cNvSpPr txBox="1"/>
          <p:nvPr/>
        </p:nvSpPr>
        <p:spPr>
          <a:xfrm>
            <a:off x="160725" y="60276"/>
            <a:ext cx="8880600" cy="4552242"/>
          </a:xfrm>
          <a:prstGeom prst="rect">
            <a:avLst/>
          </a:prstGeom>
          <a:noFill/>
          <a:ln>
            <a:noFill/>
          </a:ln>
        </p:spPr>
        <p:txBody>
          <a:bodyPr spcFirstLastPara="1" wrap="square" lIns="91425" tIns="91425" rIns="91425" bIns="91425" anchor="t" anchorCtr="0">
            <a:spAutoFit/>
          </a:bodyPr>
          <a:lstStyle/>
          <a:p>
            <a:pPr marL="457189" indent="-317492">
              <a:buClr>
                <a:srgbClr val="C45911"/>
              </a:buClr>
              <a:buSzPts val="1400"/>
              <a:buFont typeface="Arial"/>
              <a:buAutoNum type="arabicPeriod"/>
            </a:pPr>
            <a:r>
              <a:rPr lang="en" b="1" u="sng" dirty="0">
                <a:solidFill>
                  <a:srgbClr val="C45911"/>
                </a:solidFill>
              </a:rPr>
              <a:t>SINGLE ROW SUBQUERIES:</a:t>
            </a:r>
            <a:endParaRPr b="1" u="sng" dirty="0">
              <a:solidFill>
                <a:srgbClr val="C45911"/>
              </a:solidFill>
            </a:endParaRPr>
          </a:p>
          <a:p>
            <a:pPr marL="457189">
              <a:buSzPts val="1400"/>
            </a:pPr>
            <a:r>
              <a:rPr lang="en-US" sz="1200" dirty="0">
                <a:solidFill>
                  <a:schemeClr val="dk1"/>
                </a:solidFill>
                <a:highlight>
                  <a:srgbClr val="FFFFFF"/>
                </a:highlight>
              </a:rPr>
              <a:t>Suppose a table consists of Columns: </a:t>
            </a:r>
            <a:r>
              <a:rPr lang="en" sz="1200" dirty="0">
                <a:solidFill>
                  <a:schemeClr val="dk1"/>
                </a:solidFill>
                <a:highlight>
                  <a:srgbClr val="FFFFFF"/>
                </a:highlight>
              </a:rPr>
              <a:t> firstName, lastName</a:t>
            </a:r>
            <a:r>
              <a:rPr lang="en-US" sz="1200" dirty="0">
                <a:solidFill>
                  <a:schemeClr val="dk1"/>
                </a:solidFill>
                <a:highlight>
                  <a:srgbClr val="FFFFFF"/>
                </a:highlight>
              </a:rPr>
              <a:t>,</a:t>
            </a:r>
            <a:r>
              <a:rPr lang="en-US" sz="1200" dirty="0" err="1">
                <a:solidFill>
                  <a:schemeClr val="dk1"/>
                </a:solidFill>
                <a:highlight>
                  <a:srgbClr val="FFFFFF"/>
                </a:highlight>
              </a:rPr>
              <a:t>officeCode</a:t>
            </a:r>
            <a:r>
              <a:rPr lang="en-US" sz="1200" dirty="0">
                <a:solidFill>
                  <a:schemeClr val="dk1"/>
                </a:solidFill>
                <a:highlight>
                  <a:srgbClr val="FFFFFF"/>
                </a:highlight>
              </a:rPr>
              <a:t>. This table consists details of Employee names from all the offices. Each Office have unique code. George is one of the employee working in office, whose code is 3.</a:t>
            </a:r>
            <a:endParaRPr sz="1200" dirty="0">
              <a:solidFill>
                <a:schemeClr val="dk1"/>
              </a:solidFill>
              <a:highlight>
                <a:srgbClr val="FFFFFF"/>
              </a:highlight>
            </a:endParaRPr>
          </a:p>
          <a:p>
            <a:pPr marL="457189" algn="just">
              <a:lnSpc>
                <a:spcPct val="138000"/>
              </a:lnSpc>
              <a:buClr>
                <a:schemeClr val="dk1"/>
              </a:buClr>
              <a:buSzPts val="1100"/>
            </a:pPr>
            <a:r>
              <a:rPr lang="en" sz="1200" b="1" u="sng" dirty="0">
                <a:solidFill>
                  <a:schemeClr val="dk1"/>
                </a:solidFill>
                <a:highlight>
                  <a:srgbClr val="FFFFFF"/>
                </a:highlight>
              </a:rPr>
              <a:t>Scenario</a:t>
            </a:r>
            <a:r>
              <a:rPr lang="en" sz="1200" dirty="0">
                <a:solidFill>
                  <a:schemeClr val="dk1"/>
                </a:solidFill>
                <a:highlight>
                  <a:srgbClr val="FFFFFF"/>
                </a:highlight>
              </a:rPr>
              <a:t># 	</a:t>
            </a:r>
            <a:r>
              <a:rPr lang="en" sz="1200" b="1" dirty="0">
                <a:solidFill>
                  <a:schemeClr val="dk1"/>
                </a:solidFill>
                <a:highlight>
                  <a:srgbClr val="FFFFFF"/>
                </a:highlight>
              </a:rPr>
              <a:t>We want to find out the employees of an office in which GEORGE is working.</a:t>
            </a:r>
            <a:endParaRPr sz="1200" b="1" dirty="0">
              <a:solidFill>
                <a:schemeClr val="dk1"/>
              </a:solidFill>
              <a:highlight>
                <a:srgbClr val="FFFFFF"/>
              </a:highlight>
            </a:endParaRPr>
          </a:p>
          <a:p>
            <a:pPr marL="457189" algn="just">
              <a:lnSpc>
                <a:spcPct val="138000"/>
              </a:lnSpc>
              <a:buSzPts val="1200"/>
            </a:pPr>
            <a:endParaRPr sz="1200" dirty="0">
              <a:solidFill>
                <a:schemeClr val="dk1"/>
              </a:solidFill>
              <a:highlight>
                <a:srgbClr val="EFEFEF"/>
              </a:highlight>
            </a:endParaRPr>
          </a:p>
          <a:p>
            <a:pPr marL="457189" algn="just">
              <a:lnSpc>
                <a:spcPct val="138000"/>
              </a:lnSpc>
              <a:buClr>
                <a:schemeClr val="dk1"/>
              </a:buClr>
              <a:buSzPts val="1100"/>
            </a:pPr>
            <a:r>
              <a:rPr lang="en" sz="1200" dirty="0">
                <a:solidFill>
                  <a:schemeClr val="dk1"/>
                </a:solidFill>
                <a:highlight>
                  <a:srgbClr val="EFEFEF"/>
                </a:highlight>
              </a:rPr>
              <a:t>SELECT officeCode FROM employees</a:t>
            </a:r>
            <a:endParaRPr sz="1200" dirty="0">
              <a:solidFill>
                <a:schemeClr val="dk1"/>
              </a:solidFill>
              <a:highlight>
                <a:srgbClr val="EFEFEF"/>
              </a:highlight>
            </a:endParaRPr>
          </a:p>
          <a:p>
            <a:pPr marL="457189" algn="just">
              <a:lnSpc>
                <a:spcPct val="138000"/>
              </a:lnSpc>
              <a:buSzPts val="1200"/>
            </a:pPr>
            <a:r>
              <a:rPr lang="en" sz="1200" dirty="0">
                <a:solidFill>
                  <a:schemeClr val="dk1"/>
                </a:solidFill>
                <a:highlight>
                  <a:srgbClr val="EFEFEF"/>
                </a:highlight>
              </a:rPr>
              <a:t>WHERE firstname = 'George';</a:t>
            </a:r>
            <a:endParaRPr sz="1200" dirty="0">
              <a:solidFill>
                <a:schemeClr val="dk1"/>
              </a:solidFill>
              <a:highlight>
                <a:srgbClr val="EFEFEF"/>
              </a:highlight>
            </a:endParaRPr>
          </a:p>
          <a:p>
            <a:pPr marL="457189" algn="just">
              <a:lnSpc>
                <a:spcPct val="138000"/>
              </a:lnSpc>
              <a:buClr>
                <a:schemeClr val="dk1"/>
              </a:buClr>
              <a:buSzPts val="1100"/>
            </a:pPr>
            <a:endParaRPr sz="1200" dirty="0">
              <a:solidFill>
                <a:schemeClr val="dk1"/>
              </a:solidFill>
              <a:highlight>
                <a:srgbClr val="EFEFEF"/>
              </a:highlight>
            </a:endParaRPr>
          </a:p>
          <a:p>
            <a:pPr marL="457189" algn="just">
              <a:lnSpc>
                <a:spcPct val="138000"/>
              </a:lnSpc>
              <a:buClr>
                <a:schemeClr val="dk1"/>
              </a:buClr>
              <a:buSzPts val="1100"/>
            </a:pPr>
            <a:r>
              <a:rPr lang="en" sz="1200" dirty="0">
                <a:solidFill>
                  <a:schemeClr val="dk1"/>
                </a:solidFill>
                <a:highlight>
                  <a:srgbClr val="FFFFFF"/>
                </a:highlight>
              </a:rPr>
              <a:t>Once it returns the office code,which is 3, you would then give</a:t>
            </a:r>
            <a:endParaRPr sz="1200" dirty="0">
              <a:solidFill>
                <a:schemeClr val="dk1"/>
              </a:solidFill>
              <a:highlight>
                <a:srgbClr val="FFFFFF"/>
              </a:highlight>
            </a:endParaRPr>
          </a:p>
          <a:p>
            <a:pPr marL="457189" algn="just">
              <a:lnSpc>
                <a:spcPct val="138000"/>
              </a:lnSpc>
              <a:buClr>
                <a:schemeClr val="dk1"/>
              </a:buClr>
              <a:buSzPts val="1100"/>
            </a:pPr>
            <a:r>
              <a:rPr lang="en" sz="1200" dirty="0">
                <a:solidFill>
                  <a:schemeClr val="dk1"/>
                </a:solidFill>
                <a:highlight>
                  <a:srgbClr val="EFEFEF"/>
                </a:highlight>
              </a:rPr>
              <a:t>SELECT firstName, lastName FROM employees</a:t>
            </a:r>
            <a:endParaRPr sz="1200" dirty="0">
              <a:solidFill>
                <a:schemeClr val="dk1"/>
              </a:solidFill>
              <a:highlight>
                <a:srgbClr val="EFEFEF"/>
              </a:highlight>
            </a:endParaRPr>
          </a:p>
          <a:p>
            <a:pPr marL="457189" algn="just">
              <a:lnSpc>
                <a:spcPct val="138000"/>
              </a:lnSpc>
              <a:buSzPts val="1200"/>
            </a:pPr>
            <a:r>
              <a:rPr lang="en" sz="1200" dirty="0">
                <a:solidFill>
                  <a:schemeClr val="dk1"/>
                </a:solidFill>
                <a:highlight>
                  <a:srgbClr val="EFEFEF"/>
                </a:highlight>
              </a:rPr>
              <a:t>WHERE officeCode = 3;</a:t>
            </a:r>
            <a:endParaRPr sz="1200" dirty="0">
              <a:solidFill>
                <a:schemeClr val="dk1"/>
              </a:solidFill>
              <a:highlight>
                <a:srgbClr val="EFEFEF"/>
              </a:highlight>
            </a:endParaRPr>
          </a:p>
          <a:p>
            <a:pPr marL="457189" algn="just">
              <a:lnSpc>
                <a:spcPct val="138000"/>
              </a:lnSpc>
              <a:buClr>
                <a:schemeClr val="dk1"/>
              </a:buClr>
              <a:buSzPts val="1100"/>
            </a:pPr>
            <a:endParaRPr sz="1200" dirty="0">
              <a:solidFill>
                <a:schemeClr val="dk1"/>
              </a:solidFill>
              <a:highlight>
                <a:srgbClr val="EFEFEF"/>
              </a:highlight>
            </a:endParaRPr>
          </a:p>
          <a:p>
            <a:pPr marL="457189" algn="just">
              <a:lnSpc>
                <a:spcPct val="138000"/>
              </a:lnSpc>
              <a:buSzPts val="1200"/>
            </a:pPr>
            <a:r>
              <a:rPr lang="en" sz="1200" b="1" i="1" dirty="0">
                <a:solidFill>
                  <a:schemeClr val="dk1"/>
                </a:solidFill>
                <a:highlight>
                  <a:srgbClr val="FFFFFF"/>
                </a:highlight>
              </a:rPr>
              <a:t>This can be done using the </a:t>
            </a:r>
            <a:r>
              <a:rPr lang="en" sz="1200" b="1" i="1" u="sng" dirty="0">
                <a:solidFill>
                  <a:srgbClr val="FF0000"/>
                </a:solidFill>
                <a:highlight>
                  <a:srgbClr val="FFFFFF"/>
                </a:highlight>
              </a:rPr>
              <a:t>subquery</a:t>
            </a:r>
            <a:r>
              <a:rPr lang="en" sz="1200" b="1" i="1" dirty="0">
                <a:solidFill>
                  <a:schemeClr val="dk1"/>
                </a:solidFill>
                <a:highlight>
                  <a:srgbClr val="FFFFFF"/>
                </a:highlight>
              </a:rPr>
              <a:t> as follows</a:t>
            </a:r>
            <a:r>
              <a:rPr lang="en" sz="1200" dirty="0">
                <a:solidFill>
                  <a:schemeClr val="dk1"/>
                </a:solidFill>
                <a:highlight>
                  <a:srgbClr val="FFFFFF"/>
                </a:highlight>
              </a:rPr>
              <a:t>:</a:t>
            </a:r>
            <a:endParaRPr sz="1200" dirty="0">
              <a:solidFill>
                <a:schemeClr val="dk1"/>
              </a:solidFill>
              <a:highlight>
                <a:srgbClr val="FFFFFF"/>
              </a:highlight>
            </a:endParaRPr>
          </a:p>
          <a:p>
            <a:pPr marL="457189" algn="just">
              <a:lnSpc>
                <a:spcPct val="138000"/>
              </a:lnSpc>
              <a:buClr>
                <a:schemeClr val="dk1"/>
              </a:buClr>
              <a:buSzPts val="1100"/>
            </a:pPr>
            <a:endParaRPr sz="1200" dirty="0">
              <a:solidFill>
                <a:schemeClr val="dk1"/>
              </a:solidFill>
              <a:highlight>
                <a:srgbClr val="FFFFFF"/>
              </a:highlight>
            </a:endParaRPr>
          </a:p>
          <a:p>
            <a:pPr marL="457189" algn="just">
              <a:lnSpc>
                <a:spcPct val="138000"/>
              </a:lnSpc>
              <a:buClr>
                <a:schemeClr val="dk1"/>
              </a:buClr>
              <a:buSzPts val="1100"/>
            </a:pPr>
            <a:r>
              <a:rPr lang="en" sz="1200" dirty="0">
                <a:solidFill>
                  <a:schemeClr val="dk1"/>
                </a:solidFill>
                <a:highlight>
                  <a:srgbClr val="EFEFEF"/>
                </a:highlight>
              </a:rPr>
              <a:t>SELECT firstName, lastName FROM employees</a:t>
            </a:r>
            <a:endParaRPr sz="1200" dirty="0">
              <a:solidFill>
                <a:schemeClr val="dk1"/>
              </a:solidFill>
              <a:highlight>
                <a:srgbClr val="EFEFEF"/>
              </a:highlight>
            </a:endParaRPr>
          </a:p>
          <a:p>
            <a:pPr marL="457189" algn="just">
              <a:lnSpc>
                <a:spcPct val="138000"/>
              </a:lnSpc>
              <a:buClr>
                <a:schemeClr val="dk1"/>
              </a:buClr>
              <a:buSzPts val="1100"/>
            </a:pPr>
            <a:r>
              <a:rPr lang="en" sz="1200" dirty="0">
                <a:solidFill>
                  <a:schemeClr val="dk1"/>
                </a:solidFill>
                <a:highlight>
                  <a:srgbClr val="EFEFEF"/>
                </a:highlight>
              </a:rPr>
              <a:t>WHERE officeCode = </a:t>
            </a:r>
            <a:r>
              <a:rPr lang="en" sz="1200" b="1" dirty="0">
                <a:solidFill>
                  <a:srgbClr val="FF0000"/>
                </a:solidFill>
                <a:highlight>
                  <a:srgbClr val="EFEFEF"/>
                </a:highlight>
              </a:rPr>
              <a:t>(</a:t>
            </a:r>
            <a:r>
              <a:rPr lang="en" sz="1200" i="1" dirty="0">
                <a:solidFill>
                  <a:srgbClr val="FF0000"/>
                </a:solidFill>
                <a:highlight>
                  <a:srgbClr val="EFEFEF"/>
                </a:highlight>
              </a:rPr>
              <a:t>SELECT officeCode FROM employees</a:t>
            </a:r>
            <a:endParaRPr sz="1200" i="1" dirty="0">
              <a:solidFill>
                <a:srgbClr val="FF0000"/>
              </a:solidFill>
              <a:highlight>
                <a:srgbClr val="EFEFEF"/>
              </a:highlight>
            </a:endParaRPr>
          </a:p>
          <a:p>
            <a:pPr marL="457189" algn="just">
              <a:lnSpc>
                <a:spcPct val="138000"/>
              </a:lnSpc>
              <a:buClr>
                <a:schemeClr val="dk1"/>
              </a:buClr>
              <a:buSzPts val="1100"/>
            </a:pPr>
            <a:r>
              <a:rPr lang="en" sz="1200" i="1" dirty="0">
                <a:solidFill>
                  <a:srgbClr val="FF0000"/>
                </a:solidFill>
                <a:highlight>
                  <a:srgbClr val="EFEFEF"/>
                </a:highlight>
              </a:rPr>
              <a:t>WHERE firstname = 'George'</a:t>
            </a:r>
            <a:r>
              <a:rPr lang="en" sz="1200" b="1" dirty="0">
                <a:solidFill>
                  <a:srgbClr val="FF0000"/>
                </a:solidFill>
                <a:highlight>
                  <a:srgbClr val="EFEFEF"/>
                </a:highlight>
              </a:rPr>
              <a:t>)</a:t>
            </a:r>
            <a:r>
              <a:rPr lang="en" sz="1200" dirty="0">
                <a:solidFill>
                  <a:schemeClr val="dk1"/>
                </a:solidFill>
                <a:highlight>
                  <a:srgbClr val="EFEFEF"/>
                </a:highlight>
              </a:rPr>
              <a:t>;</a:t>
            </a:r>
            <a:endParaRPr sz="1200" dirty="0">
              <a:solidFill>
                <a:schemeClr val="dk1"/>
              </a:solidFill>
              <a:highlight>
                <a:srgbClr val="EFEFEF"/>
              </a:highlight>
            </a:endParaRPr>
          </a:p>
          <a:p>
            <a:pPr marL="457189">
              <a:buSzPts val="1400"/>
            </a:pPr>
            <a:endParaRPr dirty="0"/>
          </a:p>
        </p:txBody>
      </p:sp>
      <p:sp>
        <p:nvSpPr>
          <p:cNvPr id="37" name="Arc 36"/>
          <p:cNvSpPr/>
          <p:nvPr/>
        </p:nvSpPr>
        <p:spPr>
          <a:xfrm rot="1556369">
            <a:off x="2523880" y="2254642"/>
            <a:ext cx="2370268" cy="2025482"/>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050"/>
          </a:p>
        </p:txBody>
      </p:sp>
    </p:spTree>
    <p:extLst>
      <p:ext uri="{BB962C8B-B14F-4D97-AF65-F5344CB8AC3E}">
        <p14:creationId xmlns:p14="http://schemas.microsoft.com/office/powerpoint/2010/main" val="25049811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9"/>
          <p:cNvSpPr txBox="1"/>
          <p:nvPr/>
        </p:nvSpPr>
        <p:spPr>
          <a:xfrm>
            <a:off x="130650" y="110500"/>
            <a:ext cx="8760000" cy="104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666666"/>
                </a:solidFill>
                <a:highlight>
                  <a:srgbClr val="FFFFFF"/>
                </a:highlight>
                <a:latin typeface="Arial"/>
                <a:ea typeface="Arial"/>
                <a:cs typeface="Arial"/>
                <a:sym typeface="Arial"/>
              </a:rPr>
              <a:t>1.</a:t>
            </a:r>
            <a:r>
              <a:rPr lang="en" sz="1400" b="1" i="0" u="none" strike="noStrike" cap="none">
                <a:solidFill>
                  <a:srgbClr val="333333"/>
                </a:solidFill>
                <a:highlight>
                  <a:srgbClr val="FFFFFF"/>
                </a:highlight>
                <a:latin typeface="Arial"/>
                <a:ea typeface="Arial"/>
                <a:cs typeface="Arial"/>
                <a:sym typeface="Arial"/>
              </a:rPr>
              <a:t> Write a query to find the salary of employees whose salary is greater than the salary of employee whose id is 100?</a:t>
            </a:r>
            <a:endParaRPr sz="1400" b="1"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69"/>
          <p:cNvSpPr txBox="1"/>
          <p:nvPr/>
        </p:nvSpPr>
        <p:spPr>
          <a:xfrm>
            <a:off x="130650" y="1160200"/>
            <a:ext cx="8257800" cy="3921900"/>
          </a:xfrm>
          <a:prstGeom prst="rect">
            <a:avLst/>
          </a:prstGeom>
          <a:noFill/>
          <a:ln>
            <a:noFill/>
          </a:ln>
        </p:spPr>
        <p:txBody>
          <a:bodyPr spcFirstLastPara="1" wrap="square" lIns="91425" tIns="91425" rIns="91425" bIns="91425" anchor="t" anchorCtr="0">
            <a:spAutoFit/>
          </a:bodyPr>
          <a:lstStyle/>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SELECT EMPLOYEE_ID,</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SALARY</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FROM EMPLOYEES</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WHERE SALARY &gt;</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SELECT SALARY</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FROM EMPLOYEES</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WHERE EMPLOYEED_ID = 100</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150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a:t>
            </a:r>
            <a:endParaRPr sz="1400" b="0" i="0" u="none" strike="noStrike" cap="none">
              <a:solidFill>
                <a:srgbClr val="333333"/>
              </a:solidFill>
              <a:highlight>
                <a:schemeClr val="lt1"/>
              </a:highlight>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0"/>
          <p:cNvSpPr txBox="1"/>
          <p:nvPr/>
        </p:nvSpPr>
        <p:spPr>
          <a:xfrm>
            <a:off x="110500" y="100450"/>
            <a:ext cx="8910600" cy="4362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dirty="0">
                <a:solidFill>
                  <a:srgbClr val="333333"/>
                </a:solidFill>
                <a:highlight>
                  <a:srgbClr val="FFFFFF"/>
                </a:highlight>
                <a:latin typeface="Arial"/>
                <a:ea typeface="Arial"/>
                <a:cs typeface="Arial"/>
                <a:sym typeface="Arial"/>
              </a:rPr>
              <a:t>2. Write a query to find the employees who all are earning the highest salary?</a:t>
            </a:r>
            <a:endParaRPr sz="1400" b="1" i="0" u="none" strike="noStrike" cap="none" dirty="0">
              <a:solidFill>
                <a:srgbClr val="333333"/>
              </a:solidFill>
              <a:highlight>
                <a:srgbClr val="FFFFFF"/>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SELECT EMPLOYEE_ID,</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SALARY</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FROM EMPLOYEES</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WHERE SALARY =</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SELECT  MAX(SALARY)</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FROM EMPLOYEES</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a:t>
            </a:r>
            <a:endParaRPr sz="14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1500"/>
              </a:spcBef>
              <a:spcAft>
                <a:spcPts val="0"/>
              </a:spcAft>
              <a:buClr>
                <a:srgbClr val="000000"/>
              </a:buClr>
              <a:buSzPts val="1400"/>
              <a:buFont typeface="Arial"/>
              <a:buNone/>
            </a:pPr>
            <a:endParaRPr sz="14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1"/>
          <p:cNvSpPr txBox="1"/>
          <p:nvPr/>
        </p:nvSpPr>
        <p:spPr>
          <a:xfrm>
            <a:off x="140650" y="60275"/>
            <a:ext cx="8750100" cy="505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dirty="0">
                <a:solidFill>
                  <a:srgbClr val="666666"/>
                </a:solidFill>
                <a:highlight>
                  <a:srgbClr val="FFFFFF"/>
                </a:highlight>
                <a:latin typeface="Arial"/>
                <a:ea typeface="Arial"/>
                <a:cs typeface="Arial"/>
                <a:sym typeface="Arial"/>
              </a:rPr>
              <a:t>3. </a:t>
            </a:r>
            <a:r>
              <a:rPr lang="en" sz="1400" b="1" i="0" u="none" strike="noStrike" cap="none" dirty="0">
                <a:solidFill>
                  <a:srgbClr val="333333"/>
                </a:solidFill>
                <a:highlight>
                  <a:srgbClr val="FFFFFF"/>
                </a:highlight>
                <a:latin typeface="Arial"/>
                <a:ea typeface="Arial"/>
                <a:cs typeface="Arial"/>
                <a:sym typeface="Arial"/>
              </a:rPr>
              <a:t> Write a query to find the departments in which the least salary is greater than the highest salary in the department of id 200?</a:t>
            </a:r>
            <a:endParaRPr sz="1400" b="1" i="0" u="none" strike="noStrike" cap="none" dirty="0">
              <a:solidFill>
                <a:srgbClr val="333333"/>
              </a:solidFill>
              <a:highlight>
                <a:srgbClr val="FFFFFF"/>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SELECT DEPARTMENT_ID,</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MIN(SALARY)</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FROM EMPLOYEES</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GROUP BY DEPARTMENT_ID</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HAVING MIN(SALARY) &gt;</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SELECT MAX(SALARY)</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FROM EMPLOYEES</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dirty="0">
                <a:solidFill>
                  <a:schemeClr val="dk1"/>
                </a:solidFill>
                <a:highlight>
                  <a:schemeClr val="lt1"/>
                </a:highlight>
                <a:latin typeface="Arial"/>
                <a:ea typeface="Arial"/>
                <a:cs typeface="Arial"/>
                <a:sym typeface="Arial"/>
              </a:rPr>
              <a:t>  WHERE DEPARTMENT_ID = 200</a:t>
            </a:r>
            <a:endParaRPr sz="1400" b="0" i="0" u="none" strike="noStrike" cap="none" dirty="0">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1500"/>
              </a:spcAft>
              <a:buClr>
                <a:srgbClr val="000000"/>
              </a:buClr>
              <a:buSzPts val="1400"/>
              <a:buFont typeface="Arial"/>
              <a:buNone/>
            </a:pPr>
            <a:r>
              <a:rPr lang="en" sz="1400" b="0" i="0" u="none" strike="noStrike" cap="none" dirty="0">
                <a:solidFill>
                  <a:schemeClr val="dk1"/>
                </a:solidFill>
                <a:highlight>
                  <a:schemeClr val="lt1"/>
                </a:highlight>
                <a:latin typeface="Arial"/>
                <a:ea typeface="Arial"/>
                <a:cs typeface="Arial"/>
                <a:sym typeface="Arial"/>
              </a:rPr>
              <a:t>  )</a:t>
            </a:r>
            <a:endParaRPr sz="1400" b="0" i="0" u="none" strike="noStrike" cap="none" dirty="0">
              <a:solidFill>
                <a:schemeClr val="dk1"/>
              </a:solidFill>
              <a:highlight>
                <a:schemeClr val="lt1"/>
              </a:highlight>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g11aa2bdc841_0_0"/>
          <p:cNvSpPr txBox="1"/>
          <p:nvPr/>
        </p:nvSpPr>
        <p:spPr>
          <a:xfrm>
            <a:off x="70325" y="70325"/>
            <a:ext cx="8981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solidFill>
                  <a:srgbClr val="C45911"/>
                </a:solidFill>
              </a:rPr>
              <a:t>Multiple Row Subqueries</a:t>
            </a:r>
            <a:endParaRPr sz="1600" b="1" u="sng">
              <a:solidFill>
                <a:srgbClr val="C45911"/>
              </a:solidFill>
            </a:endParaRPr>
          </a:p>
        </p:txBody>
      </p:sp>
      <p:sp>
        <p:nvSpPr>
          <p:cNvPr id="488" name="Google Shape;488;g11aa2bdc841_0_0"/>
          <p:cNvSpPr txBox="1"/>
          <p:nvPr/>
        </p:nvSpPr>
        <p:spPr>
          <a:xfrm>
            <a:off x="80375" y="552525"/>
            <a:ext cx="8950800" cy="569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 sz="1200" dirty="0">
                <a:solidFill>
                  <a:schemeClr val="dk1"/>
                </a:solidFill>
                <a:highlight>
                  <a:srgbClr val="FFFFFF"/>
                </a:highlight>
              </a:rPr>
              <a:t>They are queries that return more than one row from the inner select statement.</a:t>
            </a:r>
            <a:endParaRPr sz="1200" dirty="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300" dirty="0">
                <a:solidFill>
                  <a:schemeClr val="dk1"/>
                </a:solidFill>
                <a:highlight>
                  <a:srgbClr val="FFFFFF"/>
                </a:highlight>
              </a:rPr>
              <a:t>You may use the IN, ANY, or ALL operator in outer query to handle a subquery that returns multiple rows.</a:t>
            </a:r>
            <a:endParaRPr sz="1200" dirty="0">
              <a:solidFill>
                <a:schemeClr val="dk1"/>
              </a:solidFill>
              <a:highlight>
                <a:srgbClr val="FFFFFF"/>
              </a:highlight>
            </a:endParaRPr>
          </a:p>
        </p:txBody>
      </p:sp>
      <p:graphicFrame>
        <p:nvGraphicFramePr>
          <p:cNvPr id="489" name="Google Shape;489;g11aa2bdc841_0_0"/>
          <p:cNvGraphicFramePr/>
          <p:nvPr/>
        </p:nvGraphicFramePr>
        <p:xfrm>
          <a:off x="761625" y="1173030"/>
          <a:ext cx="7148650" cy="3565890"/>
        </p:xfrm>
        <a:graphic>
          <a:graphicData uri="http://schemas.openxmlformats.org/drawingml/2006/table">
            <a:tbl>
              <a:tblPr>
                <a:noFill/>
                <a:tableStyleId>{23B62F97-E4B6-4157-B93F-94D163F0DCA8}</a:tableStyleId>
              </a:tblPr>
              <a:tblGrid>
                <a:gridCol w="1127300">
                  <a:extLst>
                    <a:ext uri="{9D8B030D-6E8A-4147-A177-3AD203B41FA5}">
                      <a16:colId xmlns:a16="http://schemas.microsoft.com/office/drawing/2014/main" xmlns="" val="20000"/>
                    </a:ext>
                  </a:extLst>
                </a:gridCol>
                <a:gridCol w="1127300">
                  <a:extLst>
                    <a:ext uri="{9D8B030D-6E8A-4147-A177-3AD203B41FA5}">
                      <a16:colId xmlns:a16="http://schemas.microsoft.com/office/drawing/2014/main" xmlns="" val="20001"/>
                    </a:ext>
                  </a:extLst>
                </a:gridCol>
                <a:gridCol w="1127300">
                  <a:extLst>
                    <a:ext uri="{9D8B030D-6E8A-4147-A177-3AD203B41FA5}">
                      <a16:colId xmlns:a16="http://schemas.microsoft.com/office/drawing/2014/main" xmlns="" val="20002"/>
                    </a:ext>
                  </a:extLst>
                </a:gridCol>
                <a:gridCol w="1127300">
                  <a:extLst>
                    <a:ext uri="{9D8B030D-6E8A-4147-A177-3AD203B41FA5}">
                      <a16:colId xmlns:a16="http://schemas.microsoft.com/office/drawing/2014/main" xmlns="" val="20003"/>
                    </a:ext>
                  </a:extLst>
                </a:gridCol>
                <a:gridCol w="1127300">
                  <a:extLst>
                    <a:ext uri="{9D8B030D-6E8A-4147-A177-3AD203B41FA5}">
                      <a16:colId xmlns:a16="http://schemas.microsoft.com/office/drawing/2014/main" xmlns="" val="20004"/>
                    </a:ext>
                  </a:extLst>
                </a:gridCol>
                <a:gridCol w="1512150">
                  <a:extLst>
                    <a:ext uri="{9D8B030D-6E8A-4147-A177-3AD203B41FA5}">
                      <a16:colId xmlns:a16="http://schemas.microsoft.com/office/drawing/2014/main" xmlns="" val="20005"/>
                    </a:ext>
                  </a:extLst>
                </a:gridCol>
              </a:tblGrid>
              <a:tr h="352125">
                <a:tc>
                  <a:txBody>
                    <a:bodyPr/>
                    <a:lstStyle/>
                    <a:p>
                      <a:pPr marL="0" lvl="0" indent="0" algn="l" rtl="0">
                        <a:spcBef>
                          <a:spcPts val="0"/>
                        </a:spcBef>
                        <a:spcAft>
                          <a:spcPts val="0"/>
                        </a:spcAft>
                        <a:buNone/>
                      </a:pPr>
                      <a:r>
                        <a:rPr lang="en"/>
                        <a:t>ID</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CITY</a:t>
                      </a:r>
                      <a:endParaRPr/>
                    </a:p>
                  </a:txBody>
                  <a:tcPr marL="91425" marR="91425" marT="91425" marB="91425"/>
                </a:tc>
                <a:tc>
                  <a:txBody>
                    <a:bodyPr/>
                    <a:lstStyle/>
                    <a:p>
                      <a:pPr marL="0" lvl="0" indent="0" algn="l" rtl="0">
                        <a:spcBef>
                          <a:spcPts val="0"/>
                        </a:spcBef>
                        <a:spcAft>
                          <a:spcPts val="0"/>
                        </a:spcAft>
                        <a:buNone/>
                      </a:pPr>
                      <a:r>
                        <a:rPr lang="en"/>
                        <a:t>SALARY</a:t>
                      </a:r>
                      <a:endParaRPr/>
                    </a:p>
                  </a:txBody>
                  <a:tcPr marL="91425" marR="91425" marT="91425" marB="91425"/>
                </a:tc>
                <a:tc>
                  <a:txBody>
                    <a:bodyPr/>
                    <a:lstStyle/>
                    <a:p>
                      <a:pPr marL="0" lvl="0" indent="0" algn="l" rtl="0">
                        <a:spcBef>
                          <a:spcPts val="0"/>
                        </a:spcBef>
                        <a:spcAft>
                          <a:spcPts val="0"/>
                        </a:spcAft>
                        <a:buNone/>
                      </a:pPr>
                      <a:r>
                        <a:rPr lang="en"/>
                        <a:t>DEPT_NO</a:t>
                      </a:r>
                      <a:endParaRPr/>
                    </a:p>
                  </a:txBody>
                  <a:tcPr marL="91425" marR="91425" marT="91425" marB="91425"/>
                </a:tc>
                <a:tc>
                  <a:txBody>
                    <a:bodyPr/>
                    <a:lstStyle/>
                    <a:p>
                      <a:pPr marL="0" lvl="0" indent="0" algn="l" rtl="0">
                        <a:spcBef>
                          <a:spcPts val="0"/>
                        </a:spcBef>
                        <a:spcAft>
                          <a:spcPts val="0"/>
                        </a:spcAft>
                        <a:buNone/>
                      </a:pPr>
                      <a:r>
                        <a:rPr lang="en"/>
                        <a:t>DESIGNATION</a:t>
                      </a:r>
                      <a:endParaRPr/>
                    </a:p>
                  </a:txBody>
                  <a:tcPr marL="91425" marR="91425" marT="91425" marB="91425"/>
                </a:tc>
                <a:extLst>
                  <a:ext uri="{0D108BD9-81ED-4DB2-BD59-A6C34878D82A}">
                    <a16:rowId xmlns:a16="http://schemas.microsoft.com/office/drawing/2014/main" xmlns="" val="10000"/>
                  </a:ext>
                </a:extLst>
              </a:tr>
              <a:tr h="35212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ADITI</a:t>
                      </a:r>
                      <a:endParaRPr/>
                    </a:p>
                  </a:txBody>
                  <a:tcPr marL="91425" marR="91425" marT="91425" marB="91425"/>
                </a:tc>
                <a:tc>
                  <a:txBody>
                    <a:bodyPr/>
                    <a:lstStyle/>
                    <a:p>
                      <a:pPr marL="0" lvl="0" indent="0" algn="l" rtl="0">
                        <a:spcBef>
                          <a:spcPts val="0"/>
                        </a:spcBef>
                        <a:spcAft>
                          <a:spcPts val="0"/>
                        </a:spcAft>
                        <a:buNone/>
                      </a:pPr>
                      <a:r>
                        <a:rPr lang="en"/>
                        <a:t>THANE</a:t>
                      </a:r>
                      <a:endParaRPr/>
                    </a:p>
                  </a:txBody>
                  <a:tcPr marL="91425" marR="91425" marT="91425" marB="91425"/>
                </a:tc>
                <a:tc>
                  <a:txBody>
                    <a:bodyPr/>
                    <a:lstStyle/>
                    <a:p>
                      <a:pPr marL="0" lvl="0" indent="0" algn="l" rtl="0">
                        <a:spcBef>
                          <a:spcPts val="0"/>
                        </a:spcBef>
                        <a:spcAft>
                          <a:spcPts val="0"/>
                        </a:spcAft>
                        <a:buNone/>
                      </a:pPr>
                      <a:r>
                        <a:rPr lang="en"/>
                        <a:t>30000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HR</a:t>
                      </a:r>
                      <a:endParaRPr/>
                    </a:p>
                  </a:txBody>
                  <a:tcPr marL="91425" marR="91425" marT="91425" marB="91425"/>
                </a:tc>
                <a:extLst>
                  <a:ext uri="{0D108BD9-81ED-4DB2-BD59-A6C34878D82A}">
                    <a16:rowId xmlns:a16="http://schemas.microsoft.com/office/drawing/2014/main" xmlns="" val="10001"/>
                  </a:ext>
                </a:extLst>
              </a:tr>
              <a:tr h="35212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JOHN</a:t>
                      </a:r>
                      <a:endParaRPr/>
                    </a:p>
                  </a:txBody>
                  <a:tcPr marL="91425" marR="91425" marT="91425" marB="91425"/>
                </a:tc>
                <a:tc>
                  <a:txBody>
                    <a:bodyPr/>
                    <a:lstStyle/>
                    <a:p>
                      <a:pPr marL="0" lvl="0" indent="0" algn="l" rtl="0">
                        <a:spcBef>
                          <a:spcPts val="0"/>
                        </a:spcBef>
                        <a:spcAft>
                          <a:spcPts val="0"/>
                        </a:spcAft>
                        <a:buNone/>
                      </a:pPr>
                      <a:r>
                        <a:rPr lang="en"/>
                        <a:t>PUNE</a:t>
                      </a:r>
                      <a:endParaRPr/>
                    </a:p>
                  </a:txBody>
                  <a:tcPr marL="91425" marR="91425" marT="91425" marB="91425"/>
                </a:tc>
                <a:tc>
                  <a:txBody>
                    <a:bodyPr/>
                    <a:lstStyle/>
                    <a:p>
                      <a:pPr marL="0" lvl="0" indent="0" algn="l" rtl="0">
                        <a:spcBef>
                          <a:spcPts val="0"/>
                        </a:spcBef>
                        <a:spcAft>
                          <a:spcPts val="0"/>
                        </a:spcAft>
                        <a:buNone/>
                      </a:pPr>
                      <a:r>
                        <a:rPr lang="en"/>
                        <a:t>40000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HR</a:t>
                      </a:r>
                      <a:endParaRPr/>
                    </a:p>
                  </a:txBody>
                  <a:tcPr marL="91425" marR="91425" marT="91425" marB="91425"/>
                </a:tc>
                <a:extLst>
                  <a:ext uri="{0D108BD9-81ED-4DB2-BD59-A6C34878D82A}">
                    <a16:rowId xmlns:a16="http://schemas.microsoft.com/office/drawing/2014/main" xmlns="" val="10002"/>
                  </a:ext>
                </a:extLst>
              </a:tr>
              <a:tr h="35212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SMITH</a:t>
                      </a:r>
                      <a:endParaRPr/>
                    </a:p>
                  </a:txBody>
                  <a:tcPr marL="91425" marR="91425" marT="91425" marB="91425"/>
                </a:tc>
                <a:tc>
                  <a:txBody>
                    <a:bodyPr/>
                    <a:lstStyle/>
                    <a:p>
                      <a:pPr marL="0" lvl="0" indent="0" algn="l" rtl="0">
                        <a:spcBef>
                          <a:spcPts val="0"/>
                        </a:spcBef>
                        <a:spcAft>
                          <a:spcPts val="0"/>
                        </a:spcAft>
                        <a:buNone/>
                      </a:pPr>
                      <a:r>
                        <a:rPr lang="en"/>
                        <a:t>NAGPUR</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MANAGER</a:t>
                      </a:r>
                      <a:endParaRPr/>
                    </a:p>
                  </a:txBody>
                  <a:tcPr marL="91425" marR="91425" marT="91425" marB="91425"/>
                </a:tc>
                <a:extLst>
                  <a:ext uri="{0D108BD9-81ED-4DB2-BD59-A6C34878D82A}">
                    <a16:rowId xmlns:a16="http://schemas.microsoft.com/office/drawing/2014/main" xmlns="" val="10003"/>
                  </a:ext>
                </a:extLst>
              </a:tr>
              <a:tr h="352125">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RAVI</a:t>
                      </a:r>
                      <a:endParaRPr/>
                    </a:p>
                  </a:txBody>
                  <a:tcPr marL="91425" marR="91425" marT="91425" marB="91425"/>
                </a:tc>
                <a:tc>
                  <a:txBody>
                    <a:bodyPr/>
                    <a:lstStyle/>
                    <a:p>
                      <a:pPr marL="0" lvl="0" indent="0" algn="l" rtl="0">
                        <a:spcBef>
                          <a:spcPts val="0"/>
                        </a:spcBef>
                        <a:spcAft>
                          <a:spcPts val="0"/>
                        </a:spcAft>
                        <a:buNone/>
                      </a:pPr>
                      <a:r>
                        <a:rPr lang="en"/>
                        <a:t>MUMBAI</a:t>
                      </a:r>
                      <a:endParaRPr/>
                    </a:p>
                  </a:txBody>
                  <a:tcPr marL="91425" marR="91425" marT="91425" marB="91425"/>
                </a:tc>
                <a:tc>
                  <a:txBody>
                    <a:bodyPr/>
                    <a:lstStyle/>
                    <a:p>
                      <a:pPr marL="0" lvl="0" indent="0" algn="l" rtl="0">
                        <a:spcBef>
                          <a:spcPts val="0"/>
                        </a:spcBef>
                        <a:spcAft>
                          <a:spcPts val="0"/>
                        </a:spcAft>
                        <a:buNone/>
                      </a:pPr>
                      <a:r>
                        <a:rPr lang="en"/>
                        <a:t>43000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ANALYST</a:t>
                      </a:r>
                      <a:endParaRPr/>
                    </a:p>
                  </a:txBody>
                  <a:tcPr marL="91425" marR="91425" marT="91425" marB="91425"/>
                </a:tc>
                <a:extLst>
                  <a:ext uri="{0D108BD9-81ED-4DB2-BD59-A6C34878D82A}">
                    <a16:rowId xmlns:a16="http://schemas.microsoft.com/office/drawing/2014/main" xmlns="" val="10004"/>
                  </a:ext>
                </a:extLst>
              </a:tr>
              <a:tr h="35212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RIYA</a:t>
                      </a:r>
                      <a:endParaRPr/>
                    </a:p>
                  </a:txBody>
                  <a:tcPr marL="91425" marR="91425" marT="91425" marB="91425"/>
                </a:tc>
                <a:tc>
                  <a:txBody>
                    <a:bodyPr/>
                    <a:lstStyle/>
                    <a:p>
                      <a:pPr marL="0" lvl="0" indent="0" algn="l" rtl="0">
                        <a:spcBef>
                          <a:spcPts val="0"/>
                        </a:spcBef>
                        <a:spcAft>
                          <a:spcPts val="0"/>
                        </a:spcAft>
                        <a:buNone/>
                      </a:pPr>
                      <a:r>
                        <a:rPr lang="en"/>
                        <a:t>NAGPUR</a:t>
                      </a:r>
                      <a:endParaRPr/>
                    </a:p>
                  </a:txBody>
                  <a:tcPr marL="91425" marR="91425" marT="91425" marB="91425"/>
                </a:tc>
                <a:tc>
                  <a:txBody>
                    <a:bodyPr/>
                    <a:lstStyle/>
                    <a:p>
                      <a:pPr marL="0" lvl="0" indent="0" algn="l" rtl="0">
                        <a:spcBef>
                          <a:spcPts val="0"/>
                        </a:spcBef>
                        <a:spcAft>
                          <a:spcPts val="0"/>
                        </a:spcAft>
                        <a:buNone/>
                      </a:pPr>
                      <a:r>
                        <a:rPr lang="en"/>
                        <a:t>38000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CLERK</a:t>
                      </a:r>
                      <a:endParaRPr/>
                    </a:p>
                  </a:txBody>
                  <a:tcPr marL="91425" marR="91425" marT="91425" marB="91425"/>
                </a:tc>
                <a:extLst>
                  <a:ext uri="{0D108BD9-81ED-4DB2-BD59-A6C34878D82A}">
                    <a16:rowId xmlns:a16="http://schemas.microsoft.com/office/drawing/2014/main" xmlns="" val="10005"/>
                  </a:ext>
                </a:extLst>
              </a:tr>
              <a:tr h="352125">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TINA</a:t>
                      </a:r>
                      <a:endParaRPr/>
                    </a:p>
                  </a:txBody>
                  <a:tcPr marL="91425" marR="91425" marT="91425" marB="91425"/>
                </a:tc>
                <a:tc>
                  <a:txBody>
                    <a:bodyPr/>
                    <a:lstStyle/>
                    <a:p>
                      <a:pPr marL="0" lvl="0" indent="0" algn="l" rtl="0">
                        <a:spcBef>
                          <a:spcPts val="0"/>
                        </a:spcBef>
                        <a:spcAft>
                          <a:spcPts val="0"/>
                        </a:spcAft>
                        <a:buNone/>
                      </a:pPr>
                      <a:r>
                        <a:rPr lang="en"/>
                        <a:t>MUMBAI</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ANALYST</a:t>
                      </a:r>
                      <a:endParaRPr/>
                    </a:p>
                  </a:txBody>
                  <a:tcPr marL="91425" marR="91425" marT="91425" marB="91425"/>
                </a:tc>
                <a:extLst>
                  <a:ext uri="{0D108BD9-81ED-4DB2-BD59-A6C34878D82A}">
                    <a16:rowId xmlns:a16="http://schemas.microsoft.com/office/drawing/2014/main" xmlns="" val="10006"/>
                  </a:ext>
                </a:extLst>
              </a:tr>
              <a:tr h="352125">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MANISHA</a:t>
                      </a:r>
                      <a:endParaRPr/>
                    </a:p>
                  </a:txBody>
                  <a:tcPr marL="91425" marR="91425" marT="91425" marB="91425"/>
                </a:tc>
                <a:tc>
                  <a:txBody>
                    <a:bodyPr/>
                    <a:lstStyle/>
                    <a:p>
                      <a:pPr marL="0" lvl="0" indent="0" algn="l" rtl="0">
                        <a:spcBef>
                          <a:spcPts val="0"/>
                        </a:spcBef>
                        <a:spcAft>
                          <a:spcPts val="0"/>
                        </a:spcAft>
                        <a:buNone/>
                      </a:pPr>
                      <a:r>
                        <a:rPr lang="en"/>
                        <a:t>THANE</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OPERATIONS</a:t>
                      </a:r>
                      <a:endParaRPr/>
                    </a:p>
                  </a:txBody>
                  <a:tcPr marL="91425" marR="91425" marT="91425" marB="91425"/>
                </a:tc>
                <a:extLst>
                  <a:ext uri="{0D108BD9-81ED-4DB2-BD59-A6C34878D82A}">
                    <a16:rowId xmlns:a16="http://schemas.microsoft.com/office/drawing/2014/main" xmlns="" val="10007"/>
                  </a:ext>
                </a:extLst>
              </a:tr>
              <a:tr h="352125">
                <a:tc>
                  <a:txBody>
                    <a:bodyPr/>
                    <a:lstStyle/>
                    <a:p>
                      <a:pPr marL="0" lvl="0" indent="0" algn="l" rtl="0">
                        <a:spcBef>
                          <a:spcPts val="0"/>
                        </a:spcBef>
                        <a:spcAft>
                          <a:spcPts val="0"/>
                        </a:spcAft>
                        <a:buNone/>
                      </a:pPr>
                      <a:r>
                        <a:rPr lang="en"/>
                        <a:t>8</a:t>
                      </a:r>
                      <a:endParaRPr/>
                    </a:p>
                  </a:txBody>
                  <a:tcPr marL="91425" marR="91425" marT="91425" marB="91425"/>
                </a:tc>
                <a:tc>
                  <a:txBody>
                    <a:bodyPr/>
                    <a:lstStyle/>
                    <a:p>
                      <a:pPr marL="0" lvl="0" indent="0" algn="l" rtl="0">
                        <a:spcBef>
                          <a:spcPts val="0"/>
                        </a:spcBef>
                        <a:spcAft>
                          <a:spcPts val="0"/>
                        </a:spcAft>
                        <a:buNone/>
                      </a:pPr>
                      <a:r>
                        <a:rPr lang="en"/>
                        <a:t>JAMES</a:t>
                      </a:r>
                      <a:endParaRPr/>
                    </a:p>
                  </a:txBody>
                  <a:tcPr marL="91425" marR="91425" marT="91425" marB="91425"/>
                </a:tc>
                <a:tc>
                  <a:txBody>
                    <a:bodyPr/>
                    <a:lstStyle/>
                    <a:p>
                      <a:pPr marL="0" lvl="0" indent="0" algn="l" rtl="0">
                        <a:spcBef>
                          <a:spcPts val="0"/>
                        </a:spcBef>
                        <a:spcAft>
                          <a:spcPts val="0"/>
                        </a:spcAft>
                        <a:buNone/>
                      </a:pPr>
                      <a:r>
                        <a:rPr lang="en"/>
                        <a:t>PUNE</a:t>
                      </a:r>
                      <a:endParaRPr/>
                    </a:p>
                  </a:txBody>
                  <a:tcPr marL="91425" marR="91425" marT="91425" marB="91425"/>
                </a:tc>
                <a:tc>
                  <a:txBody>
                    <a:bodyPr/>
                    <a:lstStyle/>
                    <a:p>
                      <a:pPr marL="0" lvl="0" indent="0" algn="l" rtl="0">
                        <a:spcBef>
                          <a:spcPts val="0"/>
                        </a:spcBef>
                        <a:spcAft>
                          <a:spcPts val="0"/>
                        </a:spcAft>
                        <a:buNone/>
                      </a:pPr>
                      <a:r>
                        <a:rPr lang="en"/>
                        <a:t>55000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CLERK</a:t>
                      </a:r>
                      <a:endParaRPr/>
                    </a:p>
                  </a:txBody>
                  <a:tcPr marL="91425" marR="91425" marT="91425" marB="91425"/>
                </a:tc>
                <a:extLst>
                  <a:ext uri="{0D108BD9-81ED-4DB2-BD59-A6C34878D82A}">
                    <a16:rowId xmlns:a16="http://schemas.microsoft.com/office/drawing/2014/main" xmlns=""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120550" y="43200"/>
            <a:ext cx="8961000" cy="418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44594"/>
              <a:buNone/>
            </a:pPr>
            <a:r>
              <a:rPr lang="en" sz="2220" b="1">
                <a:solidFill>
                  <a:srgbClr val="C45911"/>
                </a:solidFill>
              </a:rPr>
              <a:t>Expressions in SQL</a:t>
            </a:r>
            <a:endParaRPr sz="2220" b="1">
              <a:solidFill>
                <a:srgbClr val="C45911"/>
              </a:solidFill>
            </a:endParaRPr>
          </a:p>
        </p:txBody>
      </p:sp>
      <p:sp>
        <p:nvSpPr>
          <p:cNvPr id="88" name="Google Shape;88;p7"/>
          <p:cNvSpPr txBox="1">
            <a:spLocks noGrp="1"/>
          </p:cNvSpPr>
          <p:nvPr>
            <p:ph type="body" idx="1"/>
          </p:nvPr>
        </p:nvSpPr>
        <p:spPr>
          <a:xfrm>
            <a:off x="120550" y="512350"/>
            <a:ext cx="8961000" cy="45006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Char char="●"/>
            </a:pPr>
            <a:r>
              <a:rPr lang="en" sz="1200" dirty="0">
                <a:solidFill>
                  <a:schemeClr val="dk1"/>
                </a:solidFill>
                <a:highlight>
                  <a:srgbClr val="FFFFFF"/>
                </a:highlight>
              </a:rPr>
              <a:t>An expression is a combination of one or more values, operators and SQL functions used to query a database to get a specific set of data.</a:t>
            </a:r>
            <a:endParaRPr sz="1200" dirty="0">
              <a:solidFill>
                <a:schemeClr val="dk1"/>
              </a:solidFill>
              <a:highlight>
                <a:srgbClr val="FFFFFF"/>
              </a:highlight>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highlight>
                  <a:srgbClr val="FFFFFF"/>
                </a:highlight>
              </a:rPr>
              <a:t> These SQL EXPRESSIONS are like formulae and they are written in query language. </a:t>
            </a:r>
            <a:endParaRPr sz="1200" dirty="0">
              <a:solidFill>
                <a:schemeClr val="dk1"/>
              </a:solidFill>
              <a:highlight>
                <a:srgbClr val="FFFFFF"/>
              </a:highlight>
            </a:endParaRPr>
          </a:p>
          <a:p>
            <a:pPr marL="25400" marR="25400" lvl="0" indent="0" algn="just" rtl="0">
              <a:lnSpc>
                <a:spcPct val="115000"/>
              </a:lnSpc>
              <a:spcBef>
                <a:spcPts val="1200"/>
              </a:spcBef>
              <a:spcAft>
                <a:spcPts val="0"/>
              </a:spcAft>
              <a:buSzPts val="1800"/>
              <a:buNone/>
            </a:pPr>
            <a:r>
              <a:rPr lang="en" sz="1200" dirty="0">
                <a:solidFill>
                  <a:schemeClr val="dk1"/>
                </a:solidFill>
              </a:rPr>
              <a:t>           There are different types of SQL expressions, which are mentioned below −</a:t>
            </a:r>
            <a:endParaRPr sz="1200" dirty="0">
              <a:solidFill>
                <a:schemeClr val="dk1"/>
              </a:solidFill>
            </a:endParaRPr>
          </a:p>
          <a:p>
            <a:pPr marL="457200" lvl="0" indent="-304800" algn="l" rtl="0">
              <a:lnSpc>
                <a:spcPct val="115000"/>
              </a:lnSpc>
              <a:spcBef>
                <a:spcPts val="700"/>
              </a:spcBef>
              <a:spcAft>
                <a:spcPts val="0"/>
              </a:spcAft>
              <a:buClr>
                <a:schemeClr val="dk1"/>
              </a:buClr>
              <a:buSzPts val="1200"/>
              <a:buAutoNum type="arabicPeriod"/>
            </a:pPr>
            <a:r>
              <a:rPr lang="en" sz="1200" b="1" u="sng" dirty="0">
                <a:solidFill>
                  <a:schemeClr val="dk1"/>
                </a:solidFill>
              </a:rPr>
              <a:t>Boolean Expression:</a:t>
            </a:r>
            <a:endParaRPr sz="1200" b="1" u="sng" dirty="0">
              <a:solidFill>
                <a:schemeClr val="dk1"/>
              </a:solidFill>
            </a:endParaRPr>
          </a:p>
          <a:p>
            <a:pPr marL="457200" lvl="0" indent="0" algn="l" rtl="0">
              <a:lnSpc>
                <a:spcPct val="115000"/>
              </a:lnSpc>
              <a:spcBef>
                <a:spcPts val="400"/>
              </a:spcBef>
              <a:spcAft>
                <a:spcPts val="0"/>
              </a:spcAft>
              <a:buSzPts val="1800"/>
              <a:buNone/>
            </a:pPr>
            <a:r>
              <a:rPr lang="en" sz="1200" dirty="0">
                <a:solidFill>
                  <a:schemeClr val="dk1"/>
                </a:solidFill>
                <a:highlight>
                  <a:srgbClr val="FFFFFF"/>
                </a:highlight>
              </a:rPr>
              <a:t>SQL Boolean Expressions fetch the data based on matching a single value.</a:t>
            </a:r>
            <a:endParaRPr sz="1200" dirty="0">
              <a:solidFill>
                <a:schemeClr val="dk1"/>
              </a:solidFill>
              <a:highlight>
                <a:srgbClr val="FFFFFF"/>
              </a:highlight>
            </a:endParaRPr>
          </a:p>
          <a:p>
            <a:pPr marL="457200" lvl="0" indent="0" algn="l" rtl="0">
              <a:lnSpc>
                <a:spcPct val="115000"/>
              </a:lnSpc>
              <a:spcBef>
                <a:spcPts val="400"/>
              </a:spcBef>
              <a:spcAft>
                <a:spcPts val="0"/>
              </a:spcAft>
              <a:buSzPts val="1800"/>
              <a:buNone/>
            </a:pPr>
            <a:r>
              <a:rPr lang="en" sz="1200" u="sng" dirty="0">
                <a:solidFill>
                  <a:schemeClr val="dk1"/>
                </a:solidFill>
                <a:highlight>
                  <a:srgbClr val="FFFFFF"/>
                </a:highlight>
              </a:rPr>
              <a:t>Syntax:</a:t>
            </a:r>
            <a:r>
              <a:rPr lang="en" sz="1200" dirty="0">
                <a:solidFill>
                  <a:schemeClr val="dk1"/>
                </a:solidFill>
                <a:highlight>
                  <a:srgbClr val="FFFFFF"/>
                </a:highlight>
              </a:rPr>
              <a:t> </a:t>
            </a:r>
            <a:r>
              <a:rPr lang="en" sz="1200" dirty="0">
                <a:solidFill>
                  <a:schemeClr val="dk1"/>
                </a:solidFill>
                <a:highlight>
                  <a:schemeClr val="lt1"/>
                </a:highlight>
              </a:rPr>
              <a:t>SELECT column1, column2, columnN </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              FROM table_name </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              WHERE SINGLE VALUE MATCHING EXPRESSION;</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u="sng" dirty="0">
                <a:solidFill>
                  <a:schemeClr val="dk1"/>
                </a:solidFill>
                <a:highlight>
                  <a:schemeClr val="lt1"/>
                </a:highlight>
              </a:rPr>
              <a:t>E.g:</a:t>
            </a:r>
            <a:r>
              <a:rPr lang="en" sz="1200" dirty="0">
                <a:solidFill>
                  <a:schemeClr val="dk1"/>
                </a:solidFill>
                <a:highlight>
                  <a:schemeClr val="lt1"/>
                </a:highlight>
              </a:rPr>
              <a:t> SELECT </a:t>
            </a:r>
            <a:r>
              <a:rPr lang="en" sz="1200" dirty="0">
                <a:solidFill>
                  <a:srgbClr val="666600"/>
                </a:solidFill>
                <a:highlight>
                  <a:schemeClr val="lt1"/>
                </a:highlight>
              </a:rPr>
              <a:t>*</a:t>
            </a:r>
            <a:r>
              <a:rPr lang="en" sz="1200" dirty="0">
                <a:solidFill>
                  <a:schemeClr val="dk1"/>
                </a:solidFill>
                <a:highlight>
                  <a:schemeClr val="lt1"/>
                </a:highlight>
              </a:rPr>
              <a:t> FROM CUSTOMERS WHERE SALARY </a:t>
            </a:r>
            <a:r>
              <a:rPr lang="en" sz="1200" dirty="0">
                <a:solidFill>
                  <a:srgbClr val="666600"/>
                </a:solidFill>
                <a:highlight>
                  <a:schemeClr val="lt1"/>
                </a:highlight>
              </a:rPr>
              <a:t>=</a:t>
            </a:r>
            <a:r>
              <a:rPr lang="en" sz="1200" dirty="0">
                <a:solidFill>
                  <a:schemeClr val="dk1"/>
                </a:solidFill>
                <a:highlight>
                  <a:schemeClr val="lt1"/>
                </a:highlight>
              </a:rPr>
              <a:t> </a:t>
            </a:r>
            <a:r>
              <a:rPr lang="en" sz="1200" dirty="0">
                <a:solidFill>
                  <a:srgbClr val="006666"/>
                </a:solidFill>
                <a:highlight>
                  <a:schemeClr val="lt1"/>
                </a:highlight>
              </a:rPr>
              <a:t>10000</a:t>
            </a:r>
            <a:r>
              <a:rPr lang="en" sz="1200" dirty="0">
                <a:solidFill>
                  <a:srgbClr val="666600"/>
                </a:solidFill>
                <a:highlight>
                  <a:schemeClr val="lt1"/>
                </a:highlight>
              </a:rPr>
              <a:t>;</a:t>
            </a:r>
            <a:endParaRPr sz="1200" dirty="0">
              <a:solidFill>
                <a:srgbClr val="666600"/>
              </a:solidFill>
              <a:highlight>
                <a:schemeClr val="lt1"/>
              </a:highlight>
            </a:endParaRPr>
          </a:p>
          <a:p>
            <a:pPr marL="457200" lvl="0" indent="0" algn="l" rtl="0">
              <a:lnSpc>
                <a:spcPct val="115000"/>
              </a:lnSpc>
              <a:spcBef>
                <a:spcPts val="400"/>
              </a:spcBef>
              <a:spcAft>
                <a:spcPts val="0"/>
              </a:spcAft>
              <a:buSzPts val="1800"/>
              <a:buNone/>
            </a:pPr>
            <a:endParaRPr sz="1200" dirty="0">
              <a:solidFill>
                <a:srgbClr val="666600"/>
              </a:solidFill>
              <a:highlight>
                <a:schemeClr val="lt1"/>
              </a:highlight>
            </a:endParaRPr>
          </a:p>
          <a:p>
            <a:pPr marL="457200" lvl="0" indent="-304800" algn="l" rtl="0">
              <a:lnSpc>
                <a:spcPct val="115000"/>
              </a:lnSpc>
              <a:spcBef>
                <a:spcPts val="400"/>
              </a:spcBef>
              <a:spcAft>
                <a:spcPts val="0"/>
              </a:spcAft>
              <a:buClr>
                <a:schemeClr val="dk1"/>
              </a:buClr>
              <a:buSzPts val="1200"/>
              <a:buAutoNum type="arabicPeriod"/>
            </a:pPr>
            <a:r>
              <a:rPr lang="en" sz="1200" b="1" u="sng" dirty="0">
                <a:solidFill>
                  <a:schemeClr val="dk1"/>
                </a:solidFill>
              </a:rPr>
              <a:t>Numeric Expression: </a:t>
            </a:r>
            <a:endParaRPr sz="1200" b="1" u="sng" dirty="0">
              <a:solidFill>
                <a:schemeClr val="dk1"/>
              </a:solidFill>
            </a:endParaRPr>
          </a:p>
          <a:p>
            <a:pPr marL="457200" lvl="0" indent="0" algn="l" rtl="0">
              <a:lnSpc>
                <a:spcPct val="115000"/>
              </a:lnSpc>
              <a:spcBef>
                <a:spcPts val="400"/>
              </a:spcBef>
              <a:spcAft>
                <a:spcPts val="0"/>
              </a:spcAft>
              <a:buSzPts val="1800"/>
              <a:buNone/>
            </a:pPr>
            <a:r>
              <a:rPr lang="en" sz="1200" dirty="0">
                <a:solidFill>
                  <a:schemeClr val="dk1"/>
                </a:solidFill>
                <a:highlight>
                  <a:srgbClr val="FFFFFF"/>
                </a:highlight>
              </a:rPr>
              <a:t>These expressions are used to perform any mathematical operation in any query.</a:t>
            </a:r>
            <a:endParaRPr sz="1200" dirty="0">
              <a:solidFill>
                <a:schemeClr val="dk1"/>
              </a:solidFill>
              <a:highlight>
                <a:srgbClr val="FFFFFF"/>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Syntax: SELECT numerical_expression as  OPERATION_NAME</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              [FROM table_name</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              WHERE CONDITION] ;</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E.g: SELECT </a:t>
            </a:r>
            <a:r>
              <a:rPr lang="en" sz="1200" dirty="0">
                <a:solidFill>
                  <a:srgbClr val="666600"/>
                </a:solidFill>
                <a:highlight>
                  <a:schemeClr val="lt1"/>
                </a:highlight>
              </a:rPr>
              <a:t>(</a:t>
            </a:r>
            <a:r>
              <a:rPr lang="en" sz="1200" dirty="0">
                <a:solidFill>
                  <a:srgbClr val="006666"/>
                </a:solidFill>
                <a:highlight>
                  <a:schemeClr val="lt1"/>
                </a:highlight>
              </a:rPr>
              <a:t>15</a:t>
            </a:r>
            <a:r>
              <a:rPr lang="en" sz="1200" dirty="0">
                <a:solidFill>
                  <a:schemeClr val="dk1"/>
                </a:solidFill>
                <a:highlight>
                  <a:schemeClr val="lt1"/>
                </a:highlight>
              </a:rPr>
              <a:t> </a:t>
            </a:r>
            <a:r>
              <a:rPr lang="en" sz="1200" dirty="0">
                <a:solidFill>
                  <a:srgbClr val="666600"/>
                </a:solidFill>
                <a:highlight>
                  <a:schemeClr val="lt1"/>
                </a:highlight>
              </a:rPr>
              <a:t>+</a:t>
            </a:r>
            <a:r>
              <a:rPr lang="en" sz="1200" dirty="0">
                <a:solidFill>
                  <a:schemeClr val="dk1"/>
                </a:solidFill>
                <a:highlight>
                  <a:schemeClr val="lt1"/>
                </a:highlight>
              </a:rPr>
              <a:t> </a:t>
            </a:r>
            <a:r>
              <a:rPr lang="en" sz="1200" dirty="0">
                <a:solidFill>
                  <a:srgbClr val="006666"/>
                </a:solidFill>
                <a:highlight>
                  <a:schemeClr val="lt1"/>
                </a:highlight>
              </a:rPr>
              <a:t>6</a:t>
            </a:r>
            <a:r>
              <a:rPr lang="en" sz="1200" dirty="0">
                <a:solidFill>
                  <a:srgbClr val="666600"/>
                </a:solidFill>
                <a:highlight>
                  <a:schemeClr val="lt1"/>
                </a:highlight>
              </a:rPr>
              <a:t>)</a:t>
            </a:r>
            <a:r>
              <a:rPr lang="en" sz="1200" dirty="0">
                <a:solidFill>
                  <a:schemeClr val="dk1"/>
                </a:solidFill>
                <a:highlight>
                  <a:schemeClr val="lt1"/>
                </a:highlight>
              </a:rPr>
              <a:t> AS ADDITION</a:t>
            </a:r>
            <a:endParaRPr sz="1200" dirty="0">
              <a:solidFill>
                <a:schemeClr val="dk1"/>
              </a:solidFill>
            </a:endParaRPr>
          </a:p>
          <a:p>
            <a:pPr marL="457200" lvl="0" indent="0" algn="l" rtl="0">
              <a:lnSpc>
                <a:spcPct val="115000"/>
              </a:lnSpc>
              <a:spcBef>
                <a:spcPts val="400"/>
              </a:spcBef>
              <a:spcAft>
                <a:spcPts val="0"/>
              </a:spcAft>
              <a:buSzPts val="1800"/>
              <a:buNone/>
            </a:pPr>
            <a:endParaRPr sz="1200" dirty="0">
              <a:solidFill>
                <a:schemeClr val="dk1"/>
              </a:solidFill>
              <a:highlight>
                <a:srgbClr val="FFFFFF"/>
              </a:highlight>
            </a:endParaRPr>
          </a:p>
          <a:p>
            <a:pPr marL="457200" lvl="0" indent="0" algn="l" rtl="0">
              <a:lnSpc>
                <a:spcPct val="115000"/>
              </a:lnSpc>
              <a:spcBef>
                <a:spcPts val="1200"/>
              </a:spcBef>
              <a:spcAft>
                <a:spcPts val="1200"/>
              </a:spcAft>
              <a:buSzPts val="1800"/>
              <a:buNone/>
            </a:pPr>
            <a:endParaRPr sz="12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11aa2bdc841_1_2"/>
          <p:cNvSpPr txBox="1"/>
          <p:nvPr/>
        </p:nvSpPr>
        <p:spPr>
          <a:xfrm>
            <a:off x="0" y="612800"/>
            <a:ext cx="9021300" cy="42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dirty="0">
                <a:solidFill>
                  <a:srgbClr val="C45911"/>
                </a:solidFill>
              </a:rPr>
              <a:t>Subquery with ‘IN’:</a:t>
            </a:r>
            <a:endParaRPr sz="1600" b="1" u="sng" dirty="0">
              <a:solidFill>
                <a:srgbClr val="C45911"/>
              </a:solidFill>
            </a:endParaRPr>
          </a:p>
          <a:p>
            <a:pPr marL="0" lvl="0" indent="0" algn="l" rtl="0">
              <a:spcBef>
                <a:spcPts val="0"/>
              </a:spcBef>
              <a:spcAft>
                <a:spcPts val="0"/>
              </a:spcAft>
              <a:buNone/>
            </a:pPr>
            <a:endParaRPr sz="1600" b="1" u="sng" dirty="0">
              <a:solidFill>
                <a:srgbClr val="C45911"/>
              </a:solidFill>
            </a:endParaRPr>
          </a:p>
          <a:p>
            <a:pPr marL="0" lvl="0" indent="0" algn="l" rtl="0">
              <a:spcBef>
                <a:spcPts val="0"/>
              </a:spcBef>
              <a:spcAft>
                <a:spcPts val="0"/>
              </a:spcAft>
              <a:buNone/>
            </a:pPr>
            <a:r>
              <a:rPr lang="en" dirty="0"/>
              <a:t>        Returns values equal to any member in the list.</a:t>
            </a:r>
            <a:endParaRPr dirty="0"/>
          </a:p>
          <a:p>
            <a:pPr marL="0" lvl="0" indent="0" algn="l" rtl="0">
              <a:spcBef>
                <a:spcPts val="0"/>
              </a:spcBef>
              <a:spcAft>
                <a:spcPts val="0"/>
              </a:spcAft>
              <a:buNone/>
            </a:pPr>
            <a:endParaRPr dirty="0"/>
          </a:p>
          <a:p>
            <a:pPr marL="914400" lvl="0" indent="0" algn="just" rtl="0">
              <a:lnSpc>
                <a:spcPct val="138000"/>
              </a:lnSpc>
              <a:spcBef>
                <a:spcPts val="0"/>
              </a:spcBef>
              <a:spcAft>
                <a:spcPts val="0"/>
              </a:spcAft>
              <a:buNone/>
            </a:pPr>
            <a:r>
              <a:rPr lang="en" dirty="0">
                <a:solidFill>
                  <a:schemeClr val="dk1"/>
                </a:solidFill>
                <a:highlight>
                  <a:srgbClr val="FFFFFF"/>
                </a:highlight>
              </a:rPr>
              <a:t>E.g: Display all the employees who are in same office as ‘Tom’ or ‘Martin’.</a:t>
            </a:r>
            <a:endParaRPr dirty="0">
              <a:solidFill>
                <a:schemeClr val="dk1"/>
              </a:solidFill>
              <a:highlight>
                <a:srgbClr val="FFFFFF"/>
              </a:highlight>
            </a:endParaRPr>
          </a:p>
          <a:p>
            <a:pPr marL="914400" lvl="0" indent="0" algn="just" rtl="0">
              <a:lnSpc>
                <a:spcPct val="138000"/>
              </a:lnSpc>
              <a:spcBef>
                <a:spcPts val="0"/>
              </a:spcBef>
              <a:spcAft>
                <a:spcPts val="0"/>
              </a:spcAft>
              <a:buClr>
                <a:schemeClr val="dk1"/>
              </a:buClr>
              <a:buSzPts val="1100"/>
              <a:buFont typeface="Arial"/>
              <a:buNone/>
            </a:pPr>
            <a:endParaRPr sz="1200" dirty="0">
              <a:solidFill>
                <a:schemeClr val="dk1"/>
              </a:solidFill>
              <a:highlight>
                <a:srgbClr val="FFFFFF"/>
              </a:highlight>
            </a:endParaRPr>
          </a:p>
          <a:p>
            <a:pPr marL="914400" lvl="0" indent="0" algn="just" rtl="0">
              <a:lnSpc>
                <a:spcPct val="138000"/>
              </a:lnSpc>
              <a:spcBef>
                <a:spcPts val="0"/>
              </a:spcBef>
              <a:spcAft>
                <a:spcPts val="0"/>
              </a:spcAft>
              <a:buClr>
                <a:schemeClr val="dk1"/>
              </a:buClr>
              <a:buSzPts val="1100"/>
              <a:buFont typeface="Arial"/>
              <a:buNone/>
            </a:pPr>
            <a:r>
              <a:rPr lang="en" dirty="0">
                <a:solidFill>
                  <a:schemeClr val="dk1"/>
                </a:solidFill>
                <a:highlight>
                  <a:schemeClr val="lt1"/>
                </a:highlight>
              </a:rPr>
              <a:t>SELECT firstName, lastName FROM employees</a:t>
            </a:r>
            <a:endParaRPr dirty="0">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dirty="0">
                <a:solidFill>
                  <a:schemeClr val="dk1"/>
                </a:solidFill>
                <a:highlight>
                  <a:schemeClr val="lt1"/>
                </a:highlight>
              </a:rPr>
              <a:t>WHERE officeCode IN (SELECT officeCode FROM employees</a:t>
            </a:r>
            <a:endParaRPr dirty="0">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dirty="0">
                <a:solidFill>
                  <a:schemeClr val="dk1"/>
                </a:solidFill>
                <a:highlight>
                  <a:schemeClr val="lt1"/>
                </a:highlight>
              </a:rPr>
              <a:t>WHERE firstName IN (‘Tom’, ‘Martin’));</a:t>
            </a:r>
            <a:endParaRPr dirty="0">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endParaRPr dirty="0">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dirty="0">
                <a:solidFill>
                  <a:schemeClr val="dk1"/>
                </a:solidFill>
                <a:highlight>
                  <a:schemeClr val="lt1"/>
                </a:highlight>
              </a:rPr>
              <a:t>SELECT Name,City FROM emp_info</a:t>
            </a:r>
            <a:endParaRPr dirty="0">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dirty="0">
                <a:solidFill>
                  <a:schemeClr val="dk1"/>
                </a:solidFill>
                <a:highlight>
                  <a:schemeClr val="lt1"/>
                </a:highlight>
              </a:rPr>
              <a:t>WHERE dept_no IN (SELECT dept_no FROM emp_info</a:t>
            </a:r>
            <a:endParaRPr dirty="0">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dirty="0">
                <a:solidFill>
                  <a:schemeClr val="dk1"/>
                </a:solidFill>
                <a:highlight>
                  <a:schemeClr val="lt1"/>
                </a:highlight>
              </a:rPr>
              <a:t>WHERE Name IN (‘Tom’, ‘Martin’));</a:t>
            </a:r>
            <a:endParaRPr dirty="0">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endParaRPr dirty="0">
              <a:solidFill>
                <a:schemeClr val="dk1"/>
              </a:solidFill>
              <a:highlight>
                <a:schemeClr val="lt1"/>
              </a:highlight>
            </a:endParaRPr>
          </a:p>
          <a:p>
            <a:pPr marL="0" lvl="0" indent="0" algn="l" rtl="0">
              <a:spcBef>
                <a:spcPts val="0"/>
              </a:spcBef>
              <a:spcAft>
                <a:spcPts val="0"/>
              </a:spcAft>
              <a:buNone/>
            </a:pPr>
            <a:endParaRP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11aa2bdc841_1_7"/>
          <p:cNvSpPr txBox="1"/>
          <p:nvPr/>
        </p:nvSpPr>
        <p:spPr>
          <a:xfrm>
            <a:off x="80375" y="50225"/>
            <a:ext cx="894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00" name="Google Shape;500;g11aa2bdc841_1_7"/>
          <p:cNvSpPr txBox="1"/>
          <p:nvPr/>
        </p:nvSpPr>
        <p:spPr>
          <a:xfrm>
            <a:off x="110500" y="60275"/>
            <a:ext cx="888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01" name="Google Shape;501;g11aa2bdc841_1_7"/>
          <p:cNvSpPr txBox="1"/>
          <p:nvPr/>
        </p:nvSpPr>
        <p:spPr>
          <a:xfrm>
            <a:off x="110500" y="140625"/>
            <a:ext cx="90213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‘ANY’:</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solidFill>
                  <a:schemeClr val="dk1"/>
                </a:solidFill>
                <a:highlight>
                  <a:srgbClr val="FFFFFF"/>
                </a:highlight>
              </a:rPr>
              <a:t>Returns values compared to each value returned by the subquery.</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Any (20000,25000,30000);</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Note:  &gt; Any → ‘More than minimum.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Any (20000,25000,30000);</a:t>
            </a:r>
            <a:endParaRPr>
              <a:solidFill>
                <a:schemeClr val="dk1"/>
              </a:solidFill>
              <a:highlight>
                <a:srgbClr val="FFFFFF"/>
              </a:highlight>
            </a:endParaRPr>
          </a:p>
          <a:p>
            <a:pPr marL="0" lvl="0" indent="0" algn="l" rtl="0">
              <a:spcBef>
                <a:spcPts val="0"/>
              </a:spcBef>
              <a:spcAft>
                <a:spcPts val="0"/>
              </a:spcAft>
              <a:buNone/>
            </a:pPr>
            <a:endParaRPr sz="1600">
              <a:solidFill>
                <a:srgbClr val="C45911"/>
              </a:solidFill>
            </a:endParaRPr>
          </a:p>
          <a:p>
            <a:pPr marL="0" lvl="0" indent="0" algn="l" rtl="0">
              <a:spcBef>
                <a:spcPts val="0"/>
              </a:spcBef>
              <a:spcAft>
                <a:spcPts val="0"/>
              </a:spcAft>
              <a:buNone/>
            </a:pPr>
            <a:r>
              <a:rPr lang="en" sz="1600">
                <a:solidFill>
                  <a:schemeClr val="dk1"/>
                </a:solidFill>
              </a:rPr>
              <a:t>            </a:t>
            </a:r>
            <a:r>
              <a:rPr lang="en">
                <a:solidFill>
                  <a:schemeClr val="dk1"/>
                </a:solidFill>
                <a:highlight>
                  <a:srgbClr val="FFFFFF"/>
                </a:highlight>
              </a:rPr>
              <a:t> Note:  &lt; Any → ‘Less than the maximum'.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Any (Select salary from employee where dept_no=5);</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Any (Select salary from employee where dept_no=5);</a:t>
            </a:r>
            <a:endParaRPr sz="1600">
              <a:solidFill>
                <a:schemeClr val="dk1"/>
              </a:solidFill>
            </a:endParaRPr>
          </a:p>
          <a:p>
            <a:pPr marL="0" lvl="0" indent="0" algn="l" rtl="0">
              <a:spcBef>
                <a:spcPts val="0"/>
              </a:spcBef>
              <a:spcAft>
                <a:spcPts val="0"/>
              </a:spcAft>
              <a:buNone/>
            </a:pPr>
            <a:endParaRPr sz="1600">
              <a:solidFill>
                <a:srgbClr val="C4591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g11aa2bdc841_1_15"/>
          <p:cNvSpPr txBox="1"/>
          <p:nvPr/>
        </p:nvSpPr>
        <p:spPr>
          <a:xfrm>
            <a:off x="0" y="0"/>
            <a:ext cx="89709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‘ALL’:</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solidFill>
                  <a:schemeClr val="dk1"/>
                </a:solidFill>
                <a:highlight>
                  <a:srgbClr val="FFFFFF"/>
                </a:highlight>
              </a:rPr>
              <a:t>Returns values compared to every value returned by the subquery.</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All (20000,25000,30000);</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Note:  &gt; All→ ‘More than maximum.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All (20000,25000,30000);</a:t>
            </a:r>
            <a:endParaRPr>
              <a:solidFill>
                <a:schemeClr val="dk1"/>
              </a:solidFill>
              <a:highlight>
                <a:srgbClr val="FFFFFF"/>
              </a:highlight>
            </a:endParaRPr>
          </a:p>
          <a:p>
            <a:pPr marL="0" lvl="0" indent="0" algn="l" rtl="0">
              <a:spcBef>
                <a:spcPts val="0"/>
              </a:spcBef>
              <a:spcAft>
                <a:spcPts val="0"/>
              </a:spcAft>
              <a:buNone/>
            </a:pPr>
            <a:endParaRPr sz="1600">
              <a:solidFill>
                <a:srgbClr val="C45911"/>
              </a:solidFill>
            </a:endParaRPr>
          </a:p>
          <a:p>
            <a:pPr marL="0" lvl="0" indent="0" algn="l" rtl="0">
              <a:spcBef>
                <a:spcPts val="0"/>
              </a:spcBef>
              <a:spcAft>
                <a:spcPts val="0"/>
              </a:spcAft>
              <a:buNone/>
            </a:pPr>
            <a:r>
              <a:rPr lang="en" sz="1600">
                <a:solidFill>
                  <a:schemeClr val="dk1"/>
                </a:solidFill>
              </a:rPr>
              <a:t>            </a:t>
            </a:r>
            <a:r>
              <a:rPr lang="en">
                <a:solidFill>
                  <a:schemeClr val="dk1"/>
                </a:solidFill>
                <a:highlight>
                  <a:srgbClr val="FFFFFF"/>
                </a:highlight>
              </a:rPr>
              <a:t> Note:  &lt; All → ‘Less than minimum.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All (Select salary from employee where dept_no=5);</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All (Select salary from employee where dept_no=5);</a:t>
            </a:r>
            <a:endParaRPr sz="1600">
              <a:solidFill>
                <a:schemeClr val="dk1"/>
              </a:solidFill>
            </a:endParaRPr>
          </a:p>
          <a:p>
            <a:pPr marL="0" lvl="0" indent="0" algn="l" rtl="0">
              <a:spcBef>
                <a:spcPts val="0"/>
              </a:spcBef>
              <a:spcAft>
                <a:spcPts val="0"/>
              </a:spcAft>
              <a:buNone/>
            </a:pPr>
            <a:endParaRPr sz="1600">
              <a:solidFill>
                <a:srgbClr val="C4591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11aa2bdc841_1_18"/>
          <p:cNvSpPr txBox="1"/>
          <p:nvPr/>
        </p:nvSpPr>
        <p:spPr>
          <a:xfrm>
            <a:off x="140650" y="100450"/>
            <a:ext cx="8860500" cy="505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rgbClr val="333333"/>
              </a:buClr>
              <a:buSzPts val="1400"/>
              <a:buAutoNum type="arabicPeriod"/>
            </a:pPr>
            <a:r>
              <a:rPr lang="en">
                <a:solidFill>
                  <a:srgbClr val="333333"/>
                </a:solidFill>
                <a:highlight>
                  <a:srgbClr val="FFFFFF"/>
                </a:highlight>
              </a:rPr>
              <a:t> </a:t>
            </a:r>
            <a:r>
              <a:rPr lang="en" b="1">
                <a:solidFill>
                  <a:srgbClr val="333333"/>
                </a:solidFill>
                <a:highlight>
                  <a:srgbClr val="FFFFFF"/>
                </a:highlight>
              </a:rPr>
              <a:t>Write a query to find the employees whose salary is equal to the salary of at least one employee in department of id 300?</a:t>
            </a:r>
            <a:endParaRPr b="1">
              <a:solidFill>
                <a:srgbClr val="333333"/>
              </a:solidFill>
              <a:highlight>
                <a:srgbClr val="FFFFFF"/>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IN</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300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g11aa2bdc841_1_25"/>
          <p:cNvSpPr txBox="1"/>
          <p:nvPr/>
        </p:nvSpPr>
        <p:spPr>
          <a:xfrm>
            <a:off x="150700" y="120550"/>
            <a:ext cx="8810400" cy="50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highlight>
                  <a:schemeClr val="lt1"/>
                </a:highlight>
              </a:rPr>
              <a:t>2. Write a query to find the employees whose salary is greater than at least on employee in department of id 500?</a:t>
            </a:r>
            <a:endParaRPr b="1">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&gt; ANY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500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solidFill>
                <a:schemeClr val="dk1"/>
              </a:solidFill>
              <a:highlight>
                <a:schemeClr val="lt1"/>
              </a:highligh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g11aa2bdc841_1_30"/>
          <p:cNvSpPr txBox="1"/>
          <p:nvPr/>
        </p:nvSpPr>
        <p:spPr>
          <a:xfrm>
            <a:off x="160725" y="80375"/>
            <a:ext cx="8810400" cy="50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highlight>
                  <a:schemeClr val="lt1"/>
                </a:highlight>
              </a:rPr>
              <a:t>3.)  Write a query to find the employees whose salary is less than the salary of all employees in department of id 100?</a:t>
            </a:r>
            <a:endParaRPr b="1">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&lt; ALL</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100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8"/>
          <p:cNvSpPr txBox="1">
            <a:spLocks noGrp="1"/>
          </p:cNvSpPr>
          <p:nvPr>
            <p:ph type="body" idx="1"/>
          </p:nvPr>
        </p:nvSpPr>
        <p:spPr>
          <a:xfrm>
            <a:off x="241100" y="100450"/>
            <a:ext cx="8591100" cy="4468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400">
                <a:solidFill>
                  <a:schemeClr val="dk1"/>
                </a:solidFill>
              </a:rPr>
              <a:t>3.)  </a:t>
            </a:r>
            <a:r>
              <a:rPr lang="en" sz="1400" b="1" u="sng">
                <a:solidFill>
                  <a:schemeClr val="dk1"/>
                </a:solidFill>
              </a:rPr>
              <a:t>Date Expression:</a:t>
            </a:r>
            <a:endParaRPr sz="1400" b="1" u="sng">
              <a:solidFill>
                <a:schemeClr val="dk1"/>
              </a:solidFill>
            </a:endParaRPr>
          </a:p>
          <a:p>
            <a:pPr marL="0" lvl="0" indent="0" algn="l" rtl="0">
              <a:lnSpc>
                <a:spcPct val="115000"/>
              </a:lnSpc>
              <a:spcBef>
                <a:spcPts val="400"/>
              </a:spcBef>
              <a:spcAft>
                <a:spcPts val="0"/>
              </a:spcAft>
              <a:buSzPts val="1800"/>
              <a:buNone/>
            </a:pPr>
            <a:endParaRPr sz="1200" b="1" u="sng">
              <a:solidFill>
                <a:schemeClr val="dk1"/>
              </a:solidFill>
            </a:endParaRPr>
          </a:p>
          <a:p>
            <a:pPr marL="0" lvl="0" indent="0" algn="l" rtl="0">
              <a:lnSpc>
                <a:spcPct val="115000"/>
              </a:lnSpc>
              <a:spcBef>
                <a:spcPts val="400"/>
              </a:spcBef>
              <a:spcAft>
                <a:spcPts val="0"/>
              </a:spcAft>
              <a:buSzPts val="1800"/>
              <a:buNone/>
            </a:pPr>
            <a:r>
              <a:rPr lang="en" sz="1200">
                <a:solidFill>
                  <a:schemeClr val="dk1"/>
                </a:solidFill>
                <a:highlight>
                  <a:srgbClr val="FFFFFF"/>
                </a:highlight>
              </a:rPr>
              <a:t>      Date Expressions return current system date and time values .</a:t>
            </a:r>
            <a:endParaRPr sz="1200">
              <a:solidFill>
                <a:schemeClr val="dk1"/>
              </a:solidFill>
              <a:highlight>
                <a:srgbClr val="FFFFFF"/>
              </a:highlight>
            </a:endParaRPr>
          </a:p>
          <a:p>
            <a:pPr marL="0" lvl="0" indent="0" algn="l" rtl="0">
              <a:lnSpc>
                <a:spcPct val="115000"/>
              </a:lnSpc>
              <a:spcBef>
                <a:spcPts val="400"/>
              </a:spcBef>
              <a:spcAft>
                <a:spcPts val="0"/>
              </a:spcAft>
              <a:buSzPts val="1800"/>
              <a:buNone/>
            </a:pPr>
            <a:endParaRPr sz="1200">
              <a:solidFill>
                <a:schemeClr val="dk1"/>
              </a:solidFill>
              <a:highlight>
                <a:srgbClr val="FFFFFF"/>
              </a:highlight>
            </a:endParaRPr>
          </a:p>
          <a:p>
            <a:pPr marL="0" lvl="0" indent="0" algn="l" rtl="0">
              <a:lnSpc>
                <a:spcPct val="115000"/>
              </a:lnSpc>
              <a:spcBef>
                <a:spcPts val="400"/>
              </a:spcBef>
              <a:spcAft>
                <a:spcPts val="0"/>
              </a:spcAft>
              <a:buSzPts val="1800"/>
              <a:buNone/>
            </a:pPr>
            <a:r>
              <a:rPr lang="en" sz="1200">
                <a:solidFill>
                  <a:schemeClr val="dk1"/>
                </a:solidFill>
                <a:highlight>
                  <a:srgbClr val="FFFFFF"/>
                </a:highlight>
              </a:rPr>
              <a:t>      E.g.: </a:t>
            </a:r>
            <a:r>
              <a:rPr lang="en" sz="1200">
                <a:solidFill>
                  <a:schemeClr val="dk1"/>
                </a:solidFill>
                <a:highlight>
                  <a:schemeClr val="lt1"/>
                </a:highlight>
              </a:rPr>
              <a:t>SELECT CURRENT_TIMESTAMP</a:t>
            </a:r>
            <a:r>
              <a:rPr lang="en" sz="1200">
                <a:solidFill>
                  <a:srgbClr val="666600"/>
                </a:solidFill>
                <a:highlight>
                  <a:schemeClr val="lt1"/>
                </a:highlight>
              </a:rPr>
              <a:t>;</a:t>
            </a:r>
            <a:endParaRPr sz="1200">
              <a:solidFill>
                <a:srgbClr val="666600"/>
              </a:solidFill>
              <a:highlight>
                <a:schemeClr val="lt1"/>
              </a:highlight>
            </a:endParaRPr>
          </a:p>
          <a:p>
            <a:pPr marL="0" lvl="0" indent="0" algn="l" rtl="0">
              <a:lnSpc>
                <a:spcPct val="115000"/>
              </a:lnSpc>
              <a:spcBef>
                <a:spcPts val="400"/>
              </a:spcBef>
              <a:spcAft>
                <a:spcPts val="400"/>
              </a:spcAft>
              <a:buSzPts val="1800"/>
              <a:buNone/>
            </a:pPr>
            <a:endParaRPr sz="1200">
              <a:solidFill>
                <a:schemeClr val="dk1"/>
              </a:solidFill>
              <a:highlight>
                <a:srgbClr val="FFFFFF"/>
              </a:highlight>
            </a:endParaRPr>
          </a:p>
        </p:txBody>
      </p:sp>
      <p:pic>
        <p:nvPicPr>
          <p:cNvPr id="94" name="Google Shape;94;p8"/>
          <p:cNvPicPr preferRelativeResize="0"/>
          <p:nvPr/>
        </p:nvPicPr>
        <p:blipFill rotWithShape="1">
          <a:blip r:embed="rId3">
            <a:alphaModFix/>
          </a:blip>
          <a:srcRect/>
          <a:stretch/>
        </p:blipFill>
        <p:spPr>
          <a:xfrm>
            <a:off x="628650" y="1615900"/>
            <a:ext cx="3943350" cy="1352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2496</TotalTime>
  <Words>7040</Words>
  <Application>Microsoft Office PowerPoint</Application>
  <PresentationFormat>On-screen Show (16:9)</PresentationFormat>
  <Paragraphs>1111</Paragraphs>
  <Slides>85</Slides>
  <Notes>81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Georgia</vt:lpstr>
      <vt:lpstr>Roboto</vt:lpstr>
      <vt:lpstr>Verdana</vt:lpstr>
      <vt:lpstr>Courier New</vt:lpstr>
      <vt:lpstr>Times New Roman</vt:lpstr>
      <vt:lpstr>Arial</vt:lpstr>
      <vt:lpstr>Playfair Display</vt:lpstr>
      <vt:lpstr>Simple Light</vt:lpstr>
      <vt:lpstr>MYSQL </vt:lpstr>
      <vt:lpstr>PowerPoint Presentation</vt:lpstr>
      <vt:lpstr>PowerPoint Presentation</vt:lpstr>
      <vt:lpstr>PowerPoint Presentation</vt:lpstr>
      <vt:lpstr>PowerPoint Presentation</vt:lpstr>
      <vt:lpstr>PowerPoint Presentation</vt:lpstr>
      <vt:lpstr>PowerPoint Presentation</vt:lpstr>
      <vt:lpstr>Expressions in SQL</vt:lpstr>
      <vt:lpstr>PowerPoint Presentation</vt:lpstr>
      <vt:lpstr>DataTypes in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Having and Where Clause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Sameer W</dc:creator>
  <cp:lastModifiedBy>hp</cp:lastModifiedBy>
  <cp:revision>17</cp:revision>
  <dcterms:modified xsi:type="dcterms:W3CDTF">2023-08-01T09:19:46Z</dcterms:modified>
</cp:coreProperties>
</file>