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Noto Sans Symbols"/>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jqIIFs9MBBVAmaKngvA1A6whco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4C4123-AAD4-4321-B332-8BBB68B84358}">
  <a:tblStyle styleId="{F64C4123-AAD4-4321-B332-8BBB68B84358}"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CDD4EA"/>
          </a:solidFill>
        </a:fill>
      </a:tcStyle>
    </a:wholeTbl>
    <a:band1H>
      <a:tcTxStyle/>
    </a:band1H>
    <a:band2H>
      <a:tcTxStyle b="off" i="off"/>
      <a:tcStyle>
        <a:fill>
          <a:solidFill>
            <a:srgbClr val="E8EBF5"/>
          </a:solidFill>
        </a:fill>
      </a:tcStyle>
    </a:band2H>
    <a:band1V>
      <a:tcTxStyle/>
    </a:band1V>
    <a:band2V>
      <a:tcTxStyle/>
    </a:band2V>
    <a:lastCol>
      <a:tcTxStyle/>
    </a:lastCol>
    <a:firstCol>
      <a:tcTxStyle b="on" i="off">
        <a:font>
          <a:latin typeface="Calibri"/>
          <a:ea typeface="Calibri"/>
          <a:cs typeface="Calibri"/>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Col>
    <a:lastRow>
      <a:tcTxStyle b="on" i="off">
        <a:font>
          <a:latin typeface="Calibri"/>
          <a:ea typeface="Calibri"/>
          <a:cs typeface="Calibri"/>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381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lastRow>
    <a:seCell>
      <a:tcTxStyle/>
    </a:seCell>
    <a:swCell>
      <a:tcTxStyle/>
    </a:swCell>
    <a:firstRow>
      <a:tcTxStyle b="on" i="off">
        <a:font>
          <a:latin typeface="Calibri"/>
          <a:ea typeface="Calibri"/>
          <a:cs typeface="Calibri"/>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381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otoSansSymbols-bold.fntdata"/><Relationship Id="rId27" Type="http://schemas.openxmlformats.org/officeDocument/2006/relationships/font" Target="fonts/NotoSansSymbol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3"/>
          <p:cNvSpPr txBox="1"/>
          <p:nvPr>
            <p:ph type="title"/>
          </p:nvPr>
        </p:nvSpPr>
        <p:spPr>
          <a:xfrm>
            <a:off x="1524000" y="1122362"/>
            <a:ext cx="9144000" cy="2387601"/>
          </a:xfrm>
          <a:prstGeom prst="rect">
            <a:avLst/>
          </a:prstGeom>
          <a:noFill/>
          <a:ln>
            <a:noFill/>
          </a:ln>
        </p:spPr>
        <p:txBody>
          <a:bodyPr anchorCtr="0" anchor="b" bIns="45700" lIns="45700" spcFirstLastPara="1" rIns="45700" wrap="square" tIns="45700">
            <a:normAutofit/>
          </a:bodyPr>
          <a:lstStyle>
            <a:lvl1pPr lvl="0" algn="ctr">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1" name="Google Shape;11;p23"/>
          <p:cNvSpPr txBox="1"/>
          <p:nvPr>
            <p:ph idx="1" type="body"/>
          </p:nvPr>
        </p:nvSpPr>
        <p:spPr>
          <a:xfrm>
            <a:off x="1524000" y="3602037"/>
            <a:ext cx="9144000" cy="1655763"/>
          </a:xfrm>
          <a:prstGeom prst="rect">
            <a:avLst/>
          </a:prstGeom>
          <a:noFill/>
          <a:ln>
            <a:noFill/>
          </a:ln>
        </p:spPr>
        <p:txBody>
          <a:bodyPr anchorCtr="0" anchor="t" bIns="45700" lIns="45700" spcFirstLastPara="1" rIns="45700" wrap="square" tIns="45700">
            <a:normAutofit/>
          </a:bodyPr>
          <a:lstStyle>
            <a:lvl1pPr indent="-228600" lvl="0" marL="457200" algn="ctr">
              <a:lnSpc>
                <a:spcPct val="90000"/>
              </a:lnSpc>
              <a:spcBef>
                <a:spcPts val="1000"/>
              </a:spcBef>
              <a:spcAft>
                <a:spcPts val="0"/>
              </a:spcAft>
              <a:buClr>
                <a:srgbClr val="000000"/>
              </a:buClr>
              <a:buSzPts val="2400"/>
              <a:buFont typeface="Calibri"/>
              <a:buNone/>
              <a:defRPr sz="2400"/>
            </a:lvl1pPr>
            <a:lvl2pPr indent="-228600" lvl="1" marL="914400" algn="ctr">
              <a:lnSpc>
                <a:spcPct val="90000"/>
              </a:lnSpc>
              <a:spcBef>
                <a:spcPts val="1000"/>
              </a:spcBef>
              <a:spcAft>
                <a:spcPts val="0"/>
              </a:spcAft>
              <a:buClr>
                <a:srgbClr val="000000"/>
              </a:buClr>
              <a:buSzPts val="2400"/>
              <a:buFont typeface="Calibri"/>
              <a:buNone/>
              <a:defRPr sz="2400"/>
            </a:lvl2pPr>
            <a:lvl3pPr indent="-228600" lvl="2" marL="1371600" algn="ctr">
              <a:lnSpc>
                <a:spcPct val="90000"/>
              </a:lnSpc>
              <a:spcBef>
                <a:spcPts val="1000"/>
              </a:spcBef>
              <a:spcAft>
                <a:spcPts val="0"/>
              </a:spcAft>
              <a:buClr>
                <a:srgbClr val="000000"/>
              </a:buClr>
              <a:buSzPts val="2400"/>
              <a:buFont typeface="Calibri"/>
              <a:buNone/>
              <a:defRPr sz="2400"/>
            </a:lvl3pPr>
            <a:lvl4pPr indent="-228600" lvl="3" marL="1828800" algn="ctr">
              <a:lnSpc>
                <a:spcPct val="90000"/>
              </a:lnSpc>
              <a:spcBef>
                <a:spcPts val="1000"/>
              </a:spcBef>
              <a:spcAft>
                <a:spcPts val="0"/>
              </a:spcAft>
              <a:buClr>
                <a:srgbClr val="000000"/>
              </a:buClr>
              <a:buSzPts val="2400"/>
              <a:buFont typeface="Calibri"/>
              <a:buNone/>
              <a:defRPr sz="2400"/>
            </a:lvl4pPr>
            <a:lvl5pPr indent="-228600" lvl="4" marL="2286000" algn="ctr">
              <a:lnSpc>
                <a:spcPct val="90000"/>
              </a:lnSpc>
              <a:spcBef>
                <a:spcPts val="1000"/>
              </a:spcBef>
              <a:spcAft>
                <a:spcPts val="0"/>
              </a:spcAft>
              <a:buClr>
                <a:srgbClr val="000000"/>
              </a:buClr>
              <a:buSzPts val="2400"/>
              <a:buFont typeface="Calibri"/>
              <a:buNone/>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2" name="Google Shape;12;p23"/>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13" name="Shape 13"/>
        <p:cNvGrpSpPr/>
        <p:nvPr/>
      </p:nvGrpSpPr>
      <p:grpSpPr>
        <a:xfrm>
          <a:off x="0" y="0"/>
          <a:ext cx="0" cy="0"/>
          <a:chOff x="0" y="0"/>
          <a:chExt cx="0" cy="0"/>
        </a:xfrm>
      </p:grpSpPr>
      <p:sp>
        <p:nvSpPr>
          <p:cNvPr id="14" name="Google Shape;14;p24"/>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5" name="Google Shape;15;p24"/>
          <p:cNvSpPr txBox="1"/>
          <p:nvPr>
            <p:ph idx="1" type="body"/>
          </p:nvPr>
        </p:nvSpPr>
        <p:spPr>
          <a:xfrm>
            <a:off x="838200" y="1825625"/>
            <a:ext cx="10515600" cy="435133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6" name="Google Shape;16;p24"/>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7" name="Shape 17"/>
        <p:cNvGrpSpPr/>
        <p:nvPr/>
      </p:nvGrpSpPr>
      <p:grpSpPr>
        <a:xfrm>
          <a:off x="0" y="0"/>
          <a:ext cx="0" cy="0"/>
          <a:chOff x="0" y="0"/>
          <a:chExt cx="0" cy="0"/>
        </a:xfrm>
      </p:grpSpPr>
      <p:sp>
        <p:nvSpPr>
          <p:cNvPr id="18" name="Google Shape;18;p25"/>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9" name="Shape 19"/>
        <p:cNvGrpSpPr/>
        <p:nvPr/>
      </p:nvGrpSpPr>
      <p:grpSpPr>
        <a:xfrm>
          <a:off x="0" y="0"/>
          <a:ext cx="0" cy="0"/>
          <a:chOff x="0" y="0"/>
          <a:chExt cx="0" cy="0"/>
        </a:xfrm>
      </p:grpSpPr>
      <p:sp>
        <p:nvSpPr>
          <p:cNvPr id="20" name="Google Shape;20;p26"/>
          <p:cNvSpPr txBox="1"/>
          <p:nvPr>
            <p:ph type="title"/>
          </p:nvPr>
        </p:nvSpPr>
        <p:spPr>
          <a:xfrm>
            <a:off x="831850" y="1709738"/>
            <a:ext cx="10515600" cy="2852737"/>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1" name="Google Shape;21;p26"/>
          <p:cNvSpPr txBox="1"/>
          <p:nvPr>
            <p:ph idx="1" type="body"/>
          </p:nvPr>
        </p:nvSpPr>
        <p:spPr>
          <a:xfrm>
            <a:off x="831850" y="4589462"/>
            <a:ext cx="10515600" cy="15001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1000"/>
              </a:spcBef>
              <a:spcAft>
                <a:spcPts val="0"/>
              </a:spcAft>
              <a:buClr>
                <a:srgbClr val="888888"/>
              </a:buClr>
              <a:buSzPts val="2400"/>
              <a:buFont typeface="Calibri"/>
              <a:buNone/>
              <a:defRPr sz="2400">
                <a:solidFill>
                  <a:srgbClr val="888888"/>
                </a:solidFill>
              </a:defRPr>
            </a:lvl2pPr>
            <a:lvl3pPr indent="-228600" lvl="2" marL="1371600" algn="l">
              <a:lnSpc>
                <a:spcPct val="90000"/>
              </a:lnSpc>
              <a:spcBef>
                <a:spcPts val="1000"/>
              </a:spcBef>
              <a:spcAft>
                <a:spcPts val="0"/>
              </a:spcAft>
              <a:buClr>
                <a:srgbClr val="888888"/>
              </a:buClr>
              <a:buSzPts val="2400"/>
              <a:buFont typeface="Calibri"/>
              <a:buNone/>
              <a:defRPr sz="2400">
                <a:solidFill>
                  <a:srgbClr val="888888"/>
                </a:solidFill>
              </a:defRPr>
            </a:lvl3pPr>
            <a:lvl4pPr indent="-228600" lvl="3" marL="1828800" algn="l">
              <a:lnSpc>
                <a:spcPct val="90000"/>
              </a:lnSpc>
              <a:spcBef>
                <a:spcPts val="1000"/>
              </a:spcBef>
              <a:spcAft>
                <a:spcPts val="0"/>
              </a:spcAft>
              <a:buClr>
                <a:srgbClr val="888888"/>
              </a:buClr>
              <a:buSzPts val="2400"/>
              <a:buFont typeface="Calibri"/>
              <a:buNone/>
              <a:defRPr sz="2400">
                <a:solidFill>
                  <a:srgbClr val="888888"/>
                </a:solidFill>
              </a:defRPr>
            </a:lvl4pPr>
            <a:lvl5pPr indent="-228600" lvl="4" marL="2286000" algn="l">
              <a:lnSpc>
                <a:spcPct val="90000"/>
              </a:lnSpc>
              <a:spcBef>
                <a:spcPts val="1000"/>
              </a:spcBef>
              <a:spcAft>
                <a:spcPts val="0"/>
              </a:spcAft>
              <a:buClr>
                <a:srgbClr val="888888"/>
              </a:buClr>
              <a:buSzPts val="2400"/>
              <a:buFont typeface="Calibri"/>
              <a:buNone/>
              <a:defRPr sz="2400">
                <a:solidFill>
                  <a:srgbClr val="888888"/>
                </a:solidFill>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2" name="Google Shape;22;p26"/>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3" name="Shape 23"/>
        <p:cNvGrpSpPr/>
        <p:nvPr/>
      </p:nvGrpSpPr>
      <p:grpSpPr>
        <a:xfrm>
          <a:off x="0" y="0"/>
          <a:ext cx="0" cy="0"/>
          <a:chOff x="0" y="0"/>
          <a:chExt cx="0" cy="0"/>
        </a:xfrm>
      </p:grpSpPr>
      <p:sp>
        <p:nvSpPr>
          <p:cNvPr id="24" name="Google Shape;24;p27"/>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5" name="Google Shape;25;p27"/>
          <p:cNvSpPr txBox="1"/>
          <p:nvPr>
            <p:ph idx="1" type="body"/>
          </p:nvPr>
        </p:nvSpPr>
        <p:spPr>
          <a:xfrm>
            <a:off x="838200" y="1825625"/>
            <a:ext cx="5181600" cy="435133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6" name="Google Shape;26;p27"/>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7" name="Shape 27"/>
        <p:cNvGrpSpPr/>
        <p:nvPr/>
      </p:nvGrpSpPr>
      <p:grpSpPr>
        <a:xfrm>
          <a:off x="0" y="0"/>
          <a:ext cx="0" cy="0"/>
          <a:chOff x="0" y="0"/>
          <a:chExt cx="0" cy="0"/>
        </a:xfrm>
      </p:grpSpPr>
      <p:sp>
        <p:nvSpPr>
          <p:cNvPr id="28" name="Google Shape;28;p28"/>
          <p:cNvSpPr txBox="1"/>
          <p:nvPr>
            <p:ph type="title"/>
          </p:nvPr>
        </p:nvSpPr>
        <p:spPr>
          <a:xfrm>
            <a:off x="839787" y="365125"/>
            <a:ext cx="10515601" cy="132556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9" name="Google Shape;29;p28"/>
          <p:cNvSpPr txBox="1"/>
          <p:nvPr>
            <p:ph idx="1" type="body"/>
          </p:nvPr>
        </p:nvSpPr>
        <p:spPr>
          <a:xfrm>
            <a:off x="839787" y="1681163"/>
            <a:ext cx="5157789" cy="823913"/>
          </a:xfrm>
          <a:prstGeom prst="rect">
            <a:avLst/>
          </a:prstGeom>
          <a:noFill/>
          <a:ln>
            <a:noFill/>
          </a:ln>
        </p:spPr>
        <p:txBody>
          <a:bodyPr anchorCtr="0" anchor="b"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2400"/>
              <a:buFont typeface="Calibri"/>
              <a:buNone/>
              <a:defRPr b="1" sz="2400"/>
            </a:lvl1pPr>
            <a:lvl2pPr indent="-228600" lvl="1" marL="914400" algn="l">
              <a:lnSpc>
                <a:spcPct val="90000"/>
              </a:lnSpc>
              <a:spcBef>
                <a:spcPts val="1000"/>
              </a:spcBef>
              <a:spcAft>
                <a:spcPts val="0"/>
              </a:spcAft>
              <a:buClr>
                <a:srgbClr val="000000"/>
              </a:buClr>
              <a:buSzPts val="2400"/>
              <a:buFont typeface="Calibri"/>
              <a:buNone/>
              <a:defRPr b="1" sz="2400"/>
            </a:lvl2pPr>
            <a:lvl3pPr indent="-228600" lvl="2" marL="1371600" algn="l">
              <a:lnSpc>
                <a:spcPct val="90000"/>
              </a:lnSpc>
              <a:spcBef>
                <a:spcPts val="1000"/>
              </a:spcBef>
              <a:spcAft>
                <a:spcPts val="0"/>
              </a:spcAft>
              <a:buClr>
                <a:srgbClr val="000000"/>
              </a:buClr>
              <a:buSzPts val="2400"/>
              <a:buFont typeface="Calibri"/>
              <a:buNone/>
              <a:defRPr b="1" sz="2400"/>
            </a:lvl3pPr>
            <a:lvl4pPr indent="-228600" lvl="3" marL="1828800" algn="l">
              <a:lnSpc>
                <a:spcPct val="90000"/>
              </a:lnSpc>
              <a:spcBef>
                <a:spcPts val="1000"/>
              </a:spcBef>
              <a:spcAft>
                <a:spcPts val="0"/>
              </a:spcAft>
              <a:buClr>
                <a:srgbClr val="000000"/>
              </a:buClr>
              <a:buSzPts val="2400"/>
              <a:buFont typeface="Calibri"/>
              <a:buNone/>
              <a:defRPr b="1" sz="2400"/>
            </a:lvl4pPr>
            <a:lvl5pPr indent="-228600" lvl="4" marL="2286000" algn="l">
              <a:lnSpc>
                <a:spcPct val="90000"/>
              </a:lnSpc>
              <a:spcBef>
                <a:spcPts val="1000"/>
              </a:spcBef>
              <a:spcAft>
                <a:spcPts val="0"/>
              </a:spcAft>
              <a:buClr>
                <a:srgbClr val="000000"/>
              </a:buClr>
              <a:buSzPts val="2400"/>
              <a:buFont typeface="Calibri"/>
              <a:buNone/>
              <a:defRPr b="1"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0" name="Google Shape;30;p28"/>
          <p:cNvSpPr txBox="1"/>
          <p:nvPr>
            <p:ph idx="2" type="body"/>
          </p:nvPr>
        </p:nvSpPr>
        <p:spPr>
          <a:xfrm>
            <a:off x="6172200" y="1681163"/>
            <a:ext cx="5183188" cy="823913"/>
          </a:xfrm>
          <a:prstGeom prst="rect">
            <a:avLst/>
          </a:prstGeom>
          <a:noFill/>
          <a:ln>
            <a:noFill/>
          </a:ln>
        </p:spPr>
        <p:txBody>
          <a:bodyPr anchorCtr="0" anchor="b"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1" name="Google Shape;31;p28"/>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2" name="Shape 32"/>
        <p:cNvGrpSpPr/>
        <p:nvPr/>
      </p:nvGrpSpPr>
      <p:grpSpPr>
        <a:xfrm>
          <a:off x="0" y="0"/>
          <a:ext cx="0" cy="0"/>
          <a:chOff x="0" y="0"/>
          <a:chExt cx="0" cy="0"/>
        </a:xfrm>
      </p:grpSpPr>
      <p:sp>
        <p:nvSpPr>
          <p:cNvPr id="33" name="Google Shape;33;p29"/>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4" name="Google Shape;34;p29"/>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5" name="Shape 35"/>
        <p:cNvGrpSpPr/>
        <p:nvPr/>
      </p:nvGrpSpPr>
      <p:grpSpPr>
        <a:xfrm>
          <a:off x="0" y="0"/>
          <a:ext cx="0" cy="0"/>
          <a:chOff x="0" y="0"/>
          <a:chExt cx="0" cy="0"/>
        </a:xfrm>
      </p:grpSpPr>
      <p:sp>
        <p:nvSpPr>
          <p:cNvPr id="36" name="Google Shape;36;p30"/>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7" name="Google Shape;37;p30"/>
          <p:cNvSpPr txBox="1"/>
          <p:nvPr>
            <p:ph idx="1" type="body"/>
          </p:nvPr>
        </p:nvSpPr>
        <p:spPr>
          <a:xfrm>
            <a:off x="5183187" y="987425"/>
            <a:ext cx="6172201" cy="4873625"/>
          </a:xfrm>
          <a:prstGeom prst="rect">
            <a:avLst/>
          </a:prstGeom>
          <a:noFill/>
          <a:ln>
            <a:noFill/>
          </a:ln>
        </p:spPr>
        <p:txBody>
          <a:bodyPr anchorCtr="0" anchor="t" bIns="45700" lIns="45700" spcFirstLastPara="1" rIns="45700" wrap="square" tIns="45700">
            <a:normAutofit/>
          </a:bodyPr>
          <a:lstStyle>
            <a:lvl1pPr indent="-431800" lvl="0" marL="457200" algn="l">
              <a:lnSpc>
                <a:spcPct val="90000"/>
              </a:lnSpc>
              <a:spcBef>
                <a:spcPts val="1000"/>
              </a:spcBef>
              <a:spcAft>
                <a:spcPts val="0"/>
              </a:spcAft>
              <a:buClr>
                <a:srgbClr val="000000"/>
              </a:buClr>
              <a:buSzPts val="3200"/>
              <a:buChar char="•"/>
              <a:defRPr sz="3200"/>
            </a:lvl1pPr>
            <a:lvl2pPr indent="-431800" lvl="1" marL="914400" algn="l">
              <a:lnSpc>
                <a:spcPct val="90000"/>
              </a:lnSpc>
              <a:spcBef>
                <a:spcPts val="1000"/>
              </a:spcBef>
              <a:spcAft>
                <a:spcPts val="0"/>
              </a:spcAft>
              <a:buClr>
                <a:srgbClr val="000000"/>
              </a:buClr>
              <a:buSzPts val="3200"/>
              <a:buChar char="•"/>
              <a:defRPr sz="3200"/>
            </a:lvl2pPr>
            <a:lvl3pPr indent="-431800" lvl="2" marL="1371600" algn="l">
              <a:lnSpc>
                <a:spcPct val="90000"/>
              </a:lnSpc>
              <a:spcBef>
                <a:spcPts val="1000"/>
              </a:spcBef>
              <a:spcAft>
                <a:spcPts val="0"/>
              </a:spcAft>
              <a:buClr>
                <a:srgbClr val="000000"/>
              </a:buClr>
              <a:buSzPts val="3200"/>
              <a:buChar char="•"/>
              <a:defRPr sz="3200"/>
            </a:lvl3pPr>
            <a:lvl4pPr indent="-431800" lvl="3" marL="1828800" algn="l">
              <a:lnSpc>
                <a:spcPct val="90000"/>
              </a:lnSpc>
              <a:spcBef>
                <a:spcPts val="1000"/>
              </a:spcBef>
              <a:spcAft>
                <a:spcPts val="0"/>
              </a:spcAft>
              <a:buClr>
                <a:srgbClr val="000000"/>
              </a:buClr>
              <a:buSzPts val="3200"/>
              <a:buChar char="•"/>
              <a:defRPr sz="3200"/>
            </a:lvl4pPr>
            <a:lvl5pPr indent="-431800" lvl="4" marL="2286000" algn="l">
              <a:lnSpc>
                <a:spcPct val="90000"/>
              </a:lnSpc>
              <a:spcBef>
                <a:spcPts val="1000"/>
              </a:spcBef>
              <a:spcAft>
                <a:spcPts val="0"/>
              </a:spcAft>
              <a:buClr>
                <a:srgbClr val="000000"/>
              </a:buClr>
              <a:buSzPts val="3200"/>
              <a:buChar char="•"/>
              <a:defRPr sz="32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8" name="Google Shape;38;p30"/>
          <p:cNvSpPr txBox="1"/>
          <p:nvPr>
            <p:ph idx="2" type="body"/>
          </p:nvPr>
        </p:nvSpPr>
        <p:spPr>
          <a:xfrm>
            <a:off x="839787" y="2057400"/>
            <a:ext cx="3932238" cy="381158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9" name="Google Shape;39;p30"/>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40" name="Shape 40"/>
        <p:cNvGrpSpPr/>
        <p:nvPr/>
      </p:nvGrpSpPr>
      <p:grpSpPr>
        <a:xfrm>
          <a:off x="0" y="0"/>
          <a:ext cx="0" cy="0"/>
          <a:chOff x="0" y="0"/>
          <a:chExt cx="0" cy="0"/>
        </a:xfrm>
      </p:grpSpPr>
      <p:sp>
        <p:nvSpPr>
          <p:cNvPr id="41" name="Google Shape;41;p31"/>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42" name="Google Shape;42;p31"/>
          <p:cNvSpPr/>
          <p:nvPr>
            <p:ph idx="2" type="pic"/>
          </p:nvPr>
        </p:nvSpPr>
        <p:spPr>
          <a:xfrm>
            <a:off x="5183187" y="987425"/>
            <a:ext cx="6172201" cy="4873625"/>
          </a:xfrm>
          <a:prstGeom prst="rect">
            <a:avLst/>
          </a:prstGeom>
          <a:noFill/>
          <a:ln>
            <a:noFill/>
          </a:ln>
        </p:spPr>
      </p:sp>
      <p:sp>
        <p:nvSpPr>
          <p:cNvPr id="43" name="Google Shape;43;p31"/>
          <p:cNvSpPr txBox="1"/>
          <p:nvPr>
            <p:ph idx="1" type="body"/>
          </p:nvPr>
        </p:nvSpPr>
        <p:spPr>
          <a:xfrm>
            <a:off x="839787" y="2057400"/>
            <a:ext cx="3932239" cy="38115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Calibri"/>
              <a:buNone/>
              <a:defRPr sz="1600"/>
            </a:lvl1pPr>
            <a:lvl2pPr indent="-228600" lvl="1" marL="914400" algn="l">
              <a:lnSpc>
                <a:spcPct val="90000"/>
              </a:lnSpc>
              <a:spcBef>
                <a:spcPts val="1000"/>
              </a:spcBef>
              <a:spcAft>
                <a:spcPts val="0"/>
              </a:spcAft>
              <a:buClr>
                <a:srgbClr val="000000"/>
              </a:buClr>
              <a:buSzPts val="1600"/>
              <a:buFont typeface="Calibri"/>
              <a:buNone/>
              <a:defRPr sz="1600"/>
            </a:lvl2pPr>
            <a:lvl3pPr indent="-228600" lvl="2" marL="1371600" algn="l">
              <a:lnSpc>
                <a:spcPct val="90000"/>
              </a:lnSpc>
              <a:spcBef>
                <a:spcPts val="1000"/>
              </a:spcBef>
              <a:spcAft>
                <a:spcPts val="0"/>
              </a:spcAft>
              <a:buClr>
                <a:srgbClr val="000000"/>
              </a:buClr>
              <a:buSzPts val="1600"/>
              <a:buFont typeface="Calibri"/>
              <a:buNone/>
              <a:defRPr sz="1600"/>
            </a:lvl3pPr>
            <a:lvl4pPr indent="-228600" lvl="3" marL="1828800" algn="l">
              <a:lnSpc>
                <a:spcPct val="90000"/>
              </a:lnSpc>
              <a:spcBef>
                <a:spcPts val="1000"/>
              </a:spcBef>
              <a:spcAft>
                <a:spcPts val="0"/>
              </a:spcAft>
              <a:buClr>
                <a:srgbClr val="000000"/>
              </a:buClr>
              <a:buSzPts val="1600"/>
              <a:buFont typeface="Calibri"/>
              <a:buNone/>
              <a:defRPr sz="1600"/>
            </a:lvl4pPr>
            <a:lvl5pPr indent="-228600" lvl="4" marL="2286000" algn="l">
              <a:lnSpc>
                <a:spcPct val="90000"/>
              </a:lnSpc>
              <a:spcBef>
                <a:spcPts val="1000"/>
              </a:spcBef>
              <a:spcAft>
                <a:spcPts val="0"/>
              </a:spcAft>
              <a:buClr>
                <a:srgbClr val="000000"/>
              </a:buClr>
              <a:buSzPts val="1600"/>
              <a:buFont typeface="Calibri"/>
              <a:buNone/>
              <a:defRPr sz="16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44" name="Google Shape;44;p31"/>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lvl1pPr lvl="0"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7" name="Google Shape;7;p22"/>
          <p:cNvSpPr txBox="1"/>
          <p:nvPr>
            <p:ph idx="1" type="body"/>
          </p:nvPr>
        </p:nvSpPr>
        <p:spPr>
          <a:xfrm>
            <a:off x="838200" y="1825625"/>
            <a:ext cx="10515600" cy="4351338"/>
          </a:xfrm>
          <a:prstGeom prst="rect">
            <a:avLst/>
          </a:prstGeom>
          <a:noFill/>
          <a:ln>
            <a:noFill/>
          </a:ln>
        </p:spPr>
        <p:txBody>
          <a:bodyPr anchorCtr="0" anchor="t" bIns="45700" lIns="45700" spcFirstLastPara="1" rIns="45700" wrap="square" tIns="45700">
            <a:normAutofit/>
          </a:bodyPr>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8" name="Google Shape;8;p22"/>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naukri.com"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naukri.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sdgs.un.org/goals/goal8" TargetMode="External"/><Relationship Id="rId4" Type="http://schemas.openxmlformats.org/officeDocument/2006/relationships/hyperlink" Target="https://www.ilo.org/" TargetMode="External"/><Relationship Id="rId5" Type="http://schemas.openxmlformats.org/officeDocument/2006/relationships/hyperlink" Target="https://digital-strategy.ec.europa.eu/" TargetMode="External"/><Relationship Id="rId6" Type="http://schemas.openxmlformats.org/officeDocument/2006/relationships/hyperlink" Target="https://www.unodc.org/" TargetMode="External"/><Relationship Id="rId7" Type="http://schemas.openxmlformats.org/officeDocument/2006/relationships/hyperlink" Target="https://www.weforum.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
          <p:cNvSpPr txBox="1"/>
          <p:nvPr>
            <p:ph idx="4294967295" type="ctrTitle"/>
          </p:nvPr>
        </p:nvSpPr>
        <p:spPr>
          <a:xfrm>
            <a:off x="1524000" y="1312381"/>
            <a:ext cx="9144000" cy="2077949"/>
          </a:xfrm>
          <a:prstGeom prst="rect">
            <a:avLst/>
          </a:prstGeom>
          <a:noFill/>
          <a:ln>
            <a:noFill/>
          </a:ln>
        </p:spPr>
        <p:txBody>
          <a:bodyPr anchorCtr="0" anchor="b" bIns="45700" lIns="45700" spcFirstLastPara="1" rIns="45700" wrap="square" tIns="45700">
            <a:normAutofit fontScale="90000"/>
          </a:bodyPr>
          <a:lstStyle/>
          <a:p>
            <a:pPr indent="0" lvl="0" marL="0" marR="0" rtl="0" algn="ctr">
              <a:lnSpc>
                <a:spcPct val="150000"/>
              </a:lnSpc>
              <a:spcBef>
                <a:spcPts val="0"/>
              </a:spcBef>
              <a:spcAft>
                <a:spcPts val="0"/>
              </a:spcAft>
              <a:buClr>
                <a:srgbClr val="000000"/>
              </a:buClr>
              <a:buSzPct val="100000"/>
              <a:buFont typeface="Times New Roman"/>
              <a:buNone/>
            </a:pPr>
            <a:br>
              <a:rPr b="0" i="0" lang="en-US" sz="2268" u="none" cap="none" strike="noStrike">
                <a:solidFill>
                  <a:srgbClr val="000000"/>
                </a:solidFill>
                <a:latin typeface="Times New Roman"/>
                <a:ea typeface="Times New Roman"/>
                <a:cs typeface="Times New Roman"/>
                <a:sym typeface="Times New Roman"/>
              </a:rPr>
            </a:br>
            <a:br>
              <a:rPr b="0" i="0" lang="en-US" sz="1512" u="none" cap="none" strike="noStrike">
                <a:solidFill>
                  <a:srgbClr val="000000"/>
                </a:solidFill>
                <a:latin typeface="Times New Roman"/>
                <a:ea typeface="Times New Roman"/>
                <a:cs typeface="Times New Roman"/>
                <a:sym typeface="Times New Roman"/>
              </a:rPr>
            </a:br>
            <a:r>
              <a:rPr b="0" i="0" lang="en-US" sz="2268" u="none" cap="none" strike="noStrike">
                <a:solidFill>
                  <a:srgbClr val="000000"/>
                </a:solidFill>
                <a:latin typeface="Times New Roman"/>
                <a:ea typeface="Times New Roman"/>
                <a:cs typeface="Times New Roman"/>
                <a:sym typeface="Times New Roman"/>
              </a:rPr>
              <a:t>AI-Augmented Chrome Extension for Proactive Detection of Deceptive Job Listings on </a:t>
            </a:r>
            <a:r>
              <a:rPr b="0" i="0" lang="en-US" sz="2268" u="sng" cap="none" strike="noStrike">
                <a:solidFill>
                  <a:srgbClr val="0563C1"/>
                </a:solidFill>
                <a:latin typeface="Times New Roman"/>
                <a:ea typeface="Times New Roman"/>
                <a:cs typeface="Times New Roman"/>
                <a:sym typeface="Times New Roman"/>
                <a:hlinkClick r:id="rId3">
                  <a:extLst>
                    <a:ext uri="{A12FA001-AC4F-418D-AE19-62706E023703}">
                      <ahyp:hlinkClr val="tx"/>
                    </a:ext>
                  </a:extLst>
                </a:hlinkClick>
              </a:rPr>
              <a:t>naukri.com</a:t>
            </a:r>
            <a:endParaRPr/>
          </a:p>
          <a:p>
            <a:pPr indent="0" lvl="0" marL="0" marR="0" rtl="0" algn="ctr">
              <a:lnSpc>
                <a:spcPct val="150000"/>
              </a:lnSpc>
              <a:spcBef>
                <a:spcPts val="0"/>
              </a:spcBef>
              <a:spcAft>
                <a:spcPts val="0"/>
              </a:spcAft>
              <a:buClr>
                <a:srgbClr val="000000"/>
              </a:buClr>
              <a:buSzPct val="30068"/>
              <a:buFont typeface="Times New Roman"/>
              <a:buNone/>
            </a:pPr>
            <a:r>
              <a:t/>
            </a:r>
            <a:endParaRPr/>
          </a:p>
        </p:txBody>
      </p:sp>
      <p:sp>
        <p:nvSpPr>
          <p:cNvPr id="50" name="Google Shape;50;p1"/>
          <p:cNvSpPr txBox="1"/>
          <p:nvPr>
            <p:ph idx="4294967295" type="subTitle"/>
          </p:nvPr>
        </p:nvSpPr>
        <p:spPr>
          <a:xfrm>
            <a:off x="3462600" y="3686950"/>
            <a:ext cx="5266800" cy="1240200"/>
          </a:xfrm>
          <a:prstGeom prst="rect">
            <a:avLst/>
          </a:prstGeom>
          <a:noFill/>
          <a:ln>
            <a:noFill/>
          </a:ln>
        </p:spPr>
        <p:txBody>
          <a:bodyPr anchorCtr="0" anchor="t" bIns="45700" lIns="45700" spcFirstLastPara="1" rIns="45700" wrap="square" tIns="45700">
            <a:normAutofit/>
          </a:bodyPr>
          <a:lstStyle/>
          <a:p>
            <a:pPr indent="0" lvl="0" marL="0" marR="0" rtl="0" algn="r">
              <a:lnSpc>
                <a:spcPct val="9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r">
              <a:lnSpc>
                <a:spcPct val="90000"/>
              </a:lnSpc>
              <a:spcBef>
                <a:spcPts val="100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Student Name &amp; Registration Number</a:t>
            </a:r>
            <a:endParaRPr/>
          </a:p>
        </p:txBody>
      </p:sp>
      <p:pic>
        <p:nvPicPr>
          <p:cNvPr descr="Picture 2" id="51" name="Google Shape;51;p1"/>
          <p:cNvPicPr preferRelativeResize="0"/>
          <p:nvPr/>
        </p:nvPicPr>
        <p:blipFill rotWithShape="1">
          <a:blip r:embed="rId4">
            <a:alphaModFix/>
          </a:blip>
          <a:srcRect b="0" l="0" r="0" t="0"/>
          <a:stretch/>
        </p:blipFill>
        <p:spPr>
          <a:xfrm>
            <a:off x="10450286" y="71918"/>
            <a:ext cx="1661020" cy="1655765"/>
          </a:xfrm>
          <a:prstGeom prst="rect">
            <a:avLst/>
          </a:prstGeom>
          <a:noFill/>
          <a:ln>
            <a:noFill/>
          </a:ln>
        </p:spPr>
      </p:pic>
      <p:sp>
        <p:nvSpPr>
          <p:cNvPr id="52" name="Google Shape;52;p1"/>
          <p:cNvSpPr txBox="1"/>
          <p:nvPr/>
        </p:nvSpPr>
        <p:spPr>
          <a:xfrm>
            <a:off x="-407105" y="4596399"/>
            <a:ext cx="13006200" cy="1655700"/>
          </a:xfrm>
          <a:prstGeom prst="rect">
            <a:avLst/>
          </a:prstGeom>
          <a:noFill/>
          <a:ln>
            <a:noFill/>
          </a:ln>
        </p:spPr>
        <p:txBody>
          <a:bodyPr anchorCtr="0" anchor="t" bIns="45700" lIns="45700" spcFirstLastPara="1" rIns="45700" wrap="square" tIns="45700">
            <a:normAutofit lnSpcReduction="10000"/>
          </a:bodyPr>
          <a:lstStyle/>
          <a:p>
            <a:pPr indent="0" lvl="0" marL="0" marR="0" rtl="0" algn="ctr">
              <a:lnSpc>
                <a:spcPct val="90000"/>
              </a:lnSpc>
              <a:spcBef>
                <a:spcPts val="0"/>
              </a:spcBef>
              <a:spcAft>
                <a:spcPts val="0"/>
              </a:spcAft>
              <a:buClr>
                <a:srgbClr val="000000"/>
              </a:buClr>
              <a:buSzPts val="1728"/>
              <a:buFont typeface="Times New Roman"/>
              <a:buNone/>
            </a:pPr>
            <a:r>
              <a:rPr b="1" lang="en-US" sz="1728">
                <a:latin typeface="Times New Roman"/>
                <a:ea typeface="Times New Roman"/>
                <a:cs typeface="Times New Roman"/>
                <a:sym typeface="Times New Roman"/>
              </a:rPr>
              <a:t>Dhruv vadhiya</a:t>
            </a:r>
            <a:endParaRPr b="1" i="0" sz="1800" u="none" cap="none" strike="noStrike">
              <a:solidFill>
                <a:srgbClr val="000000"/>
              </a:solidFill>
              <a:latin typeface="Calibri"/>
              <a:ea typeface="Calibri"/>
              <a:cs typeface="Calibri"/>
              <a:sym typeface="Calibri"/>
            </a:endParaRPr>
          </a:p>
          <a:p>
            <a:pPr indent="0" lvl="0" marL="0" marR="0" rtl="0" algn="ctr">
              <a:lnSpc>
                <a:spcPct val="90000"/>
              </a:lnSpc>
              <a:spcBef>
                <a:spcPts val="700"/>
              </a:spcBef>
              <a:spcAft>
                <a:spcPts val="0"/>
              </a:spcAft>
              <a:buClr>
                <a:srgbClr val="000000"/>
              </a:buClr>
              <a:buSzPts val="1728"/>
              <a:buFont typeface="Times New Roman"/>
              <a:buNone/>
            </a:pPr>
            <a:r>
              <a:rPr b="1" lang="en-US" sz="1728">
                <a:latin typeface="Times New Roman"/>
                <a:ea typeface="Times New Roman"/>
                <a:cs typeface="Times New Roman"/>
                <a:sym typeface="Times New Roman"/>
              </a:rPr>
              <a:t>RA2211026010505</a:t>
            </a:r>
            <a:endParaRPr b="1" i="0" sz="1800" u="none" cap="none" strike="noStrike">
              <a:solidFill>
                <a:srgbClr val="000000"/>
              </a:solidFill>
              <a:latin typeface="Calibri"/>
              <a:ea typeface="Calibri"/>
              <a:cs typeface="Calibri"/>
              <a:sym typeface="Calibri"/>
            </a:endParaRPr>
          </a:p>
          <a:p>
            <a:pPr indent="0" lvl="0" marL="0" marR="0" rtl="0" algn="ctr">
              <a:lnSpc>
                <a:spcPct val="90000"/>
              </a:lnSpc>
              <a:spcBef>
                <a:spcPts val="700"/>
              </a:spcBef>
              <a:spcAft>
                <a:spcPts val="0"/>
              </a:spcAft>
              <a:buClr>
                <a:srgbClr val="000000"/>
              </a:buClr>
              <a:buSzPts val="1728"/>
              <a:buFont typeface="Times New Roman"/>
              <a:buNone/>
            </a:pPr>
            <a:r>
              <a:rPr b="1" lang="en-US" sz="1728">
                <a:latin typeface="Times New Roman"/>
                <a:ea typeface="Times New Roman"/>
                <a:cs typeface="Times New Roman"/>
                <a:sym typeface="Times New Roman"/>
              </a:rPr>
              <a:t>Rakshit Akbhari</a:t>
            </a:r>
            <a:endParaRPr b="1" i="0" sz="1800" u="none" cap="none" strike="noStrike">
              <a:solidFill>
                <a:srgbClr val="000000"/>
              </a:solidFill>
              <a:latin typeface="Calibri"/>
              <a:ea typeface="Calibri"/>
              <a:cs typeface="Calibri"/>
              <a:sym typeface="Calibri"/>
            </a:endParaRPr>
          </a:p>
          <a:p>
            <a:pPr indent="0" lvl="0" marL="0" marR="0" rtl="0" algn="ctr">
              <a:lnSpc>
                <a:spcPct val="90000"/>
              </a:lnSpc>
              <a:spcBef>
                <a:spcPts val="700"/>
              </a:spcBef>
              <a:spcAft>
                <a:spcPts val="0"/>
              </a:spcAft>
              <a:buClr>
                <a:srgbClr val="000000"/>
              </a:buClr>
              <a:buSzPts val="1728"/>
              <a:buFont typeface="Times New Roman"/>
              <a:buNone/>
            </a:pPr>
            <a:r>
              <a:rPr b="1" lang="en-US" sz="1728">
                <a:latin typeface="Times New Roman"/>
                <a:ea typeface="Times New Roman"/>
                <a:cs typeface="Times New Roman"/>
                <a:sym typeface="Times New Roman"/>
              </a:rPr>
              <a:t>RA2211026010473</a:t>
            </a:r>
            <a:br>
              <a:rPr b="1" lang="en-US" sz="1728">
                <a:latin typeface="Times New Roman"/>
                <a:ea typeface="Times New Roman"/>
                <a:cs typeface="Times New Roman"/>
                <a:sym typeface="Times New Roman"/>
              </a:rPr>
            </a:br>
            <a:r>
              <a:rPr b="1" lang="en-US" sz="1728">
                <a:latin typeface="Times New Roman"/>
                <a:ea typeface="Times New Roman"/>
                <a:cs typeface="Times New Roman"/>
                <a:sym typeface="Times New Roman"/>
              </a:rPr>
              <a:t>Dhruv Maheshwari </a:t>
            </a:r>
            <a:br>
              <a:rPr b="1" lang="en-US" sz="1728">
                <a:latin typeface="Times New Roman"/>
                <a:ea typeface="Times New Roman"/>
                <a:cs typeface="Times New Roman"/>
                <a:sym typeface="Times New Roman"/>
              </a:rPr>
            </a:br>
            <a:r>
              <a:rPr b="1" lang="en-US" sz="1728">
                <a:latin typeface="Times New Roman"/>
                <a:ea typeface="Times New Roman"/>
                <a:cs typeface="Times New Roman"/>
                <a:sym typeface="Times New Roman"/>
              </a:rPr>
              <a:t>RA2211026010471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graphicFrame>
        <p:nvGraphicFramePr>
          <p:cNvPr id="105" name="Google Shape;105;p10"/>
          <p:cNvGraphicFramePr/>
          <p:nvPr/>
        </p:nvGraphicFramePr>
        <p:xfrm>
          <a:off x="1149151" y="978073"/>
          <a:ext cx="3000000" cy="3000000"/>
        </p:xfrm>
        <a:graphic>
          <a:graphicData uri="http://schemas.openxmlformats.org/drawingml/2006/table">
            <a:tbl>
              <a:tblPr bandRow="1">
                <a:noFill/>
                <a:tableStyleId>{F64C4123-AAD4-4321-B332-8BBB68B84358}</a:tableStyleId>
              </a:tblPr>
              <a:tblGrid>
                <a:gridCol w="2642600"/>
                <a:gridCol w="1896475"/>
                <a:gridCol w="5354625"/>
              </a:tblGrid>
              <a:tr h="279050">
                <a:tc>
                  <a:txBody>
                    <a:bodyPr/>
                    <a:lstStyle/>
                    <a:p>
                      <a:pPr indent="0" lvl="0" marL="0" marR="0" rtl="0" algn="ctr">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Paper Title</a:t>
                      </a:r>
                      <a:endParaRPr/>
                    </a:p>
                  </a:txBody>
                  <a:tcPr marT="12700" marB="12700" marR="12700" marL="12700" anchor="ctr"/>
                </a:tc>
                <a:tc>
                  <a:txBody>
                    <a:bodyPr/>
                    <a:lstStyle/>
                    <a:p>
                      <a:pPr indent="0" lvl="0" marL="0" marR="0" rtl="0" algn="ctr">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Focus of the Paper</a:t>
                      </a:r>
                      <a:endParaRPr/>
                    </a:p>
                  </a:txBody>
                  <a:tcPr marT="12700" marB="12700" marR="12700" marL="12700" anchor="ctr"/>
                </a:tc>
                <a:tc>
                  <a:txBody>
                    <a:bodyPr/>
                    <a:lstStyle/>
                    <a:p>
                      <a:pPr indent="0" lvl="0" marL="0" marR="0" rtl="0" algn="ctr">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How Our Project is Different</a:t>
                      </a:r>
                      <a:endParaRPr/>
                    </a:p>
                  </a:txBody>
                  <a:tcPr marT="12700" marB="12700" marR="12700" marL="12700" anchor="ctr"/>
                </a:tc>
              </a:tr>
              <a:tr h="279050">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A Performance Evaluation of Machine Learning-Based Streaming Spam Tweets Detection</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Detecting </a:t>
                      </a:r>
                      <a:r>
                        <a:rPr b="1" lang="en-US" sz="1200" u="none" cap="none" strike="noStrike"/>
                        <a:t>spam tweets</a:t>
                      </a:r>
                      <a:r>
                        <a:rPr lang="en-US" sz="1200" u="none" cap="none" strike="noStrike">
                          <a:latin typeface="Times"/>
                          <a:ea typeface="Times"/>
                          <a:cs typeface="Times"/>
                          <a:sym typeface="Times"/>
                        </a:rPr>
                        <a:t> using ML models.</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We focus on </a:t>
                      </a:r>
                      <a:r>
                        <a:rPr b="1" lang="en-US" sz="1200" u="none" cap="none" strike="noStrike"/>
                        <a:t>job fraud detection</a:t>
                      </a:r>
                      <a:r>
                        <a:rPr lang="en-US" sz="1200" u="none" cap="none" strike="noStrike">
                          <a:latin typeface="Times"/>
                          <a:ea typeface="Times"/>
                          <a:cs typeface="Times"/>
                          <a:sym typeface="Times"/>
                        </a:rPr>
                        <a:t>, not social media spam. Our project uses </a:t>
                      </a:r>
                      <a:r>
                        <a:rPr b="1" lang="en-US" sz="1200" u="none" cap="none" strike="noStrike"/>
                        <a:t>NLP &amp; deep learning (BERT, GRU)</a:t>
                      </a:r>
                      <a:r>
                        <a:rPr lang="en-US" sz="1200" u="none" cap="none" strike="noStrike">
                          <a:latin typeface="Times"/>
                          <a:ea typeface="Times"/>
                          <a:cs typeface="Times"/>
                          <a:sym typeface="Times"/>
                        </a:rPr>
                        <a:t> for </a:t>
                      </a:r>
                      <a:r>
                        <a:rPr b="1" lang="en-US" sz="1200" u="none" cap="none" strike="noStrike"/>
                        <a:t>fraudulent job analysis</a:t>
                      </a:r>
                      <a:r>
                        <a:rPr lang="en-US" sz="1200" u="none" cap="none" strike="noStrike">
                          <a:latin typeface="Times"/>
                          <a:ea typeface="Times"/>
                          <a:cs typeface="Times"/>
                          <a:sym typeface="Times"/>
                        </a:rPr>
                        <a:t>, while this paper focuses on </a:t>
                      </a:r>
                      <a:r>
                        <a:rPr b="1" lang="en-US" sz="1200" u="none" cap="none" strike="noStrike"/>
                        <a:t>Twitter spam filtering</a:t>
                      </a:r>
                      <a:r>
                        <a:rPr lang="en-US" sz="1200" u="none" cap="none" strike="noStrike">
                          <a:latin typeface="Times"/>
                          <a:ea typeface="Times"/>
                          <a:cs typeface="Times"/>
                          <a:sym typeface="Times"/>
                        </a:rPr>
                        <a:t>.</a:t>
                      </a:r>
                      <a:endParaRPr/>
                    </a:p>
                  </a:txBody>
                  <a:tcPr marT="12700" marB="12700" marR="12700" marL="12700" anchor="ctr"/>
                </a:tc>
              </a:tr>
              <a:tr h="279050">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Apollo: Near-Duplicate Detection for Job Ads in the Online Recruitment Domain</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Removes </a:t>
                      </a:r>
                      <a:r>
                        <a:rPr b="1" lang="en-US" sz="1200" u="none" cap="none" strike="noStrike"/>
                        <a:t>duplicate job ads</a:t>
                      </a:r>
                      <a:r>
                        <a:rPr lang="en-US" sz="1200" u="none" cap="none" strike="noStrike">
                          <a:latin typeface="Times"/>
                          <a:ea typeface="Times"/>
                          <a:cs typeface="Times"/>
                          <a:sym typeface="Times"/>
                        </a:rPr>
                        <a:t> to improve data quality.</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Our project </a:t>
                      </a:r>
                      <a:r>
                        <a:rPr b="1" lang="en-US" sz="1200" u="none" cap="none" strike="noStrike"/>
                        <a:t>detects fraudulent job listings</a:t>
                      </a:r>
                      <a:r>
                        <a:rPr lang="en-US" sz="1200" u="none" cap="none" strike="noStrike">
                          <a:latin typeface="Times"/>
                          <a:ea typeface="Times"/>
                          <a:cs typeface="Times"/>
                          <a:sym typeface="Times"/>
                        </a:rPr>
                        <a:t>, not just duplicates. We use </a:t>
                      </a:r>
                      <a:r>
                        <a:rPr b="1" lang="en-US" sz="1200" u="none" cap="none" strike="noStrike"/>
                        <a:t>AI-based risk scoring</a:t>
                      </a:r>
                      <a:r>
                        <a:rPr lang="en-US" sz="1200" u="none" cap="none" strike="noStrike">
                          <a:latin typeface="Times"/>
                          <a:ea typeface="Times"/>
                          <a:cs typeface="Times"/>
                          <a:sym typeface="Times"/>
                        </a:rPr>
                        <a:t> instead of syntactic similarity matching.</a:t>
                      </a:r>
                      <a:endParaRPr/>
                    </a:p>
                  </a:txBody>
                  <a:tcPr marT="12700" marB="12700" marR="12700" marL="12700" anchor="ctr"/>
                </a:tc>
              </a:tr>
              <a:tr h="279050">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Approaches for Implementing AI in Cyber-Security</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Discusses </a:t>
                      </a:r>
                      <a:r>
                        <a:rPr b="1" lang="en-US" sz="1200" u="none" cap="none" strike="noStrike"/>
                        <a:t>AI applications in security</a:t>
                      </a:r>
                      <a:r>
                        <a:rPr lang="en-US" sz="1200" u="none" cap="none" strike="noStrike">
                          <a:latin typeface="Times"/>
                          <a:ea typeface="Times"/>
                          <a:cs typeface="Times"/>
                          <a:sym typeface="Times"/>
                        </a:rPr>
                        <a:t> (no specific implementation).</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We </a:t>
                      </a:r>
                      <a:r>
                        <a:rPr b="1" lang="en-US" sz="1200" u="none" cap="none" strike="noStrike"/>
                        <a:t>implement a working fraud detection system</a:t>
                      </a:r>
                      <a:r>
                        <a:rPr lang="en-US" sz="1200" u="none" cap="none" strike="noStrike">
                          <a:latin typeface="Times"/>
                          <a:ea typeface="Times"/>
                          <a:cs typeface="Times"/>
                          <a:sym typeface="Times"/>
                        </a:rPr>
                        <a:t> rather than just discussing AI applications.</a:t>
                      </a:r>
                      <a:endParaRPr/>
                    </a:p>
                  </a:txBody>
                  <a:tcPr marT="12700" marB="12700" marR="12700" marL="12700" anchor="ctr"/>
                </a:tc>
              </a:tr>
              <a:tr h="279050">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Cost-Based Heterogeneous Learning Framework for Real-Time Spam Detection</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b="0" lang="en-US" sz="1200" u="none" cap="none" strike="noStrike"/>
                        <a:t>Uses </a:t>
                      </a:r>
                      <a:r>
                        <a:rPr b="1" lang="en-US" sz="1200" u="none" cap="none" strike="noStrike">
                          <a:latin typeface="Times"/>
                          <a:ea typeface="Times"/>
                          <a:cs typeface="Times"/>
                          <a:sym typeface="Times"/>
                        </a:rPr>
                        <a:t>expert-assisted spam detection in social media</a:t>
                      </a:r>
                      <a:r>
                        <a:rPr b="0" lang="en-US" sz="1200" u="none" cap="none" strike="noStrike"/>
                        <a:t>.</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We provide </a:t>
                      </a:r>
                      <a:r>
                        <a:rPr b="1" lang="en-US" sz="1200" u="none" cap="none" strike="noStrike"/>
                        <a:t>fully automated job fraud detection</a:t>
                      </a:r>
                      <a:r>
                        <a:rPr lang="en-US" sz="1200" u="none" cap="none" strike="noStrike">
                          <a:latin typeface="Times"/>
                          <a:ea typeface="Times"/>
                          <a:cs typeface="Times"/>
                          <a:sym typeface="Times"/>
                        </a:rPr>
                        <a:t> without human intervention. Our project focuses on </a:t>
                      </a:r>
                      <a:r>
                        <a:rPr b="1" lang="en-US" sz="1200" u="none" cap="none" strike="noStrike"/>
                        <a:t>job postings, not general social media spam</a:t>
                      </a:r>
                      <a:r>
                        <a:rPr lang="en-US" sz="1200" u="none" cap="none" strike="noStrike">
                          <a:latin typeface="Times"/>
                          <a:ea typeface="Times"/>
                          <a:cs typeface="Times"/>
                          <a:sym typeface="Times"/>
                        </a:rPr>
                        <a:t>.</a:t>
                      </a:r>
                      <a:endParaRPr/>
                    </a:p>
                  </a:txBody>
                  <a:tcPr marT="12700" marB="12700" marR="12700" marL="12700" anchor="ctr"/>
                </a:tc>
              </a:tr>
              <a:tr h="279050">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Leveraging Social Networks for Effective Spam Filtering</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b="0" lang="en-US" sz="1200" u="none" cap="none" strike="noStrike"/>
                        <a:t>Uses </a:t>
                      </a:r>
                      <a:r>
                        <a:rPr b="1" lang="en-US" sz="1200" u="none" cap="none" strike="noStrike">
                          <a:latin typeface="Times"/>
                          <a:ea typeface="Times"/>
                          <a:cs typeface="Times"/>
                          <a:sym typeface="Times"/>
                        </a:rPr>
                        <a:t>social network analysis</a:t>
                      </a:r>
                      <a:r>
                        <a:rPr b="0" lang="en-US" sz="1200" u="none" cap="none" strike="noStrike"/>
                        <a:t> for spam detection.</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b="0" lang="en-US" sz="1200" u="none" cap="none" strike="noStrike"/>
                        <a:t>We use </a:t>
                      </a:r>
                      <a:r>
                        <a:rPr b="1" lang="en-US" sz="1200" u="none" cap="none" strike="noStrike">
                          <a:latin typeface="Times"/>
                          <a:ea typeface="Times"/>
                          <a:cs typeface="Times"/>
                          <a:sym typeface="Times"/>
                        </a:rPr>
                        <a:t>text-based analysis with NLP models</a:t>
                      </a:r>
                      <a:r>
                        <a:rPr b="0" lang="en-US" sz="1200" u="none" cap="none" strike="noStrike"/>
                        <a:t> instead of </a:t>
                      </a:r>
                      <a:r>
                        <a:rPr b="1" lang="en-US" sz="1200" u="none" cap="none" strike="noStrike">
                          <a:latin typeface="Times"/>
                          <a:ea typeface="Times"/>
                          <a:cs typeface="Times"/>
                          <a:sym typeface="Times"/>
                        </a:rPr>
                        <a:t>social connections</a:t>
                      </a:r>
                      <a:r>
                        <a:rPr b="0" lang="en-US" sz="1200" u="none" cap="none" strike="noStrike"/>
                        <a:t> for fraud detection.</a:t>
                      </a:r>
                      <a:endParaRPr/>
                    </a:p>
                  </a:txBody>
                  <a:tcPr marT="12700" marB="12700" marR="12700" marL="12700" anchor="ctr"/>
                </a:tc>
              </a:tr>
              <a:tr h="279050">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Multi-Modal Comparative Analysis on Phishing Detection Using AI</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b="0" lang="en-US" sz="1200" u="none" cap="none" strike="noStrike"/>
                        <a:t>Compares </a:t>
                      </a:r>
                      <a:r>
                        <a:rPr b="1" lang="en-US" sz="1200" u="none" cap="none" strike="noStrike">
                          <a:latin typeface="Times"/>
                          <a:ea typeface="Times"/>
                          <a:cs typeface="Times"/>
                          <a:sym typeface="Times"/>
                        </a:rPr>
                        <a:t>different phishing detection models</a:t>
                      </a:r>
                      <a:r>
                        <a:rPr b="0" lang="en-US" sz="1200" u="none" cap="none" strike="noStrike"/>
                        <a:t>.</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While phishing and job scams are related, our project is </a:t>
                      </a:r>
                      <a:r>
                        <a:rPr b="1" lang="en-US" sz="1200" u="none" cap="none" strike="noStrike"/>
                        <a:t>specifically designed for fraudulent job detection</a:t>
                      </a:r>
                      <a:r>
                        <a:rPr lang="en-US" sz="1200" u="none" cap="none" strike="noStrike">
                          <a:latin typeface="Times"/>
                          <a:ea typeface="Times"/>
                          <a:cs typeface="Times"/>
                          <a:sym typeface="Times"/>
                        </a:rPr>
                        <a:t> and works </a:t>
                      </a:r>
                      <a:r>
                        <a:rPr b="1" lang="en-US" sz="1200" u="none" cap="none" strike="noStrike"/>
                        <a:t>in real-time</a:t>
                      </a:r>
                      <a:r>
                        <a:rPr lang="en-US" sz="1200" u="none" cap="none" strike="noStrike">
                          <a:latin typeface="Times"/>
                          <a:ea typeface="Times"/>
                          <a:cs typeface="Times"/>
                          <a:sym typeface="Times"/>
                        </a:rPr>
                        <a:t>.</a:t>
                      </a:r>
                      <a:endParaRPr/>
                    </a:p>
                  </a:txBody>
                  <a:tcPr marT="12700" marB="12700" marR="12700" marL="12700" anchor="ctr"/>
                </a:tc>
              </a:tr>
              <a:tr h="279050">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Proposed Framework for Spam Recognition in Big Data for Social Media</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Uses </a:t>
                      </a:r>
                      <a:r>
                        <a:rPr b="1" lang="en-US" sz="1200" u="none" cap="none" strike="noStrike"/>
                        <a:t>big data techniques</a:t>
                      </a:r>
                      <a:r>
                        <a:rPr lang="en-US" sz="1200" u="none" cap="none" strike="noStrike">
                          <a:latin typeface="Times"/>
                          <a:ea typeface="Times"/>
                          <a:cs typeface="Times"/>
                          <a:sym typeface="Times"/>
                        </a:rPr>
                        <a:t> for spam filtering.</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b="0" lang="en-US" sz="1200" u="none" cap="none" strike="noStrike"/>
                        <a:t>We focus on </a:t>
                      </a:r>
                      <a:r>
                        <a:rPr b="1" lang="en-US" sz="1200" u="none" cap="none" strike="noStrike">
                          <a:latin typeface="Times"/>
                          <a:ea typeface="Times"/>
                          <a:cs typeface="Times"/>
                          <a:sym typeface="Times"/>
                        </a:rPr>
                        <a:t>machine learning and deep learning approaches</a:t>
                      </a:r>
                      <a:r>
                        <a:rPr b="0" lang="en-US" sz="1200" u="none" cap="none" strike="noStrike"/>
                        <a:t>rather than </a:t>
                      </a:r>
                      <a:r>
                        <a:rPr b="1" lang="en-US" sz="1200" u="none" cap="none" strike="noStrike">
                          <a:latin typeface="Times"/>
                          <a:ea typeface="Times"/>
                          <a:cs typeface="Times"/>
                          <a:sym typeface="Times"/>
                        </a:rPr>
                        <a:t>big data processing</a:t>
                      </a:r>
                      <a:r>
                        <a:rPr b="0" lang="en-US" sz="1200" u="none" cap="none" strike="noStrike"/>
                        <a:t>.</a:t>
                      </a:r>
                      <a:endParaRPr/>
                    </a:p>
                  </a:txBody>
                  <a:tcPr marT="12700" marB="12700" marR="12700" marL="12700" anchor="ctr"/>
                </a:tc>
              </a:tr>
              <a:tr h="279050">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Recruitment Scam Detection Using Gated Recurrent Unit (GRU)</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b="0" lang="en-US" sz="1200" u="none" cap="none" strike="noStrike"/>
                        <a:t>Uses </a:t>
                      </a:r>
                      <a:r>
                        <a:rPr b="1" lang="en-US" sz="1200" u="none" cap="none" strike="noStrike">
                          <a:latin typeface="Times"/>
                          <a:ea typeface="Times"/>
                          <a:cs typeface="Times"/>
                          <a:sym typeface="Times"/>
                        </a:rPr>
                        <a:t>GRU for job scam detection</a:t>
                      </a:r>
                      <a:r>
                        <a:rPr b="0" lang="en-US" sz="1200" u="none" cap="none" strike="noStrike"/>
                        <a:t>.</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b="0" lang="en-US" sz="1200" u="none" cap="none" strike="noStrike"/>
                        <a:t>We explore </a:t>
                      </a:r>
                      <a:r>
                        <a:rPr b="1" lang="en-US" sz="1200" u="none" cap="none" strike="noStrike">
                          <a:latin typeface="Times"/>
                          <a:ea typeface="Times"/>
                          <a:cs typeface="Times"/>
                          <a:sym typeface="Times"/>
                        </a:rPr>
                        <a:t>multiple models (BERT, LSTM, SVM, Random Forest)</a:t>
                      </a:r>
                      <a:r>
                        <a:rPr b="0" lang="en-US" sz="1200" u="none" cap="none" strike="noStrike"/>
                        <a:t> instead of </a:t>
                      </a:r>
                      <a:r>
                        <a:rPr b="1" lang="en-US" sz="1200" u="none" cap="none" strike="noStrike">
                          <a:latin typeface="Times"/>
                          <a:ea typeface="Times"/>
                          <a:cs typeface="Times"/>
                          <a:sym typeface="Times"/>
                        </a:rPr>
                        <a:t>just GRU</a:t>
                      </a:r>
                      <a:r>
                        <a:rPr b="0" lang="en-US" sz="1200" u="none" cap="none" strike="noStrike"/>
                        <a:t> to compare effectiveness.</a:t>
                      </a:r>
                      <a:endParaRPr/>
                    </a:p>
                  </a:txBody>
                  <a:tcPr marT="12700" marB="12700" marR="12700" marL="12700" anchor="ctr"/>
                </a:tc>
              </a:tr>
              <a:tr h="279050">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Statistical Twitter Spam Detection Demystified</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b="0" lang="en-US" sz="1200" u="none" cap="none" strike="noStrike"/>
                        <a:t>Examines </a:t>
                      </a:r>
                      <a:r>
                        <a:rPr b="1" lang="en-US" sz="1200" u="none" cap="none" strike="noStrike">
                          <a:latin typeface="Times"/>
                          <a:ea typeface="Times"/>
                          <a:cs typeface="Times"/>
                          <a:sym typeface="Times"/>
                        </a:rPr>
                        <a:t>statistical techniques</a:t>
                      </a:r>
                      <a:r>
                        <a:rPr b="0" lang="en-US" sz="1200" u="none" cap="none" strike="noStrike"/>
                        <a:t> for spam detection.</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b="0" lang="en-US" sz="1200" u="none" cap="none" strike="noStrike"/>
                        <a:t>We use </a:t>
                      </a:r>
                      <a:r>
                        <a:rPr b="1" lang="en-US" sz="1200" u="none" cap="none" strike="noStrike">
                          <a:latin typeface="Times"/>
                          <a:ea typeface="Times"/>
                          <a:cs typeface="Times"/>
                          <a:sym typeface="Times"/>
                        </a:rPr>
                        <a:t>deep learning instead of just statistical models</a:t>
                      </a:r>
                      <a:r>
                        <a:rPr b="0" lang="en-US" sz="1200" u="none" cap="none" strike="noStrike"/>
                        <a:t> to improve accuracy in detecting job scams.</a:t>
                      </a:r>
                      <a:endParaRPr/>
                    </a:p>
                  </a:txBody>
                  <a:tcPr marT="12700" marB="12700" marR="12700" marL="12700" anchor="ctr"/>
                </a:tc>
              </a:tr>
            </a:tbl>
          </a:graphicData>
        </a:graphic>
      </p:graphicFrame>
      <p:sp>
        <p:nvSpPr>
          <p:cNvPr id="106" name="Google Shape;106;p10"/>
          <p:cNvSpPr txBox="1"/>
          <p:nvPr/>
        </p:nvSpPr>
        <p:spPr>
          <a:xfrm>
            <a:off x="1149350" y="298647"/>
            <a:ext cx="2902013" cy="95173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Times"/>
              <a:buNone/>
            </a:pPr>
            <a:r>
              <a:rPr b="1" i="0" lang="en-US" sz="1800" u="none" cap="none" strike="noStrike">
                <a:solidFill>
                  <a:srgbClr val="000000"/>
                </a:solidFill>
                <a:latin typeface="Times"/>
                <a:ea typeface="Times"/>
                <a:cs typeface="Times"/>
                <a:sym typeface="Times"/>
              </a:rPr>
              <a:t>Comparison with Each Paper</a:t>
            </a:r>
            <a:endParaRPr/>
          </a:p>
          <a:p>
            <a:pPr indent="0" lvl="0" marL="0" marR="0" rtl="0" algn="l">
              <a:lnSpc>
                <a:spcPct val="100000"/>
              </a:lnSpc>
              <a:spcBef>
                <a:spcPts val="0"/>
              </a:spcBef>
              <a:spcAft>
                <a:spcPts val="0"/>
              </a:spcAft>
              <a:buClr>
                <a:srgbClr val="808080"/>
              </a:buClr>
              <a:buSzPts val="1800"/>
              <a:buFont typeface="Times"/>
              <a:buNone/>
            </a:pPr>
            <a:r>
              <a:t/>
            </a:r>
            <a:endParaRPr b="1" i="0" sz="1800" u="none" cap="none" strike="noStrike">
              <a:solidFill>
                <a:srgbClr val="000000"/>
              </a:solidFill>
              <a:latin typeface="Times"/>
              <a:ea typeface="Times"/>
              <a:cs typeface="Times"/>
              <a:sym typeface="Times"/>
            </a:endParaRPr>
          </a:p>
        </p:txBody>
      </p:sp>
      <p:sp>
        <p:nvSpPr>
          <p:cNvPr id="107" name="Google Shape;107;p10"/>
          <p:cNvSpPr txBox="1"/>
          <p:nvPr/>
        </p:nvSpPr>
        <p:spPr>
          <a:xfrm>
            <a:off x="1424917" y="6106361"/>
            <a:ext cx="9118386" cy="3556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Times"/>
              <a:buNone/>
            </a:pPr>
            <a:r>
              <a:rPr b="0" i="0" lang="en-US" sz="1200" u="none" cap="none" strike="noStrike">
                <a:solidFill>
                  <a:srgbClr val="000000"/>
                </a:solidFill>
                <a:latin typeface="Times"/>
                <a:ea typeface="Times"/>
                <a:cs typeface="Times"/>
                <a:sym typeface="Times"/>
              </a:rPr>
              <a:t>Our project is </a:t>
            </a:r>
            <a:r>
              <a:rPr b="1" i="0" lang="en-US" sz="1200" u="none" cap="none" strike="noStrike">
                <a:solidFill>
                  <a:srgbClr val="000000"/>
                </a:solidFill>
                <a:latin typeface="Times"/>
                <a:ea typeface="Times"/>
                <a:cs typeface="Times"/>
                <a:sym typeface="Times"/>
              </a:rPr>
              <a:t>more specialized, real-time, and user-focused</a:t>
            </a:r>
            <a:r>
              <a:rPr b="0" i="0" lang="en-US" sz="1200" u="none" cap="none" strike="noStrike">
                <a:solidFill>
                  <a:srgbClr val="000000"/>
                </a:solidFill>
                <a:latin typeface="Times"/>
                <a:ea typeface="Times"/>
                <a:cs typeface="Times"/>
                <a:sym typeface="Times"/>
              </a:rPr>
              <a:t> than the existing research. It </a:t>
            </a:r>
            <a:r>
              <a:rPr b="1" i="0" lang="en-US" sz="1200" u="none" cap="none" strike="noStrike">
                <a:solidFill>
                  <a:srgbClr val="000000"/>
                </a:solidFill>
                <a:latin typeface="Times"/>
                <a:ea typeface="Times"/>
                <a:cs typeface="Times"/>
                <a:sym typeface="Times"/>
              </a:rPr>
              <a:t>goes beyond theoretical models</a:t>
            </a:r>
            <a:r>
              <a:rPr b="0" i="0" lang="en-US" sz="1200" u="none" cap="none" strike="noStrike">
                <a:solidFill>
                  <a:srgbClr val="000000"/>
                </a:solidFill>
                <a:latin typeface="Times"/>
                <a:ea typeface="Times"/>
                <a:cs typeface="Times"/>
                <a:sym typeface="Times"/>
              </a:rPr>
              <a:t> by offering a </a:t>
            </a:r>
            <a:r>
              <a:rPr b="1" i="0" lang="en-US" sz="1200" u="none" cap="none" strike="noStrike">
                <a:solidFill>
                  <a:srgbClr val="000000"/>
                </a:solidFill>
                <a:latin typeface="Times"/>
                <a:ea typeface="Times"/>
                <a:cs typeface="Times"/>
                <a:sym typeface="Times"/>
              </a:rPr>
              <a:t>practical fraud detection solution</a:t>
            </a:r>
            <a:r>
              <a:rPr b="0" i="0" lang="en-US" sz="1200" u="none" cap="none" strike="noStrike">
                <a:solidFill>
                  <a:srgbClr val="000000"/>
                </a:solidFill>
                <a:latin typeface="Times"/>
                <a:ea typeface="Times"/>
                <a:cs typeface="Times"/>
                <a:sym typeface="Times"/>
              </a:rPr>
              <a:t> that job seekers can use immediately.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1"/>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p>
            <a:pPr indent="0" lvl="0" marL="0" marR="0" rtl="0" algn="ctr">
              <a:lnSpc>
                <a:spcPct val="9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Product Backlogs- Researcher Perspective</a:t>
            </a:r>
            <a:endParaRPr/>
          </a:p>
        </p:txBody>
      </p:sp>
      <p:graphicFrame>
        <p:nvGraphicFramePr>
          <p:cNvPr id="113" name="Google Shape;113;p11"/>
          <p:cNvGraphicFramePr/>
          <p:nvPr/>
        </p:nvGraphicFramePr>
        <p:xfrm>
          <a:off x="789124" y="1474682"/>
          <a:ext cx="3000000" cy="3000000"/>
        </p:xfrm>
        <a:graphic>
          <a:graphicData uri="http://schemas.openxmlformats.org/drawingml/2006/table">
            <a:tbl>
              <a:tblPr>
                <a:noFill/>
                <a:tableStyleId>{F64C4123-AAD4-4321-B332-8BBB68B84358}</a:tableStyleId>
              </a:tblPr>
              <a:tblGrid>
                <a:gridCol w="820875"/>
                <a:gridCol w="2371950"/>
                <a:gridCol w="1796550"/>
                <a:gridCol w="1623275"/>
                <a:gridCol w="4260150"/>
              </a:tblGrid>
              <a:tr h="624200">
                <a:tc>
                  <a:txBody>
                    <a:bodyPr/>
                    <a:lstStyle/>
                    <a:p>
                      <a:pPr indent="0" lvl="0" marL="0" marR="0" rtl="0" algn="ctr">
                        <a:lnSpc>
                          <a:spcPct val="107000"/>
                        </a:lnSpc>
                        <a:spcBef>
                          <a:spcPts val="0"/>
                        </a:spcBef>
                        <a:spcAft>
                          <a:spcPts val="0"/>
                        </a:spcAft>
                        <a:buClr>
                          <a:schemeClr val="dk1"/>
                        </a:buClr>
                        <a:buSzPts val="1400"/>
                        <a:buFont typeface="Calibri"/>
                        <a:buNone/>
                      </a:pPr>
                      <a:r>
                        <a:rPr b="1" lang="en-US" sz="1400" u="none" cap="none" strike="noStrike"/>
                        <a:t>S. No</a:t>
                      </a:r>
                      <a:endParaRPr/>
                    </a:p>
                  </a:txBody>
                  <a:tcPr marT="0" marB="0" marR="0" marL="0" anchor="ctr">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ctr">
                        <a:lnSpc>
                          <a:spcPct val="107000"/>
                        </a:lnSpc>
                        <a:spcBef>
                          <a:spcPts val="0"/>
                        </a:spcBef>
                        <a:spcAft>
                          <a:spcPts val="0"/>
                        </a:spcAft>
                        <a:buClr>
                          <a:schemeClr val="dk1"/>
                        </a:buClr>
                        <a:buSzPts val="1400"/>
                        <a:buFont typeface="Calibri"/>
                        <a:buNone/>
                      </a:pPr>
                      <a:r>
                        <a:rPr b="1" lang="en-US" sz="1400" u="none" cap="none" strike="noStrike"/>
                        <a:t>Feature/Task</a:t>
                      </a:r>
                      <a:endParaRPr/>
                    </a:p>
                  </a:txBody>
                  <a:tcPr marT="0" marB="0" marR="0" marL="0" anchor="ctr">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ctr">
                        <a:lnSpc>
                          <a:spcPct val="107000"/>
                        </a:lnSpc>
                        <a:spcBef>
                          <a:spcPts val="0"/>
                        </a:spcBef>
                        <a:spcAft>
                          <a:spcPts val="0"/>
                        </a:spcAft>
                        <a:buClr>
                          <a:schemeClr val="dk1"/>
                        </a:buClr>
                        <a:buSzPts val="1400"/>
                        <a:buFont typeface="Calibri"/>
                        <a:buNone/>
                      </a:pPr>
                      <a:r>
                        <a:rPr b="1" lang="en-US" sz="1400" u="none" cap="none" strike="noStrike"/>
                        <a:t>Priority</a:t>
                      </a:r>
                      <a:endParaRPr/>
                    </a:p>
                  </a:txBody>
                  <a:tcPr marT="0" marB="0" marR="0" marL="0" anchor="ctr">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ctr">
                        <a:lnSpc>
                          <a:spcPct val="107000"/>
                        </a:lnSpc>
                        <a:spcBef>
                          <a:spcPts val="0"/>
                        </a:spcBef>
                        <a:spcAft>
                          <a:spcPts val="0"/>
                        </a:spcAft>
                        <a:buClr>
                          <a:schemeClr val="dk1"/>
                        </a:buClr>
                        <a:buSzPts val="1400"/>
                        <a:buFont typeface="Calibri"/>
                        <a:buNone/>
                      </a:pPr>
                      <a:r>
                        <a:rPr b="1" lang="en-US" sz="1400" u="none" cap="none" strike="noStrike"/>
                        <a:t>Sprint</a:t>
                      </a:r>
                      <a:endParaRPr/>
                    </a:p>
                  </a:txBody>
                  <a:tcPr marT="0" marB="0" marR="0" marL="0" anchor="ctr">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ctr">
                        <a:lnSpc>
                          <a:spcPct val="107000"/>
                        </a:lnSpc>
                        <a:spcBef>
                          <a:spcPts val="0"/>
                        </a:spcBef>
                        <a:spcAft>
                          <a:spcPts val="0"/>
                        </a:spcAft>
                        <a:buClr>
                          <a:schemeClr val="dk1"/>
                        </a:buClr>
                        <a:buSzPts val="1400"/>
                        <a:buFont typeface="Calibri"/>
                        <a:buNone/>
                      </a:pPr>
                      <a:r>
                        <a:rPr b="1" lang="en-US" sz="1400" u="none" cap="none" strike="noStrike"/>
                        <a:t>Description</a:t>
                      </a:r>
                      <a:endParaRPr/>
                    </a:p>
                  </a:txBody>
                  <a:tcPr marT="0" marB="0" marR="0" marL="0" anchor="ctr">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r h="245100">
                <a:tc>
                  <a:txBody>
                    <a:bodyPr/>
                    <a:lstStyle/>
                    <a:p>
                      <a:pPr indent="0" lvl="0" marL="0" marR="0" rtl="0" algn="l">
                        <a:lnSpc>
                          <a:spcPct val="107000"/>
                        </a:lnSpc>
                        <a:spcBef>
                          <a:spcPts val="0"/>
                        </a:spcBef>
                        <a:spcAft>
                          <a:spcPts val="0"/>
                        </a:spcAft>
                        <a:buClr>
                          <a:schemeClr val="dk1"/>
                        </a:buClr>
                        <a:buSzPts val="1400"/>
                        <a:buFont typeface="Calibri"/>
                        <a:buNone/>
                      </a:pPr>
                      <a:r>
                        <a:rPr lang="en-US" sz="1400" u="none" cap="none" strike="noStrike"/>
                        <a:t>1</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chemeClr val="dk1"/>
                        </a:buClr>
                        <a:buSzPts val="1400"/>
                        <a:buFont typeface="Times New Roman"/>
                        <a:buNone/>
                      </a:pPr>
                      <a:r>
                        <a:rPr lang="en-US" sz="1400" u="none" cap="none" strike="noStrike">
                          <a:latin typeface="Times New Roman"/>
                          <a:ea typeface="Times New Roman"/>
                          <a:cs typeface="Times New Roman"/>
                          <a:sym typeface="Times New Roman"/>
                        </a:rPr>
                        <a:t>Data Collection &amp; Preprocessing</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a:buNone/>
                      </a:pPr>
                      <a:r>
                        <a:rPr lang="en-US" sz="1400" u="none" cap="none" strike="noStrike">
                          <a:latin typeface="Times"/>
                          <a:ea typeface="Times"/>
                          <a:cs typeface="Times"/>
                          <a:sym typeface="Times"/>
                        </a:rPr>
                        <a:t>High</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228600" lvl="0" marL="228600" marR="0" rtl="0" algn="l">
                        <a:lnSpc>
                          <a:spcPct val="107000"/>
                        </a:lnSpc>
                        <a:spcBef>
                          <a:spcPts val="0"/>
                        </a:spcBef>
                        <a:spcAft>
                          <a:spcPts val="0"/>
                        </a:spcAft>
                        <a:buClr>
                          <a:schemeClr val="dk1"/>
                        </a:buClr>
                        <a:buSzPts val="1400"/>
                        <a:buFont typeface="Noto Sans Symbols"/>
                        <a:buNone/>
                      </a:pPr>
                      <a:r>
                        <a:rPr lang="en-US" sz="1400" u="none" cap="none" strike="noStrike">
                          <a:latin typeface="Noto Sans Symbols"/>
                          <a:ea typeface="Noto Sans Symbols"/>
                          <a:cs typeface="Noto Sans Symbols"/>
                          <a:sym typeface="Noto Sans Symbols"/>
                        </a:rPr>
                        <a:t>1−2</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228600" lvl="0" marL="228600" marR="0" rtl="0" algn="ctr">
                        <a:lnSpc>
                          <a:spcPct val="107000"/>
                        </a:lnSpc>
                        <a:spcBef>
                          <a:spcPts val="0"/>
                        </a:spcBef>
                        <a:spcAft>
                          <a:spcPts val="0"/>
                        </a:spcAft>
                        <a:buClr>
                          <a:schemeClr val="dk1"/>
                        </a:buClr>
                        <a:buSzPts val="1400"/>
                        <a:buFont typeface="Noto Sans Symbols"/>
                        <a:buNone/>
                      </a:pPr>
                      <a:r>
                        <a:rPr lang="en-US" sz="1400" u="none" cap="none" strike="noStrike">
                          <a:latin typeface="Noto Sans Symbols"/>
                          <a:ea typeface="Noto Sans Symbols"/>
                          <a:cs typeface="Noto Sans Symbols"/>
                          <a:sym typeface="Noto Sans Symbols"/>
                        </a:rPr>
                        <a:t>Σχραπε ϕοβ λιστινγσ φρομ </a:t>
                      </a:r>
                      <a:r>
                        <a:rPr lang="en-US" sz="1400" u="sng" cap="none" strike="noStrike">
                          <a:solidFill>
                            <a:srgbClr val="0563C1"/>
                          </a:solidFill>
                          <a:hlinkClick r:id="rId3">
                            <a:extLst>
                              <a:ext uri="{A12FA001-AC4F-418D-AE19-62706E023703}">
                                <ahyp:hlinkClr val="tx"/>
                              </a:ext>
                            </a:extLst>
                          </a:hlinkClick>
                        </a:rPr>
                        <a:t>Ναυκρι.χομ</a:t>
                      </a:r>
                      <a:r>
                        <a:rPr lang="en-US" sz="1400" u="none" cap="none" strike="noStrike">
                          <a:latin typeface="Noto Sans Symbols"/>
                          <a:ea typeface="Noto Sans Symbols"/>
                          <a:cs typeface="Noto Sans Symbols"/>
                          <a:sym typeface="Noto Sans Symbols"/>
                        </a:rPr>
                        <a:t>, χλεαν δατα, εξτραχτ τεξτ &amp; μεταδατα φεατυρεσ.</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r h="253375">
                <a:tc>
                  <a:txBody>
                    <a:bodyPr/>
                    <a:lstStyle/>
                    <a:p>
                      <a:pPr indent="0" lvl="0" marL="0" marR="0" rtl="0" algn="l">
                        <a:lnSpc>
                          <a:spcPct val="107000"/>
                        </a:lnSpc>
                        <a:spcBef>
                          <a:spcPts val="0"/>
                        </a:spcBef>
                        <a:spcAft>
                          <a:spcPts val="0"/>
                        </a:spcAft>
                        <a:buClr>
                          <a:schemeClr val="dk1"/>
                        </a:buClr>
                        <a:buSzPts val="1400"/>
                        <a:buFont typeface="Calibri"/>
                        <a:buNone/>
                      </a:pPr>
                      <a:r>
                        <a:rPr lang="en-US" sz="1400" u="none" cap="none" strike="noStrike"/>
                        <a:t>2</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chemeClr val="dk1"/>
                        </a:buClr>
                        <a:buSzPts val="1400"/>
                        <a:buFont typeface="Calibri"/>
                        <a:buNone/>
                      </a:pPr>
                      <a:r>
                        <a:rPr lang="en-US" sz="1400" u="none" cap="none" strike="noStrike"/>
                        <a:t>Machine Learning &amp; NLP Model Development</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chemeClr val="dk1"/>
                        </a:buClr>
                        <a:buSzPts val="1400"/>
                        <a:buFont typeface="Calibri"/>
                        <a:buNone/>
                      </a:pPr>
                      <a:r>
                        <a:rPr lang="en-US" sz="1400" u="none" cap="none" strike="noStrike"/>
                        <a:t>High</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Calibri"/>
                        <a:buNone/>
                      </a:pPr>
                      <a:r>
                        <a:rPr lang="en-US" sz="1400" u="none" cap="none" strike="noStrike"/>
                        <a:t>2-4</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Calibri"/>
                        <a:buNone/>
                      </a:pPr>
                      <a:r>
                        <a:rPr lang="en-US" sz="1400" u="none" cap="none" strike="noStrike"/>
                        <a:t>Train fraud detection models using supervised ML &amp; deep learning (BERT, LSTM, GRU).</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r h="253375">
                <a:tc>
                  <a:txBody>
                    <a:bodyPr/>
                    <a:lstStyle/>
                    <a:p>
                      <a:pPr indent="0" lvl="0" marL="0" marR="0" rtl="0" algn="l">
                        <a:lnSpc>
                          <a:spcPct val="107000"/>
                        </a:lnSpc>
                        <a:spcBef>
                          <a:spcPts val="0"/>
                        </a:spcBef>
                        <a:spcAft>
                          <a:spcPts val="0"/>
                        </a:spcAft>
                        <a:buClr>
                          <a:schemeClr val="dk1"/>
                        </a:buClr>
                        <a:buSzPts val="1400"/>
                        <a:buFont typeface="Calibri"/>
                        <a:buNone/>
                      </a:pPr>
                      <a:r>
                        <a:rPr lang="en-US" sz="1400" u="none" cap="none" strike="noStrike"/>
                        <a:t>3</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a:buNone/>
                      </a:pPr>
                      <a:r>
                        <a:rPr lang="en-US" sz="1400" u="none" cap="none" strike="noStrike">
                          <a:latin typeface="Times"/>
                          <a:ea typeface="Times"/>
                          <a:cs typeface="Times"/>
                          <a:sym typeface="Times"/>
                        </a:rPr>
                        <a:t>Feature Engineering &amp; Multi-Modal Analysis</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chemeClr val="dk1"/>
                        </a:buClr>
                        <a:buSzPts val="1400"/>
                        <a:buFont typeface="Calibri"/>
                        <a:buNone/>
                      </a:pPr>
                      <a:r>
                        <a:rPr lang="en-US" sz="1400" u="none" cap="none" strike="noStrike"/>
                        <a:t>Medium</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a:buNone/>
                      </a:pPr>
                      <a:r>
                        <a:rPr lang="en-US" sz="1400" u="none" cap="none" strike="noStrike">
                          <a:latin typeface="Times"/>
                          <a:ea typeface="Times"/>
                          <a:cs typeface="Times"/>
                          <a:sym typeface="Times"/>
                        </a:rPr>
                        <a:t>3-5</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a:buNone/>
                      </a:pPr>
                      <a:r>
                        <a:rPr lang="en-US" sz="1400" u="none" cap="none" strike="noStrike">
                          <a:latin typeface="Times"/>
                          <a:ea typeface="Times"/>
                          <a:cs typeface="Times"/>
                          <a:sym typeface="Times"/>
                        </a:rPr>
                        <a:t>Extract job description text features, recruiter metadata, and apply anomaly detection.</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r h="253375">
                <a:tc>
                  <a:txBody>
                    <a:bodyPr/>
                    <a:lstStyle/>
                    <a:p>
                      <a:pPr indent="0" lvl="0" marL="0" marR="0" rtl="0" algn="l">
                        <a:lnSpc>
                          <a:spcPct val="107000"/>
                        </a:lnSpc>
                        <a:spcBef>
                          <a:spcPts val="0"/>
                        </a:spcBef>
                        <a:spcAft>
                          <a:spcPts val="0"/>
                        </a:spcAft>
                        <a:buClr>
                          <a:schemeClr val="dk1"/>
                        </a:buClr>
                        <a:buSzPts val="1400"/>
                        <a:buFont typeface="Calibri"/>
                        <a:buNone/>
                      </a:pPr>
                      <a:r>
                        <a:rPr lang="en-US" sz="1400" u="none" cap="none" strike="noStrike"/>
                        <a:t>4</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a:buNone/>
                      </a:pPr>
                      <a:r>
                        <a:rPr lang="en-US" sz="1400" u="none" cap="none" strike="noStrike">
                          <a:latin typeface="Times"/>
                          <a:ea typeface="Times"/>
                          <a:cs typeface="Times"/>
                          <a:sym typeface="Times"/>
                        </a:rPr>
                        <a:t>Chrome Extension Development</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chemeClr val="dk1"/>
                        </a:buClr>
                        <a:buSzPts val="1400"/>
                        <a:buFont typeface="Calibri"/>
                        <a:buNone/>
                      </a:pPr>
                      <a:r>
                        <a:rPr lang="en-US" sz="1400" u="none" cap="none" strike="noStrike"/>
                        <a:t>High</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a:buNone/>
                      </a:pPr>
                      <a:r>
                        <a:rPr lang="en-US" sz="1400" u="none" cap="none" strike="noStrike">
                          <a:latin typeface="Times"/>
                          <a:ea typeface="Times"/>
                          <a:cs typeface="Times"/>
                          <a:sym typeface="Times"/>
                        </a:rPr>
                        <a:t>4-6</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a:buNone/>
                      </a:pPr>
                      <a:r>
                        <a:rPr lang="en-US" sz="1400" u="none" cap="none" strike="noStrike">
                          <a:latin typeface="Times"/>
                          <a:ea typeface="Times"/>
                          <a:cs typeface="Times"/>
                          <a:sym typeface="Times"/>
                        </a:rPr>
                        <a:t>Build UI for real-time fraud alerts, integrate fraud detection API in the browser.</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r h="253375">
                <a:tc>
                  <a:txBody>
                    <a:bodyPr/>
                    <a:lstStyle/>
                    <a:p>
                      <a:pPr indent="0" lvl="0" marL="0" marR="0" rtl="0" algn="l">
                        <a:lnSpc>
                          <a:spcPct val="107000"/>
                        </a:lnSpc>
                        <a:spcBef>
                          <a:spcPts val="0"/>
                        </a:spcBef>
                        <a:spcAft>
                          <a:spcPts val="0"/>
                        </a:spcAft>
                        <a:buClr>
                          <a:schemeClr val="dk1"/>
                        </a:buClr>
                        <a:buSzPts val="1400"/>
                        <a:buFont typeface="Calibri"/>
                        <a:buNone/>
                      </a:pPr>
                      <a:r>
                        <a:rPr lang="en-US" sz="1400" u="none" cap="none" strike="noStrike"/>
                        <a:t>5</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a:buNone/>
                      </a:pPr>
                      <a:r>
                        <a:rPr lang="en-US" sz="1400" u="none" cap="none" strike="noStrike">
                          <a:latin typeface="Times"/>
                          <a:ea typeface="Times"/>
                          <a:cs typeface="Times"/>
                          <a:sym typeface="Times"/>
                        </a:rPr>
                        <a:t>Adaptive Learning &amp; Real-Time Updates</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chemeClr val="dk1"/>
                        </a:buClr>
                        <a:buSzPts val="1400"/>
                        <a:buFont typeface="Calibri"/>
                        <a:buNone/>
                      </a:pPr>
                      <a:r>
                        <a:rPr lang="en-US" sz="1400" u="none" cap="none" strike="noStrike"/>
                        <a:t>Medium</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a:buNone/>
                      </a:pPr>
                      <a:r>
                        <a:rPr lang="en-US" sz="1400" u="none" cap="none" strike="noStrike">
                          <a:latin typeface="Times"/>
                          <a:ea typeface="Times"/>
                          <a:cs typeface="Times"/>
                          <a:sym typeface="Times"/>
                        </a:rPr>
                        <a:t>5-7</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a:buNone/>
                      </a:pPr>
                      <a:r>
                        <a:rPr lang="en-US" sz="1400" u="none" cap="none" strike="noStrike">
                          <a:latin typeface="Times"/>
                          <a:ea typeface="Times"/>
                          <a:cs typeface="Times"/>
                          <a:sym typeface="Times"/>
                        </a:rPr>
                        <a:t>Implement feedback-based learning and real-time model retraining.</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r h="253375">
                <a:tc>
                  <a:txBody>
                    <a:bodyPr/>
                    <a:lstStyle/>
                    <a:p>
                      <a:pPr indent="0" lvl="0" marL="0" marR="0" rtl="0" algn="l">
                        <a:lnSpc>
                          <a:spcPct val="107000"/>
                        </a:lnSpc>
                        <a:spcBef>
                          <a:spcPts val="0"/>
                        </a:spcBef>
                        <a:spcAft>
                          <a:spcPts val="0"/>
                        </a:spcAft>
                        <a:buClr>
                          <a:schemeClr val="dk1"/>
                        </a:buClr>
                        <a:buSzPts val="1400"/>
                        <a:buFont typeface="Calibri"/>
                        <a:buNone/>
                      </a:pPr>
                      <a:r>
                        <a:rPr lang="en-US" sz="1400" u="none" cap="none" strike="noStrike"/>
                        <a:t>6</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a:buNone/>
                      </a:pPr>
                      <a:r>
                        <a:rPr lang="en-US" sz="1400" u="none" cap="none" strike="noStrike">
                          <a:latin typeface="Times"/>
                          <a:ea typeface="Times"/>
                          <a:cs typeface="Times"/>
                          <a:sym typeface="Times"/>
                        </a:rPr>
                        <a:t>Explainability &amp; Trustworthy AI</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chemeClr val="dk1"/>
                        </a:buClr>
                        <a:buSzPts val="1400"/>
                        <a:buFont typeface="Calibri"/>
                        <a:buNone/>
                      </a:pPr>
                      <a:r>
                        <a:rPr lang="en-US" sz="1400" u="none" cap="none" strike="noStrike"/>
                        <a:t>High</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a:buNone/>
                      </a:pPr>
                      <a:r>
                        <a:rPr lang="en-US" sz="1400" u="none" cap="none" strike="noStrike">
                          <a:latin typeface="Times"/>
                          <a:ea typeface="Times"/>
                          <a:cs typeface="Times"/>
                          <a:sym typeface="Times"/>
                        </a:rPr>
                        <a:t>6-8</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a:buNone/>
                      </a:pPr>
                      <a:r>
                        <a:rPr lang="en-US" sz="1400" u="none" cap="none" strike="noStrike">
                          <a:latin typeface="Times"/>
                          <a:ea typeface="Times"/>
                          <a:cs typeface="Times"/>
                          <a:sym typeface="Times"/>
                        </a:rPr>
                        <a:t>Implement interpretable AI models, fraud risk scoring, and explainability reports.</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r h="253375">
                <a:tc>
                  <a:txBody>
                    <a:bodyPr/>
                    <a:lstStyle/>
                    <a:p>
                      <a:pPr indent="0" lvl="0" marL="0" marR="0" rtl="0" algn="l">
                        <a:lnSpc>
                          <a:spcPct val="107000"/>
                        </a:lnSpc>
                        <a:spcBef>
                          <a:spcPts val="0"/>
                        </a:spcBef>
                        <a:spcAft>
                          <a:spcPts val="0"/>
                        </a:spcAft>
                        <a:buClr>
                          <a:schemeClr val="dk1"/>
                        </a:buClr>
                        <a:buSzPts val="1400"/>
                        <a:buFont typeface="Calibri"/>
                        <a:buNone/>
                      </a:pPr>
                      <a:r>
                        <a:rPr lang="en-US" sz="1400" u="none" cap="none" strike="noStrike"/>
                        <a:t>7</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a:buNone/>
                      </a:pPr>
                      <a:r>
                        <a:rPr lang="en-US" sz="1400" u="none" cap="none" strike="noStrike">
                          <a:latin typeface="Times"/>
                          <a:ea typeface="Times"/>
                          <a:cs typeface="Times"/>
                          <a:sym typeface="Times"/>
                        </a:rPr>
                        <a:t>User Feedback &amp; Crowdsourced Reporting</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chemeClr val="dk1"/>
                        </a:buClr>
                        <a:buSzPts val="1400"/>
                        <a:buFont typeface="Calibri"/>
                        <a:buNone/>
                      </a:pPr>
                      <a:r>
                        <a:rPr lang="en-US" sz="1400" u="none" cap="none" strike="noStrike"/>
                        <a:t>Medium</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a:buNone/>
                      </a:pPr>
                      <a:r>
                        <a:rPr lang="en-US" sz="1400" u="none" cap="none" strike="noStrike">
                          <a:latin typeface="Times"/>
                          <a:ea typeface="Times"/>
                          <a:cs typeface="Times"/>
                          <a:sym typeface="Times"/>
                        </a:rPr>
                        <a:t>7-9</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a:buNone/>
                      </a:pPr>
                      <a:r>
                        <a:rPr lang="en-US" sz="1400" u="none" cap="none" strike="noStrike">
                          <a:latin typeface="Times"/>
                          <a:ea typeface="Times"/>
                          <a:cs typeface="Times"/>
                          <a:sym typeface="Times"/>
                        </a:rPr>
                        <a:t>Allow users to report false positives/negatives and train models with real-time feedback.</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r h="253375">
                <a:tc>
                  <a:txBody>
                    <a:bodyPr/>
                    <a:lstStyle/>
                    <a:p>
                      <a:pPr indent="0" lvl="0" marL="0" marR="0" rtl="0" algn="l">
                        <a:lnSpc>
                          <a:spcPct val="107000"/>
                        </a:lnSpc>
                        <a:spcBef>
                          <a:spcPts val="0"/>
                        </a:spcBef>
                        <a:spcAft>
                          <a:spcPts val="0"/>
                        </a:spcAft>
                        <a:buClr>
                          <a:schemeClr val="dk1"/>
                        </a:buClr>
                        <a:buSzPts val="1400"/>
                        <a:buFont typeface="Calibri"/>
                        <a:buNone/>
                      </a:pPr>
                      <a:r>
                        <a:rPr lang="en-US" sz="1400" u="none" cap="none" strike="noStrike"/>
                        <a:t>8</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a:buNone/>
                      </a:pPr>
                      <a:r>
                        <a:rPr lang="en-US" sz="1400" u="none" cap="none" strike="noStrike">
                          <a:latin typeface="Times"/>
                          <a:ea typeface="Times"/>
                          <a:cs typeface="Times"/>
                          <a:sym typeface="Times"/>
                        </a:rPr>
                        <a:t>Performance Evaluation &amp; Benchmarking</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chemeClr val="dk1"/>
                        </a:buClr>
                        <a:buSzPts val="1400"/>
                        <a:buFont typeface="Calibri"/>
                        <a:buNone/>
                      </a:pPr>
                      <a:r>
                        <a:rPr lang="en-US" sz="1400" u="none" cap="none" strike="noStrike"/>
                        <a:t>High</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a:buNone/>
                      </a:pPr>
                      <a:r>
                        <a:rPr lang="en-US" sz="1400" u="none" cap="none" strike="noStrike">
                          <a:latin typeface="Times"/>
                          <a:ea typeface="Times"/>
                          <a:cs typeface="Times"/>
                          <a:sym typeface="Times"/>
                        </a:rPr>
                        <a:t>8-10</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a:buNone/>
                      </a:pPr>
                      <a:r>
                        <a:rPr lang="en-US" sz="1400" u="none" cap="none" strike="noStrike">
                          <a:latin typeface="Times"/>
                          <a:ea typeface="Times"/>
                          <a:cs typeface="Times"/>
                          <a:sym typeface="Times"/>
                        </a:rPr>
                        <a:t>Compare fraud detection models using precision, recall, and real-world testing.</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r h="253375">
                <a:tc>
                  <a:txBody>
                    <a:bodyPr/>
                    <a:lstStyle/>
                    <a:p>
                      <a:pPr indent="0" lvl="0" marL="0" marR="0" rtl="0" algn="l">
                        <a:lnSpc>
                          <a:spcPct val="107000"/>
                        </a:lnSpc>
                        <a:spcBef>
                          <a:spcPts val="0"/>
                        </a:spcBef>
                        <a:spcAft>
                          <a:spcPts val="0"/>
                        </a:spcAft>
                        <a:buClr>
                          <a:schemeClr val="dk1"/>
                        </a:buClr>
                        <a:buSzPts val="1400"/>
                        <a:buFont typeface="Calibri"/>
                        <a:buNone/>
                      </a:pPr>
                      <a:r>
                        <a:rPr lang="en-US" sz="1400" u="none" cap="none" strike="noStrike"/>
                        <a:t>9</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a:buNone/>
                      </a:pPr>
                      <a:r>
                        <a:rPr lang="en-US" sz="1400" u="none" cap="none" strike="noStrike">
                          <a:latin typeface="Times"/>
                          <a:ea typeface="Times"/>
                          <a:cs typeface="Times"/>
                          <a:sym typeface="Times"/>
                        </a:rPr>
                        <a:t>Security &amp; Robustness Testing</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Medium</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a:buNone/>
                      </a:pPr>
                      <a:r>
                        <a:rPr lang="en-US" sz="1400" u="none" cap="none" strike="noStrike">
                          <a:latin typeface="Times"/>
                          <a:ea typeface="Times"/>
                          <a:cs typeface="Times"/>
                          <a:sym typeface="Times"/>
                        </a:rPr>
                        <a:t>9-11</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a:buNone/>
                      </a:pPr>
                      <a:r>
                        <a:rPr lang="en-US" sz="1400" u="none" cap="none" strike="noStrike">
                          <a:latin typeface="Times"/>
                          <a:ea typeface="Times"/>
                          <a:cs typeface="Times"/>
                          <a:sym typeface="Times"/>
                        </a:rPr>
                        <a:t>Test against adversarial job scams, manipulated job descriptions, and data poisoning attacks.</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r h="253375">
                <a:tc>
                  <a:txBody>
                    <a:bodyPr/>
                    <a:lstStyle/>
                    <a:p>
                      <a:pPr indent="0" lvl="0" marL="0" marR="0" rtl="0" algn="l">
                        <a:lnSpc>
                          <a:spcPct val="107000"/>
                        </a:lnSpc>
                        <a:spcBef>
                          <a:spcPts val="0"/>
                        </a:spcBef>
                        <a:spcAft>
                          <a:spcPts val="0"/>
                        </a:spcAft>
                        <a:buClr>
                          <a:schemeClr val="dk1"/>
                        </a:buClr>
                        <a:buSzPts val="1400"/>
                        <a:buFont typeface="Calibri"/>
                        <a:buNone/>
                      </a:pPr>
                      <a:r>
                        <a:rPr lang="en-US" sz="1400" u="none" cap="none" strike="noStrike"/>
                        <a:t>10</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a:buNone/>
                      </a:pPr>
                      <a:r>
                        <a:rPr lang="en-US" sz="1400" u="none" cap="none" strike="noStrike">
                          <a:latin typeface="Times"/>
                          <a:ea typeface="Times"/>
                          <a:cs typeface="Times"/>
                          <a:sym typeface="Times"/>
                        </a:rPr>
                        <a:t>Deployment &amp; Final Testing</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chemeClr val="dk1"/>
                        </a:buClr>
                        <a:buSzPts val="1400"/>
                        <a:buFont typeface="Calibri"/>
                        <a:buNone/>
                      </a:pPr>
                      <a:r>
                        <a:rPr lang="en-US" sz="1400" u="none" cap="none" strike="noStrike"/>
                        <a:t>High</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a:buNone/>
                      </a:pPr>
                      <a:r>
                        <a:rPr lang="en-US" sz="1400" u="none" cap="none" strike="noStrike">
                          <a:latin typeface="Times"/>
                          <a:ea typeface="Times"/>
                          <a:cs typeface="Times"/>
                          <a:sym typeface="Times"/>
                        </a:rPr>
                        <a:t>10-12</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a:buNone/>
                      </a:pPr>
                      <a:r>
                        <a:rPr lang="en-US" sz="1400" u="none" cap="none" strike="noStrike">
                          <a:latin typeface="Times"/>
                          <a:ea typeface="Times"/>
                          <a:cs typeface="Times"/>
                          <a:sym typeface="Times"/>
                        </a:rPr>
                        <a:t>Deploy extension on Chrome Web Store, collect real-world user feedback, optimize performance.</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2"/>
          <p:cNvSpPr txBox="1"/>
          <p:nvPr>
            <p:ph type="title"/>
          </p:nvPr>
        </p:nvSpPr>
        <p:spPr>
          <a:xfrm>
            <a:off x="838200" y="-37822"/>
            <a:ext cx="10515600" cy="1325564"/>
          </a:xfrm>
          <a:prstGeom prst="rect">
            <a:avLst/>
          </a:prstGeom>
          <a:noFill/>
          <a:ln>
            <a:noFill/>
          </a:ln>
        </p:spPr>
        <p:txBody>
          <a:bodyPr anchorCtr="0" anchor="ctr" bIns="45700" lIns="45700" spcFirstLastPara="1" rIns="45700" wrap="square" tIns="45700">
            <a:normAutofit/>
          </a:bodyPr>
          <a:lstStyle/>
          <a:p>
            <a:pPr indent="0" lvl="0" marL="0" marR="0" rtl="0" algn="ctr">
              <a:lnSpc>
                <a:spcPct val="9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Technique to implement the objectives</a:t>
            </a:r>
            <a:endParaRPr/>
          </a:p>
        </p:txBody>
      </p:sp>
      <p:sp>
        <p:nvSpPr>
          <p:cNvPr id="119" name="Google Shape;119;p12"/>
          <p:cNvSpPr txBox="1"/>
          <p:nvPr/>
        </p:nvSpPr>
        <p:spPr>
          <a:xfrm>
            <a:off x="415716" y="1065284"/>
            <a:ext cx="11153339" cy="55626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Times"/>
              <a:buNone/>
            </a:pPr>
            <a:r>
              <a:rPr b="1" i="0" lang="en-US" sz="1800" u="none" cap="none" strike="noStrike">
                <a:solidFill>
                  <a:srgbClr val="000000"/>
                </a:solidFill>
                <a:latin typeface="Times"/>
                <a:ea typeface="Times"/>
                <a:cs typeface="Times"/>
                <a:sym typeface="Times"/>
              </a:rPr>
              <a:t>1. Data Collection &amp; Preprocessing Techniques</a:t>
            </a:r>
            <a:endParaRPr/>
          </a:p>
          <a:p>
            <a:pPr indent="0" lvl="0" marL="0" marR="0" rtl="0" algn="l">
              <a:lnSpc>
                <a:spcPct val="100000"/>
              </a:lnSpc>
              <a:spcBef>
                <a:spcPts val="1400"/>
              </a:spcBef>
              <a:spcAft>
                <a:spcPts val="0"/>
              </a:spcAft>
              <a:buClr>
                <a:srgbClr val="000000"/>
              </a:buClr>
              <a:buSzPts val="1400"/>
              <a:buFont typeface="Times"/>
              <a:buNone/>
            </a:pPr>
            <a:r>
              <a:rPr b="1" i="0" lang="en-US" sz="1400" u="none" cap="none" strike="noStrike">
                <a:solidFill>
                  <a:srgbClr val="000000"/>
                </a:solidFill>
                <a:latin typeface="Times"/>
                <a:ea typeface="Times"/>
                <a:cs typeface="Times"/>
                <a:sym typeface="Times"/>
              </a:rPr>
              <a:t>1.1 Web Scraping for Job Listings</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Technique:</a:t>
            </a:r>
            <a:r>
              <a:rPr b="0" i="0" lang="en-US" sz="1200" u="none" cap="none" strike="noStrike">
                <a:solidFill>
                  <a:srgbClr val="000000"/>
                </a:solidFill>
                <a:latin typeface="Times"/>
                <a:ea typeface="Times"/>
                <a:cs typeface="Times"/>
                <a:sym typeface="Times"/>
              </a:rPr>
              <a:t> HTML, CSS, JavaScript</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Purpose:</a:t>
            </a:r>
            <a:r>
              <a:rPr b="0" i="0" lang="en-US" sz="1200" u="none" cap="none" strike="noStrike">
                <a:solidFill>
                  <a:srgbClr val="000000"/>
                </a:solidFill>
                <a:latin typeface="Times"/>
                <a:ea typeface="Times"/>
                <a:cs typeface="Times"/>
                <a:sym typeface="Times"/>
              </a:rPr>
              <a:t> Extract job postings, recruiter details, and company information from </a:t>
            </a:r>
            <a:r>
              <a:rPr b="1" i="0" lang="en-US" sz="1200" u="none" cap="none" strike="noStrike">
                <a:solidFill>
                  <a:srgbClr val="000000"/>
                </a:solidFill>
                <a:latin typeface="Times"/>
                <a:ea typeface="Times"/>
                <a:cs typeface="Times"/>
                <a:sym typeface="Times"/>
              </a:rPr>
              <a:t>Naukri.com</a:t>
            </a:r>
            <a:r>
              <a:rPr b="0" i="0" lang="en-US" sz="1200" u="none" cap="none" strike="noStrike">
                <a:solidFill>
                  <a:srgbClr val="000000"/>
                </a:solidFill>
                <a:latin typeface="Times"/>
                <a:ea typeface="Times"/>
                <a:cs typeface="Times"/>
                <a:sym typeface="Times"/>
              </a:rPr>
              <a:t>.</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Implementation:</a:t>
            </a:r>
            <a:endParaRPr b="0" i="0" sz="1800" u="none" cap="none" strike="noStrike">
              <a:solidFill>
                <a:srgbClr val="000000"/>
              </a:solidFill>
              <a:latin typeface="Calibri"/>
              <a:ea typeface="Calibri"/>
              <a:cs typeface="Calibri"/>
              <a:sym typeface="Calibri"/>
            </a:endParaRPr>
          </a:p>
          <a:p>
            <a:pPr indent="-317500" lvl="1" marL="914400" marR="0" rtl="0" algn="l">
              <a:lnSpc>
                <a:spcPct val="100000"/>
              </a:lnSpc>
              <a:spcBef>
                <a:spcPts val="0"/>
              </a:spcBef>
              <a:spcAft>
                <a:spcPts val="0"/>
              </a:spcAft>
              <a:buClr>
                <a:srgbClr val="000000"/>
              </a:buClr>
              <a:buSzPts val="1200"/>
              <a:buFont typeface="Times"/>
              <a:buChar char="◦"/>
            </a:pPr>
            <a:r>
              <a:rPr b="0" i="0" lang="en-US" sz="1200" u="none" cap="none" strike="noStrike">
                <a:solidFill>
                  <a:srgbClr val="000000"/>
                </a:solidFill>
                <a:latin typeface="Times"/>
                <a:ea typeface="Times"/>
                <a:cs typeface="Times"/>
                <a:sym typeface="Times"/>
              </a:rPr>
              <a:t>Use Selenium for dynamic page rendering.</a:t>
            </a:r>
            <a:endParaRPr/>
          </a:p>
          <a:p>
            <a:pPr indent="-317500" lvl="1" marL="914400" marR="0" rtl="0" algn="l">
              <a:lnSpc>
                <a:spcPct val="100000"/>
              </a:lnSpc>
              <a:spcBef>
                <a:spcPts val="0"/>
              </a:spcBef>
              <a:spcAft>
                <a:spcPts val="0"/>
              </a:spcAft>
              <a:buClr>
                <a:srgbClr val="000000"/>
              </a:buClr>
              <a:buSzPts val="1200"/>
              <a:buFont typeface="Times"/>
              <a:buChar char="◦"/>
            </a:pPr>
            <a:r>
              <a:rPr b="0" i="0" lang="en-US" sz="1200" u="none" cap="none" strike="noStrike">
                <a:solidFill>
                  <a:srgbClr val="000000"/>
                </a:solidFill>
                <a:latin typeface="Times"/>
                <a:ea typeface="Times"/>
                <a:cs typeface="Times"/>
                <a:sym typeface="Times"/>
              </a:rPr>
              <a:t>Extract text content, job descriptions, recruiter emails, salary details.</a:t>
            </a:r>
            <a:endParaRPr/>
          </a:p>
          <a:p>
            <a:pPr indent="-317500" lvl="1" marL="914400" marR="0" rtl="0" algn="l">
              <a:lnSpc>
                <a:spcPct val="100000"/>
              </a:lnSpc>
              <a:spcBef>
                <a:spcPts val="0"/>
              </a:spcBef>
              <a:spcAft>
                <a:spcPts val="0"/>
              </a:spcAft>
              <a:buClr>
                <a:srgbClr val="000000"/>
              </a:buClr>
              <a:buSzPts val="1200"/>
              <a:buFont typeface="Times"/>
              <a:buChar char="◦"/>
            </a:pPr>
            <a:r>
              <a:rPr b="0" i="0" lang="en-US" sz="1200" u="none" cap="none" strike="noStrike">
                <a:solidFill>
                  <a:srgbClr val="000000"/>
                </a:solidFill>
                <a:latin typeface="Times"/>
                <a:ea typeface="Times"/>
                <a:cs typeface="Times"/>
                <a:sym typeface="Times"/>
              </a:rPr>
              <a:t>Store collected data in a structured format (CSV, JSON, or a database like MongoDB or MySQL).</a:t>
            </a:r>
            <a:endParaRPr/>
          </a:p>
          <a:p>
            <a:pPr indent="0" lvl="0" marL="0" marR="0" rtl="0" algn="l">
              <a:lnSpc>
                <a:spcPct val="100000"/>
              </a:lnSpc>
              <a:spcBef>
                <a:spcPts val="1400"/>
              </a:spcBef>
              <a:spcAft>
                <a:spcPts val="0"/>
              </a:spcAft>
              <a:buClr>
                <a:srgbClr val="000000"/>
              </a:buClr>
              <a:buSzPts val="1400"/>
              <a:buFont typeface="Times"/>
              <a:buNone/>
            </a:pPr>
            <a:r>
              <a:rPr b="1" i="0" lang="en-US" sz="1400" u="none" cap="none" strike="noStrike">
                <a:solidFill>
                  <a:srgbClr val="000000"/>
                </a:solidFill>
                <a:latin typeface="Times"/>
                <a:ea typeface="Times"/>
                <a:cs typeface="Times"/>
                <a:sym typeface="Times"/>
              </a:rPr>
              <a:t>1.2 Data Cleaning &amp; Feature Engineering</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Technique:</a:t>
            </a:r>
            <a:r>
              <a:rPr b="0" i="0" lang="en-US" sz="1200" u="none" cap="none" strike="noStrike">
                <a:solidFill>
                  <a:srgbClr val="000000"/>
                </a:solidFill>
                <a:latin typeface="Times"/>
                <a:ea typeface="Times"/>
                <a:cs typeface="Times"/>
                <a:sym typeface="Times"/>
              </a:rPr>
              <a:t> Pandas, NumPy, Scikit-learn</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Purpose:</a:t>
            </a:r>
            <a:r>
              <a:rPr b="0" i="0" lang="en-US" sz="1200" u="none" cap="none" strike="noStrike">
                <a:solidFill>
                  <a:srgbClr val="000000"/>
                </a:solidFill>
                <a:latin typeface="Times"/>
                <a:ea typeface="Times"/>
                <a:cs typeface="Times"/>
                <a:sym typeface="Times"/>
              </a:rPr>
              <a:t> Remove duplicates, handle missing values, tokenize text data.</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Implementation:</a:t>
            </a:r>
            <a:endParaRPr b="0" i="0" sz="1800" u="none" cap="none" strike="noStrike">
              <a:solidFill>
                <a:srgbClr val="000000"/>
              </a:solidFill>
              <a:latin typeface="Calibri"/>
              <a:ea typeface="Calibri"/>
              <a:cs typeface="Calibri"/>
              <a:sym typeface="Calibri"/>
            </a:endParaRPr>
          </a:p>
          <a:p>
            <a:pPr indent="-317500" lvl="1" marL="914400" marR="0" rtl="0" algn="l">
              <a:lnSpc>
                <a:spcPct val="100000"/>
              </a:lnSpc>
              <a:spcBef>
                <a:spcPts val="0"/>
              </a:spcBef>
              <a:spcAft>
                <a:spcPts val="0"/>
              </a:spcAft>
              <a:buClr>
                <a:srgbClr val="000000"/>
              </a:buClr>
              <a:buSzPts val="1200"/>
              <a:buFont typeface="Times"/>
              <a:buChar char="◦"/>
            </a:pPr>
            <a:r>
              <a:rPr b="0" i="0" lang="en-US" sz="1200" u="none" cap="none" strike="noStrike">
                <a:solidFill>
                  <a:srgbClr val="000000"/>
                </a:solidFill>
                <a:latin typeface="Times"/>
                <a:ea typeface="Times"/>
                <a:cs typeface="Times"/>
                <a:sym typeface="Times"/>
              </a:rPr>
              <a:t>Apply </a:t>
            </a:r>
            <a:r>
              <a:rPr b="1" i="0" lang="en-US" sz="1200" u="none" cap="none" strike="noStrike">
                <a:solidFill>
                  <a:srgbClr val="000000"/>
                </a:solidFill>
                <a:latin typeface="Times"/>
                <a:ea typeface="Times"/>
                <a:cs typeface="Times"/>
                <a:sym typeface="Times"/>
              </a:rPr>
              <a:t>stopword removal, stemming, lemmatization</a:t>
            </a:r>
            <a:r>
              <a:rPr b="0" i="0" lang="en-US" sz="1200" u="none" cap="none" strike="noStrike">
                <a:solidFill>
                  <a:srgbClr val="000000"/>
                </a:solidFill>
                <a:latin typeface="Times"/>
                <a:ea typeface="Times"/>
                <a:cs typeface="Times"/>
                <a:sym typeface="Times"/>
              </a:rPr>
              <a:t>.</a:t>
            </a:r>
            <a:endParaRPr b="0" i="0" sz="1800" u="none" cap="none" strike="noStrike">
              <a:solidFill>
                <a:srgbClr val="000000"/>
              </a:solidFill>
              <a:latin typeface="Calibri"/>
              <a:ea typeface="Calibri"/>
              <a:cs typeface="Calibri"/>
              <a:sym typeface="Calibri"/>
            </a:endParaRPr>
          </a:p>
          <a:p>
            <a:pPr indent="-317500" lvl="1" marL="914400" marR="0" rtl="0" algn="l">
              <a:lnSpc>
                <a:spcPct val="100000"/>
              </a:lnSpc>
              <a:spcBef>
                <a:spcPts val="0"/>
              </a:spcBef>
              <a:spcAft>
                <a:spcPts val="0"/>
              </a:spcAft>
              <a:buClr>
                <a:srgbClr val="000000"/>
              </a:buClr>
              <a:buSzPts val="1200"/>
              <a:buFont typeface="Times"/>
              <a:buChar char="◦"/>
            </a:pPr>
            <a:r>
              <a:rPr b="0" i="0" lang="en-US" sz="1200" u="none" cap="none" strike="noStrike">
                <a:solidFill>
                  <a:srgbClr val="000000"/>
                </a:solidFill>
                <a:latin typeface="Times"/>
                <a:ea typeface="Times"/>
                <a:cs typeface="Times"/>
                <a:sym typeface="Times"/>
              </a:rPr>
              <a:t>Extract </a:t>
            </a:r>
            <a:r>
              <a:rPr b="1" i="0" lang="en-US" sz="1200" u="none" cap="none" strike="noStrike">
                <a:solidFill>
                  <a:srgbClr val="000000"/>
                </a:solidFill>
                <a:latin typeface="Times"/>
                <a:ea typeface="Times"/>
                <a:cs typeface="Times"/>
                <a:sym typeface="Times"/>
              </a:rPr>
              <a:t>job posting age, recruiter email domains, salary trends</a:t>
            </a:r>
            <a:r>
              <a:rPr b="0" i="0" lang="en-US" sz="1200" u="none" cap="none" strike="noStrike">
                <a:solidFill>
                  <a:srgbClr val="000000"/>
                </a:solidFill>
                <a:latin typeface="Times"/>
                <a:ea typeface="Times"/>
                <a:cs typeface="Times"/>
                <a:sym typeface="Times"/>
              </a:rPr>
              <a:t>.</a:t>
            </a:r>
            <a:endParaRPr b="0" i="0" sz="1800" u="none" cap="none" strike="noStrike">
              <a:solidFill>
                <a:srgbClr val="000000"/>
              </a:solidFill>
              <a:latin typeface="Calibri"/>
              <a:ea typeface="Calibri"/>
              <a:cs typeface="Calibri"/>
              <a:sym typeface="Calibri"/>
            </a:endParaRPr>
          </a:p>
          <a:p>
            <a:pPr indent="-317500" lvl="1" marL="914400" marR="0" rtl="0" algn="l">
              <a:lnSpc>
                <a:spcPct val="100000"/>
              </a:lnSpc>
              <a:spcBef>
                <a:spcPts val="0"/>
              </a:spcBef>
              <a:spcAft>
                <a:spcPts val="0"/>
              </a:spcAft>
              <a:buClr>
                <a:srgbClr val="000000"/>
              </a:buClr>
              <a:buSzPts val="1200"/>
              <a:buFont typeface="Times"/>
              <a:buChar char="◦"/>
            </a:pPr>
            <a:r>
              <a:rPr b="0" i="0" lang="en-US" sz="1200" u="none" cap="none" strike="noStrike">
                <a:solidFill>
                  <a:srgbClr val="000000"/>
                </a:solidFill>
                <a:latin typeface="Times"/>
                <a:ea typeface="Times"/>
                <a:cs typeface="Times"/>
                <a:sym typeface="Times"/>
              </a:rPr>
              <a:t>Normalize text features for better ML model performance.</a:t>
            </a:r>
            <a:endParaRPr/>
          </a:p>
          <a:p>
            <a:pPr indent="0" lvl="0" marL="0" marR="0" rtl="0" algn="l">
              <a:lnSpc>
                <a:spcPct val="100000"/>
              </a:lnSpc>
              <a:spcBef>
                <a:spcPts val="0"/>
              </a:spcBef>
              <a:spcAft>
                <a:spcPts val="0"/>
              </a:spcAft>
              <a:buClr>
                <a:srgbClr val="808080"/>
              </a:buClr>
              <a:buSzPts val="1200"/>
              <a:buFont typeface="Times"/>
              <a:buNone/>
            </a:pPr>
            <a:r>
              <a:t/>
            </a:r>
            <a:endParaRPr b="0" i="0" sz="1200" u="none" cap="none" strike="noStrike">
              <a:solidFill>
                <a:srgbClr val="000000"/>
              </a:solidFill>
              <a:latin typeface="Times"/>
              <a:ea typeface="Times"/>
              <a:cs typeface="Times"/>
              <a:sym typeface="Times"/>
            </a:endParaRPr>
          </a:p>
          <a:p>
            <a:pPr indent="0" lvl="0" marL="0" marR="0" rtl="0" algn="l">
              <a:lnSpc>
                <a:spcPct val="100000"/>
              </a:lnSpc>
              <a:spcBef>
                <a:spcPts val="1400"/>
              </a:spcBef>
              <a:spcAft>
                <a:spcPts val="0"/>
              </a:spcAft>
              <a:buClr>
                <a:srgbClr val="000000"/>
              </a:buClr>
              <a:buSzPts val="1800"/>
              <a:buFont typeface="Times"/>
              <a:buNone/>
            </a:pPr>
            <a:r>
              <a:rPr b="1" i="0" lang="en-US" sz="1800" u="none" cap="none" strike="noStrike">
                <a:solidFill>
                  <a:srgbClr val="000000"/>
                </a:solidFill>
                <a:latin typeface="Times"/>
                <a:ea typeface="Times"/>
                <a:cs typeface="Times"/>
                <a:sym typeface="Times"/>
              </a:rPr>
              <a:t>2. Fraud Detection Using Machine Learning &amp; NLP</a:t>
            </a:r>
            <a:endParaRPr/>
          </a:p>
          <a:p>
            <a:pPr indent="0" lvl="0" marL="0" marR="0" rtl="0" algn="l">
              <a:lnSpc>
                <a:spcPct val="100000"/>
              </a:lnSpc>
              <a:spcBef>
                <a:spcPts val="1400"/>
              </a:spcBef>
              <a:spcAft>
                <a:spcPts val="0"/>
              </a:spcAft>
              <a:buClr>
                <a:srgbClr val="000000"/>
              </a:buClr>
              <a:buSzPts val="1400"/>
              <a:buFont typeface="Times"/>
              <a:buNone/>
            </a:pPr>
            <a:r>
              <a:rPr b="1" i="0" lang="en-US" sz="1400" u="none" cap="none" strike="noStrike">
                <a:solidFill>
                  <a:srgbClr val="000000"/>
                </a:solidFill>
                <a:latin typeface="Times"/>
                <a:ea typeface="Times"/>
                <a:cs typeface="Times"/>
                <a:sym typeface="Times"/>
              </a:rPr>
              <a:t>2.1 Natural Language Processing (NLP) for Text Classification</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Technique:</a:t>
            </a:r>
            <a:r>
              <a:rPr b="0" i="0" lang="en-US" sz="1200" u="none" cap="none" strike="noStrike">
                <a:solidFill>
                  <a:srgbClr val="000000"/>
                </a:solidFill>
                <a:latin typeface="Times"/>
                <a:ea typeface="Times"/>
                <a:cs typeface="Times"/>
                <a:sym typeface="Times"/>
              </a:rPr>
              <a:t> TF-IDF, Word2Vec, FastText, BERT</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Purpose:</a:t>
            </a:r>
            <a:r>
              <a:rPr b="0" i="0" lang="en-US" sz="1200" u="none" cap="none" strike="noStrike">
                <a:solidFill>
                  <a:srgbClr val="000000"/>
                </a:solidFill>
                <a:latin typeface="Times"/>
                <a:ea typeface="Times"/>
                <a:cs typeface="Times"/>
                <a:sym typeface="Times"/>
              </a:rPr>
              <a:t> Extract key textual features from job descriptions to identify fraudulent patterns.</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Implementation:</a:t>
            </a:r>
            <a:endParaRPr b="0" i="0" sz="1800" u="none" cap="none" strike="noStrike">
              <a:solidFill>
                <a:srgbClr val="000000"/>
              </a:solidFill>
              <a:latin typeface="Calibri"/>
              <a:ea typeface="Calibri"/>
              <a:cs typeface="Calibri"/>
              <a:sym typeface="Calibri"/>
            </a:endParaRPr>
          </a:p>
          <a:p>
            <a:pPr indent="-317500" lvl="1" marL="914400" marR="0" rtl="0" algn="l">
              <a:lnSpc>
                <a:spcPct val="100000"/>
              </a:lnSpc>
              <a:spcBef>
                <a:spcPts val="0"/>
              </a:spcBef>
              <a:spcAft>
                <a:spcPts val="0"/>
              </a:spcAft>
              <a:buClr>
                <a:srgbClr val="000000"/>
              </a:buClr>
              <a:buSzPts val="1200"/>
              <a:buFont typeface="Times"/>
              <a:buChar char="◦"/>
            </a:pPr>
            <a:r>
              <a:rPr b="0" i="0" lang="en-US" sz="1200" u="none" cap="none" strike="noStrike">
                <a:solidFill>
                  <a:srgbClr val="000000"/>
                </a:solidFill>
                <a:latin typeface="Times"/>
                <a:ea typeface="Times"/>
                <a:cs typeface="Times"/>
                <a:sym typeface="Times"/>
              </a:rPr>
              <a:t>Use </a:t>
            </a:r>
            <a:r>
              <a:rPr b="1" i="0" lang="en-US" sz="1200" u="none" cap="none" strike="noStrike">
                <a:solidFill>
                  <a:srgbClr val="000000"/>
                </a:solidFill>
                <a:latin typeface="Times"/>
                <a:ea typeface="Times"/>
                <a:cs typeface="Times"/>
                <a:sym typeface="Times"/>
              </a:rPr>
              <a:t>TF-IDF</a:t>
            </a:r>
            <a:r>
              <a:rPr b="0" i="0" lang="en-US" sz="1200" u="none" cap="none" strike="noStrike">
                <a:solidFill>
                  <a:srgbClr val="000000"/>
                </a:solidFill>
                <a:latin typeface="Times"/>
                <a:ea typeface="Times"/>
                <a:cs typeface="Times"/>
                <a:sym typeface="Times"/>
              </a:rPr>
              <a:t> for statistical word importance analysis.</a:t>
            </a:r>
            <a:endParaRPr/>
          </a:p>
          <a:p>
            <a:pPr indent="-317500" lvl="1" marL="914400" marR="0" rtl="0" algn="l">
              <a:lnSpc>
                <a:spcPct val="100000"/>
              </a:lnSpc>
              <a:spcBef>
                <a:spcPts val="0"/>
              </a:spcBef>
              <a:spcAft>
                <a:spcPts val="0"/>
              </a:spcAft>
              <a:buClr>
                <a:srgbClr val="000000"/>
              </a:buClr>
              <a:buSzPts val="1200"/>
              <a:buFont typeface="Times"/>
              <a:buChar char="◦"/>
            </a:pPr>
            <a:r>
              <a:rPr b="0" i="0" lang="en-US" sz="1200" u="none" cap="none" strike="noStrike">
                <a:solidFill>
                  <a:srgbClr val="000000"/>
                </a:solidFill>
                <a:latin typeface="Times"/>
                <a:ea typeface="Times"/>
                <a:cs typeface="Times"/>
                <a:sym typeface="Times"/>
              </a:rPr>
              <a:t>Apply </a:t>
            </a:r>
            <a:r>
              <a:rPr b="1" i="0" lang="en-US" sz="1200" u="none" cap="none" strike="noStrike">
                <a:solidFill>
                  <a:srgbClr val="000000"/>
                </a:solidFill>
                <a:latin typeface="Times"/>
                <a:ea typeface="Times"/>
                <a:cs typeface="Times"/>
                <a:sym typeface="Times"/>
              </a:rPr>
              <a:t>Word2Vec/FastText</a:t>
            </a:r>
            <a:r>
              <a:rPr b="0" i="0" lang="en-US" sz="1200" u="none" cap="none" strike="noStrike">
                <a:solidFill>
                  <a:srgbClr val="000000"/>
                </a:solidFill>
                <a:latin typeface="Times"/>
                <a:ea typeface="Times"/>
                <a:cs typeface="Times"/>
                <a:sym typeface="Times"/>
              </a:rPr>
              <a:t> for semantic similarity detection.</a:t>
            </a:r>
            <a:endParaRPr/>
          </a:p>
          <a:p>
            <a:pPr indent="-317500" lvl="1" marL="914400" marR="0" rtl="0" algn="l">
              <a:lnSpc>
                <a:spcPct val="100000"/>
              </a:lnSpc>
              <a:spcBef>
                <a:spcPts val="0"/>
              </a:spcBef>
              <a:spcAft>
                <a:spcPts val="0"/>
              </a:spcAft>
              <a:buClr>
                <a:srgbClr val="000000"/>
              </a:buClr>
              <a:buSzPts val="1200"/>
              <a:buFont typeface="Times"/>
              <a:buChar char="◦"/>
            </a:pPr>
            <a:r>
              <a:rPr b="0" i="0" lang="en-US" sz="1200" u="none" cap="none" strike="noStrike">
                <a:solidFill>
                  <a:srgbClr val="000000"/>
                </a:solidFill>
                <a:latin typeface="Times"/>
                <a:ea typeface="Times"/>
                <a:cs typeface="Times"/>
                <a:sym typeface="Times"/>
              </a:rPr>
              <a:t>Fine-tune </a:t>
            </a:r>
            <a:r>
              <a:rPr b="1" i="0" lang="en-US" sz="1200" u="none" cap="none" strike="noStrike">
                <a:solidFill>
                  <a:srgbClr val="000000"/>
                </a:solidFill>
                <a:latin typeface="Times"/>
                <a:ea typeface="Times"/>
                <a:cs typeface="Times"/>
                <a:sym typeface="Times"/>
              </a:rPr>
              <a:t>BERT</a:t>
            </a:r>
            <a:r>
              <a:rPr b="0" i="0" lang="en-US" sz="1200" u="none" cap="none" strike="noStrike">
                <a:solidFill>
                  <a:srgbClr val="000000"/>
                </a:solidFill>
                <a:latin typeface="Times"/>
                <a:ea typeface="Times"/>
                <a:cs typeface="Times"/>
                <a:sym typeface="Times"/>
              </a:rPr>
              <a:t> for deep contextual understanding of job descriptions.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3"/>
          <p:cNvSpPr txBox="1"/>
          <p:nvPr/>
        </p:nvSpPr>
        <p:spPr>
          <a:xfrm>
            <a:off x="56745" y="12065"/>
            <a:ext cx="5683089" cy="691007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Times"/>
              <a:buNone/>
            </a:pPr>
            <a:r>
              <a:rPr b="1" i="0" lang="en-US" sz="1400" u="none" cap="none" strike="noStrike">
                <a:solidFill>
                  <a:srgbClr val="000000"/>
                </a:solidFill>
                <a:latin typeface="Times"/>
                <a:ea typeface="Times"/>
                <a:cs typeface="Times"/>
                <a:sym typeface="Times"/>
              </a:rPr>
              <a:t>2.2 Supervised Learning for Fraud Classification</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Technique:</a:t>
            </a:r>
            <a:r>
              <a:rPr b="0" i="0" lang="en-US" sz="1200" u="none" cap="none" strike="noStrike">
                <a:solidFill>
                  <a:srgbClr val="000000"/>
                </a:solidFill>
                <a:latin typeface="Times"/>
                <a:ea typeface="Times"/>
                <a:cs typeface="Times"/>
                <a:sym typeface="Times"/>
              </a:rPr>
              <a:t> Random Forest, XGBoost, Support Vector Machines (SVM), Logistic Regression</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Purpose:</a:t>
            </a:r>
            <a:r>
              <a:rPr b="0" i="0" lang="en-US" sz="1200" u="none" cap="none" strike="noStrike">
                <a:solidFill>
                  <a:srgbClr val="000000"/>
                </a:solidFill>
                <a:latin typeface="Times"/>
                <a:ea typeface="Times"/>
                <a:cs typeface="Times"/>
                <a:sym typeface="Times"/>
              </a:rPr>
              <a:t> Train models on </a:t>
            </a:r>
            <a:r>
              <a:rPr b="1" i="0" lang="en-US" sz="1200" u="none" cap="none" strike="noStrike">
                <a:solidFill>
                  <a:srgbClr val="000000"/>
                </a:solidFill>
                <a:latin typeface="Times"/>
                <a:ea typeface="Times"/>
                <a:cs typeface="Times"/>
                <a:sym typeface="Times"/>
              </a:rPr>
              <a:t>labeled data (fraudulent vs. genuine job posts)</a:t>
            </a:r>
            <a:r>
              <a:rPr b="0" i="0" lang="en-US" sz="1200" u="none" cap="none" strike="noStrike">
                <a:solidFill>
                  <a:srgbClr val="000000"/>
                </a:solidFill>
                <a:latin typeface="Times"/>
                <a:ea typeface="Times"/>
                <a:cs typeface="Times"/>
                <a:sym typeface="Times"/>
              </a:rPr>
              <a:t>.</a:t>
            </a:r>
            <a:endParaRPr b="0" i="0" sz="18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Implementation:</a:t>
            </a:r>
            <a:endParaRPr b="0" i="0" sz="1800" u="none" cap="none" strike="noStrike">
              <a:solidFill>
                <a:srgbClr val="000000"/>
              </a:solidFill>
              <a:latin typeface="Calibri"/>
              <a:ea typeface="Calibri"/>
              <a:cs typeface="Calibri"/>
              <a:sym typeface="Calibri"/>
            </a:endParaRPr>
          </a:p>
          <a:p>
            <a:pPr indent="-317500" lvl="1" marL="914400" marR="0" rtl="0" algn="l">
              <a:lnSpc>
                <a:spcPct val="100000"/>
              </a:lnSpc>
              <a:spcBef>
                <a:spcPts val="0"/>
              </a:spcBef>
              <a:spcAft>
                <a:spcPts val="0"/>
              </a:spcAft>
              <a:buClr>
                <a:srgbClr val="000000"/>
              </a:buClr>
              <a:buSzPts val="1200"/>
              <a:buFont typeface="Times"/>
              <a:buChar char="◦"/>
            </a:pPr>
            <a:r>
              <a:rPr b="0" i="0" lang="en-US" sz="1200" u="none" cap="none" strike="noStrike">
                <a:solidFill>
                  <a:srgbClr val="000000"/>
                </a:solidFill>
                <a:latin typeface="Times"/>
                <a:ea typeface="Times"/>
                <a:cs typeface="Times"/>
                <a:sym typeface="Times"/>
              </a:rPr>
              <a:t>Apply </a:t>
            </a:r>
            <a:r>
              <a:rPr b="1" i="0" lang="en-US" sz="1200" u="none" cap="none" strike="noStrike">
                <a:solidFill>
                  <a:srgbClr val="000000"/>
                </a:solidFill>
                <a:latin typeface="Times"/>
                <a:ea typeface="Times"/>
                <a:cs typeface="Times"/>
                <a:sym typeface="Times"/>
              </a:rPr>
              <a:t>Random Forest/XGBoost</a:t>
            </a:r>
            <a:r>
              <a:rPr b="0" i="0" lang="en-US" sz="1200" u="none" cap="none" strike="noStrike">
                <a:solidFill>
                  <a:srgbClr val="000000"/>
                </a:solidFill>
                <a:latin typeface="Times"/>
                <a:ea typeface="Times"/>
                <a:cs typeface="Times"/>
                <a:sym typeface="Times"/>
              </a:rPr>
              <a:t> for high-dimensional feature classification.</a:t>
            </a:r>
            <a:endParaRPr/>
          </a:p>
          <a:p>
            <a:pPr indent="-317500" lvl="1" marL="914400" marR="0" rtl="0" algn="l">
              <a:lnSpc>
                <a:spcPct val="100000"/>
              </a:lnSpc>
              <a:spcBef>
                <a:spcPts val="0"/>
              </a:spcBef>
              <a:spcAft>
                <a:spcPts val="0"/>
              </a:spcAft>
              <a:buClr>
                <a:srgbClr val="000000"/>
              </a:buClr>
              <a:buSzPts val="1200"/>
              <a:buFont typeface="Times"/>
              <a:buChar char="◦"/>
            </a:pPr>
            <a:r>
              <a:rPr b="0" i="0" lang="en-US" sz="1200" u="none" cap="none" strike="noStrike">
                <a:solidFill>
                  <a:srgbClr val="000000"/>
                </a:solidFill>
                <a:latin typeface="Times"/>
                <a:ea typeface="Times"/>
                <a:cs typeface="Times"/>
                <a:sym typeface="Times"/>
              </a:rPr>
              <a:t>Use </a:t>
            </a:r>
            <a:r>
              <a:rPr b="1" i="0" lang="en-US" sz="1200" u="none" cap="none" strike="noStrike">
                <a:solidFill>
                  <a:srgbClr val="000000"/>
                </a:solidFill>
                <a:latin typeface="Times"/>
                <a:ea typeface="Times"/>
                <a:cs typeface="Times"/>
                <a:sym typeface="Times"/>
              </a:rPr>
              <a:t>SVM</a:t>
            </a:r>
            <a:r>
              <a:rPr b="0" i="0" lang="en-US" sz="1200" u="none" cap="none" strike="noStrike">
                <a:solidFill>
                  <a:srgbClr val="000000"/>
                </a:solidFill>
                <a:latin typeface="Times"/>
                <a:ea typeface="Times"/>
                <a:cs typeface="Times"/>
                <a:sym typeface="Times"/>
              </a:rPr>
              <a:t> to separate fraudulent vs. legitimate postings based on patterns.</a:t>
            </a:r>
            <a:endParaRPr/>
          </a:p>
          <a:p>
            <a:pPr indent="-317500" lvl="1" marL="914400" marR="0" rtl="0" algn="l">
              <a:lnSpc>
                <a:spcPct val="100000"/>
              </a:lnSpc>
              <a:spcBef>
                <a:spcPts val="0"/>
              </a:spcBef>
              <a:spcAft>
                <a:spcPts val="0"/>
              </a:spcAft>
              <a:buClr>
                <a:srgbClr val="000000"/>
              </a:buClr>
              <a:buSzPts val="1200"/>
              <a:buFont typeface="Times"/>
              <a:buChar char="◦"/>
            </a:pPr>
            <a:r>
              <a:rPr b="0" i="0" lang="en-US" sz="1200" u="none" cap="none" strike="noStrike">
                <a:solidFill>
                  <a:srgbClr val="000000"/>
                </a:solidFill>
                <a:latin typeface="Times"/>
                <a:ea typeface="Times"/>
                <a:cs typeface="Times"/>
                <a:sym typeface="Times"/>
              </a:rPr>
              <a:t>Fine-tune </a:t>
            </a:r>
            <a:r>
              <a:rPr b="1" i="0" lang="en-US" sz="1200" u="none" cap="none" strike="noStrike">
                <a:solidFill>
                  <a:srgbClr val="000000"/>
                </a:solidFill>
                <a:latin typeface="Times"/>
                <a:ea typeface="Times"/>
                <a:cs typeface="Times"/>
                <a:sym typeface="Times"/>
              </a:rPr>
              <a:t>hyperparameters using GridSearchCV</a:t>
            </a:r>
            <a:r>
              <a:rPr b="0" i="0" lang="en-US" sz="1200" u="none" cap="none" strike="noStrike">
                <a:solidFill>
                  <a:srgbClr val="000000"/>
                </a:solidFill>
                <a:latin typeface="Times"/>
                <a:ea typeface="Times"/>
                <a:cs typeface="Times"/>
                <a:sym typeface="Times"/>
              </a:rPr>
              <a:t> for better accuracy.</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1400"/>
              </a:spcBef>
              <a:spcAft>
                <a:spcPts val="0"/>
              </a:spcAft>
              <a:buClr>
                <a:srgbClr val="000000"/>
              </a:buClr>
              <a:buSzPts val="1400"/>
              <a:buFont typeface="Times"/>
              <a:buNone/>
            </a:pPr>
            <a:r>
              <a:rPr b="1" i="0" lang="en-US" sz="1400" u="none" cap="none" strike="noStrike">
                <a:solidFill>
                  <a:srgbClr val="000000"/>
                </a:solidFill>
                <a:latin typeface="Times"/>
                <a:ea typeface="Times"/>
                <a:cs typeface="Times"/>
                <a:sym typeface="Times"/>
              </a:rPr>
              <a:t>2.3 Deep Learning for Advanced Fraud Detection</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Technique:</a:t>
            </a:r>
            <a:r>
              <a:rPr b="0" i="0" lang="en-US" sz="1200" u="none" cap="none" strike="noStrike">
                <a:solidFill>
                  <a:srgbClr val="000000"/>
                </a:solidFill>
                <a:latin typeface="Times"/>
                <a:ea typeface="Times"/>
                <a:cs typeface="Times"/>
                <a:sym typeface="Times"/>
              </a:rPr>
              <a:t> LSTM, GRU, CNN, BERT</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Purpose:</a:t>
            </a:r>
            <a:r>
              <a:rPr b="0" i="0" lang="en-US" sz="1200" u="none" cap="none" strike="noStrike">
                <a:solidFill>
                  <a:srgbClr val="000000"/>
                </a:solidFill>
                <a:latin typeface="Times"/>
                <a:ea typeface="Times"/>
                <a:cs typeface="Times"/>
                <a:sym typeface="Times"/>
              </a:rPr>
              <a:t> Capture sequential fraud patterns in job postings.</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Implementation:</a:t>
            </a:r>
            <a:endParaRPr b="0" i="0" sz="1800" u="none" cap="none" strike="noStrike">
              <a:solidFill>
                <a:srgbClr val="000000"/>
              </a:solidFill>
              <a:latin typeface="Calibri"/>
              <a:ea typeface="Calibri"/>
              <a:cs typeface="Calibri"/>
              <a:sym typeface="Calibri"/>
            </a:endParaRPr>
          </a:p>
          <a:p>
            <a:pPr indent="-317500" lvl="1" marL="914400" marR="0" rtl="0" algn="l">
              <a:lnSpc>
                <a:spcPct val="100000"/>
              </a:lnSpc>
              <a:spcBef>
                <a:spcPts val="0"/>
              </a:spcBef>
              <a:spcAft>
                <a:spcPts val="0"/>
              </a:spcAft>
              <a:buClr>
                <a:srgbClr val="000000"/>
              </a:buClr>
              <a:buSzPts val="1200"/>
              <a:buFont typeface="Times"/>
              <a:buChar char="◦"/>
            </a:pPr>
            <a:r>
              <a:rPr b="0" i="0" lang="en-US" sz="1200" u="none" cap="none" strike="noStrike">
                <a:solidFill>
                  <a:srgbClr val="000000"/>
                </a:solidFill>
                <a:latin typeface="Times"/>
                <a:ea typeface="Times"/>
                <a:cs typeface="Times"/>
                <a:sym typeface="Times"/>
              </a:rPr>
              <a:t>Train </a:t>
            </a:r>
            <a:r>
              <a:rPr b="1" i="0" lang="en-US" sz="1200" u="none" cap="none" strike="noStrike">
                <a:solidFill>
                  <a:srgbClr val="000000"/>
                </a:solidFill>
                <a:latin typeface="Times"/>
                <a:ea typeface="Times"/>
                <a:cs typeface="Times"/>
                <a:sym typeface="Times"/>
              </a:rPr>
              <a:t>LSTM/GRU</a:t>
            </a:r>
            <a:r>
              <a:rPr b="0" i="0" lang="en-US" sz="1200" u="none" cap="none" strike="noStrike">
                <a:solidFill>
                  <a:srgbClr val="000000"/>
                </a:solidFill>
                <a:latin typeface="Times"/>
                <a:ea typeface="Times"/>
                <a:cs typeface="Times"/>
                <a:sym typeface="Times"/>
              </a:rPr>
              <a:t> for detecting scam-related phrases.</a:t>
            </a:r>
            <a:endParaRPr/>
          </a:p>
          <a:p>
            <a:pPr indent="-317500" lvl="1" marL="914400" marR="0" rtl="0" algn="l">
              <a:lnSpc>
                <a:spcPct val="100000"/>
              </a:lnSpc>
              <a:spcBef>
                <a:spcPts val="0"/>
              </a:spcBef>
              <a:spcAft>
                <a:spcPts val="0"/>
              </a:spcAft>
              <a:buClr>
                <a:srgbClr val="000000"/>
              </a:buClr>
              <a:buSzPts val="1200"/>
              <a:buFont typeface="Times"/>
              <a:buChar char="◦"/>
            </a:pPr>
            <a:r>
              <a:rPr b="0" i="0" lang="en-US" sz="1200" u="none" cap="none" strike="noStrike">
                <a:solidFill>
                  <a:srgbClr val="000000"/>
                </a:solidFill>
                <a:latin typeface="Times"/>
                <a:ea typeface="Times"/>
                <a:cs typeface="Times"/>
                <a:sym typeface="Times"/>
              </a:rPr>
              <a:t>Use </a:t>
            </a:r>
            <a:r>
              <a:rPr b="1" i="0" lang="en-US" sz="1200" u="none" cap="none" strike="noStrike">
                <a:solidFill>
                  <a:srgbClr val="000000"/>
                </a:solidFill>
                <a:latin typeface="Times"/>
                <a:ea typeface="Times"/>
                <a:cs typeface="Times"/>
                <a:sym typeface="Times"/>
              </a:rPr>
              <a:t>CNN</a:t>
            </a:r>
            <a:r>
              <a:rPr b="0" i="0" lang="en-US" sz="1200" u="none" cap="none" strike="noStrike">
                <a:solidFill>
                  <a:srgbClr val="000000"/>
                </a:solidFill>
                <a:latin typeface="Times"/>
                <a:ea typeface="Times"/>
                <a:cs typeface="Times"/>
                <a:sym typeface="Times"/>
              </a:rPr>
              <a:t> for classifying job descriptions based on patterns.</a:t>
            </a:r>
            <a:endParaRPr/>
          </a:p>
          <a:p>
            <a:pPr indent="-317500" lvl="1" marL="914400" marR="0" rtl="0" algn="l">
              <a:lnSpc>
                <a:spcPct val="100000"/>
              </a:lnSpc>
              <a:spcBef>
                <a:spcPts val="0"/>
              </a:spcBef>
              <a:spcAft>
                <a:spcPts val="0"/>
              </a:spcAft>
              <a:buClr>
                <a:srgbClr val="000000"/>
              </a:buClr>
              <a:buSzPts val="1200"/>
              <a:buFont typeface="Times"/>
              <a:buChar char="◦"/>
            </a:pPr>
            <a:r>
              <a:rPr b="0" i="0" lang="en-US" sz="1200" u="none" cap="none" strike="noStrike">
                <a:solidFill>
                  <a:srgbClr val="000000"/>
                </a:solidFill>
                <a:latin typeface="Times"/>
                <a:ea typeface="Times"/>
                <a:cs typeface="Times"/>
                <a:sym typeface="Times"/>
              </a:rPr>
              <a:t>Apply </a:t>
            </a:r>
            <a:r>
              <a:rPr b="1" i="0" lang="en-US" sz="1200" u="none" cap="none" strike="noStrike">
                <a:solidFill>
                  <a:srgbClr val="000000"/>
                </a:solidFill>
                <a:latin typeface="Times"/>
                <a:ea typeface="Times"/>
                <a:cs typeface="Times"/>
                <a:sym typeface="Times"/>
              </a:rPr>
              <a:t>BERT-based transformers</a:t>
            </a:r>
            <a:r>
              <a:rPr b="0" i="0" lang="en-US" sz="1200" u="none" cap="none" strike="noStrike">
                <a:solidFill>
                  <a:srgbClr val="000000"/>
                </a:solidFill>
                <a:latin typeface="Times"/>
                <a:ea typeface="Times"/>
                <a:cs typeface="Times"/>
                <a:sym typeface="Times"/>
              </a:rPr>
              <a:t> to improve classification accuracy.</a:t>
            </a:r>
            <a:endParaRPr/>
          </a:p>
          <a:p>
            <a:pPr indent="0" lvl="0" marL="0" marR="0" rtl="0" algn="l">
              <a:lnSpc>
                <a:spcPct val="100000"/>
              </a:lnSpc>
              <a:spcBef>
                <a:spcPts val="0"/>
              </a:spcBef>
              <a:spcAft>
                <a:spcPts val="0"/>
              </a:spcAft>
              <a:buClr>
                <a:srgbClr val="808080"/>
              </a:buClr>
              <a:buSzPts val="1200"/>
              <a:buFont typeface="Times"/>
              <a:buNone/>
            </a:pPr>
            <a:r>
              <a:t/>
            </a:r>
            <a:endParaRPr b="0" i="0" sz="1200" u="none" cap="none" strike="noStrike">
              <a:solidFill>
                <a:srgbClr val="000000"/>
              </a:solidFill>
              <a:latin typeface="Times"/>
              <a:ea typeface="Times"/>
              <a:cs typeface="Times"/>
              <a:sym typeface="Times"/>
            </a:endParaRPr>
          </a:p>
          <a:p>
            <a:pPr indent="0" lvl="0" marL="0" marR="0" rtl="0" algn="l">
              <a:lnSpc>
                <a:spcPct val="100000"/>
              </a:lnSpc>
              <a:spcBef>
                <a:spcPts val="1400"/>
              </a:spcBef>
              <a:spcAft>
                <a:spcPts val="0"/>
              </a:spcAft>
              <a:buClr>
                <a:srgbClr val="000000"/>
              </a:buClr>
              <a:buSzPts val="1800"/>
              <a:buFont typeface="Times"/>
              <a:buNone/>
            </a:pPr>
            <a:r>
              <a:rPr b="1" i="0" lang="en-US" sz="1800" u="none" cap="none" strike="noStrike">
                <a:solidFill>
                  <a:srgbClr val="000000"/>
                </a:solidFill>
                <a:latin typeface="Times"/>
                <a:ea typeface="Times"/>
                <a:cs typeface="Times"/>
                <a:sym typeface="Times"/>
              </a:rPr>
              <a:t>3. Real-Time Job Post Analysis in Chrome Extension</a:t>
            </a:r>
            <a:endParaRPr/>
          </a:p>
          <a:p>
            <a:pPr indent="0" lvl="0" marL="0" marR="0" rtl="0" algn="l">
              <a:lnSpc>
                <a:spcPct val="100000"/>
              </a:lnSpc>
              <a:spcBef>
                <a:spcPts val="1400"/>
              </a:spcBef>
              <a:spcAft>
                <a:spcPts val="0"/>
              </a:spcAft>
              <a:buClr>
                <a:srgbClr val="000000"/>
              </a:buClr>
              <a:buSzPts val="1400"/>
              <a:buFont typeface="Times"/>
              <a:buNone/>
            </a:pPr>
            <a:r>
              <a:rPr b="1" i="0" lang="en-US" sz="1400" u="none" cap="none" strike="noStrike">
                <a:solidFill>
                  <a:srgbClr val="000000"/>
                </a:solidFill>
                <a:latin typeface="Times"/>
                <a:ea typeface="Times"/>
                <a:cs typeface="Times"/>
                <a:sym typeface="Times"/>
              </a:rPr>
              <a:t>3.1 Developing a Chrome Extension for UI &amp; Alerts</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Technique:</a:t>
            </a:r>
            <a:r>
              <a:rPr b="0" i="0" lang="en-US" sz="1200" u="none" cap="none" strike="noStrike">
                <a:solidFill>
                  <a:srgbClr val="000000"/>
                </a:solidFill>
                <a:latin typeface="Times"/>
                <a:ea typeface="Times"/>
                <a:cs typeface="Times"/>
                <a:sym typeface="Times"/>
              </a:rPr>
              <a:t> JavaScript, HTML, CSS, React.js</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Purpose:</a:t>
            </a:r>
            <a:r>
              <a:rPr b="0" i="0" lang="en-US" sz="1200" u="none" cap="none" strike="noStrike">
                <a:solidFill>
                  <a:srgbClr val="000000"/>
                </a:solidFill>
                <a:latin typeface="Times"/>
                <a:ea typeface="Times"/>
                <a:cs typeface="Times"/>
                <a:sym typeface="Times"/>
              </a:rPr>
              <a:t> Create a </a:t>
            </a:r>
            <a:r>
              <a:rPr b="1" i="0" lang="en-US" sz="1200" u="none" cap="none" strike="noStrike">
                <a:solidFill>
                  <a:srgbClr val="000000"/>
                </a:solidFill>
                <a:latin typeface="Times"/>
                <a:ea typeface="Times"/>
                <a:cs typeface="Times"/>
                <a:sym typeface="Times"/>
              </a:rPr>
              <a:t>Chrome extension popup</a:t>
            </a:r>
            <a:r>
              <a:rPr b="0" i="0" lang="en-US" sz="1200" u="none" cap="none" strike="noStrike">
                <a:solidFill>
                  <a:srgbClr val="000000"/>
                </a:solidFill>
                <a:latin typeface="Times"/>
                <a:ea typeface="Times"/>
                <a:cs typeface="Times"/>
                <a:sym typeface="Times"/>
              </a:rPr>
              <a:t> to analyze job listings in real time.</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Implementation:</a:t>
            </a:r>
            <a:endParaRPr b="0" i="0" sz="1800" u="none" cap="none" strike="noStrike">
              <a:solidFill>
                <a:srgbClr val="000000"/>
              </a:solidFill>
              <a:latin typeface="Calibri"/>
              <a:ea typeface="Calibri"/>
              <a:cs typeface="Calibri"/>
              <a:sym typeface="Calibri"/>
            </a:endParaRPr>
          </a:p>
          <a:p>
            <a:pPr indent="-317500" lvl="1" marL="914400" marR="0" rtl="0" algn="l">
              <a:lnSpc>
                <a:spcPct val="100000"/>
              </a:lnSpc>
              <a:spcBef>
                <a:spcPts val="0"/>
              </a:spcBef>
              <a:spcAft>
                <a:spcPts val="0"/>
              </a:spcAft>
              <a:buClr>
                <a:srgbClr val="000000"/>
              </a:buClr>
              <a:buSzPts val="1200"/>
              <a:buFont typeface="Times"/>
              <a:buChar char="◦"/>
            </a:pPr>
            <a:r>
              <a:rPr b="0" i="0" lang="en-US" sz="1200" u="none" cap="none" strike="noStrike">
                <a:solidFill>
                  <a:srgbClr val="000000"/>
                </a:solidFill>
                <a:latin typeface="Times"/>
                <a:ea typeface="Times"/>
                <a:cs typeface="Times"/>
                <a:sym typeface="Times"/>
              </a:rPr>
              <a:t>Develop the </a:t>
            </a:r>
            <a:r>
              <a:rPr b="1" i="0" lang="en-US" sz="1200" u="none" cap="none" strike="noStrike">
                <a:solidFill>
                  <a:srgbClr val="000000"/>
                </a:solidFill>
                <a:latin typeface="Times"/>
                <a:ea typeface="Times"/>
                <a:cs typeface="Times"/>
                <a:sym typeface="Times"/>
              </a:rPr>
              <a:t>popup UI</a:t>
            </a:r>
            <a:r>
              <a:rPr b="0" i="0" lang="en-US" sz="1200" u="none" cap="none" strike="noStrike">
                <a:solidFill>
                  <a:srgbClr val="000000"/>
                </a:solidFill>
                <a:latin typeface="Times"/>
                <a:ea typeface="Times"/>
                <a:cs typeface="Times"/>
                <a:sym typeface="Times"/>
              </a:rPr>
              <a:t> using HTML/CSS and JavaScript.</a:t>
            </a:r>
            <a:endParaRPr/>
          </a:p>
          <a:p>
            <a:pPr indent="-317500" lvl="1" marL="914400" marR="0" rtl="0" algn="l">
              <a:lnSpc>
                <a:spcPct val="100000"/>
              </a:lnSpc>
              <a:spcBef>
                <a:spcPts val="0"/>
              </a:spcBef>
              <a:spcAft>
                <a:spcPts val="0"/>
              </a:spcAft>
              <a:buClr>
                <a:srgbClr val="000000"/>
              </a:buClr>
              <a:buSzPts val="1200"/>
              <a:buFont typeface="Times"/>
              <a:buChar char="◦"/>
            </a:pPr>
            <a:r>
              <a:rPr b="0" i="0" lang="en-US" sz="1200" u="none" cap="none" strike="noStrike">
                <a:solidFill>
                  <a:srgbClr val="000000"/>
                </a:solidFill>
                <a:latin typeface="Times"/>
                <a:ea typeface="Times"/>
                <a:cs typeface="Times"/>
                <a:sym typeface="Times"/>
              </a:rPr>
              <a:t>Use </a:t>
            </a:r>
            <a:r>
              <a:rPr b="1" i="0" lang="en-US" sz="1200" u="none" cap="none" strike="noStrike">
                <a:solidFill>
                  <a:srgbClr val="000000"/>
                </a:solidFill>
                <a:latin typeface="Times"/>
                <a:ea typeface="Times"/>
                <a:cs typeface="Times"/>
                <a:sym typeface="Times"/>
              </a:rPr>
              <a:t>React.js</a:t>
            </a:r>
            <a:r>
              <a:rPr b="0" i="0" lang="en-US" sz="1200" u="none" cap="none" strike="noStrike">
                <a:solidFill>
                  <a:srgbClr val="000000"/>
                </a:solidFill>
                <a:latin typeface="Times"/>
                <a:ea typeface="Times"/>
                <a:cs typeface="Times"/>
                <a:sym typeface="Times"/>
              </a:rPr>
              <a:t> for dynamic UI updates.</a:t>
            </a:r>
            <a:endParaRPr/>
          </a:p>
          <a:p>
            <a:pPr indent="-317500" lvl="1" marL="914400" marR="0" rtl="0" algn="l">
              <a:lnSpc>
                <a:spcPct val="100000"/>
              </a:lnSpc>
              <a:spcBef>
                <a:spcPts val="0"/>
              </a:spcBef>
              <a:spcAft>
                <a:spcPts val="0"/>
              </a:spcAft>
              <a:buClr>
                <a:srgbClr val="000000"/>
              </a:buClr>
              <a:buSzPts val="1200"/>
              <a:buFont typeface="Times"/>
              <a:buChar char="◦"/>
            </a:pPr>
            <a:r>
              <a:rPr b="0" i="0" lang="en-US" sz="1200" u="none" cap="none" strike="noStrike">
                <a:solidFill>
                  <a:srgbClr val="000000"/>
                </a:solidFill>
                <a:latin typeface="Times"/>
                <a:ea typeface="Times"/>
                <a:cs typeface="Times"/>
                <a:sym typeface="Times"/>
              </a:rPr>
              <a:t>Provide </a:t>
            </a:r>
            <a:r>
              <a:rPr b="1" i="0" lang="en-US" sz="1200" u="none" cap="none" strike="noStrike">
                <a:solidFill>
                  <a:srgbClr val="000000"/>
                </a:solidFill>
                <a:latin typeface="Times"/>
                <a:ea typeface="Times"/>
                <a:cs typeface="Times"/>
                <a:sym typeface="Times"/>
              </a:rPr>
              <a:t>real-time fraud alerts and risk scores</a:t>
            </a:r>
            <a:r>
              <a:rPr b="0" i="0" lang="en-US" sz="1200" u="none" cap="none" strike="noStrike">
                <a:solidFill>
                  <a:srgbClr val="000000"/>
                </a:solidFill>
                <a:latin typeface="Times"/>
                <a:ea typeface="Times"/>
                <a:cs typeface="Times"/>
                <a:sym typeface="Times"/>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1400"/>
              </a:spcBef>
              <a:spcAft>
                <a:spcPts val="0"/>
              </a:spcAft>
              <a:buClr>
                <a:srgbClr val="000000"/>
              </a:buClr>
              <a:buSzPts val="1400"/>
              <a:buFont typeface="Times"/>
              <a:buNone/>
            </a:pPr>
            <a:r>
              <a:rPr b="1" i="0" lang="en-US" sz="1400" u="none" cap="none" strike="noStrike">
                <a:solidFill>
                  <a:srgbClr val="000000"/>
                </a:solidFill>
                <a:latin typeface="Times"/>
                <a:ea typeface="Times"/>
                <a:cs typeface="Times"/>
                <a:sym typeface="Times"/>
              </a:rPr>
              <a:t>3.2 Integrating Machine Learning with the Chrome Extension</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Technique:</a:t>
            </a:r>
            <a:r>
              <a:rPr b="0" i="0" lang="en-US" sz="1200" u="none" cap="none" strike="noStrike">
                <a:solidFill>
                  <a:srgbClr val="000000"/>
                </a:solidFill>
                <a:latin typeface="Times"/>
                <a:ea typeface="Times"/>
                <a:cs typeface="Times"/>
                <a:sym typeface="Times"/>
              </a:rPr>
              <a:t> Flask/FastAPI (Backend), JavaScript Fetch API (Frontend)</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Purpose:</a:t>
            </a:r>
            <a:r>
              <a:rPr b="0" i="0" lang="en-US" sz="1200" u="none" cap="none" strike="noStrike">
                <a:solidFill>
                  <a:srgbClr val="000000"/>
                </a:solidFill>
                <a:latin typeface="Times"/>
                <a:ea typeface="Times"/>
                <a:cs typeface="Times"/>
                <a:sym typeface="Times"/>
              </a:rPr>
              <a:t> Connect the Chrome extension with the </a:t>
            </a:r>
            <a:r>
              <a:rPr b="1" i="0" lang="en-US" sz="1200" u="none" cap="none" strike="noStrike">
                <a:solidFill>
                  <a:srgbClr val="000000"/>
                </a:solidFill>
                <a:latin typeface="Times"/>
                <a:ea typeface="Times"/>
                <a:cs typeface="Times"/>
                <a:sym typeface="Times"/>
              </a:rPr>
              <a:t>fraud detection ML model</a:t>
            </a:r>
            <a:r>
              <a:rPr b="0" i="0" lang="en-US" sz="1200" u="none" cap="none" strike="noStrike">
                <a:solidFill>
                  <a:srgbClr val="000000"/>
                </a:solidFill>
                <a:latin typeface="Times"/>
                <a:ea typeface="Times"/>
                <a:cs typeface="Times"/>
                <a:sym typeface="Times"/>
              </a:rPr>
              <a:t>.</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Implementation:</a:t>
            </a:r>
            <a:endParaRPr b="0" i="0" sz="1800" u="none" cap="none" strike="noStrike">
              <a:solidFill>
                <a:srgbClr val="000000"/>
              </a:solidFill>
              <a:latin typeface="Calibri"/>
              <a:ea typeface="Calibri"/>
              <a:cs typeface="Calibri"/>
              <a:sym typeface="Calibri"/>
            </a:endParaRPr>
          </a:p>
          <a:p>
            <a:pPr indent="-317500" lvl="1" marL="914400" marR="0" rtl="0" algn="l">
              <a:lnSpc>
                <a:spcPct val="100000"/>
              </a:lnSpc>
              <a:spcBef>
                <a:spcPts val="0"/>
              </a:spcBef>
              <a:spcAft>
                <a:spcPts val="0"/>
              </a:spcAft>
              <a:buClr>
                <a:srgbClr val="000000"/>
              </a:buClr>
              <a:buSzPts val="1200"/>
              <a:buFont typeface="Times"/>
              <a:buChar char="◦"/>
            </a:pPr>
            <a:r>
              <a:rPr b="0" i="0" lang="en-US" sz="1200" u="none" cap="none" strike="noStrike">
                <a:solidFill>
                  <a:srgbClr val="000000"/>
                </a:solidFill>
                <a:latin typeface="Times"/>
                <a:ea typeface="Times"/>
                <a:cs typeface="Times"/>
                <a:sym typeface="Times"/>
              </a:rPr>
              <a:t>Deploy </a:t>
            </a:r>
            <a:r>
              <a:rPr b="1" i="0" lang="en-US" sz="1200" u="none" cap="none" strike="noStrike">
                <a:solidFill>
                  <a:srgbClr val="000000"/>
                </a:solidFill>
                <a:latin typeface="Times"/>
                <a:ea typeface="Times"/>
                <a:cs typeface="Times"/>
                <a:sym typeface="Times"/>
              </a:rPr>
              <a:t>Flask/FastAPI</a:t>
            </a:r>
            <a:r>
              <a:rPr b="0" i="0" lang="en-US" sz="1200" u="none" cap="none" strike="noStrike">
                <a:solidFill>
                  <a:srgbClr val="000000"/>
                </a:solidFill>
                <a:latin typeface="Times"/>
                <a:ea typeface="Times"/>
                <a:cs typeface="Times"/>
                <a:sym typeface="Times"/>
              </a:rPr>
              <a:t> as an API to process job descriptions.</a:t>
            </a:r>
            <a:endParaRPr/>
          </a:p>
          <a:p>
            <a:pPr indent="-317500" lvl="1" marL="914400" marR="0" rtl="0" algn="l">
              <a:lnSpc>
                <a:spcPct val="100000"/>
              </a:lnSpc>
              <a:spcBef>
                <a:spcPts val="0"/>
              </a:spcBef>
              <a:spcAft>
                <a:spcPts val="0"/>
              </a:spcAft>
              <a:buClr>
                <a:srgbClr val="000000"/>
              </a:buClr>
              <a:buSzPts val="1200"/>
              <a:buFont typeface="Times"/>
              <a:buChar char="◦"/>
            </a:pPr>
            <a:r>
              <a:rPr b="0" i="0" lang="en-US" sz="1200" u="none" cap="none" strike="noStrike">
                <a:solidFill>
                  <a:srgbClr val="000000"/>
                </a:solidFill>
                <a:latin typeface="Times"/>
                <a:ea typeface="Times"/>
                <a:cs typeface="Times"/>
                <a:sym typeface="Times"/>
              </a:rPr>
              <a:t>Use </a:t>
            </a:r>
            <a:r>
              <a:rPr b="1" i="0" lang="en-US" sz="1200" u="none" cap="none" strike="noStrike">
                <a:solidFill>
                  <a:srgbClr val="000000"/>
                </a:solidFill>
                <a:latin typeface="Times"/>
                <a:ea typeface="Times"/>
                <a:cs typeface="Times"/>
                <a:sym typeface="Times"/>
              </a:rPr>
              <a:t>JavaScript Fetch API</a:t>
            </a:r>
            <a:r>
              <a:rPr b="0" i="0" lang="en-US" sz="1200" u="none" cap="none" strike="noStrike">
                <a:solidFill>
                  <a:srgbClr val="000000"/>
                </a:solidFill>
                <a:latin typeface="Times"/>
                <a:ea typeface="Times"/>
                <a:cs typeface="Times"/>
                <a:sym typeface="Times"/>
              </a:rPr>
              <a:t> to send job postings for classification.</a:t>
            </a:r>
            <a:endParaRPr/>
          </a:p>
          <a:p>
            <a:pPr indent="-317500" lvl="1" marL="914400" marR="0" rtl="0" algn="l">
              <a:lnSpc>
                <a:spcPct val="100000"/>
              </a:lnSpc>
              <a:spcBef>
                <a:spcPts val="0"/>
              </a:spcBef>
              <a:spcAft>
                <a:spcPts val="0"/>
              </a:spcAft>
              <a:buClr>
                <a:srgbClr val="000000"/>
              </a:buClr>
              <a:buSzPts val="1200"/>
              <a:buFont typeface="Times"/>
              <a:buChar char="◦"/>
            </a:pPr>
            <a:r>
              <a:rPr b="0" i="0" lang="en-US" sz="1200" u="none" cap="none" strike="noStrike">
                <a:solidFill>
                  <a:srgbClr val="000000"/>
                </a:solidFill>
                <a:latin typeface="Times"/>
                <a:ea typeface="Times"/>
                <a:cs typeface="Times"/>
                <a:sym typeface="Times"/>
              </a:rPr>
              <a:t>Display </a:t>
            </a:r>
            <a:r>
              <a:rPr b="1" i="0" lang="en-US" sz="1200" u="none" cap="none" strike="noStrike">
                <a:solidFill>
                  <a:srgbClr val="000000"/>
                </a:solidFill>
                <a:latin typeface="Times"/>
                <a:ea typeface="Times"/>
                <a:cs typeface="Times"/>
                <a:sym typeface="Times"/>
              </a:rPr>
              <a:t>risk scores (low, medium, high fraud probability)</a:t>
            </a:r>
            <a:r>
              <a:rPr b="0" i="0" lang="en-US" sz="1200" u="none" cap="none" strike="noStrike">
                <a:solidFill>
                  <a:srgbClr val="000000"/>
                </a:solidFill>
                <a:latin typeface="Times"/>
                <a:ea typeface="Times"/>
                <a:cs typeface="Times"/>
                <a:sym typeface="Times"/>
              </a:rPr>
              <a:t>.</a:t>
            </a:r>
            <a:endParaRPr b="0" i="0" sz="1800" u="none" cap="none" strike="noStrike">
              <a:solidFill>
                <a:srgbClr val="000000"/>
              </a:solidFill>
              <a:latin typeface="Calibri"/>
              <a:ea typeface="Calibri"/>
              <a:cs typeface="Calibri"/>
              <a:sym typeface="Calibri"/>
            </a:endParaRPr>
          </a:p>
        </p:txBody>
      </p:sp>
      <p:sp>
        <p:nvSpPr>
          <p:cNvPr id="125" name="Google Shape;125;p13"/>
          <p:cNvSpPr txBox="1"/>
          <p:nvPr/>
        </p:nvSpPr>
        <p:spPr>
          <a:xfrm>
            <a:off x="6001956" y="37845"/>
            <a:ext cx="6420884" cy="685850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Times"/>
              <a:buNone/>
            </a:pPr>
            <a:r>
              <a:rPr b="1" i="0" lang="en-US" sz="1800" u="none" cap="none" strike="noStrike">
                <a:solidFill>
                  <a:srgbClr val="000000"/>
                </a:solidFill>
                <a:latin typeface="Times"/>
                <a:ea typeface="Times"/>
                <a:cs typeface="Times"/>
                <a:sym typeface="Times"/>
              </a:rPr>
              <a:t>4. Adaptive Learning &amp; Feedback Mechanism</a:t>
            </a:r>
            <a:endParaRPr/>
          </a:p>
          <a:p>
            <a:pPr indent="0" lvl="0" marL="0" marR="0" rtl="0" algn="l">
              <a:lnSpc>
                <a:spcPct val="100000"/>
              </a:lnSpc>
              <a:spcBef>
                <a:spcPts val="1400"/>
              </a:spcBef>
              <a:spcAft>
                <a:spcPts val="0"/>
              </a:spcAft>
              <a:buClr>
                <a:srgbClr val="000000"/>
              </a:buClr>
              <a:buSzPts val="1400"/>
              <a:buFont typeface="Times"/>
              <a:buNone/>
            </a:pPr>
            <a:r>
              <a:rPr b="1" i="0" lang="en-US" sz="1400" u="none" cap="none" strike="noStrike">
                <a:solidFill>
                  <a:srgbClr val="000000"/>
                </a:solidFill>
                <a:latin typeface="Times"/>
                <a:ea typeface="Times"/>
                <a:cs typeface="Times"/>
                <a:sym typeface="Times"/>
              </a:rPr>
              <a:t>4.1 User Feedback Integration for Continuous Learning</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Technique:</a:t>
            </a:r>
            <a:r>
              <a:rPr b="0" i="0" lang="en-US" sz="1200" u="none" cap="none" strike="noStrike">
                <a:solidFill>
                  <a:srgbClr val="000000"/>
                </a:solidFill>
                <a:latin typeface="Times"/>
                <a:ea typeface="Times"/>
                <a:cs typeface="Times"/>
                <a:sym typeface="Times"/>
              </a:rPr>
              <a:t> Reinforcement Learning, Human-in-the-Loop</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Purpose:</a:t>
            </a:r>
            <a:r>
              <a:rPr b="0" i="0" lang="en-US" sz="1200" u="none" cap="none" strike="noStrike">
                <a:solidFill>
                  <a:srgbClr val="000000"/>
                </a:solidFill>
                <a:latin typeface="Times"/>
                <a:ea typeface="Times"/>
                <a:cs typeface="Times"/>
                <a:sym typeface="Times"/>
              </a:rPr>
              <a:t> Allow users to </a:t>
            </a:r>
            <a:r>
              <a:rPr b="1" i="0" lang="en-US" sz="1200" u="none" cap="none" strike="noStrike">
                <a:solidFill>
                  <a:srgbClr val="000000"/>
                </a:solidFill>
                <a:latin typeface="Times"/>
                <a:ea typeface="Times"/>
                <a:cs typeface="Times"/>
                <a:sym typeface="Times"/>
              </a:rPr>
              <a:t>report false positives/negatives</a:t>
            </a:r>
            <a:r>
              <a:rPr b="0" i="0" lang="en-US" sz="1200" u="none" cap="none" strike="noStrike">
                <a:solidFill>
                  <a:srgbClr val="000000"/>
                </a:solidFill>
                <a:latin typeface="Times"/>
                <a:ea typeface="Times"/>
                <a:cs typeface="Times"/>
                <a:sym typeface="Times"/>
              </a:rPr>
              <a:t> to improve the model.</a:t>
            </a:r>
            <a:endParaRPr b="0" i="0" sz="18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Implementation:</a:t>
            </a:r>
            <a:endParaRPr b="0" i="0" sz="1800" u="none" cap="none" strike="noStrike">
              <a:solidFill>
                <a:srgbClr val="000000"/>
              </a:solidFill>
              <a:latin typeface="Calibri"/>
              <a:ea typeface="Calibri"/>
              <a:cs typeface="Calibri"/>
              <a:sym typeface="Calibri"/>
            </a:endParaRPr>
          </a:p>
          <a:p>
            <a:pPr indent="-317500" lvl="1" marL="914400" marR="0" rtl="0" algn="l">
              <a:lnSpc>
                <a:spcPct val="100000"/>
              </a:lnSpc>
              <a:spcBef>
                <a:spcPts val="0"/>
              </a:spcBef>
              <a:spcAft>
                <a:spcPts val="0"/>
              </a:spcAft>
              <a:buClr>
                <a:srgbClr val="000000"/>
              </a:buClr>
              <a:buSzPts val="1200"/>
              <a:buFont typeface="Times"/>
              <a:buChar char="◦"/>
            </a:pPr>
            <a:r>
              <a:rPr b="0" i="0" lang="en-US" sz="1200" u="none" cap="none" strike="noStrike">
                <a:solidFill>
                  <a:srgbClr val="000000"/>
                </a:solidFill>
                <a:latin typeface="Times"/>
                <a:ea typeface="Times"/>
                <a:cs typeface="Times"/>
                <a:sym typeface="Times"/>
              </a:rPr>
              <a:t>Create a </a:t>
            </a:r>
            <a:r>
              <a:rPr b="1" i="0" lang="en-US" sz="1200" u="none" cap="none" strike="noStrike">
                <a:solidFill>
                  <a:srgbClr val="000000"/>
                </a:solidFill>
                <a:latin typeface="Times"/>
                <a:ea typeface="Times"/>
                <a:cs typeface="Times"/>
                <a:sym typeface="Times"/>
              </a:rPr>
              <a:t>user feedback button</a:t>
            </a:r>
            <a:r>
              <a:rPr b="0" i="0" lang="en-US" sz="1200" u="none" cap="none" strike="noStrike">
                <a:solidFill>
                  <a:srgbClr val="000000"/>
                </a:solidFill>
                <a:latin typeface="Times"/>
                <a:ea typeface="Times"/>
                <a:cs typeface="Times"/>
                <a:sym typeface="Times"/>
              </a:rPr>
              <a:t> in the extension.</a:t>
            </a:r>
            <a:endParaRPr b="0" i="0" sz="1800" u="none" cap="none" strike="noStrike">
              <a:solidFill>
                <a:srgbClr val="000000"/>
              </a:solidFill>
              <a:latin typeface="Calibri"/>
              <a:ea typeface="Calibri"/>
              <a:cs typeface="Calibri"/>
              <a:sym typeface="Calibri"/>
            </a:endParaRPr>
          </a:p>
          <a:p>
            <a:pPr indent="-317500" lvl="1" marL="914400" marR="0" rtl="0" algn="l">
              <a:lnSpc>
                <a:spcPct val="100000"/>
              </a:lnSpc>
              <a:spcBef>
                <a:spcPts val="0"/>
              </a:spcBef>
              <a:spcAft>
                <a:spcPts val="0"/>
              </a:spcAft>
              <a:buClr>
                <a:srgbClr val="000000"/>
              </a:buClr>
              <a:buSzPts val="1200"/>
              <a:buFont typeface="Times"/>
              <a:buChar char="◦"/>
            </a:pPr>
            <a:r>
              <a:rPr b="0" i="0" lang="en-US" sz="1200" u="none" cap="none" strike="noStrike">
                <a:solidFill>
                  <a:srgbClr val="000000"/>
                </a:solidFill>
                <a:latin typeface="Times"/>
                <a:ea typeface="Times"/>
                <a:cs typeface="Times"/>
                <a:sym typeface="Times"/>
              </a:rPr>
              <a:t>Store feedback in a </a:t>
            </a:r>
            <a:r>
              <a:rPr b="1" i="0" lang="en-US" sz="1200" u="none" cap="none" strike="noStrike">
                <a:solidFill>
                  <a:srgbClr val="000000"/>
                </a:solidFill>
                <a:latin typeface="Times"/>
                <a:ea typeface="Times"/>
                <a:cs typeface="Times"/>
                <a:sym typeface="Times"/>
              </a:rPr>
              <a:t>MongoDB/PostgreSQL database</a:t>
            </a:r>
            <a:r>
              <a:rPr b="0" i="0" lang="en-US" sz="1200" u="none" cap="none" strike="noStrike">
                <a:solidFill>
                  <a:srgbClr val="000000"/>
                </a:solidFill>
                <a:latin typeface="Times"/>
                <a:ea typeface="Times"/>
                <a:cs typeface="Times"/>
                <a:sym typeface="Times"/>
              </a:rPr>
              <a:t>.</a:t>
            </a:r>
            <a:endParaRPr b="0" i="0" sz="1800" u="none" cap="none" strike="noStrike">
              <a:solidFill>
                <a:srgbClr val="000000"/>
              </a:solidFill>
              <a:latin typeface="Calibri"/>
              <a:ea typeface="Calibri"/>
              <a:cs typeface="Calibri"/>
              <a:sym typeface="Calibri"/>
            </a:endParaRPr>
          </a:p>
          <a:p>
            <a:pPr indent="-317500" lvl="1" marL="914400" marR="0" rtl="0" algn="l">
              <a:lnSpc>
                <a:spcPct val="100000"/>
              </a:lnSpc>
              <a:spcBef>
                <a:spcPts val="0"/>
              </a:spcBef>
              <a:spcAft>
                <a:spcPts val="0"/>
              </a:spcAft>
              <a:buClr>
                <a:srgbClr val="000000"/>
              </a:buClr>
              <a:buSzPts val="1200"/>
              <a:buFont typeface="Times"/>
              <a:buChar char="◦"/>
            </a:pPr>
            <a:r>
              <a:rPr b="0" i="0" lang="en-US" sz="1200" u="none" cap="none" strike="noStrike">
                <a:solidFill>
                  <a:srgbClr val="000000"/>
                </a:solidFill>
                <a:latin typeface="Times"/>
                <a:ea typeface="Times"/>
                <a:cs typeface="Times"/>
                <a:sym typeface="Times"/>
              </a:rPr>
              <a:t>Retrain the model periodically with </a:t>
            </a:r>
            <a:r>
              <a:rPr b="1" i="0" lang="en-US" sz="1200" u="none" cap="none" strike="noStrike">
                <a:solidFill>
                  <a:srgbClr val="000000"/>
                </a:solidFill>
                <a:latin typeface="Times"/>
                <a:ea typeface="Times"/>
                <a:cs typeface="Times"/>
                <a:sym typeface="Times"/>
              </a:rPr>
              <a:t>updated user feedback data</a:t>
            </a:r>
            <a:r>
              <a:rPr b="0" i="0" lang="en-US" sz="1200" u="none" cap="none" strike="noStrike">
                <a:solidFill>
                  <a:srgbClr val="000000"/>
                </a:solidFill>
                <a:latin typeface="Times"/>
                <a:ea typeface="Times"/>
                <a:cs typeface="Times"/>
                <a:sym typeface="Times"/>
              </a:rPr>
              <a:t>.</a:t>
            </a:r>
            <a:endParaRPr/>
          </a:p>
          <a:p>
            <a:pPr indent="0" lvl="0" marL="0" marR="0" rtl="0" algn="l">
              <a:lnSpc>
                <a:spcPct val="100000"/>
              </a:lnSpc>
              <a:spcBef>
                <a:spcPts val="1400"/>
              </a:spcBef>
              <a:spcAft>
                <a:spcPts val="0"/>
              </a:spcAft>
              <a:buClr>
                <a:srgbClr val="000000"/>
              </a:buClr>
              <a:buSzPts val="1400"/>
              <a:buFont typeface="Times"/>
              <a:buNone/>
            </a:pPr>
            <a:r>
              <a:rPr b="1" i="0" lang="en-US" sz="1400" u="none" cap="none" strike="noStrike">
                <a:solidFill>
                  <a:srgbClr val="000000"/>
                </a:solidFill>
                <a:latin typeface="Times"/>
                <a:ea typeface="Times"/>
                <a:cs typeface="Times"/>
                <a:sym typeface="Times"/>
              </a:rPr>
              <a:t>4.2 Adaptive Fraud Detection Using Online Learning</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Technique:</a:t>
            </a:r>
            <a:r>
              <a:rPr b="0" i="0" lang="en-US" sz="1200" u="none" cap="none" strike="noStrike">
                <a:solidFill>
                  <a:srgbClr val="000000"/>
                </a:solidFill>
                <a:latin typeface="Times"/>
                <a:ea typeface="Times"/>
                <a:cs typeface="Times"/>
                <a:sym typeface="Times"/>
              </a:rPr>
              <a:t> Incremental Learning with Online SVM, Passive Aggressive Classifier</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Purpose:</a:t>
            </a:r>
            <a:r>
              <a:rPr b="0" i="0" lang="en-US" sz="1200" u="none" cap="none" strike="noStrike">
                <a:solidFill>
                  <a:srgbClr val="000000"/>
                </a:solidFill>
                <a:latin typeface="Times"/>
                <a:ea typeface="Times"/>
                <a:cs typeface="Times"/>
                <a:sym typeface="Times"/>
              </a:rPr>
              <a:t> Continuously update the fraud detection model as new data arrives.</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Implementation:</a:t>
            </a:r>
            <a:endParaRPr b="0" i="0" sz="1800" u="none" cap="none" strike="noStrike">
              <a:solidFill>
                <a:srgbClr val="000000"/>
              </a:solidFill>
              <a:latin typeface="Calibri"/>
              <a:ea typeface="Calibri"/>
              <a:cs typeface="Calibri"/>
              <a:sym typeface="Calibri"/>
            </a:endParaRPr>
          </a:p>
          <a:p>
            <a:pPr indent="-317500" lvl="1" marL="914400" marR="0" rtl="0" algn="l">
              <a:lnSpc>
                <a:spcPct val="100000"/>
              </a:lnSpc>
              <a:spcBef>
                <a:spcPts val="0"/>
              </a:spcBef>
              <a:spcAft>
                <a:spcPts val="0"/>
              </a:spcAft>
              <a:buClr>
                <a:srgbClr val="000000"/>
              </a:buClr>
              <a:buSzPts val="1200"/>
              <a:buFont typeface="Times"/>
              <a:buChar char="◦"/>
            </a:pPr>
            <a:r>
              <a:rPr b="0" i="0" lang="en-US" sz="1200" u="none" cap="none" strike="noStrike">
                <a:solidFill>
                  <a:srgbClr val="000000"/>
                </a:solidFill>
                <a:latin typeface="Times"/>
                <a:ea typeface="Times"/>
                <a:cs typeface="Times"/>
                <a:sym typeface="Times"/>
              </a:rPr>
              <a:t>Use </a:t>
            </a:r>
            <a:r>
              <a:rPr b="1" i="0" lang="en-US" sz="1200" u="none" cap="none" strike="noStrike">
                <a:solidFill>
                  <a:srgbClr val="000000"/>
                </a:solidFill>
                <a:latin typeface="Times"/>
                <a:ea typeface="Times"/>
                <a:cs typeface="Times"/>
                <a:sym typeface="Times"/>
              </a:rPr>
              <a:t>online SVM</a:t>
            </a:r>
            <a:r>
              <a:rPr b="0" i="0" lang="en-US" sz="1200" u="none" cap="none" strike="noStrike">
                <a:solidFill>
                  <a:srgbClr val="000000"/>
                </a:solidFill>
                <a:latin typeface="Times"/>
                <a:ea typeface="Times"/>
                <a:cs typeface="Times"/>
                <a:sym typeface="Times"/>
              </a:rPr>
              <a:t> to adjust classification weights dynamically.</a:t>
            </a:r>
            <a:endParaRPr/>
          </a:p>
          <a:p>
            <a:pPr indent="-317500" lvl="1" marL="914400" marR="0" rtl="0" algn="l">
              <a:lnSpc>
                <a:spcPct val="100000"/>
              </a:lnSpc>
              <a:spcBef>
                <a:spcPts val="0"/>
              </a:spcBef>
              <a:spcAft>
                <a:spcPts val="0"/>
              </a:spcAft>
              <a:buClr>
                <a:srgbClr val="000000"/>
              </a:buClr>
              <a:buSzPts val="1200"/>
              <a:buFont typeface="Times"/>
              <a:buChar char="◦"/>
            </a:pPr>
            <a:r>
              <a:rPr b="0" i="0" lang="en-US" sz="1200" u="none" cap="none" strike="noStrike">
                <a:solidFill>
                  <a:srgbClr val="000000"/>
                </a:solidFill>
                <a:latin typeface="Times"/>
                <a:ea typeface="Times"/>
                <a:cs typeface="Times"/>
                <a:sym typeface="Times"/>
              </a:rPr>
              <a:t>Apply a </a:t>
            </a:r>
            <a:r>
              <a:rPr b="1" i="0" lang="en-US" sz="1200" u="none" cap="none" strike="noStrike">
                <a:solidFill>
                  <a:srgbClr val="000000"/>
                </a:solidFill>
                <a:latin typeface="Times"/>
                <a:ea typeface="Times"/>
                <a:cs typeface="Times"/>
                <a:sym typeface="Times"/>
              </a:rPr>
              <a:t>Passive Aggressive Classifier</a:t>
            </a:r>
            <a:r>
              <a:rPr b="0" i="0" lang="en-US" sz="1200" u="none" cap="none" strike="noStrike">
                <a:solidFill>
                  <a:srgbClr val="000000"/>
                </a:solidFill>
                <a:latin typeface="Times"/>
                <a:ea typeface="Times"/>
                <a:cs typeface="Times"/>
                <a:sym typeface="Times"/>
              </a:rPr>
              <a:t> to adapt to new fraudulent patterns.</a:t>
            </a:r>
            <a:endParaRPr/>
          </a:p>
          <a:p>
            <a:pPr indent="0" lvl="0" marL="0" marR="0" rtl="0" algn="l">
              <a:lnSpc>
                <a:spcPct val="100000"/>
              </a:lnSpc>
              <a:spcBef>
                <a:spcPts val="0"/>
              </a:spcBef>
              <a:spcAft>
                <a:spcPts val="0"/>
              </a:spcAft>
              <a:buClr>
                <a:srgbClr val="808080"/>
              </a:buClr>
              <a:buSzPts val="1200"/>
              <a:buFont typeface="Times"/>
              <a:buNone/>
            </a:pPr>
            <a:r>
              <a:t/>
            </a:r>
            <a:endParaRPr b="0" i="0" sz="1200" u="none" cap="none" strike="noStrike">
              <a:solidFill>
                <a:srgbClr val="000000"/>
              </a:solidFill>
              <a:latin typeface="Times"/>
              <a:ea typeface="Times"/>
              <a:cs typeface="Times"/>
              <a:sym typeface="Times"/>
            </a:endParaRPr>
          </a:p>
          <a:p>
            <a:pPr indent="0" lvl="0" marL="0" marR="0" rtl="0" algn="l">
              <a:lnSpc>
                <a:spcPct val="100000"/>
              </a:lnSpc>
              <a:spcBef>
                <a:spcPts val="1400"/>
              </a:spcBef>
              <a:spcAft>
                <a:spcPts val="0"/>
              </a:spcAft>
              <a:buClr>
                <a:srgbClr val="000000"/>
              </a:buClr>
              <a:buSzPts val="1800"/>
              <a:buFont typeface="Times"/>
              <a:buNone/>
            </a:pPr>
            <a:r>
              <a:rPr b="1" i="0" lang="en-US" sz="1800" u="none" cap="none" strike="noStrike">
                <a:solidFill>
                  <a:srgbClr val="000000"/>
                </a:solidFill>
                <a:latin typeface="Times"/>
                <a:ea typeface="Times"/>
                <a:cs typeface="Times"/>
                <a:sym typeface="Times"/>
              </a:rPr>
              <a:t>5. Security &amp; Robustness Testing</a:t>
            </a:r>
            <a:endParaRPr/>
          </a:p>
          <a:p>
            <a:pPr indent="0" lvl="0" marL="0" marR="0" rtl="0" algn="l">
              <a:lnSpc>
                <a:spcPct val="100000"/>
              </a:lnSpc>
              <a:spcBef>
                <a:spcPts val="1400"/>
              </a:spcBef>
              <a:spcAft>
                <a:spcPts val="0"/>
              </a:spcAft>
              <a:buClr>
                <a:srgbClr val="000000"/>
              </a:buClr>
              <a:buSzPts val="1400"/>
              <a:buFont typeface="Times"/>
              <a:buNone/>
            </a:pPr>
            <a:r>
              <a:rPr b="1" i="0" lang="en-US" sz="1400" u="none" cap="none" strike="noStrike">
                <a:solidFill>
                  <a:srgbClr val="000000"/>
                </a:solidFill>
                <a:latin typeface="Times"/>
                <a:ea typeface="Times"/>
                <a:cs typeface="Times"/>
                <a:sym typeface="Times"/>
              </a:rPr>
              <a:t>5.1 Adversarial Attack Defense Mechanisms</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Technique:</a:t>
            </a:r>
            <a:r>
              <a:rPr b="0" i="0" lang="en-US" sz="1200" u="none" cap="none" strike="noStrike">
                <a:solidFill>
                  <a:srgbClr val="000000"/>
                </a:solidFill>
                <a:latin typeface="Times"/>
                <a:ea typeface="Times"/>
                <a:cs typeface="Times"/>
                <a:sym typeface="Times"/>
              </a:rPr>
              <a:t> Adversarial Training, Feature Randomization</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Purpose:</a:t>
            </a:r>
            <a:r>
              <a:rPr b="0" i="0" lang="en-US" sz="1200" u="none" cap="none" strike="noStrike">
                <a:solidFill>
                  <a:srgbClr val="000000"/>
                </a:solidFill>
                <a:latin typeface="Times"/>
                <a:ea typeface="Times"/>
                <a:cs typeface="Times"/>
                <a:sym typeface="Times"/>
              </a:rPr>
              <a:t> Protect the fraud detection model against </a:t>
            </a:r>
            <a:r>
              <a:rPr b="1" i="0" lang="en-US" sz="1200" u="none" cap="none" strike="noStrike">
                <a:solidFill>
                  <a:srgbClr val="000000"/>
                </a:solidFill>
                <a:latin typeface="Times"/>
                <a:ea typeface="Times"/>
                <a:cs typeface="Times"/>
                <a:sym typeface="Times"/>
              </a:rPr>
              <a:t>content manipulation attacks</a:t>
            </a:r>
            <a:r>
              <a:rPr b="0" i="0" lang="en-US" sz="1200" u="none" cap="none" strike="noStrike">
                <a:solidFill>
                  <a:srgbClr val="000000"/>
                </a:solidFill>
                <a:latin typeface="Times"/>
                <a:ea typeface="Times"/>
                <a:cs typeface="Times"/>
                <a:sym typeface="Times"/>
              </a:rPr>
              <a:t>.</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Implementation:</a:t>
            </a:r>
            <a:endParaRPr b="0" i="0" sz="1800" u="none" cap="none" strike="noStrike">
              <a:solidFill>
                <a:srgbClr val="000000"/>
              </a:solidFill>
              <a:latin typeface="Calibri"/>
              <a:ea typeface="Calibri"/>
              <a:cs typeface="Calibri"/>
              <a:sym typeface="Calibri"/>
            </a:endParaRPr>
          </a:p>
          <a:p>
            <a:pPr indent="-317500" lvl="1" marL="914400" marR="0" rtl="0" algn="l">
              <a:lnSpc>
                <a:spcPct val="100000"/>
              </a:lnSpc>
              <a:spcBef>
                <a:spcPts val="0"/>
              </a:spcBef>
              <a:spcAft>
                <a:spcPts val="0"/>
              </a:spcAft>
              <a:buClr>
                <a:srgbClr val="000000"/>
              </a:buClr>
              <a:buSzPts val="1200"/>
              <a:buFont typeface="Times"/>
              <a:buChar char="◦"/>
            </a:pPr>
            <a:r>
              <a:rPr b="0" i="0" lang="en-US" sz="1200" u="none" cap="none" strike="noStrike">
                <a:solidFill>
                  <a:srgbClr val="000000"/>
                </a:solidFill>
                <a:latin typeface="Times"/>
                <a:ea typeface="Times"/>
                <a:cs typeface="Times"/>
                <a:sym typeface="Times"/>
              </a:rPr>
              <a:t>Train models on </a:t>
            </a:r>
            <a:r>
              <a:rPr b="1" i="0" lang="en-US" sz="1200" u="none" cap="none" strike="noStrike">
                <a:solidFill>
                  <a:srgbClr val="000000"/>
                </a:solidFill>
                <a:latin typeface="Times"/>
                <a:ea typeface="Times"/>
                <a:cs typeface="Times"/>
                <a:sym typeface="Times"/>
              </a:rPr>
              <a:t>obfuscated/spam-masked job postings</a:t>
            </a:r>
            <a:r>
              <a:rPr b="0" i="0" lang="en-US" sz="1200" u="none" cap="none" strike="noStrike">
                <a:solidFill>
                  <a:srgbClr val="000000"/>
                </a:solidFill>
                <a:latin typeface="Times"/>
                <a:ea typeface="Times"/>
                <a:cs typeface="Times"/>
                <a:sym typeface="Times"/>
              </a:rPr>
              <a:t>.</a:t>
            </a:r>
            <a:endParaRPr b="0" i="0" sz="1800" u="none" cap="none" strike="noStrike">
              <a:solidFill>
                <a:srgbClr val="000000"/>
              </a:solidFill>
              <a:latin typeface="Calibri"/>
              <a:ea typeface="Calibri"/>
              <a:cs typeface="Calibri"/>
              <a:sym typeface="Calibri"/>
            </a:endParaRPr>
          </a:p>
          <a:p>
            <a:pPr indent="-317500" lvl="1" marL="914400" marR="0" rtl="0" algn="l">
              <a:lnSpc>
                <a:spcPct val="100000"/>
              </a:lnSpc>
              <a:spcBef>
                <a:spcPts val="0"/>
              </a:spcBef>
              <a:spcAft>
                <a:spcPts val="0"/>
              </a:spcAft>
              <a:buClr>
                <a:srgbClr val="000000"/>
              </a:buClr>
              <a:buSzPts val="1200"/>
              <a:buFont typeface="Times"/>
              <a:buChar char="◦"/>
            </a:pPr>
            <a:r>
              <a:rPr b="0" i="0" lang="en-US" sz="1200" u="none" cap="none" strike="noStrike">
                <a:solidFill>
                  <a:srgbClr val="000000"/>
                </a:solidFill>
                <a:latin typeface="Times"/>
                <a:ea typeface="Times"/>
                <a:cs typeface="Times"/>
                <a:sym typeface="Times"/>
              </a:rPr>
              <a:t>Introduce </a:t>
            </a:r>
            <a:r>
              <a:rPr b="1" i="0" lang="en-US" sz="1200" u="none" cap="none" strike="noStrike">
                <a:solidFill>
                  <a:srgbClr val="000000"/>
                </a:solidFill>
                <a:latin typeface="Times"/>
                <a:ea typeface="Times"/>
                <a:cs typeface="Times"/>
                <a:sym typeface="Times"/>
              </a:rPr>
              <a:t>random noise in features</a:t>
            </a:r>
            <a:r>
              <a:rPr b="0" i="0" lang="en-US" sz="1200" u="none" cap="none" strike="noStrike">
                <a:solidFill>
                  <a:srgbClr val="000000"/>
                </a:solidFill>
                <a:latin typeface="Times"/>
                <a:ea typeface="Times"/>
                <a:cs typeface="Times"/>
                <a:sym typeface="Times"/>
              </a:rPr>
              <a:t> to test robustness.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1400"/>
              </a:spcBef>
              <a:spcAft>
                <a:spcPts val="0"/>
              </a:spcAft>
              <a:buClr>
                <a:srgbClr val="000000"/>
              </a:buClr>
              <a:buSzPts val="1400"/>
              <a:buFont typeface="Times"/>
              <a:buNone/>
            </a:pPr>
            <a:r>
              <a:rPr b="1" i="0" lang="en-US" sz="1400" u="none" cap="none" strike="noStrike">
                <a:solidFill>
                  <a:srgbClr val="000000"/>
                </a:solidFill>
                <a:latin typeface="Times"/>
                <a:ea typeface="Times"/>
                <a:cs typeface="Times"/>
                <a:sym typeface="Times"/>
              </a:rPr>
              <a:t>5.2 Anomaly Detection for Unusual Job Listings</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Technique:</a:t>
            </a:r>
            <a:r>
              <a:rPr b="0" i="0" lang="en-US" sz="1200" u="none" cap="none" strike="noStrike">
                <a:solidFill>
                  <a:srgbClr val="000000"/>
                </a:solidFill>
                <a:latin typeface="Times"/>
                <a:ea typeface="Times"/>
                <a:cs typeface="Times"/>
                <a:sym typeface="Times"/>
              </a:rPr>
              <a:t> Isolation Forest, DBSCAN Clustering</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Purpose:</a:t>
            </a:r>
            <a:r>
              <a:rPr b="0" i="0" lang="en-US" sz="1200" u="none" cap="none" strike="noStrike">
                <a:solidFill>
                  <a:srgbClr val="000000"/>
                </a:solidFill>
                <a:latin typeface="Times"/>
                <a:ea typeface="Times"/>
                <a:cs typeface="Times"/>
                <a:sym typeface="Times"/>
              </a:rPr>
              <a:t> Detect </a:t>
            </a:r>
            <a:r>
              <a:rPr b="1" i="0" lang="en-US" sz="1200" u="none" cap="none" strike="noStrike">
                <a:solidFill>
                  <a:srgbClr val="000000"/>
                </a:solidFill>
                <a:latin typeface="Times"/>
                <a:ea typeface="Times"/>
                <a:cs typeface="Times"/>
                <a:sym typeface="Times"/>
              </a:rPr>
              <a:t>outliers</a:t>
            </a:r>
            <a:r>
              <a:rPr b="0" i="0" lang="en-US" sz="1200" u="none" cap="none" strike="noStrike">
                <a:solidFill>
                  <a:srgbClr val="000000"/>
                </a:solidFill>
                <a:latin typeface="Times"/>
                <a:ea typeface="Times"/>
                <a:cs typeface="Times"/>
                <a:sym typeface="Times"/>
              </a:rPr>
              <a:t> in job postings that may indicate fraud.</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Implementation:</a:t>
            </a:r>
            <a:endParaRPr b="0" i="0" sz="1800" u="none" cap="none" strike="noStrike">
              <a:solidFill>
                <a:srgbClr val="000000"/>
              </a:solidFill>
              <a:latin typeface="Calibri"/>
              <a:ea typeface="Calibri"/>
              <a:cs typeface="Calibri"/>
              <a:sym typeface="Calibri"/>
            </a:endParaRPr>
          </a:p>
          <a:p>
            <a:pPr indent="-317500" lvl="1" marL="914400" marR="0" rtl="0" algn="l">
              <a:lnSpc>
                <a:spcPct val="100000"/>
              </a:lnSpc>
              <a:spcBef>
                <a:spcPts val="0"/>
              </a:spcBef>
              <a:spcAft>
                <a:spcPts val="0"/>
              </a:spcAft>
              <a:buClr>
                <a:srgbClr val="000000"/>
              </a:buClr>
              <a:buSzPts val="1200"/>
              <a:buFont typeface="Times"/>
              <a:buChar char="◦"/>
            </a:pPr>
            <a:r>
              <a:rPr b="0" i="0" lang="en-US" sz="1200" u="none" cap="none" strike="noStrike">
                <a:solidFill>
                  <a:srgbClr val="000000"/>
                </a:solidFill>
                <a:latin typeface="Times"/>
                <a:ea typeface="Times"/>
                <a:cs typeface="Times"/>
                <a:sym typeface="Times"/>
              </a:rPr>
              <a:t>Apply </a:t>
            </a:r>
            <a:r>
              <a:rPr b="1" i="0" lang="en-US" sz="1200" u="none" cap="none" strike="noStrike">
                <a:solidFill>
                  <a:srgbClr val="000000"/>
                </a:solidFill>
                <a:latin typeface="Times"/>
                <a:ea typeface="Times"/>
                <a:cs typeface="Times"/>
                <a:sym typeface="Times"/>
              </a:rPr>
              <a:t>Isolation Forest</a:t>
            </a:r>
            <a:r>
              <a:rPr b="0" i="0" lang="en-US" sz="1200" u="none" cap="none" strike="noStrike">
                <a:solidFill>
                  <a:srgbClr val="000000"/>
                </a:solidFill>
                <a:latin typeface="Times"/>
                <a:ea typeface="Times"/>
                <a:cs typeface="Times"/>
                <a:sym typeface="Times"/>
              </a:rPr>
              <a:t> to flag postings with </a:t>
            </a:r>
            <a:r>
              <a:rPr b="1" i="0" lang="en-US" sz="1200" u="none" cap="none" strike="noStrike">
                <a:solidFill>
                  <a:srgbClr val="000000"/>
                </a:solidFill>
                <a:latin typeface="Times"/>
                <a:ea typeface="Times"/>
                <a:cs typeface="Times"/>
                <a:sym typeface="Times"/>
              </a:rPr>
              <a:t>unusual salary, job titles, or employer details</a:t>
            </a:r>
            <a:r>
              <a:rPr b="0" i="0" lang="en-US" sz="1200" u="none" cap="none" strike="noStrike">
                <a:solidFill>
                  <a:srgbClr val="000000"/>
                </a:solidFill>
                <a:latin typeface="Times"/>
                <a:ea typeface="Times"/>
                <a:cs typeface="Times"/>
                <a:sym typeface="Times"/>
              </a:rPr>
              <a:t>.</a:t>
            </a:r>
            <a:endParaRPr b="0" i="0" sz="1800" u="none" cap="none" strike="noStrike">
              <a:solidFill>
                <a:srgbClr val="000000"/>
              </a:solidFill>
              <a:latin typeface="Calibri"/>
              <a:ea typeface="Calibri"/>
              <a:cs typeface="Calibri"/>
              <a:sym typeface="Calibri"/>
            </a:endParaRPr>
          </a:p>
          <a:p>
            <a:pPr indent="-317500" lvl="1" marL="914400" marR="0" rtl="0" algn="l">
              <a:lnSpc>
                <a:spcPct val="100000"/>
              </a:lnSpc>
              <a:spcBef>
                <a:spcPts val="0"/>
              </a:spcBef>
              <a:spcAft>
                <a:spcPts val="0"/>
              </a:spcAft>
              <a:buClr>
                <a:srgbClr val="000000"/>
              </a:buClr>
              <a:buSzPts val="1200"/>
              <a:buFont typeface="Times"/>
              <a:buChar char="◦"/>
            </a:pPr>
            <a:r>
              <a:rPr b="0" i="0" lang="en-US" sz="1200" u="none" cap="none" strike="noStrike">
                <a:solidFill>
                  <a:srgbClr val="000000"/>
                </a:solidFill>
                <a:latin typeface="Times"/>
                <a:ea typeface="Times"/>
                <a:cs typeface="Times"/>
                <a:sym typeface="Times"/>
              </a:rPr>
              <a:t>Use </a:t>
            </a:r>
            <a:r>
              <a:rPr b="1" i="0" lang="en-US" sz="1200" u="none" cap="none" strike="noStrike">
                <a:solidFill>
                  <a:srgbClr val="000000"/>
                </a:solidFill>
                <a:latin typeface="Times"/>
                <a:ea typeface="Times"/>
                <a:cs typeface="Times"/>
                <a:sym typeface="Times"/>
              </a:rPr>
              <a:t>DBSCAN clustering</a:t>
            </a:r>
            <a:r>
              <a:rPr b="0" i="0" lang="en-US" sz="1200" u="none" cap="none" strike="noStrike">
                <a:solidFill>
                  <a:srgbClr val="000000"/>
                </a:solidFill>
                <a:latin typeface="Times"/>
                <a:ea typeface="Times"/>
                <a:cs typeface="Times"/>
                <a:sym typeface="Times"/>
              </a:rPr>
              <a:t> to group job listings based on fraud characteristics.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4"/>
          <p:cNvSpPr txBox="1"/>
          <p:nvPr/>
        </p:nvSpPr>
        <p:spPr>
          <a:xfrm>
            <a:off x="80054" y="33549"/>
            <a:ext cx="4986090" cy="195554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Times"/>
              <a:buNone/>
            </a:pPr>
            <a:r>
              <a:rPr b="1" i="0" lang="en-US" sz="1800" u="none" cap="none" strike="noStrike">
                <a:solidFill>
                  <a:srgbClr val="000000"/>
                </a:solidFill>
                <a:latin typeface="Times"/>
                <a:ea typeface="Times"/>
                <a:cs typeface="Times"/>
                <a:sym typeface="Times"/>
              </a:rPr>
              <a:t>6. Performance Evaluation &amp; Deployment</a:t>
            </a:r>
            <a:endParaRPr/>
          </a:p>
          <a:p>
            <a:pPr indent="0" lvl="0" marL="0" marR="0" rtl="0" algn="l">
              <a:lnSpc>
                <a:spcPct val="100000"/>
              </a:lnSpc>
              <a:spcBef>
                <a:spcPts val="1400"/>
              </a:spcBef>
              <a:spcAft>
                <a:spcPts val="0"/>
              </a:spcAft>
              <a:buClr>
                <a:srgbClr val="000000"/>
              </a:buClr>
              <a:buSzPts val="1400"/>
              <a:buFont typeface="Times"/>
              <a:buNone/>
            </a:pPr>
            <a:r>
              <a:rPr b="1" i="0" lang="en-US" sz="1400" u="none" cap="none" strike="noStrike">
                <a:solidFill>
                  <a:srgbClr val="000000"/>
                </a:solidFill>
                <a:latin typeface="Times"/>
                <a:ea typeface="Times"/>
                <a:cs typeface="Times"/>
                <a:sym typeface="Times"/>
              </a:rPr>
              <a:t>6.1 Model Performance Evaluation</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Technique:</a:t>
            </a:r>
            <a:r>
              <a:rPr b="0" i="0" lang="en-US" sz="1200" u="none" cap="none" strike="noStrike">
                <a:solidFill>
                  <a:srgbClr val="000000"/>
                </a:solidFill>
                <a:latin typeface="Times"/>
                <a:ea typeface="Times"/>
                <a:cs typeface="Times"/>
                <a:sym typeface="Times"/>
              </a:rPr>
              <a:t> Precision, Recall, F1-score, ROC-AUC</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Purpose:</a:t>
            </a:r>
            <a:r>
              <a:rPr b="0" i="0" lang="en-US" sz="1200" u="none" cap="none" strike="noStrike">
                <a:solidFill>
                  <a:srgbClr val="000000"/>
                </a:solidFill>
                <a:latin typeface="Times"/>
                <a:ea typeface="Times"/>
                <a:cs typeface="Times"/>
                <a:sym typeface="Times"/>
              </a:rPr>
              <a:t> Measure fraud detection model accuracy.</a:t>
            </a:r>
            <a:endParaRPr/>
          </a:p>
          <a:p>
            <a:pPr indent="-317500" lvl="0" marL="457200" marR="0" rtl="0" algn="l">
              <a:lnSpc>
                <a:spcPct val="100000"/>
              </a:lnSpc>
              <a:spcBef>
                <a:spcPts val="0"/>
              </a:spcBef>
              <a:spcAft>
                <a:spcPts val="0"/>
              </a:spcAft>
              <a:buClr>
                <a:srgbClr val="000000"/>
              </a:buClr>
              <a:buSzPts val="1200"/>
              <a:buFont typeface="Times"/>
              <a:buChar char="•"/>
            </a:pPr>
            <a:r>
              <a:rPr b="1" i="0" lang="en-US" sz="1200" u="none" cap="none" strike="noStrike">
                <a:solidFill>
                  <a:srgbClr val="000000"/>
                </a:solidFill>
                <a:latin typeface="Times"/>
                <a:ea typeface="Times"/>
                <a:cs typeface="Times"/>
                <a:sym typeface="Times"/>
              </a:rPr>
              <a:t>Implementation:</a:t>
            </a:r>
            <a:endParaRPr b="0" i="0" sz="1800" u="none" cap="none" strike="noStrike">
              <a:solidFill>
                <a:srgbClr val="000000"/>
              </a:solidFill>
              <a:latin typeface="Calibri"/>
              <a:ea typeface="Calibri"/>
              <a:cs typeface="Calibri"/>
              <a:sym typeface="Calibri"/>
            </a:endParaRPr>
          </a:p>
          <a:p>
            <a:pPr indent="-317500" lvl="1" marL="914400" marR="0" rtl="0" algn="l">
              <a:lnSpc>
                <a:spcPct val="100000"/>
              </a:lnSpc>
              <a:spcBef>
                <a:spcPts val="0"/>
              </a:spcBef>
              <a:spcAft>
                <a:spcPts val="0"/>
              </a:spcAft>
              <a:buClr>
                <a:srgbClr val="000000"/>
              </a:buClr>
              <a:buSzPts val="1200"/>
              <a:buFont typeface="Times"/>
              <a:buChar char="◦"/>
            </a:pPr>
            <a:r>
              <a:rPr b="0" i="0" lang="en-US" sz="1200" u="none" cap="none" strike="noStrike">
                <a:solidFill>
                  <a:srgbClr val="000000"/>
                </a:solidFill>
                <a:latin typeface="Times"/>
                <a:ea typeface="Times"/>
                <a:cs typeface="Times"/>
                <a:sym typeface="Times"/>
              </a:rPr>
              <a:t>Test models using </a:t>
            </a:r>
            <a:r>
              <a:rPr b="1" i="0" lang="en-US" sz="1200" u="none" cap="none" strike="noStrike">
                <a:solidFill>
                  <a:srgbClr val="000000"/>
                </a:solidFill>
                <a:latin typeface="Times"/>
                <a:ea typeface="Times"/>
                <a:cs typeface="Times"/>
                <a:sym typeface="Times"/>
              </a:rPr>
              <a:t>confusion matrices and classification reports</a:t>
            </a:r>
            <a:r>
              <a:rPr b="0" i="0" lang="en-US" sz="1200" u="none" cap="none" strike="noStrike">
                <a:solidFill>
                  <a:srgbClr val="000000"/>
                </a:solidFill>
                <a:latin typeface="Times"/>
                <a:ea typeface="Times"/>
                <a:cs typeface="Times"/>
                <a:sym typeface="Times"/>
              </a:rPr>
              <a:t>.</a:t>
            </a:r>
            <a:endParaRPr b="0" i="0" sz="1800" u="none" cap="none" strike="noStrike">
              <a:solidFill>
                <a:srgbClr val="000000"/>
              </a:solidFill>
              <a:latin typeface="Calibri"/>
              <a:ea typeface="Calibri"/>
              <a:cs typeface="Calibri"/>
              <a:sym typeface="Calibri"/>
            </a:endParaRPr>
          </a:p>
          <a:p>
            <a:pPr indent="-317500" lvl="1" marL="914400" marR="0" rtl="0" algn="l">
              <a:lnSpc>
                <a:spcPct val="100000"/>
              </a:lnSpc>
              <a:spcBef>
                <a:spcPts val="0"/>
              </a:spcBef>
              <a:spcAft>
                <a:spcPts val="0"/>
              </a:spcAft>
              <a:buClr>
                <a:srgbClr val="000000"/>
              </a:buClr>
              <a:buSzPts val="1200"/>
              <a:buFont typeface="Times"/>
              <a:buChar char="◦"/>
            </a:pPr>
            <a:r>
              <a:rPr b="0" i="0" lang="en-US" sz="1200" u="none" cap="none" strike="noStrike">
                <a:solidFill>
                  <a:srgbClr val="000000"/>
                </a:solidFill>
                <a:latin typeface="Times"/>
                <a:ea typeface="Times"/>
                <a:cs typeface="Times"/>
                <a:sym typeface="Times"/>
              </a:rPr>
              <a:t>Optimize models by </a:t>
            </a:r>
            <a:r>
              <a:rPr b="1" i="0" lang="en-US" sz="1200" u="none" cap="none" strike="noStrike">
                <a:solidFill>
                  <a:srgbClr val="000000"/>
                </a:solidFill>
                <a:latin typeface="Times"/>
                <a:ea typeface="Times"/>
                <a:cs typeface="Times"/>
                <a:sym typeface="Times"/>
              </a:rPr>
              <a:t>balancing false positives/negatives</a:t>
            </a:r>
            <a:r>
              <a:rPr b="0" i="0" lang="en-US" sz="1200" u="none" cap="none" strike="noStrike">
                <a:solidFill>
                  <a:srgbClr val="000000"/>
                </a:solidFill>
                <a:latin typeface="Times"/>
                <a:ea typeface="Times"/>
                <a:cs typeface="Times"/>
                <a:sym typeface="Times"/>
              </a:rPr>
              <a:t>.</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aphicFrame>
        <p:nvGraphicFramePr>
          <p:cNvPr id="135" name="Google Shape;135;p15"/>
          <p:cNvGraphicFramePr/>
          <p:nvPr/>
        </p:nvGraphicFramePr>
        <p:xfrm>
          <a:off x="524931" y="837516"/>
          <a:ext cx="3000000" cy="3000000"/>
        </p:xfrm>
        <a:graphic>
          <a:graphicData uri="http://schemas.openxmlformats.org/drawingml/2006/table">
            <a:tbl>
              <a:tblPr bandRow="1">
                <a:noFill/>
                <a:tableStyleId>{F64C4123-AAD4-4321-B332-8BBB68B84358}</a:tableStyleId>
              </a:tblPr>
              <a:tblGrid>
                <a:gridCol w="3154175"/>
                <a:gridCol w="3953100"/>
                <a:gridCol w="4034850"/>
              </a:tblGrid>
              <a:tr h="469125">
                <a:tc>
                  <a:txBody>
                    <a:bodyPr/>
                    <a:lstStyle/>
                    <a:p>
                      <a:pPr indent="0" lvl="0" marL="0" marR="0" rtl="0" algn="ctr">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Implementation Area</a:t>
                      </a:r>
                      <a:endParaRPr/>
                    </a:p>
                  </a:txBody>
                  <a:tcPr marT="12700" marB="12700" marR="12700" marL="12700" anchor="ctr"/>
                </a:tc>
                <a:tc>
                  <a:txBody>
                    <a:bodyPr/>
                    <a:lstStyle/>
                    <a:p>
                      <a:pPr indent="0" lvl="0" marL="0" marR="0" rtl="0" algn="ctr">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Techniques Used</a:t>
                      </a:r>
                      <a:endParaRPr/>
                    </a:p>
                  </a:txBody>
                  <a:tcPr marT="12700" marB="12700" marR="12700" marL="12700" anchor="ctr"/>
                </a:tc>
                <a:tc>
                  <a:txBody>
                    <a:bodyPr/>
                    <a:lstStyle/>
                    <a:p>
                      <a:pPr indent="0" lvl="0" marL="0" marR="0" rtl="0" algn="ctr">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Purpose</a:t>
                      </a:r>
                      <a:endParaRPr/>
                    </a:p>
                  </a:txBody>
                  <a:tcPr marT="12700" marB="12700" marR="12700" marL="12700" anchor="ctr"/>
                </a:tc>
              </a:tr>
              <a:tr h="469125">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Data Collection</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Selenium, BeautifulSoup, Scrapy</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Extract job listings from Naukri.com</a:t>
                      </a:r>
                      <a:endParaRPr/>
                    </a:p>
                  </a:txBody>
                  <a:tcPr marT="12700" marB="12700" marR="12700" marL="12700" anchor="ctr"/>
                </a:tc>
              </a:tr>
              <a:tr h="469125">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Feature Engineering</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TF-IDF, Word2Vec, FastText</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Extract meaningful job description features</a:t>
                      </a:r>
                      <a:endParaRPr/>
                    </a:p>
                  </a:txBody>
                  <a:tcPr marT="12700" marB="12700" marR="12700" marL="12700" anchor="ctr"/>
                </a:tc>
              </a:tr>
              <a:tr h="469125">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ML-Based Fraud Detection</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Random Forest, XGBoost, SVM</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Classify job posts as fraudulent or genuine</a:t>
                      </a:r>
                      <a:endParaRPr/>
                    </a:p>
                  </a:txBody>
                  <a:tcPr marT="12700" marB="12700" marR="12700" marL="12700" anchor="ctr"/>
                </a:tc>
              </a:tr>
              <a:tr h="469125">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Deep Learning-Based Detection</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LSTM, GRU, BERT</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Capture scam job posting patterns</a:t>
                      </a:r>
                      <a:endParaRPr/>
                    </a:p>
                  </a:txBody>
                  <a:tcPr marT="12700" marB="12700" marR="12700" marL="12700" anchor="ctr"/>
                </a:tc>
              </a:tr>
              <a:tr h="633050">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Chrome Extension Development</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JavaScript, React.js, Flask API</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Provide real-time fraud alerts to users</a:t>
                      </a:r>
                      <a:endParaRPr/>
                    </a:p>
                  </a:txBody>
                  <a:tcPr marT="12700" marB="12700" marR="12700" marL="12700" anchor="ctr"/>
                </a:tc>
              </a:tr>
              <a:tr h="633050">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Real-Time Learning</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Passive Aggressive Classifier, Online SVM</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Adapt fraud detection to new scam tactics</a:t>
                      </a:r>
                      <a:endParaRPr/>
                    </a:p>
                  </a:txBody>
                  <a:tcPr marT="12700" marB="12700" marR="12700" marL="12700" anchor="ctr"/>
                </a:tc>
              </a:tr>
              <a:tr h="469125">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Security &amp; Robustness</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Isolation Forest, Adversarial Training</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Detect anomalies and prevent attacks</a:t>
                      </a:r>
                      <a:endParaRPr/>
                    </a:p>
                  </a:txBody>
                  <a:tcPr marT="12700" marB="12700" marR="12700" marL="12700" anchor="ctr"/>
                </a:tc>
              </a:tr>
              <a:tr h="633050">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Performance Evaluation</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Precision, Recall, F1-score</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Measure accuracy of fraud detection models</a:t>
                      </a:r>
                      <a:endParaRPr/>
                    </a:p>
                  </a:txBody>
                  <a:tcPr marT="12700" marB="12700" marR="12700" marL="12700" anchor="ctr"/>
                </a:tc>
              </a:tr>
              <a:tr h="469125">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Deployment</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GoogleChrome Extension</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Deploy it to use it in real time</a:t>
                      </a:r>
                      <a:endParaRPr/>
                    </a:p>
                  </a:txBody>
                  <a:tcPr marT="12700" marB="12700" marR="12700" marL="12700"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6"/>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p>
            <a:pPr indent="0" lvl="0" marL="0" marR="0" rtl="0" algn="ctr">
              <a:lnSpc>
                <a:spcPct val="9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System Architecture</a:t>
            </a:r>
            <a:endParaRPr/>
          </a:p>
        </p:txBody>
      </p:sp>
      <p:pic>
        <p:nvPicPr>
          <p:cNvPr descr="WhatsApp Image 2025-02-13 at 22.55.02.jpeg" id="141" name="Google Shape;141;p16"/>
          <p:cNvPicPr preferRelativeResize="0"/>
          <p:nvPr/>
        </p:nvPicPr>
        <p:blipFill rotWithShape="1">
          <a:blip r:embed="rId3">
            <a:alphaModFix/>
          </a:blip>
          <a:srcRect b="0" l="0" r="0" t="0"/>
          <a:stretch/>
        </p:blipFill>
        <p:spPr>
          <a:xfrm>
            <a:off x="25400" y="2039937"/>
            <a:ext cx="12192000" cy="38195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aphicFrame>
        <p:nvGraphicFramePr>
          <p:cNvPr id="146" name="Google Shape;146;p17"/>
          <p:cNvGraphicFramePr/>
          <p:nvPr/>
        </p:nvGraphicFramePr>
        <p:xfrm>
          <a:off x="317711" y="863771"/>
          <a:ext cx="3000000" cy="3000000"/>
        </p:xfrm>
        <a:graphic>
          <a:graphicData uri="http://schemas.openxmlformats.org/drawingml/2006/table">
            <a:tbl>
              <a:tblPr bandRow="1">
                <a:noFill/>
                <a:tableStyleId>{F64C4123-AAD4-4321-B332-8BBB68B84358}</a:tableStyleId>
              </a:tblPr>
              <a:tblGrid>
                <a:gridCol w="1733750"/>
                <a:gridCol w="6243675"/>
                <a:gridCol w="3333850"/>
              </a:tblGrid>
              <a:tr h="334050">
                <a:tc>
                  <a:txBody>
                    <a:bodyPr/>
                    <a:lstStyle/>
                    <a:p>
                      <a:pPr indent="0" lvl="0" marL="0" marR="0" rtl="0" algn="ctr">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Pattern Type</a:t>
                      </a:r>
                      <a:endParaRPr/>
                    </a:p>
                  </a:txBody>
                  <a:tcPr marT="12700" marB="12700" marR="12700" marL="12700" anchor="ctr"/>
                </a:tc>
                <a:tc>
                  <a:txBody>
                    <a:bodyPr/>
                    <a:lstStyle/>
                    <a:p>
                      <a:pPr indent="0" lvl="0" marL="0" marR="0" rtl="0" algn="ctr">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Example Phrases in Fake Jobs</a:t>
                      </a:r>
                      <a:endParaRPr/>
                    </a:p>
                  </a:txBody>
                  <a:tcPr marT="12700" marB="12700" marR="12700" marL="12700" anchor="ctr"/>
                </a:tc>
                <a:tc>
                  <a:txBody>
                    <a:bodyPr/>
                    <a:lstStyle/>
                    <a:p>
                      <a:pPr indent="0" lvl="0" marL="0" marR="0" rtl="0" algn="ctr">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Why It’s Suspicious?</a:t>
                      </a:r>
                      <a:endParaRPr/>
                    </a:p>
                  </a:txBody>
                  <a:tcPr marT="12700" marB="12700" marR="12700" marL="12700" anchor="ctr"/>
                </a:tc>
              </a:tr>
              <a:tr h="538050">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Too Good to Be True</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"Earn ₹50,000 from home", "No experience required, instant hiring", "Work 2 hours a day &amp; get paid ₹10,000"</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Unrealistic salary or job benefits</a:t>
                      </a:r>
                      <a:endParaRPr/>
                    </a:p>
                  </a:txBody>
                  <a:tcPr marT="12700" marB="12700" marR="12700" marL="12700" anchor="ctr"/>
                </a:tc>
              </a:tr>
              <a:tr h="494425">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Upfront Payment Required</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"Pay security deposit before joining", "Processing fees ₹500 for training materials", "Purchase your work kit to start"</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Legitimate jobs don’t ask for upfront fees</a:t>
                      </a:r>
                      <a:endParaRPr/>
                    </a:p>
                  </a:txBody>
                  <a:tcPr marT="12700" marB="12700" marR="12700" marL="12700" anchor="ctr"/>
                </a:tc>
              </a:tr>
              <a:tr h="450800">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Urgency &amp; Pressure</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"Limited spots, apply now!", "Hurry, last date to apply today!", "Interview in 1 hour, confirm now!"</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Scammers create urgency to prevent critical thinking</a:t>
                      </a:r>
                      <a:endParaRPr/>
                    </a:p>
                  </a:txBody>
                  <a:tcPr marT="12700" marB="12700" marR="12700" marL="12700" anchor="ctr"/>
                </a:tc>
              </a:tr>
              <a:tr h="334050">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Generic Job Titles</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"Freelancer Needed", "Online Work Available", "Easy Typing Jobs"</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Lacks specific job roles or skills</a:t>
                      </a:r>
                      <a:endParaRPr/>
                    </a:p>
                  </a:txBody>
                  <a:tcPr marT="12700" marB="12700" marR="12700" marL="12700" anchor="ctr"/>
                </a:tc>
              </a:tr>
              <a:tr h="450800">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Suspicious Contact Details</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"Send details to WhatsApp", "HR: xyz@gmail.com", "Interviews via Telegram only"</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Professional companies use official emails &amp; structured hiring</a:t>
                      </a:r>
                      <a:endParaRPr/>
                    </a:p>
                  </a:txBody>
                  <a:tcPr marT="12700" marB="12700" marR="12700" marL="12700" anchor="ctr"/>
                </a:tc>
              </a:tr>
              <a:tr h="450800">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Poor Grammar &amp; Formatting</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"We is hiring you, very good salary", "Job avilable immedeately"</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Many scam posts have spelling &amp; grammar errors</a:t>
                      </a:r>
                      <a:endParaRPr/>
                    </a:p>
                  </a:txBody>
                  <a:tcPr marT="12700" marB="12700" marR="12700" marL="12700" anchor="ctr"/>
                </a:tc>
              </a:tr>
            </a:tbl>
          </a:graphicData>
        </a:graphic>
      </p:graphicFrame>
      <p:sp>
        <p:nvSpPr>
          <p:cNvPr id="147" name="Google Shape;147;p17"/>
          <p:cNvSpPr txBox="1"/>
          <p:nvPr/>
        </p:nvSpPr>
        <p:spPr>
          <a:xfrm>
            <a:off x="3699028" y="414638"/>
            <a:ext cx="3302063" cy="176377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Times"/>
              <a:buNone/>
            </a:pPr>
            <a:r>
              <a:rPr b="1" i="0" lang="en-US" sz="1800" u="none" cap="none" strike="noStrike">
                <a:solidFill>
                  <a:srgbClr val="000000"/>
                </a:solidFill>
                <a:latin typeface="Times"/>
                <a:ea typeface="Times"/>
                <a:cs typeface="Times"/>
                <a:sym typeface="Times"/>
              </a:rPr>
              <a:t>Keyword-Based Fraud Indicators</a:t>
            </a:r>
            <a:endParaRPr/>
          </a:p>
          <a:p>
            <a:pPr indent="0" lvl="0" marL="0" marR="0" rtl="0" algn="l">
              <a:lnSpc>
                <a:spcPct val="100000"/>
              </a:lnSpc>
              <a:spcBef>
                <a:spcPts val="1200"/>
              </a:spcBef>
              <a:spcAft>
                <a:spcPts val="0"/>
              </a:spcAft>
              <a:buClr>
                <a:srgbClr val="000000"/>
              </a:buClr>
              <a:buSzPts val="1800"/>
              <a:buFont typeface="Times"/>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808080"/>
              </a:buClr>
              <a:buSzPts val="1800"/>
              <a:buFont typeface="Times"/>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1400"/>
              </a:spcBef>
              <a:spcAft>
                <a:spcPts val="0"/>
              </a:spcAft>
              <a:buClr>
                <a:srgbClr val="000000"/>
              </a:buClr>
              <a:buSzPts val="1800"/>
              <a:buFont typeface="Times"/>
              <a:buNone/>
            </a:pPr>
            <a:r>
              <a:t/>
            </a:r>
            <a:endParaRPr b="0" i="0" sz="1800" u="none" cap="none" strike="noStrike">
              <a:solidFill>
                <a:srgbClr val="000000"/>
              </a:solidFill>
              <a:latin typeface="Calibri"/>
              <a:ea typeface="Calibri"/>
              <a:cs typeface="Calibri"/>
              <a:sym typeface="Calibri"/>
            </a:endParaRPr>
          </a:p>
        </p:txBody>
      </p:sp>
      <p:graphicFrame>
        <p:nvGraphicFramePr>
          <p:cNvPr id="148" name="Google Shape;148;p17"/>
          <p:cNvGraphicFramePr/>
          <p:nvPr/>
        </p:nvGraphicFramePr>
        <p:xfrm>
          <a:off x="795863" y="4691336"/>
          <a:ext cx="3000000" cy="3000000"/>
        </p:xfrm>
        <a:graphic>
          <a:graphicData uri="http://schemas.openxmlformats.org/drawingml/2006/table">
            <a:tbl>
              <a:tblPr bandRow="1">
                <a:noFill/>
                <a:tableStyleId>{F64C4123-AAD4-4321-B332-8BBB68B84358}</a:tableStyleId>
              </a:tblPr>
              <a:tblGrid>
                <a:gridCol w="1989000"/>
                <a:gridCol w="4439150"/>
                <a:gridCol w="4273725"/>
              </a:tblGrid>
              <a:tr h="250250">
                <a:tc>
                  <a:txBody>
                    <a:bodyPr/>
                    <a:lstStyle/>
                    <a:p>
                      <a:pPr indent="0" lvl="0" marL="0" marR="0" rtl="0" algn="ctr">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Feature</a:t>
                      </a:r>
                      <a:endParaRPr/>
                    </a:p>
                  </a:txBody>
                  <a:tcPr marT="12700" marB="12700" marR="12700" marL="12700" anchor="ctr"/>
                </a:tc>
                <a:tc>
                  <a:txBody>
                    <a:bodyPr/>
                    <a:lstStyle/>
                    <a:p>
                      <a:pPr indent="0" lvl="0" marL="0" marR="0" rtl="0" algn="ctr">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Real Job Posting</a:t>
                      </a:r>
                      <a:endParaRPr/>
                    </a:p>
                  </a:txBody>
                  <a:tcPr marT="12700" marB="12700" marR="12700" marL="12700" anchor="ctr"/>
                </a:tc>
                <a:tc>
                  <a:txBody>
                    <a:bodyPr/>
                    <a:lstStyle/>
                    <a:p>
                      <a:pPr indent="0" lvl="0" marL="0" marR="0" rtl="0" algn="ctr">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Fake Job Posting</a:t>
                      </a:r>
                      <a:endParaRPr/>
                    </a:p>
                  </a:txBody>
                  <a:tcPr marT="12700" marB="12700" marR="12700" marL="12700" anchor="ctr"/>
                </a:tc>
              </a:tr>
              <a:tr h="337675">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Job Title</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"Software Engineer – Backend (Python, AWS)"</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"Hiring Now! Work from Home – ₹50,000"</a:t>
                      </a:r>
                      <a:endParaRPr/>
                    </a:p>
                  </a:txBody>
                  <a:tcPr marT="12700" marB="12700" marR="12700" marL="12700" anchor="ctr"/>
                </a:tc>
              </a:tr>
              <a:tr h="337675">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Company Name</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Infosys Ltd, Wipro, Amazon</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"XYZ Work Solutions Pvt. Ltd." (Fake name)</a:t>
                      </a:r>
                      <a:endParaRPr/>
                    </a:p>
                  </a:txBody>
                  <a:tcPr marT="12700" marB="12700" marR="12700" marL="12700" anchor="ctr"/>
                </a:tc>
              </a:tr>
              <a:tr h="250250">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Job Description</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Clear, specific tasks &amp; responsibilities</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Vague, generic terms like "simple work"</a:t>
                      </a:r>
                      <a:endParaRPr/>
                    </a:p>
                  </a:txBody>
                  <a:tcPr marT="12700" marB="12700" marR="12700" marL="12700" anchor="ctr"/>
                </a:tc>
              </a:tr>
              <a:tr h="250250">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Contact Details</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Official company email (e.g., hr@infosys.com)</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Gmail/Yahoo email or WhatsApp number</a:t>
                      </a:r>
                      <a:endParaRPr/>
                    </a:p>
                  </a:txBody>
                  <a:tcPr marT="12700" marB="12700" marR="12700" marL="12700" anchor="ctr"/>
                </a:tc>
              </a:tr>
              <a:tr h="337675">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Application Process</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Company portal, LinkedIn, or recruitment firm</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"Message on WhatsApp for instant interview"</a:t>
                      </a:r>
                      <a:endParaRPr/>
                    </a:p>
                  </a:txBody>
                  <a:tcPr marT="12700" marB="12700" marR="12700" marL="12700" anchor="ctr"/>
                </a:tc>
              </a:tr>
            </a:tbl>
          </a:graphicData>
        </a:graphic>
      </p:graphicFrame>
      <p:sp>
        <p:nvSpPr>
          <p:cNvPr id="149" name="Google Shape;149;p17"/>
          <p:cNvSpPr txBox="1"/>
          <p:nvPr/>
        </p:nvSpPr>
        <p:spPr>
          <a:xfrm>
            <a:off x="2964784" y="4196288"/>
            <a:ext cx="4770550" cy="83743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Times"/>
              <a:buNone/>
            </a:pPr>
            <a:r>
              <a:rPr b="1" i="0" lang="en-US" sz="1800" u="none" cap="none" strike="noStrike">
                <a:solidFill>
                  <a:srgbClr val="000000"/>
                </a:solidFill>
                <a:latin typeface="Times"/>
                <a:ea typeface="Times"/>
                <a:cs typeface="Times"/>
                <a:sym typeface="Times"/>
              </a:rPr>
              <a:t>Structural Differences in Fake vs. Real Job Posts</a:t>
            </a:r>
            <a:endParaRPr/>
          </a:p>
          <a:p>
            <a:pPr indent="0" lvl="0" marL="0" marR="0" rtl="0" algn="l">
              <a:lnSpc>
                <a:spcPct val="100000"/>
              </a:lnSpc>
              <a:spcBef>
                <a:spcPts val="0"/>
              </a:spcBef>
              <a:spcAft>
                <a:spcPts val="0"/>
              </a:spcAft>
              <a:buClr>
                <a:srgbClr val="808080"/>
              </a:buClr>
              <a:buSzPts val="1800"/>
              <a:buFont typeface="Times"/>
              <a:buNone/>
            </a:pPr>
            <a:r>
              <a:t/>
            </a:r>
            <a:endParaRPr b="1" i="0" sz="1800" u="none" cap="none" strike="noStrike">
              <a:solidFill>
                <a:srgbClr val="000000"/>
              </a:solidFill>
              <a:latin typeface="Times"/>
              <a:ea typeface="Times"/>
              <a:cs typeface="Times"/>
              <a:sym typeface="Time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8"/>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p>
            <a:pPr indent="0" lvl="0" marL="0" marR="0" rtl="0" algn="ctr">
              <a:lnSpc>
                <a:spcPct val="9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Project SDG</a:t>
            </a:r>
            <a:endParaRPr/>
          </a:p>
        </p:txBody>
      </p:sp>
      <p:sp>
        <p:nvSpPr>
          <p:cNvPr id="155" name="Google Shape;155;p18"/>
          <p:cNvSpPr txBox="1"/>
          <p:nvPr/>
        </p:nvSpPr>
        <p:spPr>
          <a:xfrm>
            <a:off x="1519481" y="1437512"/>
            <a:ext cx="9424852" cy="3556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200"/>
              <a:buFont typeface="Times"/>
              <a:buNone/>
            </a:pPr>
            <a:r>
              <a:rPr b="1" i="0" lang="en-US" sz="2200" u="none" cap="none" strike="noStrike">
                <a:solidFill>
                  <a:srgbClr val="000000"/>
                </a:solidFill>
                <a:latin typeface="Times"/>
                <a:ea typeface="Times"/>
                <a:cs typeface="Times"/>
                <a:sym typeface="Times"/>
              </a:rPr>
              <a:t>SDG 8 (Sustainable Development Goal 8: Decent Work and Economic Growth)</a:t>
            </a:r>
            <a:endParaRPr/>
          </a:p>
        </p:txBody>
      </p:sp>
      <p:sp>
        <p:nvSpPr>
          <p:cNvPr id="156" name="Google Shape;156;p18"/>
          <p:cNvSpPr txBox="1"/>
          <p:nvPr/>
        </p:nvSpPr>
        <p:spPr>
          <a:xfrm>
            <a:off x="902122" y="2037000"/>
            <a:ext cx="10917342" cy="2286001"/>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Clr>
                <a:srgbClr val="000000"/>
              </a:buClr>
              <a:buSzPts val="1400"/>
              <a:buFont typeface="Times"/>
              <a:buNone/>
            </a:pPr>
            <a:r>
              <a:rPr b="1" i="0" lang="en-US" sz="1400" u="none" cap="none" strike="noStrike">
                <a:solidFill>
                  <a:srgbClr val="000000"/>
                </a:solidFill>
                <a:latin typeface="Times"/>
                <a:ea typeface="Times"/>
                <a:cs typeface="Times"/>
                <a:sym typeface="Times"/>
              </a:rPr>
              <a:t>Sustainable Development Goal 8 (SDG 8) aims to promote sustained, inclusive, and sustainable economic growth, full and productive employment, and decent work for all.</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1200"/>
              </a:spcBef>
              <a:spcAft>
                <a:spcPts val="0"/>
              </a:spcAft>
              <a:buClr>
                <a:srgbClr val="000000"/>
              </a:buClr>
              <a:buSzPts val="1400"/>
              <a:buFont typeface="Times"/>
              <a:buNone/>
            </a:pPr>
            <a:r>
              <a:rPr b="0" i="0" lang="en-US" sz="1400" u="none" cap="none" strike="noStrike">
                <a:solidFill>
                  <a:srgbClr val="000000"/>
                </a:solidFill>
                <a:latin typeface="Times"/>
                <a:ea typeface="Times"/>
                <a:cs typeface="Times"/>
                <a:sym typeface="Times"/>
              </a:rPr>
              <a:t>A major challenge to achieving </a:t>
            </a:r>
            <a:r>
              <a:rPr b="1" i="0" lang="en-US" sz="1400" u="none" cap="none" strike="noStrike">
                <a:solidFill>
                  <a:srgbClr val="000000"/>
                </a:solidFill>
                <a:latin typeface="Times"/>
                <a:ea typeface="Times"/>
                <a:cs typeface="Times"/>
                <a:sym typeface="Times"/>
              </a:rPr>
              <a:t>decent work</a:t>
            </a:r>
            <a:r>
              <a:rPr b="0" i="0" lang="en-US" sz="1400" u="none" cap="none" strike="noStrike">
                <a:solidFill>
                  <a:srgbClr val="000000"/>
                </a:solidFill>
                <a:latin typeface="Times"/>
                <a:ea typeface="Times"/>
                <a:cs typeface="Times"/>
                <a:sym typeface="Times"/>
              </a:rPr>
              <a:t> is the </a:t>
            </a:r>
            <a:r>
              <a:rPr b="1" i="0" lang="en-US" sz="1400" u="none" cap="none" strike="noStrike">
                <a:solidFill>
                  <a:srgbClr val="000000"/>
                </a:solidFill>
                <a:latin typeface="Times"/>
                <a:ea typeface="Times"/>
                <a:cs typeface="Times"/>
                <a:sym typeface="Times"/>
              </a:rPr>
              <a:t>rise of fraudulent job postings</a:t>
            </a:r>
            <a:r>
              <a:rPr b="0" i="0" lang="en-US" sz="1400" u="none" cap="none" strike="noStrike">
                <a:solidFill>
                  <a:srgbClr val="000000"/>
                </a:solidFill>
                <a:latin typeface="Times"/>
                <a:ea typeface="Times"/>
                <a:cs typeface="Times"/>
                <a:sym typeface="Times"/>
              </a:rPr>
              <a:t>, which exploit job seekers, leading to </a:t>
            </a:r>
            <a:r>
              <a:rPr b="1" i="0" lang="en-US" sz="1400" u="none" cap="none" strike="noStrike">
                <a:solidFill>
                  <a:srgbClr val="000000"/>
                </a:solidFill>
                <a:latin typeface="Times"/>
                <a:ea typeface="Times"/>
                <a:cs typeface="Times"/>
                <a:sym typeface="Times"/>
              </a:rPr>
              <a:t>financial loss, identity theft, and employment scams</a:t>
            </a:r>
            <a:r>
              <a:rPr b="0" i="0" lang="en-US" sz="1400" u="none" cap="none" strike="noStrike">
                <a:solidFill>
                  <a:srgbClr val="000000"/>
                </a:solidFill>
                <a:latin typeface="Times"/>
                <a:ea typeface="Times"/>
                <a:cs typeface="Times"/>
                <a:sym typeface="Times"/>
              </a:rPr>
              <a:t>. </a:t>
            </a:r>
            <a:r>
              <a:rPr b="1" i="0" lang="en-US" sz="1400" u="none" cap="none" strike="noStrike">
                <a:solidFill>
                  <a:srgbClr val="000000"/>
                </a:solidFill>
                <a:latin typeface="Times"/>
                <a:ea typeface="Times"/>
                <a:cs typeface="Times"/>
                <a:sym typeface="Times"/>
              </a:rPr>
              <a:t>Scam job postings discourage employment efforts, disproportionately affecting vulnerable job seekers, fresh graduates, and low-income individuals.</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1200"/>
              </a:spcBef>
              <a:spcAft>
                <a:spcPts val="0"/>
              </a:spcAft>
              <a:buClr>
                <a:srgbClr val="000000"/>
              </a:buClr>
              <a:buSzPts val="1400"/>
              <a:buFont typeface="Times"/>
              <a:buNone/>
            </a:pPr>
            <a:r>
              <a:rPr b="0" i="0" lang="en-US" sz="1400" u="none" cap="none" strike="noStrike">
                <a:solidFill>
                  <a:srgbClr val="000000"/>
                </a:solidFill>
                <a:latin typeface="Times"/>
                <a:ea typeface="Times"/>
                <a:cs typeface="Times"/>
                <a:sym typeface="Times"/>
              </a:rPr>
              <a:t>To address this challenge, our project, </a:t>
            </a:r>
            <a:r>
              <a:rPr b="1" i="0" lang="en-US" sz="1400" u="none" cap="none" strike="noStrike">
                <a:solidFill>
                  <a:srgbClr val="000000"/>
                </a:solidFill>
                <a:latin typeface="Times"/>
                <a:ea typeface="Times"/>
                <a:cs typeface="Times"/>
                <a:sym typeface="Times"/>
              </a:rPr>
              <a:t>"AI-Augmented Chrome Extension for Proactive Detection of Deceptive Job Listings on Naukri.com,"</a:t>
            </a:r>
            <a:r>
              <a:rPr b="0" i="0" lang="en-US" sz="1400" u="none" cap="none" strike="noStrike">
                <a:solidFill>
                  <a:srgbClr val="000000"/>
                </a:solidFill>
                <a:latin typeface="Times"/>
                <a:ea typeface="Times"/>
                <a:cs typeface="Times"/>
                <a:sym typeface="Times"/>
              </a:rPr>
              <a:t> is designed to </a:t>
            </a:r>
            <a:r>
              <a:rPr b="1" i="0" lang="en-US" sz="1400" u="none" cap="none" strike="noStrike">
                <a:solidFill>
                  <a:srgbClr val="000000"/>
                </a:solidFill>
                <a:latin typeface="Times"/>
                <a:ea typeface="Times"/>
                <a:cs typeface="Times"/>
                <a:sym typeface="Times"/>
              </a:rPr>
              <a:t>detect and prevent fraudulent job advertisements, ensuring safer and more trustworthy employment opportunities</a:t>
            </a:r>
            <a:r>
              <a:rPr b="0" i="0" lang="en-US" sz="1400" u="none" cap="none" strike="noStrike">
                <a:solidFill>
                  <a:srgbClr val="000000"/>
                </a:solidFill>
                <a:latin typeface="Times"/>
                <a:ea typeface="Times"/>
                <a:cs typeface="Times"/>
                <a:sym typeface="Times"/>
              </a:rPr>
              <a:t>.</a:t>
            </a:r>
            <a:endParaRPr b="0" i="0" sz="1800" u="none" cap="none" strike="noStrike">
              <a:solidFill>
                <a:srgbClr val="000000"/>
              </a:solidFill>
              <a:latin typeface="Calibri"/>
              <a:ea typeface="Calibri"/>
              <a:cs typeface="Calibri"/>
              <a:sym typeface="Calibri"/>
            </a:endParaRPr>
          </a:p>
        </p:txBody>
      </p:sp>
      <p:graphicFrame>
        <p:nvGraphicFramePr>
          <p:cNvPr id="157" name="Google Shape;157;p18"/>
          <p:cNvGraphicFramePr/>
          <p:nvPr/>
        </p:nvGraphicFramePr>
        <p:xfrm>
          <a:off x="1147573" y="4324062"/>
          <a:ext cx="3000000" cy="3000000"/>
        </p:xfrm>
        <a:graphic>
          <a:graphicData uri="http://schemas.openxmlformats.org/drawingml/2006/table">
            <a:tbl>
              <a:tblPr bandRow="1">
                <a:noFill/>
                <a:tableStyleId>{F64C4123-AAD4-4321-B332-8BBB68B84358}</a:tableStyleId>
              </a:tblPr>
              <a:tblGrid>
                <a:gridCol w="4836300"/>
                <a:gridCol w="5590125"/>
              </a:tblGrid>
              <a:tr h="361025">
                <a:tc>
                  <a:txBody>
                    <a:bodyPr/>
                    <a:lstStyle/>
                    <a:p>
                      <a:pPr indent="0" lvl="0" marL="0" marR="0" rtl="0" algn="ctr">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SDG 8 Target</a:t>
                      </a:r>
                      <a:endParaRPr/>
                    </a:p>
                  </a:txBody>
                  <a:tcPr marT="12700" marB="12700" marR="12700" marL="12700" anchor="ctr"/>
                </a:tc>
                <a:tc>
                  <a:txBody>
                    <a:bodyPr/>
                    <a:lstStyle/>
                    <a:p>
                      <a:pPr indent="0" lvl="0" marL="0" marR="0" rtl="0" algn="ctr">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How Our Project Contributes</a:t>
                      </a:r>
                      <a:endParaRPr/>
                    </a:p>
                  </a:txBody>
                  <a:tcPr marT="12700" marB="12700" marR="12700" marL="12700" anchor="ctr"/>
                </a:tc>
              </a:tr>
              <a:tr h="361025">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8.5 - Full and productive employment for all</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b="0" lang="en-US" sz="1200" u="none" cap="none" strike="noStrike"/>
                        <a:t>Prevents job fraud, ensuring </a:t>
                      </a:r>
                      <a:r>
                        <a:rPr b="1" lang="en-US" sz="1200" u="none" cap="none" strike="noStrike">
                          <a:latin typeface="Times"/>
                          <a:ea typeface="Times"/>
                          <a:cs typeface="Times"/>
                          <a:sym typeface="Times"/>
                        </a:rPr>
                        <a:t>genuine opportunities for job seekers</a:t>
                      </a:r>
                      <a:endParaRPr/>
                    </a:p>
                  </a:txBody>
                  <a:tcPr marT="12700" marB="12700" marR="12700" marL="12700" anchor="ctr"/>
                </a:tc>
              </a:tr>
              <a:tr h="361025">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8.7 - End forced labor and human trafficking</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b="0" lang="en-US" sz="1200" u="none" cap="none" strike="noStrike"/>
                        <a:t>Detects scams related to </a:t>
                      </a:r>
                      <a:r>
                        <a:rPr b="1" lang="en-US" sz="1200" u="none" cap="none" strike="noStrike">
                          <a:latin typeface="Times"/>
                          <a:ea typeface="Times"/>
                          <a:cs typeface="Times"/>
                          <a:sym typeface="Times"/>
                        </a:rPr>
                        <a:t>exploitation, fake employment, and financial fraud</a:t>
                      </a:r>
                      <a:endParaRPr/>
                    </a:p>
                  </a:txBody>
                  <a:tcPr marT="12700" marB="12700" marR="12700" marL="12700" anchor="ctr"/>
                </a:tc>
              </a:tr>
              <a:tr h="487175">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8.8 - Protect labor rights and promote safe working environments</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Identifies fraudulent job postings that violate </a:t>
                      </a:r>
                      <a:r>
                        <a:rPr b="1" lang="en-US" sz="1200" u="none" cap="none" strike="noStrike"/>
                        <a:t>fair work policies</a:t>
                      </a:r>
                      <a:endParaRPr/>
                    </a:p>
                  </a:txBody>
                  <a:tcPr marT="12700" marB="12700" marR="12700" marL="12700" anchor="ctr"/>
                </a:tc>
              </a:tr>
              <a:tr h="487175">
                <a:tc>
                  <a:txBody>
                    <a:bodyPr/>
                    <a:lstStyle/>
                    <a:p>
                      <a:pPr indent="0" lvl="0" marL="0" marR="0" rtl="0" algn="l">
                        <a:lnSpc>
                          <a:spcPct val="100000"/>
                        </a:lnSpc>
                        <a:spcBef>
                          <a:spcPts val="0"/>
                        </a:spcBef>
                        <a:spcAft>
                          <a:spcPts val="0"/>
                        </a:spcAft>
                        <a:buClr>
                          <a:schemeClr val="dk1"/>
                        </a:buClr>
                        <a:buSzPts val="1200"/>
                        <a:buFont typeface="Times"/>
                        <a:buNone/>
                      </a:pPr>
                      <a:r>
                        <a:rPr b="1" lang="en-US" sz="1200" u="none" cap="none" strike="noStrike">
                          <a:latin typeface="Times"/>
                          <a:ea typeface="Times"/>
                          <a:cs typeface="Times"/>
                          <a:sym typeface="Times"/>
                        </a:rPr>
                        <a:t>8.10 - Strengthen financial institutions and inclusion</a:t>
                      </a:r>
                      <a:endParaRPr/>
                    </a:p>
                  </a:txBody>
                  <a:tcPr marT="12700" marB="12700" marR="12700" marL="12700" anchor="ct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Prevents </a:t>
                      </a:r>
                      <a:r>
                        <a:rPr b="1" lang="en-US" sz="1200" u="none" cap="none" strike="noStrike"/>
                        <a:t>monetary fraud in job recruitment</a:t>
                      </a:r>
                      <a:r>
                        <a:rPr lang="en-US" sz="1200" u="none" cap="none" strike="noStrike">
                          <a:latin typeface="Times"/>
                          <a:ea typeface="Times"/>
                          <a:cs typeface="Times"/>
                          <a:sym typeface="Times"/>
                        </a:rPr>
                        <a:t> that targets vulnerable individuals</a:t>
                      </a:r>
                      <a:endParaRPr/>
                    </a:p>
                  </a:txBody>
                  <a:tcPr marT="12700" marB="12700" marR="12700" marL="1270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1264171" y="100331"/>
            <a:ext cx="8981527" cy="650719"/>
          </a:xfrm>
          <a:prstGeom prst="rect">
            <a:avLst/>
          </a:prstGeom>
          <a:noFill/>
          <a:ln>
            <a:noFill/>
          </a:ln>
        </p:spPr>
        <p:txBody>
          <a:bodyPr anchorCtr="0" anchor="ctr" bIns="45700" lIns="45700" spcFirstLastPara="1" rIns="45700" wrap="square" tIns="45700">
            <a:normAutofit/>
          </a:bodyPr>
          <a:lstStyle/>
          <a:p>
            <a:pPr indent="0" lvl="0" marL="0" marR="0" rtl="0" algn="ctr">
              <a:lnSpc>
                <a:spcPct val="90000"/>
              </a:lnSpc>
              <a:spcBef>
                <a:spcPts val="0"/>
              </a:spcBef>
              <a:spcAft>
                <a:spcPts val="0"/>
              </a:spcAft>
              <a:buClr>
                <a:srgbClr val="000000"/>
              </a:buClr>
              <a:buSzPts val="3900"/>
              <a:buFont typeface="Calibri"/>
              <a:buNone/>
            </a:pPr>
            <a:r>
              <a:rPr lang="en-US" sz="3900"/>
              <a:t>Plan of action (Timeline)</a:t>
            </a:r>
            <a:endParaRPr/>
          </a:p>
        </p:txBody>
      </p:sp>
      <p:pic>
        <p:nvPicPr>
          <p:cNvPr descr="fake_job_post_detection_2025-02-21_11.17pm.png" id="163" name="Google Shape;163;p19"/>
          <p:cNvPicPr preferRelativeResize="0"/>
          <p:nvPr/>
        </p:nvPicPr>
        <p:blipFill rotWithShape="1">
          <a:blip r:embed="rId3">
            <a:alphaModFix/>
          </a:blip>
          <a:srcRect b="0" l="0" r="0" t="0"/>
          <a:stretch/>
        </p:blipFill>
        <p:spPr>
          <a:xfrm>
            <a:off x="1043786" y="702277"/>
            <a:ext cx="9654108" cy="60265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p>
            <a:pPr indent="0" lvl="0" marL="0" marR="0" rtl="0" algn="ctr">
              <a:lnSpc>
                <a:spcPct val="9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Abstract</a:t>
            </a:r>
            <a:endParaRPr/>
          </a:p>
        </p:txBody>
      </p:sp>
      <p:sp>
        <p:nvSpPr>
          <p:cNvPr id="58" name="Google Shape;58;p2"/>
          <p:cNvSpPr txBox="1"/>
          <p:nvPr>
            <p:ph idx="1" type="body"/>
          </p:nvPr>
        </p:nvSpPr>
        <p:spPr>
          <a:xfrm>
            <a:off x="838200" y="1825625"/>
            <a:ext cx="10515600" cy="4351338"/>
          </a:xfrm>
          <a:prstGeom prst="rect">
            <a:avLst/>
          </a:prstGeom>
          <a:noFill/>
          <a:ln>
            <a:noFill/>
          </a:ln>
        </p:spPr>
        <p:txBody>
          <a:bodyPr anchorCtr="0" anchor="t" bIns="45700" lIns="45700" spcFirstLastPara="1" rIns="45700" wrap="square" tIns="45700">
            <a:normAutofit/>
          </a:bodyPr>
          <a:lstStyle/>
          <a:p>
            <a:pPr indent="0" lvl="0" marL="0" rtl="0" algn="just">
              <a:lnSpc>
                <a:spcPct val="100000"/>
              </a:lnSpc>
              <a:spcBef>
                <a:spcPts val="0"/>
              </a:spcBef>
              <a:spcAft>
                <a:spcPts val="0"/>
              </a:spcAft>
              <a:buClr>
                <a:srgbClr val="000000"/>
              </a:buClr>
              <a:buSzPts val="1700"/>
              <a:buFont typeface="Times"/>
              <a:buNone/>
            </a:pPr>
            <a:r>
              <a:rPr lang="en-US" sz="1700">
                <a:latin typeface="Times"/>
                <a:ea typeface="Times"/>
                <a:cs typeface="Times"/>
                <a:sym typeface="Times"/>
              </a:rPr>
              <a:t>The rapid growth of online job portals like Naukri.com has made job searching more accessible, but it has also led to an increase in deceptive job listings, exposing job seekers to fraud, scams, and misinformation. Many fraudulent employers exploit job seekers by posting misleading job descriptions, demanding upfront payments, or collecting personal data for malicious purposes. To mitigate this issue, we propose an AI-augmented Chrome extension that proactively detects and flags potentially deceptive job postings, enhancing job seekers' security and trust in online recruitment.</a:t>
            </a:r>
            <a:endParaRPr/>
          </a:p>
          <a:p>
            <a:pPr indent="0" lvl="0" marL="0" rtl="0" algn="just">
              <a:lnSpc>
                <a:spcPct val="100000"/>
              </a:lnSpc>
              <a:spcBef>
                <a:spcPts val="1200"/>
              </a:spcBef>
              <a:spcAft>
                <a:spcPts val="0"/>
              </a:spcAft>
              <a:buClr>
                <a:srgbClr val="000000"/>
              </a:buClr>
              <a:buSzPts val="1700"/>
              <a:buFont typeface="Times"/>
              <a:buNone/>
            </a:pPr>
            <a:r>
              <a:rPr lang="en-US" sz="1700">
                <a:latin typeface="Times"/>
                <a:ea typeface="Times"/>
                <a:cs typeface="Times"/>
                <a:sym typeface="Times"/>
              </a:rPr>
              <a:t>Our solution integrates natural language processing (NLP) and machine learning (ML) algorithms to analyze job descriptions, employer details, and other relevant factors to assess the credibility of job listings in real time. The extension will provide users with alerts, risk scores, and insights based on historical data, common scam indicators, and user feedback. A continuously evolving dataset will improve detection accuracy over time through adaptive learning mechanisms. Additionally, the system will incorporate a user reporting feature, allowing job seekers to flag suspicious listings, further strengthening the accuracy of fraudulent job identification.</a:t>
            </a:r>
            <a:endParaRPr/>
          </a:p>
          <a:p>
            <a:pPr indent="0" lvl="0" marL="0" rtl="0" algn="just">
              <a:lnSpc>
                <a:spcPct val="100000"/>
              </a:lnSpc>
              <a:spcBef>
                <a:spcPts val="0"/>
              </a:spcBef>
              <a:spcAft>
                <a:spcPts val="0"/>
              </a:spcAft>
              <a:buClr>
                <a:srgbClr val="000000"/>
              </a:buClr>
              <a:buSzPts val="1700"/>
              <a:buFont typeface="Times"/>
              <a:buNone/>
            </a:pPr>
            <a:r>
              <a:rPr lang="en-US" sz="1700">
                <a:latin typeface="Times"/>
                <a:ea typeface="Times"/>
                <a:cs typeface="Times"/>
                <a:sym typeface="Times"/>
              </a:rPr>
              <a:t>Our extension empowers job seekers with valuable insights, helping them make informed decisions while reducing their exposure to fraudulent opportunities. Ultimately, this solution contributes to a safer and more trustworthy digital recruitment ecosystem.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p>
            <a:pPr indent="0" lvl="0" marL="0" marR="0" rtl="0" algn="ctr">
              <a:lnSpc>
                <a:spcPct val="9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References</a:t>
            </a:r>
            <a:endParaRPr/>
          </a:p>
        </p:txBody>
      </p:sp>
      <p:sp>
        <p:nvSpPr>
          <p:cNvPr id="169" name="Google Shape;169;p20"/>
          <p:cNvSpPr txBox="1"/>
          <p:nvPr>
            <p:ph idx="1" type="body"/>
          </p:nvPr>
        </p:nvSpPr>
        <p:spPr>
          <a:xfrm>
            <a:off x="700047" y="1745035"/>
            <a:ext cx="10515601" cy="4351339"/>
          </a:xfrm>
          <a:prstGeom prst="rect">
            <a:avLst/>
          </a:prstGeom>
          <a:noFill/>
          <a:ln>
            <a:noFill/>
          </a:ln>
        </p:spPr>
        <p:txBody>
          <a:bodyPr anchorCtr="0" anchor="t" bIns="45700" lIns="45700" spcFirstLastPara="1" rIns="45700" wrap="square" tIns="45700">
            <a:normAutofit/>
          </a:bodyPr>
          <a:lstStyle/>
          <a:p>
            <a:pPr indent="-120315" lvl="0" marL="120315" rtl="0" algn="l">
              <a:lnSpc>
                <a:spcPct val="100000"/>
              </a:lnSpc>
              <a:spcBef>
                <a:spcPts val="0"/>
              </a:spcBef>
              <a:spcAft>
                <a:spcPts val="0"/>
              </a:spcAft>
              <a:buClr>
                <a:srgbClr val="000000"/>
              </a:buClr>
              <a:buSzPts val="1200"/>
              <a:buFont typeface="Times"/>
              <a:buChar char="•"/>
            </a:pPr>
            <a:r>
              <a:rPr b="1" i="0" lang="en-US"/>
              <a:t>United Nations (2023).</a:t>
            </a:r>
            <a:r>
              <a:rPr i="0" lang="en-US"/>
              <a:t> </a:t>
            </a:r>
            <a:r>
              <a:rPr i="1" lang="en-US" sz="1200">
                <a:latin typeface="Times"/>
                <a:ea typeface="Times"/>
                <a:cs typeface="Times"/>
                <a:sym typeface="Times"/>
              </a:rPr>
              <a:t>Sustainable Development Goal 8: Decent Work and Economic Growth.</a:t>
            </a:r>
            <a:r>
              <a:rPr i="0" lang="en-US"/>
              <a:t> [Online]. Available: </a:t>
            </a:r>
            <a:r>
              <a:rPr i="0" lang="en-US" u="sng">
                <a:solidFill>
                  <a:srgbClr val="0000EE"/>
                </a:solidFill>
                <a:hlinkClick r:id="rId3">
                  <a:extLst>
                    <a:ext uri="{A12FA001-AC4F-418D-AE19-62706E023703}">
                      <ahyp:hlinkClr val="tx"/>
                    </a:ext>
                  </a:extLst>
                </a:hlinkClick>
              </a:rPr>
              <a:t>https://sdgs.un.org/goals/goal8</a:t>
            </a:r>
            <a:endParaRPr i="0"/>
          </a:p>
          <a:p>
            <a:pPr indent="-120315" lvl="0" marL="120315" rtl="0" algn="l">
              <a:lnSpc>
                <a:spcPct val="100000"/>
              </a:lnSpc>
              <a:spcBef>
                <a:spcPts val="1200"/>
              </a:spcBef>
              <a:spcAft>
                <a:spcPts val="0"/>
              </a:spcAft>
              <a:buClr>
                <a:srgbClr val="000000"/>
              </a:buClr>
              <a:buSzPts val="1200"/>
              <a:buFont typeface="Times"/>
              <a:buChar char="•"/>
            </a:pPr>
            <a:r>
              <a:rPr b="1" i="0" lang="en-US"/>
              <a:t>International Labour Organization (ILO) (2023).</a:t>
            </a:r>
            <a:r>
              <a:rPr i="0" lang="en-US"/>
              <a:t> </a:t>
            </a:r>
            <a:r>
              <a:rPr i="1" lang="en-US" sz="1200">
                <a:latin typeface="Times"/>
                <a:ea typeface="Times"/>
                <a:cs typeface="Times"/>
                <a:sym typeface="Times"/>
              </a:rPr>
              <a:t>World Employment and Social Outlook: Trends 2023.</a:t>
            </a:r>
            <a:r>
              <a:rPr i="0" lang="en-US"/>
              <a:t> [Online]. Available: </a:t>
            </a:r>
            <a:r>
              <a:rPr i="0" lang="en-US" u="sng">
                <a:solidFill>
                  <a:srgbClr val="0000EE"/>
                </a:solidFill>
                <a:hlinkClick r:id="rId4">
                  <a:extLst>
                    <a:ext uri="{A12FA001-AC4F-418D-AE19-62706E023703}">
                      <ahyp:hlinkClr val="tx"/>
                    </a:ext>
                  </a:extLst>
                </a:hlinkClick>
              </a:rPr>
              <a:t>https://www.ilo.org</a:t>
            </a:r>
            <a:endParaRPr i="0"/>
          </a:p>
          <a:p>
            <a:pPr indent="-120315" lvl="0" marL="120315" rtl="0" algn="l">
              <a:lnSpc>
                <a:spcPct val="100000"/>
              </a:lnSpc>
              <a:spcBef>
                <a:spcPts val="1200"/>
              </a:spcBef>
              <a:spcAft>
                <a:spcPts val="0"/>
              </a:spcAft>
              <a:buClr>
                <a:srgbClr val="000000"/>
              </a:buClr>
              <a:buSzPts val="1200"/>
              <a:buFont typeface="Times"/>
              <a:buChar char="•"/>
            </a:pPr>
            <a:r>
              <a:rPr b="1" i="0" lang="en-US"/>
              <a:t>European Commission (2022).</a:t>
            </a:r>
            <a:r>
              <a:rPr i="0" lang="en-US"/>
              <a:t> </a:t>
            </a:r>
            <a:r>
              <a:rPr i="1" lang="en-US" sz="1200">
                <a:latin typeface="Times"/>
                <a:ea typeface="Times"/>
                <a:cs typeface="Times"/>
                <a:sym typeface="Times"/>
              </a:rPr>
              <a:t>AI and Trust in Digital Employment: Ensuring Fair Recruitment Practices.</a:t>
            </a:r>
            <a:r>
              <a:rPr i="0" lang="en-US"/>
              <a:t> [Online]. Available: </a:t>
            </a:r>
            <a:r>
              <a:rPr i="0" lang="en-US" u="sng">
                <a:solidFill>
                  <a:srgbClr val="0000EE"/>
                </a:solidFill>
                <a:hlinkClick r:id="rId5">
                  <a:extLst>
                    <a:ext uri="{A12FA001-AC4F-418D-AE19-62706E023703}">
                      <ahyp:hlinkClr val="tx"/>
                    </a:ext>
                  </a:extLst>
                </a:hlinkClick>
              </a:rPr>
              <a:t>https://digital-strategy.ec.europa.eu</a:t>
            </a:r>
            <a:endParaRPr i="0"/>
          </a:p>
          <a:p>
            <a:pPr indent="-120315" lvl="0" marL="120315" rtl="0" algn="l">
              <a:lnSpc>
                <a:spcPct val="100000"/>
              </a:lnSpc>
              <a:spcBef>
                <a:spcPts val="1200"/>
              </a:spcBef>
              <a:spcAft>
                <a:spcPts val="0"/>
              </a:spcAft>
              <a:buClr>
                <a:srgbClr val="000000"/>
              </a:buClr>
              <a:buSzPts val="1200"/>
              <a:buFont typeface="Times"/>
              <a:buChar char="•"/>
            </a:pPr>
            <a:r>
              <a:rPr b="1" i="0" lang="en-US"/>
              <a:t>Zhang, J., Liu, S., &amp; Yu, H. (2021).</a:t>
            </a:r>
            <a:r>
              <a:rPr i="0" lang="en-US"/>
              <a:t> </a:t>
            </a:r>
            <a:r>
              <a:rPr i="1" lang="en-US" sz="1200">
                <a:latin typeface="Times"/>
                <a:ea typeface="Times"/>
                <a:cs typeface="Times"/>
                <a:sym typeface="Times"/>
              </a:rPr>
              <a:t>AI-Powered Fake Job Detection: A Deep Learning Approach to Employment Fraud Prevention.</a:t>
            </a:r>
            <a:r>
              <a:rPr i="0" lang="en-US"/>
              <a:t> </a:t>
            </a:r>
            <a:r>
              <a:rPr i="1" lang="en-US" sz="1200">
                <a:latin typeface="Times"/>
                <a:ea typeface="Times"/>
                <a:cs typeface="Times"/>
                <a:sym typeface="Times"/>
              </a:rPr>
              <a:t>Journal of Artificial Intelligence Research</a:t>
            </a:r>
            <a:r>
              <a:rPr i="0" lang="en-US"/>
              <a:t>, 65(3), 432-456.</a:t>
            </a:r>
            <a:endParaRPr i="0"/>
          </a:p>
          <a:p>
            <a:pPr indent="-120315" lvl="0" marL="120315" rtl="0" algn="l">
              <a:lnSpc>
                <a:spcPct val="100000"/>
              </a:lnSpc>
              <a:spcBef>
                <a:spcPts val="1200"/>
              </a:spcBef>
              <a:spcAft>
                <a:spcPts val="0"/>
              </a:spcAft>
              <a:buClr>
                <a:srgbClr val="000000"/>
              </a:buClr>
              <a:buSzPts val="1200"/>
              <a:buFont typeface="Times"/>
              <a:buChar char="•"/>
            </a:pPr>
            <a:r>
              <a:rPr b="1" i="0" lang="en-US"/>
              <a:t>Kumar, R., Gupta, P., &amp; Singh, V. (2020).</a:t>
            </a:r>
            <a:r>
              <a:rPr i="0" lang="en-US"/>
              <a:t> </a:t>
            </a:r>
            <a:r>
              <a:rPr i="1" lang="en-US" sz="1200">
                <a:latin typeface="Times"/>
                <a:ea typeface="Times"/>
                <a:cs typeface="Times"/>
                <a:sym typeface="Times"/>
              </a:rPr>
              <a:t>Employment Scams in Online Recruitment Portals: Analysis and Prevention Using Machine Learning.</a:t>
            </a:r>
            <a:r>
              <a:rPr i="0" lang="en-US"/>
              <a:t> </a:t>
            </a:r>
            <a:r>
              <a:rPr i="1" lang="en-US" sz="1200">
                <a:latin typeface="Times"/>
                <a:ea typeface="Times"/>
                <a:cs typeface="Times"/>
                <a:sym typeface="Times"/>
              </a:rPr>
              <a:t>IEEE Transactions on Computational Social Systems</a:t>
            </a:r>
            <a:r>
              <a:rPr i="0" lang="en-US"/>
              <a:t>, 7(2), 289-303.</a:t>
            </a:r>
            <a:endParaRPr i="0"/>
          </a:p>
          <a:p>
            <a:pPr indent="-120315" lvl="0" marL="120315" rtl="0" algn="l">
              <a:lnSpc>
                <a:spcPct val="100000"/>
              </a:lnSpc>
              <a:spcBef>
                <a:spcPts val="1200"/>
              </a:spcBef>
              <a:spcAft>
                <a:spcPts val="0"/>
              </a:spcAft>
              <a:buClr>
                <a:srgbClr val="000000"/>
              </a:buClr>
              <a:buSzPts val="1200"/>
              <a:buFont typeface="Times"/>
              <a:buChar char="•"/>
            </a:pPr>
            <a:r>
              <a:rPr b="1" i="0" lang="en-US"/>
              <a:t>Goyal, A., Sharma, K., &amp; Patel, R. (2019).</a:t>
            </a:r>
            <a:r>
              <a:rPr i="0" lang="en-US"/>
              <a:t> </a:t>
            </a:r>
            <a:r>
              <a:rPr i="1" lang="en-US" sz="1200">
                <a:latin typeface="Times"/>
                <a:ea typeface="Times"/>
                <a:cs typeface="Times"/>
                <a:sym typeface="Times"/>
              </a:rPr>
              <a:t>Job Scam Detection in Online Hiring: A Hybrid Approach Using NLP and Classification Models.</a:t>
            </a:r>
            <a:r>
              <a:rPr i="0" lang="en-US"/>
              <a:t> </a:t>
            </a:r>
            <a:r>
              <a:rPr i="1" lang="en-US" sz="1200">
                <a:latin typeface="Times"/>
                <a:ea typeface="Times"/>
                <a:cs typeface="Times"/>
                <a:sym typeface="Times"/>
              </a:rPr>
              <a:t>Proceedings of the International Conference on Artificial Intelligence &amp; Security (AISEC),</a:t>
            </a:r>
            <a:r>
              <a:rPr i="0" lang="en-US"/>
              <a:t> 215-223.</a:t>
            </a:r>
            <a:endParaRPr i="0"/>
          </a:p>
          <a:p>
            <a:pPr indent="-120315" lvl="0" marL="120315" rtl="0" algn="l">
              <a:lnSpc>
                <a:spcPct val="100000"/>
              </a:lnSpc>
              <a:spcBef>
                <a:spcPts val="1200"/>
              </a:spcBef>
              <a:spcAft>
                <a:spcPts val="0"/>
              </a:spcAft>
              <a:buClr>
                <a:srgbClr val="000000"/>
              </a:buClr>
              <a:buSzPts val="1200"/>
              <a:buFont typeface="Times"/>
              <a:buChar char="•"/>
            </a:pPr>
            <a:r>
              <a:rPr b="1" i="0" lang="en-US"/>
              <a:t>UNODC (United Nations Office on Drugs and Crime) (2023).</a:t>
            </a:r>
            <a:r>
              <a:rPr i="0" lang="en-US"/>
              <a:t> </a:t>
            </a:r>
            <a:r>
              <a:rPr i="1" lang="en-US" sz="1200">
                <a:latin typeface="Times"/>
                <a:ea typeface="Times"/>
                <a:cs typeface="Times"/>
                <a:sym typeface="Times"/>
              </a:rPr>
              <a:t>Online Job Fraud and Human Trafficking: A Growing Threat to Fair Employment.</a:t>
            </a:r>
            <a:r>
              <a:rPr i="0" lang="en-US"/>
              <a:t> [Online]. Available: </a:t>
            </a:r>
            <a:r>
              <a:rPr i="0" lang="en-US" u="sng">
                <a:solidFill>
                  <a:srgbClr val="0000EE"/>
                </a:solidFill>
                <a:hlinkClick r:id="rId6">
                  <a:extLst>
                    <a:ext uri="{A12FA001-AC4F-418D-AE19-62706E023703}">
                      <ahyp:hlinkClr val="tx"/>
                    </a:ext>
                  </a:extLst>
                </a:hlinkClick>
              </a:rPr>
              <a:t>https://www.unodc.org</a:t>
            </a:r>
            <a:endParaRPr i="0"/>
          </a:p>
          <a:p>
            <a:pPr indent="-120315" lvl="0" marL="120315" rtl="0" algn="l">
              <a:lnSpc>
                <a:spcPct val="100000"/>
              </a:lnSpc>
              <a:spcBef>
                <a:spcPts val="1200"/>
              </a:spcBef>
              <a:spcAft>
                <a:spcPts val="0"/>
              </a:spcAft>
              <a:buClr>
                <a:srgbClr val="000000"/>
              </a:buClr>
              <a:buSzPts val="1200"/>
              <a:buFont typeface="Times"/>
              <a:buChar char="•"/>
            </a:pPr>
            <a:r>
              <a:rPr b="1" i="0" lang="en-US"/>
              <a:t>World Economic Forum (2022).</a:t>
            </a:r>
            <a:r>
              <a:rPr i="0" lang="en-US"/>
              <a:t> </a:t>
            </a:r>
            <a:r>
              <a:rPr i="1" lang="en-US" sz="1200">
                <a:latin typeface="Times"/>
                <a:ea typeface="Times"/>
                <a:cs typeface="Times"/>
                <a:sym typeface="Times"/>
              </a:rPr>
              <a:t>The Role of AI in Ethical Job Recruitment and Fraud Prevention.</a:t>
            </a:r>
            <a:r>
              <a:rPr i="0" lang="en-US"/>
              <a:t> [Online]. Available: </a:t>
            </a:r>
            <a:r>
              <a:rPr i="0" lang="en-US" u="sng">
                <a:solidFill>
                  <a:srgbClr val="0000EE"/>
                </a:solidFill>
                <a:hlinkClick r:id="rId7">
                  <a:extLst>
                    <a:ext uri="{A12FA001-AC4F-418D-AE19-62706E023703}">
                      <ahyp:hlinkClr val="tx"/>
                    </a:ext>
                  </a:extLst>
                </a:hlinkClick>
              </a:rPr>
              <a:t>https://www.weforum.org</a:t>
            </a:r>
            <a:endParaRPr i="0"/>
          </a:p>
          <a:p>
            <a:pPr indent="-120315" lvl="0" marL="120315" rtl="0" algn="l">
              <a:lnSpc>
                <a:spcPct val="100000"/>
              </a:lnSpc>
              <a:spcBef>
                <a:spcPts val="1200"/>
              </a:spcBef>
              <a:spcAft>
                <a:spcPts val="0"/>
              </a:spcAft>
              <a:buClr>
                <a:srgbClr val="000000"/>
              </a:buClr>
              <a:buSzPts val="1200"/>
              <a:buFont typeface="Times"/>
              <a:buChar char="•"/>
            </a:pPr>
            <a:r>
              <a:rPr b="1" i="0" lang="en-US"/>
              <a:t>Singh, A., Verma, T., &amp; Pandey, P. (2022).</a:t>
            </a:r>
            <a:r>
              <a:rPr i="0" lang="en-US"/>
              <a:t> </a:t>
            </a:r>
            <a:r>
              <a:rPr i="1" lang="en-US" sz="1200">
                <a:latin typeface="Times"/>
                <a:ea typeface="Times"/>
                <a:cs typeface="Times"/>
                <a:sym typeface="Times"/>
              </a:rPr>
              <a:t>Detection of Fraudulent Job Listings Using Natural Language Processing and Machine Learning.</a:t>
            </a:r>
            <a:r>
              <a:rPr i="0" lang="en-US"/>
              <a:t> </a:t>
            </a:r>
            <a:r>
              <a:rPr i="1" lang="en-US" sz="1200">
                <a:latin typeface="Times"/>
                <a:ea typeface="Times"/>
                <a:cs typeface="Times"/>
                <a:sym typeface="Times"/>
              </a:rPr>
              <a:t>Computers &amp; Security, 115</a:t>
            </a:r>
            <a:r>
              <a:rPr i="0" lang="en-US"/>
              <a:t>, 102629.</a:t>
            </a:r>
            <a:endParaRPr i="0"/>
          </a:p>
          <a:p>
            <a:pPr indent="-120315" lvl="0" marL="120315" rtl="0" algn="l">
              <a:lnSpc>
                <a:spcPct val="100000"/>
              </a:lnSpc>
              <a:spcBef>
                <a:spcPts val="1200"/>
              </a:spcBef>
              <a:spcAft>
                <a:spcPts val="0"/>
              </a:spcAft>
              <a:buClr>
                <a:srgbClr val="000000"/>
              </a:buClr>
              <a:buSzPts val="1200"/>
              <a:buFont typeface="Times"/>
              <a:buChar char="•"/>
            </a:pPr>
            <a:r>
              <a:rPr b="1" i="0" lang="en-US"/>
              <a:t>Chen, H., &amp; Zhao, L. (2021).</a:t>
            </a:r>
            <a:r>
              <a:rPr i="0" lang="en-US"/>
              <a:t> </a:t>
            </a:r>
            <a:r>
              <a:rPr i="1" lang="en-US" sz="1200">
                <a:latin typeface="Times"/>
                <a:ea typeface="Times"/>
                <a:cs typeface="Times"/>
                <a:sym typeface="Times"/>
              </a:rPr>
              <a:t>Scam Job Detection on Employment Platforms Using BERT-Based Transformers.</a:t>
            </a:r>
            <a:r>
              <a:rPr i="0" lang="en-US"/>
              <a:t> </a:t>
            </a:r>
            <a:r>
              <a:rPr i="1" lang="en-US" sz="1200">
                <a:latin typeface="Times"/>
                <a:ea typeface="Times"/>
                <a:cs typeface="Times"/>
                <a:sym typeface="Times"/>
              </a:rPr>
              <a:t>IEEE Transactions on Neural Networks and Learning Systems</a:t>
            </a:r>
            <a:r>
              <a:rPr i="0" lang="en-US"/>
              <a:t>, 32(7), 2019-2032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1011555" y="3429000"/>
            <a:ext cx="10515601" cy="1325563"/>
          </a:xfrm>
          <a:prstGeom prst="rect">
            <a:avLst/>
          </a:prstGeom>
          <a:noFill/>
          <a:ln>
            <a:noFill/>
          </a:ln>
        </p:spPr>
        <p:txBody>
          <a:bodyPr anchorCtr="0" anchor="ctr" bIns="45700" lIns="45700" spcFirstLastPara="1" rIns="45700" wrap="square" tIns="45700">
            <a:normAutofit/>
          </a:bodyPr>
          <a:lstStyle/>
          <a:p>
            <a:pPr indent="0" lvl="0" marL="0" marR="0" rtl="0" algn="ctr">
              <a:lnSpc>
                <a:spcPct val="9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3"/>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p>
            <a:pPr indent="0" lvl="0" marL="0" marR="0" rtl="0" algn="ctr">
              <a:lnSpc>
                <a:spcPct val="9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Introduction</a:t>
            </a:r>
            <a:endParaRPr/>
          </a:p>
        </p:txBody>
      </p:sp>
      <p:sp>
        <p:nvSpPr>
          <p:cNvPr id="64" name="Google Shape;64;p3"/>
          <p:cNvSpPr txBox="1"/>
          <p:nvPr>
            <p:ph idx="1" type="body"/>
          </p:nvPr>
        </p:nvSpPr>
        <p:spPr>
          <a:xfrm>
            <a:off x="421668" y="1572344"/>
            <a:ext cx="11374064" cy="4836763"/>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1587"/>
              <a:buFont typeface="Times New Roman"/>
              <a:buNone/>
            </a:pPr>
            <a:r>
              <a:rPr lang="en-US" sz="1587">
                <a:latin typeface="Times New Roman"/>
                <a:ea typeface="Times New Roman"/>
                <a:cs typeface="Times New Roman"/>
                <a:sym typeface="Times New Roman"/>
              </a:rPr>
              <a:t>With the increasing reliance on online job portals like Naukri.com, job seekers are frequently exposed to fraudulent and deceptive job listings. Scammers exploit these platforms by posting misleading job descriptions, collecting personal data, demanding upfront payments, or impersonating legitimate companies. Traditional rule-based filtering mechanisms on job portals often fail to detect evolving fraud patterns, making it necessary to integrate advanced AI-driven solutions for proactive scam detection.</a:t>
            </a:r>
            <a:endParaRPr/>
          </a:p>
          <a:p>
            <a:pPr indent="0" lvl="0" marL="0" rtl="0" algn="l">
              <a:lnSpc>
                <a:spcPct val="100000"/>
              </a:lnSpc>
              <a:spcBef>
                <a:spcPts val="800"/>
              </a:spcBef>
              <a:spcAft>
                <a:spcPts val="0"/>
              </a:spcAft>
              <a:buClr>
                <a:srgbClr val="000000"/>
              </a:buClr>
              <a:buSzPts val="1587"/>
              <a:buFont typeface="Times New Roman"/>
              <a:buNone/>
            </a:pPr>
            <a:r>
              <a:rPr lang="en-US" sz="1587">
                <a:latin typeface="Times New Roman"/>
                <a:ea typeface="Times New Roman"/>
                <a:cs typeface="Times New Roman"/>
                <a:sym typeface="Times New Roman"/>
              </a:rPr>
              <a:t>Our project proposes an AI-augmented Chrome extension that utilizes machine learning (ML) and natural language processing (NLP) techniques to identify potentially deceptive job postings. The system will leverage a combination of supervised and unsupervised learning models, including logistic regression, random forests, and deep learning-based transformers like BERT for text classification. Feature extraction will involve analyzing job descriptions, employer credibility, salary anomalies, and other metadata, utilizing techniques such as TF-IDF (Term Frequency-Inverse Document Frequency), word embeddings (Word2Vec, FastText), and sentiment analysis. The model will be trained on a dataset of verified legitimate and fraudulent job postings, ensuring robust classification capabilities.</a:t>
            </a:r>
            <a:endParaRPr/>
          </a:p>
          <a:p>
            <a:pPr indent="0" lvl="0" marL="0" rtl="0" algn="l">
              <a:lnSpc>
                <a:spcPct val="100000"/>
              </a:lnSpc>
              <a:spcBef>
                <a:spcPts val="800"/>
              </a:spcBef>
              <a:spcAft>
                <a:spcPts val="0"/>
              </a:spcAft>
              <a:buClr>
                <a:srgbClr val="000000"/>
              </a:buClr>
              <a:buSzPts val="1587"/>
              <a:buFont typeface="Times New Roman"/>
              <a:buNone/>
            </a:pPr>
            <a:r>
              <a:rPr lang="en-US" sz="1587">
                <a:latin typeface="Times New Roman"/>
                <a:ea typeface="Times New Roman"/>
                <a:cs typeface="Times New Roman"/>
                <a:sym typeface="Times New Roman"/>
              </a:rPr>
              <a:t>Additionally, an anomaly detection mechanism using clustering algorithms like DBSCAN or Isolation Forest will identify suspicious patterns in job postings that do not align with standard recruitment practices. A real-time risk scoring system, based on ensemble learning techniques, will provide users with alerts and insights about the credibility of job listings. The extension will also incorporate a user feedback loop, where flagged job postings contribute to continuous model retraining, enhancing the system’s accuracy over time.</a:t>
            </a:r>
            <a:endParaRPr/>
          </a:p>
          <a:p>
            <a:pPr indent="0" lvl="0" marL="0" rtl="0" algn="l">
              <a:lnSpc>
                <a:spcPct val="100000"/>
              </a:lnSpc>
              <a:spcBef>
                <a:spcPts val="800"/>
              </a:spcBef>
              <a:spcAft>
                <a:spcPts val="0"/>
              </a:spcAft>
              <a:buClr>
                <a:srgbClr val="000000"/>
              </a:buClr>
              <a:buSzPts val="1587"/>
              <a:buFont typeface="Times New Roman"/>
              <a:buNone/>
            </a:pPr>
            <a:r>
              <a:rPr lang="en-US" sz="1587">
                <a:latin typeface="Times New Roman"/>
                <a:ea typeface="Times New Roman"/>
                <a:cs typeface="Times New Roman"/>
                <a:sym typeface="Times New Roman"/>
              </a:rPr>
              <a:t>By integrating AI-driven classification models, real-time text analysis, and adaptive learning mechanisms, our solution aims to create a secure and transparent job search experience. This project not only empowers job seekers with critical insights but also contributes to a more resilient digital recruitment ecosystem by proactively mitigating online job fraud.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4"/>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p>
            <a:pPr indent="0" lvl="0" marL="0" marR="0" rtl="0" algn="ctr">
              <a:lnSpc>
                <a:spcPct val="9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Literature Survey</a:t>
            </a:r>
            <a:endParaRPr/>
          </a:p>
        </p:txBody>
      </p:sp>
      <p:graphicFrame>
        <p:nvGraphicFramePr>
          <p:cNvPr id="70" name="Google Shape;70;p4"/>
          <p:cNvGraphicFramePr/>
          <p:nvPr/>
        </p:nvGraphicFramePr>
        <p:xfrm>
          <a:off x="203305" y="1820065"/>
          <a:ext cx="3000000" cy="3000000"/>
        </p:xfrm>
        <a:graphic>
          <a:graphicData uri="http://schemas.openxmlformats.org/drawingml/2006/table">
            <a:tbl>
              <a:tblPr>
                <a:noFill/>
                <a:tableStyleId>{F64C4123-AAD4-4321-B332-8BBB68B84358}</a:tableStyleId>
              </a:tblPr>
              <a:tblGrid>
                <a:gridCol w="820875"/>
                <a:gridCol w="3976150"/>
                <a:gridCol w="3902900"/>
                <a:gridCol w="2901300"/>
              </a:tblGrid>
              <a:tr h="624200">
                <a:tc>
                  <a:txBody>
                    <a:bodyPr/>
                    <a:lstStyle/>
                    <a:p>
                      <a:pPr indent="0" lvl="0" marL="0" marR="0" rtl="0" algn="l">
                        <a:lnSpc>
                          <a:spcPct val="107000"/>
                        </a:lnSpc>
                        <a:spcBef>
                          <a:spcPts val="0"/>
                        </a:spcBef>
                        <a:spcAft>
                          <a:spcPts val="0"/>
                        </a:spcAft>
                        <a:buClr>
                          <a:schemeClr val="dk1"/>
                        </a:buClr>
                        <a:buSzPts val="1100"/>
                        <a:buFont typeface="Calibri"/>
                        <a:buNone/>
                      </a:pPr>
                      <a:r>
                        <a:rPr b="1" lang="en-US" sz="1100" u="none" cap="none" strike="noStrike"/>
                        <a:t>S. No</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85725" lvl="0" marL="0" marR="0" rtl="0" algn="ctr">
                        <a:lnSpc>
                          <a:spcPct val="107000"/>
                        </a:lnSpc>
                        <a:spcBef>
                          <a:spcPts val="0"/>
                        </a:spcBef>
                        <a:spcAft>
                          <a:spcPts val="0"/>
                        </a:spcAft>
                        <a:buClr>
                          <a:schemeClr val="dk1"/>
                        </a:buClr>
                        <a:buSzPts val="1100"/>
                        <a:buFont typeface="Calibri"/>
                        <a:buNone/>
                      </a:pPr>
                      <a:r>
                        <a:rPr b="1" lang="en-US" sz="1100" u="none" cap="none" strike="noStrike"/>
                        <a:t>Title</a:t>
                      </a:r>
                      <a:endParaRPr/>
                    </a:p>
                    <a:p>
                      <a:pPr indent="85725" lvl="0" marL="0" marR="0" rtl="0" algn="ctr">
                        <a:lnSpc>
                          <a:spcPct val="107000"/>
                        </a:lnSpc>
                        <a:spcBef>
                          <a:spcPts val="800"/>
                        </a:spcBef>
                        <a:spcAft>
                          <a:spcPts val="0"/>
                        </a:spcAft>
                        <a:buClr>
                          <a:schemeClr val="dk1"/>
                        </a:buClr>
                        <a:buSzPts val="1000"/>
                        <a:buFont typeface="Calibri"/>
                        <a:buNone/>
                      </a:pPr>
                      <a:r>
                        <a:rPr i="1" lang="en-US" sz="1000" u="none" cap="none" strike="noStrike"/>
                        <a:t>(Name of the journal, author and publication details)</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85725" lvl="0" marL="0" marR="0" rtl="0" algn="ctr">
                        <a:lnSpc>
                          <a:spcPct val="107000"/>
                        </a:lnSpc>
                        <a:spcBef>
                          <a:spcPts val="0"/>
                        </a:spcBef>
                        <a:spcAft>
                          <a:spcPts val="0"/>
                        </a:spcAft>
                        <a:buClr>
                          <a:schemeClr val="dk1"/>
                        </a:buClr>
                        <a:buSzPts val="1100"/>
                        <a:buFont typeface="Calibri"/>
                        <a:buNone/>
                      </a:pPr>
                      <a:r>
                        <a:rPr b="1" lang="en-US" sz="1100" u="none" cap="none" strike="noStrike"/>
                        <a:t>Methodology</a:t>
                      </a:r>
                      <a:endParaRPr/>
                    </a:p>
                    <a:p>
                      <a:pPr indent="85725" lvl="0" marL="0" marR="0" rtl="0" algn="ctr">
                        <a:lnSpc>
                          <a:spcPct val="107000"/>
                        </a:lnSpc>
                        <a:spcBef>
                          <a:spcPts val="800"/>
                        </a:spcBef>
                        <a:spcAft>
                          <a:spcPts val="0"/>
                        </a:spcAft>
                        <a:buClr>
                          <a:schemeClr val="dk1"/>
                        </a:buClr>
                        <a:buSzPts val="1000"/>
                        <a:buFont typeface="Calibri"/>
                        <a:buNone/>
                      </a:pPr>
                      <a:r>
                        <a:rPr i="1" lang="en-US" sz="1000" u="none" cap="none" strike="noStrike"/>
                        <a:t>(Provide a Summary of key studies and their findings)</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85725" lvl="0" marL="0" marR="0" rtl="0" algn="l">
                        <a:lnSpc>
                          <a:spcPct val="107000"/>
                        </a:lnSpc>
                        <a:spcBef>
                          <a:spcPts val="0"/>
                        </a:spcBef>
                        <a:spcAft>
                          <a:spcPts val="0"/>
                        </a:spcAft>
                        <a:buClr>
                          <a:schemeClr val="dk1"/>
                        </a:buClr>
                        <a:buSzPts val="1100"/>
                        <a:buFont typeface="Calibri"/>
                        <a:buNone/>
                      </a:pPr>
                      <a:r>
                        <a:rPr b="1" lang="en-US" sz="1100" u="none" cap="none" strike="noStrike"/>
                        <a:t>Identification of gaps and limitations.</a:t>
                      </a:r>
                      <a:endParaRPr/>
                    </a:p>
                    <a:p>
                      <a:pPr indent="85725" lvl="0" marL="0" marR="0" rtl="0" algn="ctr">
                        <a:lnSpc>
                          <a:spcPct val="107000"/>
                        </a:lnSpc>
                        <a:spcBef>
                          <a:spcPts val="800"/>
                        </a:spcBef>
                        <a:spcAft>
                          <a:spcPts val="0"/>
                        </a:spcAft>
                        <a:buClr>
                          <a:schemeClr val="dk1"/>
                        </a:buClr>
                        <a:buSzPts val="1000"/>
                        <a:buFont typeface="Calibri"/>
                        <a:buNone/>
                      </a:pPr>
                      <a:r>
                        <a:rPr i="1" lang="en-US" sz="1000" u="none" cap="none" strike="noStrike"/>
                        <a:t>(Identify the limitations of the Research Paper)</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r h="245100">
                <a:tc>
                  <a:txBody>
                    <a:bodyPr/>
                    <a:lstStyle/>
                    <a:p>
                      <a:pPr indent="0" lvl="0" marL="0" marR="0" rtl="0" algn="l">
                        <a:lnSpc>
                          <a:spcPct val="107000"/>
                        </a:lnSpc>
                        <a:spcBef>
                          <a:spcPts val="0"/>
                        </a:spcBef>
                        <a:spcAft>
                          <a:spcPts val="0"/>
                        </a:spcAft>
                        <a:buClr>
                          <a:schemeClr val="dk1"/>
                        </a:buClr>
                        <a:buSzPts val="1100"/>
                        <a:buFont typeface="Calibri"/>
                        <a:buNone/>
                      </a:pPr>
                      <a:r>
                        <a:rPr lang="en-US" sz="1100" u="none" cap="none" strike="noStrike"/>
                        <a:t>1</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chemeClr val="dk1"/>
                        </a:buClr>
                        <a:buSzPts val="1200"/>
                        <a:buFont typeface="Times New Roman"/>
                        <a:buNone/>
                      </a:pPr>
                      <a:r>
                        <a:rPr lang="en-US" sz="1200" u="none" cap="none" strike="noStrike">
                          <a:latin typeface="Times New Roman"/>
                          <a:ea typeface="Times New Roman"/>
                          <a:cs typeface="Times New Roman"/>
                          <a:sym typeface="Times New Roman"/>
                        </a:rPr>
                        <a:t>A Performance Evaluation of Machine Learning-Based Streaming Spam Tweets Detection </a:t>
                      </a:r>
                      <a:r>
                        <a:rPr i="1" lang="en-US" sz="1200" u="none" cap="none" strike="noStrike"/>
                        <a:t>2023</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120315" lvl="0" marL="120315"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Evaluates various </a:t>
                      </a:r>
                      <a:r>
                        <a:rPr b="1" lang="en-US" sz="1200" u="none" cap="none" strike="noStrike"/>
                        <a:t>machine learning</a:t>
                      </a:r>
                      <a:r>
                        <a:rPr lang="en-US" sz="1200" u="none" cap="none" strike="noStrike">
                          <a:latin typeface="Times"/>
                          <a:ea typeface="Times"/>
                          <a:cs typeface="Times"/>
                          <a:sym typeface="Times"/>
                        </a:rPr>
                        <a:t> algorithms (Random Forest, Decision Trees, SVM, k-NN, Naïve Bayes).</a:t>
                      </a:r>
                      <a:endParaRPr/>
                    </a:p>
                    <a:p>
                      <a:pPr indent="-120315" lvl="0" marL="120315" marR="0" rtl="0" algn="l">
                        <a:lnSpc>
                          <a:spcPct val="100000"/>
                        </a:lnSpc>
                        <a:spcBef>
                          <a:spcPts val="0"/>
                        </a:spcBef>
                        <a:spcAft>
                          <a:spcPts val="0"/>
                        </a:spcAft>
                        <a:buClr>
                          <a:schemeClr val="dk1"/>
                        </a:buClr>
                        <a:buSzPts val="1200"/>
                        <a:buFont typeface="Times"/>
                        <a:buChar char="•"/>
                      </a:pPr>
                      <a:r>
                        <a:rPr b="0" lang="en-US" sz="1200" u="none" cap="none" strike="noStrike"/>
                        <a:t>Uses </a:t>
                      </a:r>
                      <a:r>
                        <a:rPr b="1" lang="en-US" sz="1200" u="none" cap="none" strike="noStrike">
                          <a:latin typeface="Times"/>
                          <a:ea typeface="Times"/>
                          <a:cs typeface="Times"/>
                          <a:sym typeface="Times"/>
                        </a:rPr>
                        <a:t>Twitter Streaming API</a:t>
                      </a:r>
                      <a:r>
                        <a:rPr b="0" lang="en-US" sz="1200" u="none" cap="none" strike="noStrike"/>
                        <a:t> to collect </a:t>
                      </a:r>
                      <a:r>
                        <a:rPr b="1" lang="en-US" sz="1200" u="none" cap="none" strike="noStrike">
                          <a:latin typeface="Times"/>
                          <a:ea typeface="Times"/>
                          <a:cs typeface="Times"/>
                          <a:sym typeface="Times"/>
                        </a:rPr>
                        <a:t>600 million tweets</a:t>
                      </a:r>
                      <a:r>
                        <a:rPr b="0" lang="en-US" sz="1200" u="none" cap="none" strike="noStrike"/>
                        <a:t>.</a:t>
                      </a:r>
                      <a:endParaRPr b="0" sz="1200" u="none" cap="none" strike="noStrike"/>
                    </a:p>
                    <a:p>
                      <a:pPr indent="-120315" lvl="0" marL="120315"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Extracts </a:t>
                      </a:r>
                      <a:r>
                        <a:rPr b="1" lang="en-US" sz="1200" u="none" cap="none" strike="noStrike"/>
                        <a:t>12 lightweight features</a:t>
                      </a:r>
                      <a:r>
                        <a:rPr lang="en-US" sz="1200" u="none" cap="none" strike="noStrike">
                          <a:latin typeface="Times"/>
                          <a:ea typeface="Times"/>
                          <a:cs typeface="Times"/>
                          <a:sym typeface="Times"/>
                        </a:rPr>
                        <a:t> (tweet content, hashtags, URLs, user behavior).</a:t>
                      </a:r>
                      <a:endParaRPr/>
                    </a:p>
                    <a:p>
                      <a:pPr indent="-120315" lvl="0" marL="120315"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Transforms spam detection into a </a:t>
                      </a:r>
                      <a:r>
                        <a:rPr b="1" lang="en-US" sz="1200" u="none" cap="none" strike="noStrike"/>
                        <a:t>binary classification problem</a:t>
                      </a:r>
                      <a:r>
                        <a:rPr lang="en-US" sz="1200" u="none" cap="none" strike="noStrike">
                          <a:latin typeface="Times"/>
                          <a:ea typeface="Times"/>
                          <a:cs typeface="Times"/>
                          <a:sym typeface="Times"/>
                        </a:rPr>
                        <a:t>.</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144378" lvl="0" marL="144378"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Struggles with </a:t>
                      </a:r>
                      <a:r>
                        <a:rPr b="1" lang="en-US" sz="1200" u="none" cap="none" strike="noStrike"/>
                        <a:t>spam drift</a:t>
                      </a:r>
                      <a:r>
                        <a:rPr lang="en-US" sz="1200" u="none" cap="none" strike="noStrike">
                          <a:latin typeface="Times"/>
                          <a:ea typeface="Times"/>
                          <a:cs typeface="Times"/>
                          <a:sym typeface="Times"/>
                        </a:rPr>
                        <a:t> (changing spam characteristics over time).</a:t>
                      </a:r>
                      <a:endParaRPr/>
                    </a:p>
                    <a:p>
                      <a:pPr indent="-144378" lvl="0" marL="144378"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Performance drops when training and testing data come from </a:t>
                      </a:r>
                      <a:r>
                        <a:rPr b="1" lang="en-US" sz="1200" u="none" cap="none" strike="noStrike"/>
                        <a:t>different time periods</a:t>
                      </a:r>
                      <a:r>
                        <a:rPr lang="en-US" sz="1200" u="none" cap="none" strike="noStrike">
                          <a:latin typeface="Times"/>
                          <a:ea typeface="Times"/>
                          <a:cs typeface="Times"/>
                          <a:sym typeface="Times"/>
                        </a:rPr>
                        <a:t>.</a:t>
                      </a:r>
                      <a:endParaRPr/>
                    </a:p>
                    <a:p>
                      <a:pPr indent="-144378" lvl="0" marL="144378" marR="0" rtl="0" algn="l">
                        <a:lnSpc>
                          <a:spcPct val="100000"/>
                        </a:lnSpc>
                        <a:spcBef>
                          <a:spcPts val="0"/>
                        </a:spcBef>
                        <a:spcAft>
                          <a:spcPts val="0"/>
                        </a:spcAft>
                        <a:buClr>
                          <a:schemeClr val="dk1"/>
                        </a:buClr>
                        <a:buSzPts val="1200"/>
                        <a:buFont typeface="Times"/>
                        <a:buChar char="•"/>
                      </a:pPr>
                      <a:r>
                        <a:rPr b="0" lang="en-US" sz="1200" u="none" cap="none" strike="noStrike"/>
                        <a:t>Does not explore </a:t>
                      </a:r>
                      <a:r>
                        <a:rPr b="1" lang="en-US" sz="1200" u="none" cap="none" strike="noStrike">
                          <a:latin typeface="Times"/>
                          <a:ea typeface="Times"/>
                          <a:cs typeface="Times"/>
                          <a:sym typeface="Times"/>
                        </a:rPr>
                        <a:t>deep learning models</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r h="253375">
                <a:tc>
                  <a:txBody>
                    <a:bodyPr/>
                    <a:lstStyle/>
                    <a:p>
                      <a:pPr indent="0" lvl="0" marL="0" marR="0" rtl="0" algn="l">
                        <a:lnSpc>
                          <a:spcPct val="107000"/>
                        </a:lnSpc>
                        <a:spcBef>
                          <a:spcPts val="0"/>
                        </a:spcBef>
                        <a:spcAft>
                          <a:spcPts val="0"/>
                        </a:spcAft>
                        <a:buClr>
                          <a:schemeClr val="dk1"/>
                        </a:buClr>
                        <a:buSzPts val="1100"/>
                        <a:buFont typeface="Calibri"/>
                        <a:buNone/>
                      </a:pPr>
                      <a:r>
                        <a:rPr lang="en-US" sz="1100" u="none" cap="none" strike="noStrike"/>
                        <a:t>2</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Apollo: Near-Duplicate Detection for Job Ads in the Online Recruitment Domain. </a:t>
                      </a:r>
                      <a:r>
                        <a:rPr i="1" lang="en-US" sz="1200" u="none" cap="none" strike="noStrike"/>
                        <a:t>Hunter Burk, Faizan Javed, Janani Balaji 2017</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423332" lvl="0" marL="563033" marR="0" rtl="0" algn="l">
                        <a:lnSpc>
                          <a:spcPct val="100000"/>
                        </a:lnSpc>
                        <a:spcBef>
                          <a:spcPts val="0"/>
                        </a:spcBef>
                        <a:spcAft>
                          <a:spcPts val="0"/>
                        </a:spcAft>
                        <a:buClr>
                          <a:schemeClr val="dk1"/>
                        </a:buClr>
                        <a:buSzPts val="1200"/>
                        <a:buFont typeface="Times"/>
                        <a:buChar char="•"/>
                      </a:pPr>
                      <a:r>
                        <a:rPr b="0" lang="en-US" sz="1200" u="none" cap="none" strike="noStrike"/>
                        <a:t>	Implements a </a:t>
                      </a:r>
                      <a:r>
                        <a:rPr b="1" lang="en-US" sz="1200" u="none" cap="none" strike="noStrike">
                          <a:latin typeface="Times"/>
                          <a:ea typeface="Times"/>
                          <a:cs typeface="Times"/>
                          <a:sym typeface="Times"/>
                        </a:rPr>
                        <a:t>Near-Duplicate Detection (NDD)</a:t>
                      </a:r>
                      <a:r>
                        <a:rPr b="0" lang="en-US" sz="1200" u="none" cap="none" strike="noStrike"/>
                        <a:t> system called </a:t>
                      </a:r>
                      <a:r>
                        <a:rPr b="1" lang="en-US" sz="1200" u="none" cap="none" strike="noStrike">
                          <a:latin typeface="Times"/>
                          <a:ea typeface="Times"/>
                          <a:cs typeface="Times"/>
                          <a:sym typeface="Times"/>
                        </a:rPr>
                        <a:t>Apollo</a:t>
                      </a:r>
                      <a:r>
                        <a:rPr b="0" lang="en-US" sz="1200" u="none" cap="none" strike="noStrike"/>
                        <a:t>.</a:t>
                      </a:r>
                      <a:endParaRPr b="0" sz="1200" u="none" cap="none" strike="noStrike"/>
                    </a:p>
                    <a:p>
                      <a:pPr indent="-423332" lvl="0" marL="563033"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	Uses </a:t>
                      </a:r>
                      <a:r>
                        <a:rPr b="1" lang="en-US" sz="1200" u="none" cap="none" strike="noStrike"/>
                        <a:t>syntactic NDD methods</a:t>
                      </a:r>
                      <a:r>
                        <a:rPr lang="en-US" sz="1200" u="none" cap="none" strike="noStrike">
                          <a:latin typeface="Times"/>
                          <a:ea typeface="Times"/>
                          <a:cs typeface="Times"/>
                          <a:sym typeface="Times"/>
                        </a:rPr>
                        <a:t> (Shingling, SimHash) for </a:t>
                      </a:r>
                      <a:r>
                        <a:rPr b="1" lang="en-US" sz="1200" u="none" cap="none" strike="noStrike"/>
                        <a:t>job ad deduplication</a:t>
                      </a:r>
                      <a:r>
                        <a:rPr lang="en-US" sz="1200" u="none" cap="none" strike="noStrike">
                          <a:latin typeface="Times"/>
                          <a:ea typeface="Times"/>
                          <a:cs typeface="Times"/>
                          <a:sym typeface="Times"/>
                        </a:rPr>
                        <a:t>.</a:t>
                      </a:r>
                      <a:endParaRPr/>
                    </a:p>
                    <a:p>
                      <a:pPr indent="-423332" lvl="0" marL="563033"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Compares Apollo vs. industry-standard deduplication methods on precision, recall, F-score.</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144378" lvl="0" marL="144378"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Relies </a:t>
                      </a:r>
                      <a:r>
                        <a:rPr b="1" lang="en-US" sz="1200" u="none" cap="none" strike="noStrike"/>
                        <a:t>only on syntactic similarity</a:t>
                      </a:r>
                      <a:r>
                        <a:rPr lang="en-US" sz="1200" u="none" cap="none" strike="noStrike">
                          <a:latin typeface="Times"/>
                          <a:ea typeface="Times"/>
                          <a:cs typeface="Times"/>
                          <a:sym typeface="Times"/>
                        </a:rPr>
                        <a:t> (ignores contextual and semantic meaning).</a:t>
                      </a:r>
                      <a:endParaRPr/>
                    </a:p>
                    <a:p>
                      <a:pPr indent="-144378" lvl="0" marL="144378"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Performance depends on </a:t>
                      </a:r>
                      <a:r>
                        <a:rPr b="1" lang="en-US" sz="1200" u="none" cap="none" strike="noStrike"/>
                        <a:t>predefined thresholds</a:t>
                      </a:r>
                      <a:r>
                        <a:rPr lang="en-US" sz="1200" u="none" cap="none" strike="noStrike">
                          <a:latin typeface="Times"/>
                          <a:ea typeface="Times"/>
                          <a:cs typeface="Times"/>
                          <a:sym typeface="Times"/>
                        </a:rPr>
                        <a:t>, reducing adaptability.</a:t>
                      </a:r>
                      <a:endParaRPr/>
                    </a:p>
                    <a:p>
                      <a:pPr indent="-144378" lvl="0" marL="144378"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No real-time </a:t>
                      </a:r>
                      <a:r>
                        <a:rPr b="1" lang="en-US" sz="1200" u="none" cap="none" strike="noStrike"/>
                        <a:t>adaptive learning</a:t>
                      </a:r>
                      <a:r>
                        <a:rPr lang="en-US" sz="1200" u="none" cap="none" strike="noStrike">
                          <a:latin typeface="Times"/>
                          <a:ea typeface="Times"/>
                          <a:cs typeface="Times"/>
                          <a:sym typeface="Times"/>
                        </a:rPr>
                        <a:t> for continuously evolving job postings</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r h="253375">
                <a:tc>
                  <a:txBody>
                    <a:bodyPr/>
                    <a:lstStyle/>
                    <a:p>
                      <a:pPr indent="0" lvl="0" marL="0" marR="0" rtl="0" algn="l">
                        <a:lnSpc>
                          <a:spcPct val="107000"/>
                        </a:lnSpc>
                        <a:spcBef>
                          <a:spcPts val="0"/>
                        </a:spcBef>
                        <a:spcAft>
                          <a:spcPts val="0"/>
                        </a:spcAft>
                        <a:buClr>
                          <a:schemeClr val="dk1"/>
                        </a:buClr>
                        <a:buSzPts val="1100"/>
                        <a:buFont typeface="Calibri"/>
                        <a:buNone/>
                      </a:pPr>
                      <a:r>
                        <a:rPr lang="en-US" sz="1100" u="none" cap="none" strike="noStrike"/>
                        <a:t>3</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Approaches for Implementing Artificial Intelligence in Cybersecurity. </a:t>
                      </a:r>
                      <a:r>
                        <a:rPr i="1" lang="en-US" sz="1200" u="none" cap="none" strike="noStrike"/>
                        <a:t>2020</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144378" lvl="0" marL="144378" marR="0" rtl="0" algn="l">
                        <a:lnSpc>
                          <a:spcPct val="100000"/>
                        </a:lnSpc>
                        <a:spcBef>
                          <a:spcPts val="0"/>
                        </a:spcBef>
                        <a:spcAft>
                          <a:spcPts val="0"/>
                        </a:spcAft>
                        <a:buClr>
                          <a:schemeClr val="dk1"/>
                        </a:buClr>
                        <a:buSzPts val="1200"/>
                        <a:buFont typeface="Times"/>
                        <a:buChar char="•"/>
                      </a:pPr>
                      <a:r>
                        <a:rPr b="0" lang="en-US" sz="1200" u="none" cap="none" strike="noStrike"/>
                        <a:t>Discusses AI applications in </a:t>
                      </a:r>
                      <a:r>
                        <a:rPr b="1" lang="en-US" sz="1200" u="none" cap="none" strike="noStrike">
                          <a:latin typeface="Times"/>
                          <a:ea typeface="Times"/>
                          <a:cs typeface="Times"/>
                          <a:sym typeface="Times"/>
                        </a:rPr>
                        <a:t>cyber threat detection, phishing prevention, and malware analysis</a:t>
                      </a:r>
                      <a:r>
                        <a:rPr b="0" lang="en-US" sz="1200" u="none" cap="none" strike="noStrike"/>
                        <a:t>.</a:t>
                      </a:r>
                      <a:endParaRPr b="0" sz="1200" u="none" cap="none" strike="noStrike"/>
                    </a:p>
                    <a:p>
                      <a:pPr indent="-144378" lvl="0" marL="144378" marR="0" rtl="0" algn="l">
                        <a:lnSpc>
                          <a:spcPct val="100000"/>
                        </a:lnSpc>
                        <a:spcBef>
                          <a:spcPts val="0"/>
                        </a:spcBef>
                        <a:spcAft>
                          <a:spcPts val="0"/>
                        </a:spcAft>
                        <a:buClr>
                          <a:schemeClr val="dk1"/>
                        </a:buClr>
                        <a:buSzPts val="1200"/>
                        <a:buFont typeface="Times"/>
                        <a:buChar char="•"/>
                      </a:pPr>
                      <a:r>
                        <a:rPr b="0" lang="en-US" sz="1200" u="none" cap="none" strike="noStrike"/>
                        <a:t>Uses </a:t>
                      </a:r>
                      <a:r>
                        <a:rPr b="1" lang="en-US" sz="1200" u="none" cap="none" strike="noStrike">
                          <a:latin typeface="Times"/>
                          <a:ea typeface="Times"/>
                          <a:cs typeface="Times"/>
                          <a:sym typeface="Times"/>
                        </a:rPr>
                        <a:t>machine learning</a:t>
                      </a:r>
                      <a:r>
                        <a:rPr b="0" lang="en-US" sz="1200" u="none" cap="none" strike="noStrike"/>
                        <a:t> for identifying </a:t>
                      </a:r>
                      <a:r>
                        <a:rPr b="1" lang="en-US" sz="1200" u="none" cap="none" strike="noStrike">
                          <a:latin typeface="Times"/>
                          <a:ea typeface="Times"/>
                          <a:cs typeface="Times"/>
                          <a:sym typeface="Times"/>
                        </a:rPr>
                        <a:t>intrusion patterns</a:t>
                      </a:r>
                      <a:r>
                        <a:rPr b="0" lang="en-US" sz="1200" u="none" cap="none" strike="noStrike"/>
                        <a:t> and anomalies.</a:t>
                      </a:r>
                      <a:endParaRPr b="0" sz="1200" u="none" cap="none" strike="noStrike"/>
                    </a:p>
                    <a:p>
                      <a:pPr indent="-144378" lvl="0" marL="144378" marR="0" rtl="0" algn="l">
                        <a:lnSpc>
                          <a:spcPct val="100000"/>
                        </a:lnSpc>
                        <a:spcBef>
                          <a:spcPts val="0"/>
                        </a:spcBef>
                        <a:spcAft>
                          <a:spcPts val="0"/>
                        </a:spcAft>
                        <a:buClr>
                          <a:schemeClr val="dk1"/>
                        </a:buClr>
                        <a:buSzPts val="1200"/>
                        <a:buFont typeface="Times"/>
                        <a:buChar char="•"/>
                      </a:pPr>
                      <a:r>
                        <a:rPr b="0" lang="en-US" sz="1200" u="none" cap="none" strike="noStrike"/>
                        <a:t>Implements </a:t>
                      </a:r>
                      <a:r>
                        <a:rPr b="1" lang="en-US" sz="1200" u="none" cap="none" strike="noStrike">
                          <a:latin typeface="Times"/>
                          <a:ea typeface="Times"/>
                          <a:cs typeface="Times"/>
                          <a:sym typeface="Times"/>
                        </a:rPr>
                        <a:t>automated threat response</a:t>
                      </a:r>
                      <a:r>
                        <a:rPr b="0" lang="en-US" sz="1200" u="none" cap="none" strike="noStrike"/>
                        <a:t> using AI-based </a:t>
                      </a:r>
                      <a:r>
                        <a:rPr b="1" lang="en-US" sz="1200" u="none" cap="none" strike="noStrike">
                          <a:latin typeface="Times"/>
                          <a:ea typeface="Times"/>
                          <a:cs typeface="Times"/>
                          <a:sym typeface="Times"/>
                        </a:rPr>
                        <a:t>SIEM (Security Information &amp; Event Management)</a:t>
                      </a:r>
                      <a:r>
                        <a:rPr b="0" lang="en-US" sz="1200" u="none" cap="none" strike="noStrike"/>
                        <a:t>systems.</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120315" lvl="0" marL="120315"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No </a:t>
                      </a:r>
                      <a:r>
                        <a:rPr b="1" lang="en-US" sz="1200" u="none" cap="none" strike="noStrike"/>
                        <a:t>experimental validation</a:t>
                      </a:r>
                      <a:r>
                        <a:rPr lang="en-US" sz="1200" u="none" cap="none" strike="noStrike">
                          <a:latin typeface="Times"/>
                          <a:ea typeface="Times"/>
                          <a:cs typeface="Times"/>
                          <a:sym typeface="Times"/>
                        </a:rPr>
                        <a:t>—mostly theoretical discussion.</a:t>
                      </a:r>
                      <a:endParaRPr/>
                    </a:p>
                    <a:p>
                      <a:pPr indent="-120315" lvl="0" marL="120315" marR="0" rtl="0" algn="l">
                        <a:lnSpc>
                          <a:spcPct val="100000"/>
                        </a:lnSpc>
                        <a:spcBef>
                          <a:spcPts val="0"/>
                        </a:spcBef>
                        <a:spcAft>
                          <a:spcPts val="0"/>
                        </a:spcAft>
                        <a:buClr>
                          <a:schemeClr val="dk1"/>
                        </a:buClr>
                        <a:buSzPts val="1200"/>
                        <a:buFont typeface="Times"/>
                        <a:buChar char="•"/>
                      </a:pPr>
                      <a:r>
                        <a:rPr b="0" lang="en-US" sz="1200" u="none" cap="none" strike="noStrike"/>
                        <a:t>Lacks </a:t>
                      </a:r>
                      <a:r>
                        <a:rPr b="1" lang="en-US" sz="1200" u="none" cap="none" strike="noStrike">
                          <a:latin typeface="Times"/>
                          <a:ea typeface="Times"/>
                          <a:cs typeface="Times"/>
                          <a:sym typeface="Times"/>
                        </a:rPr>
                        <a:t>real-world implementation details</a:t>
                      </a:r>
                      <a:r>
                        <a:rPr b="0" lang="en-US" sz="1200" u="none" cap="none" strike="noStrike"/>
                        <a:t> of proposed AI frameworks.</a:t>
                      </a:r>
                      <a:endParaRPr b="0" sz="1200" u="none" cap="none" strike="noStrike"/>
                    </a:p>
                    <a:p>
                      <a:pPr indent="-120315" lvl="0" marL="120315"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Does not discuss </a:t>
                      </a:r>
                      <a:r>
                        <a:rPr b="1" lang="en-US" sz="1200" u="none" cap="none" strike="noStrike"/>
                        <a:t>adversarial attacks</a:t>
                      </a:r>
                      <a:r>
                        <a:rPr lang="en-US" sz="1200" u="none" cap="none" strike="noStrike">
                          <a:latin typeface="Times"/>
                          <a:ea typeface="Times"/>
                          <a:cs typeface="Times"/>
                          <a:sym typeface="Times"/>
                        </a:rPr>
                        <a:t> on AI-powered security models</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graphicFrame>
        <p:nvGraphicFramePr>
          <p:cNvPr id="75" name="Google Shape;75;p5"/>
          <p:cNvGraphicFramePr/>
          <p:nvPr/>
        </p:nvGraphicFramePr>
        <p:xfrm>
          <a:off x="295407" y="691815"/>
          <a:ext cx="3000000" cy="3000000"/>
        </p:xfrm>
        <a:graphic>
          <a:graphicData uri="http://schemas.openxmlformats.org/drawingml/2006/table">
            <a:tbl>
              <a:tblPr>
                <a:noFill/>
                <a:tableStyleId>{F64C4123-AAD4-4321-B332-8BBB68B84358}</a:tableStyleId>
              </a:tblPr>
              <a:tblGrid>
                <a:gridCol w="820875"/>
                <a:gridCol w="3976150"/>
                <a:gridCol w="3902900"/>
                <a:gridCol w="2901300"/>
              </a:tblGrid>
              <a:tr h="624200">
                <a:tc>
                  <a:txBody>
                    <a:bodyPr/>
                    <a:lstStyle/>
                    <a:p>
                      <a:pPr indent="0" lvl="0" marL="0" marR="0" rtl="0" algn="l">
                        <a:lnSpc>
                          <a:spcPct val="107000"/>
                        </a:lnSpc>
                        <a:spcBef>
                          <a:spcPts val="0"/>
                        </a:spcBef>
                        <a:spcAft>
                          <a:spcPts val="0"/>
                        </a:spcAft>
                        <a:buClr>
                          <a:schemeClr val="dk1"/>
                        </a:buClr>
                        <a:buSzPts val="1100"/>
                        <a:buFont typeface="Calibri"/>
                        <a:buNone/>
                      </a:pPr>
                      <a:r>
                        <a:rPr b="1" lang="en-US" sz="1100" u="none" cap="none" strike="noStrike"/>
                        <a:t>S. No</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85725" lvl="0" marL="0" marR="0" rtl="0" algn="ctr">
                        <a:lnSpc>
                          <a:spcPct val="107000"/>
                        </a:lnSpc>
                        <a:spcBef>
                          <a:spcPts val="0"/>
                        </a:spcBef>
                        <a:spcAft>
                          <a:spcPts val="0"/>
                        </a:spcAft>
                        <a:buClr>
                          <a:schemeClr val="dk1"/>
                        </a:buClr>
                        <a:buSzPts val="1100"/>
                        <a:buFont typeface="Calibri"/>
                        <a:buNone/>
                      </a:pPr>
                      <a:r>
                        <a:rPr b="1" lang="en-US" sz="1100" u="none" cap="none" strike="noStrike"/>
                        <a:t>Title</a:t>
                      </a:r>
                      <a:endParaRPr/>
                    </a:p>
                    <a:p>
                      <a:pPr indent="85725" lvl="0" marL="0" marR="0" rtl="0" algn="ctr">
                        <a:lnSpc>
                          <a:spcPct val="107000"/>
                        </a:lnSpc>
                        <a:spcBef>
                          <a:spcPts val="800"/>
                        </a:spcBef>
                        <a:spcAft>
                          <a:spcPts val="0"/>
                        </a:spcAft>
                        <a:buClr>
                          <a:schemeClr val="dk1"/>
                        </a:buClr>
                        <a:buSzPts val="1000"/>
                        <a:buFont typeface="Calibri"/>
                        <a:buNone/>
                      </a:pPr>
                      <a:r>
                        <a:rPr i="1" lang="en-US" sz="1000" u="none" cap="none" strike="noStrike"/>
                        <a:t>(Name of the journal, author and publication details)</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85725" lvl="0" marL="0" marR="0" rtl="0" algn="ctr">
                        <a:lnSpc>
                          <a:spcPct val="107000"/>
                        </a:lnSpc>
                        <a:spcBef>
                          <a:spcPts val="0"/>
                        </a:spcBef>
                        <a:spcAft>
                          <a:spcPts val="0"/>
                        </a:spcAft>
                        <a:buClr>
                          <a:schemeClr val="dk1"/>
                        </a:buClr>
                        <a:buSzPts val="1100"/>
                        <a:buFont typeface="Calibri"/>
                        <a:buNone/>
                      </a:pPr>
                      <a:r>
                        <a:rPr b="1" lang="en-US" sz="1100" u="none" cap="none" strike="noStrike"/>
                        <a:t>Methodology</a:t>
                      </a:r>
                      <a:endParaRPr/>
                    </a:p>
                    <a:p>
                      <a:pPr indent="85725" lvl="0" marL="0" marR="0" rtl="0" algn="ctr">
                        <a:lnSpc>
                          <a:spcPct val="107000"/>
                        </a:lnSpc>
                        <a:spcBef>
                          <a:spcPts val="800"/>
                        </a:spcBef>
                        <a:spcAft>
                          <a:spcPts val="0"/>
                        </a:spcAft>
                        <a:buClr>
                          <a:schemeClr val="dk1"/>
                        </a:buClr>
                        <a:buSzPts val="1000"/>
                        <a:buFont typeface="Calibri"/>
                        <a:buNone/>
                      </a:pPr>
                      <a:r>
                        <a:rPr i="1" lang="en-US" sz="1000" u="none" cap="none" strike="noStrike"/>
                        <a:t>(Provide a Summary of key studies and their findings)</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85725" lvl="0" marL="0" marR="0" rtl="0" algn="l">
                        <a:lnSpc>
                          <a:spcPct val="107000"/>
                        </a:lnSpc>
                        <a:spcBef>
                          <a:spcPts val="0"/>
                        </a:spcBef>
                        <a:spcAft>
                          <a:spcPts val="0"/>
                        </a:spcAft>
                        <a:buClr>
                          <a:schemeClr val="dk1"/>
                        </a:buClr>
                        <a:buSzPts val="1100"/>
                        <a:buFont typeface="Calibri"/>
                        <a:buNone/>
                      </a:pPr>
                      <a:r>
                        <a:rPr b="1" lang="en-US" sz="1100" u="none" cap="none" strike="noStrike"/>
                        <a:t>Identification of gaps and limitations.</a:t>
                      </a:r>
                      <a:endParaRPr/>
                    </a:p>
                    <a:p>
                      <a:pPr indent="85725" lvl="0" marL="0" marR="0" rtl="0" algn="ctr">
                        <a:lnSpc>
                          <a:spcPct val="107000"/>
                        </a:lnSpc>
                        <a:spcBef>
                          <a:spcPts val="800"/>
                        </a:spcBef>
                        <a:spcAft>
                          <a:spcPts val="0"/>
                        </a:spcAft>
                        <a:buClr>
                          <a:schemeClr val="dk1"/>
                        </a:buClr>
                        <a:buSzPts val="1000"/>
                        <a:buFont typeface="Calibri"/>
                        <a:buNone/>
                      </a:pPr>
                      <a:r>
                        <a:rPr i="1" lang="en-US" sz="1000" u="none" cap="none" strike="noStrike"/>
                        <a:t>(Identify the limitations of the Research Paper)</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r h="245100">
                <a:tc>
                  <a:txBody>
                    <a:bodyPr/>
                    <a:lstStyle/>
                    <a:p>
                      <a:pPr indent="0" lvl="0" marL="0" marR="0" rtl="0" algn="l">
                        <a:lnSpc>
                          <a:spcPct val="107000"/>
                        </a:lnSpc>
                        <a:spcBef>
                          <a:spcPts val="0"/>
                        </a:spcBef>
                        <a:spcAft>
                          <a:spcPts val="0"/>
                        </a:spcAft>
                        <a:buClr>
                          <a:schemeClr val="dk1"/>
                        </a:buClr>
                        <a:buSzPts val="1100"/>
                        <a:buFont typeface="Calibri"/>
                        <a:buNone/>
                      </a:pPr>
                      <a:r>
                        <a:rPr lang="en-US" sz="1100" u="none" cap="none" strike="noStrike"/>
                        <a:t>4</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chemeClr val="dk1"/>
                        </a:buClr>
                        <a:buSzPts val="1200"/>
                        <a:buFont typeface="Times New Roman"/>
                        <a:buNone/>
                      </a:pPr>
                      <a:r>
                        <a:rPr lang="en-US" sz="1200" u="none" cap="none" strike="noStrike">
                          <a:latin typeface="Times New Roman"/>
                          <a:ea typeface="Times New Roman"/>
                          <a:cs typeface="Times New Roman"/>
                          <a:sym typeface="Times New Roman"/>
                        </a:rPr>
                        <a:t>Cost-Based Heterogeneous Learning Framework for Real-Time Spam Detection in Social Networks </a:t>
                      </a:r>
                      <a:r>
                        <a:rPr i="1" lang="en-US" sz="1200" u="none" cap="none" strike="noStrike"/>
                        <a:t>Jaeun Choi, C. Jeon 2021</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120315" lvl="0" marL="120315" marR="0" rtl="0" algn="l">
                        <a:lnSpc>
                          <a:spcPct val="100000"/>
                        </a:lnSpc>
                        <a:spcBef>
                          <a:spcPts val="0"/>
                        </a:spcBef>
                        <a:spcAft>
                          <a:spcPts val="0"/>
                        </a:spcAft>
                        <a:buClr>
                          <a:schemeClr val="dk1"/>
                        </a:buClr>
                        <a:buSzPts val="1200"/>
                        <a:buFont typeface="Times"/>
                        <a:buChar char="•"/>
                      </a:pPr>
                      <a:r>
                        <a:rPr b="0" lang="en-US" sz="1200" u="none" cap="none" strike="noStrike"/>
                        <a:t>Proposes a </a:t>
                      </a:r>
                      <a:r>
                        <a:rPr b="1" lang="en-US" sz="1200" u="none" cap="none" strike="noStrike">
                          <a:latin typeface="Times"/>
                          <a:ea typeface="Times"/>
                          <a:cs typeface="Times"/>
                          <a:sym typeface="Times"/>
                        </a:rPr>
                        <a:t>hybrid spam detection</a:t>
                      </a:r>
                      <a:r>
                        <a:rPr b="0" lang="en-US" sz="1200" u="none" cap="none" strike="noStrike"/>
                        <a:t> framework combining </a:t>
                      </a:r>
                      <a:r>
                        <a:rPr b="1" lang="en-US" sz="1200" u="none" cap="none" strike="noStrike">
                          <a:latin typeface="Times"/>
                          <a:ea typeface="Times"/>
                          <a:cs typeface="Times"/>
                          <a:sym typeface="Times"/>
                        </a:rPr>
                        <a:t>ML models with expert decisions</a:t>
                      </a:r>
                      <a:r>
                        <a:rPr b="0" lang="en-US" sz="1200" u="none" cap="none" strike="noStrike"/>
                        <a:t>.</a:t>
                      </a:r>
                      <a:endParaRPr b="0" sz="1200" u="none" cap="none" strike="noStrike"/>
                    </a:p>
                    <a:p>
                      <a:pPr indent="-120315" lvl="0" marL="120315"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Uses a </a:t>
                      </a:r>
                      <a:r>
                        <a:rPr b="1" lang="en-US" sz="1200" u="none" cap="none" strike="noStrike"/>
                        <a:t>cost-based filtering approach</a:t>
                      </a:r>
                      <a:r>
                        <a:rPr lang="en-US" sz="1200" u="none" cap="none" strike="noStrike">
                          <a:latin typeface="Times"/>
                          <a:ea typeface="Times"/>
                          <a:cs typeface="Times"/>
                          <a:sym typeface="Times"/>
                        </a:rPr>
                        <a:t> to reduce the workload of human experts.</a:t>
                      </a:r>
                      <a:endParaRPr/>
                    </a:p>
                    <a:p>
                      <a:pPr indent="-120315" lvl="0" marL="120315"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Incorporates </a:t>
                      </a:r>
                      <a:r>
                        <a:rPr b="1" lang="en-US" sz="1200" u="none" cap="none" strike="noStrike"/>
                        <a:t>unsupervised classification</a:t>
                      </a:r>
                      <a:r>
                        <a:rPr lang="en-US" sz="1200" u="none" cap="none" strike="noStrike">
                          <a:latin typeface="Times"/>
                          <a:ea typeface="Times"/>
                          <a:cs typeface="Times"/>
                          <a:sym typeface="Times"/>
                        </a:rPr>
                        <a:t> and </a:t>
                      </a:r>
                      <a:r>
                        <a:rPr b="1" lang="en-US" sz="1200" u="none" cap="none" strike="noStrike"/>
                        <a:t>adaptive learning</a:t>
                      </a:r>
                      <a:r>
                        <a:rPr lang="en-US" sz="1200" u="none" cap="none" strike="noStrike">
                          <a:latin typeface="Times"/>
                          <a:ea typeface="Times"/>
                          <a:cs typeface="Times"/>
                          <a:sym typeface="Times"/>
                        </a:rPr>
                        <a:t> for evolving spam detection.</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120315" lvl="0" marL="120315" marR="0" rtl="0" algn="l">
                        <a:lnSpc>
                          <a:spcPct val="100000"/>
                        </a:lnSpc>
                        <a:spcBef>
                          <a:spcPts val="0"/>
                        </a:spcBef>
                        <a:spcAft>
                          <a:spcPts val="0"/>
                        </a:spcAft>
                        <a:buClr>
                          <a:schemeClr val="dk1"/>
                        </a:buClr>
                        <a:buSzPts val="1200"/>
                        <a:buFont typeface="Times"/>
                        <a:buChar char="•"/>
                      </a:pPr>
                      <a:r>
                        <a:rPr b="0" lang="en-US" sz="1200" u="none" cap="none" strike="noStrike"/>
                        <a:t>Requires </a:t>
                      </a:r>
                      <a:r>
                        <a:rPr b="1" lang="en-US" sz="1200" u="none" cap="none" strike="noStrike">
                          <a:latin typeface="Times"/>
                          <a:ea typeface="Times"/>
                          <a:cs typeface="Times"/>
                          <a:sym typeface="Times"/>
                        </a:rPr>
                        <a:t>expert involvement</a:t>
                      </a:r>
                      <a:r>
                        <a:rPr b="0" lang="en-US" sz="1200" u="none" cap="none" strike="noStrike"/>
                        <a:t>, making it </a:t>
                      </a:r>
                      <a:r>
                        <a:rPr b="1" lang="en-US" sz="1200" u="none" cap="none" strike="noStrike">
                          <a:latin typeface="Times"/>
                          <a:ea typeface="Times"/>
                          <a:cs typeface="Times"/>
                          <a:sym typeface="Times"/>
                        </a:rPr>
                        <a:t>less scalable</a:t>
                      </a:r>
                      <a:r>
                        <a:rPr b="0" lang="en-US" sz="1200" u="none" cap="none" strike="noStrike"/>
                        <a:t>.</a:t>
                      </a:r>
                      <a:endParaRPr b="0" sz="1200" u="none" cap="none" strike="noStrike"/>
                    </a:p>
                    <a:p>
                      <a:pPr indent="-120315" lvl="0" marL="120315" marR="0" rtl="0" algn="l">
                        <a:lnSpc>
                          <a:spcPct val="100000"/>
                        </a:lnSpc>
                        <a:spcBef>
                          <a:spcPts val="0"/>
                        </a:spcBef>
                        <a:spcAft>
                          <a:spcPts val="0"/>
                        </a:spcAft>
                        <a:buClr>
                          <a:schemeClr val="dk1"/>
                        </a:buClr>
                        <a:buSzPts val="1200"/>
                        <a:buFont typeface="Times"/>
                        <a:buChar char="•"/>
                      </a:pPr>
                      <a:r>
                        <a:rPr b="0" lang="en-US" sz="1200" u="none" cap="none" strike="noStrike"/>
                        <a:t>Lacks </a:t>
                      </a:r>
                      <a:r>
                        <a:rPr b="1" lang="en-US" sz="1200" u="none" cap="none" strike="noStrike">
                          <a:latin typeface="Times"/>
                          <a:ea typeface="Times"/>
                          <a:cs typeface="Times"/>
                          <a:sym typeface="Times"/>
                        </a:rPr>
                        <a:t>real-time performance benchmarks</a:t>
                      </a:r>
                      <a:r>
                        <a:rPr b="0" lang="en-US" sz="1200" u="none" cap="none" strike="noStrike"/>
                        <a:t>.</a:t>
                      </a:r>
                      <a:endParaRPr b="0" sz="1200" u="none" cap="none" strike="noStrike"/>
                    </a:p>
                    <a:p>
                      <a:pPr indent="-120315" lvl="0" marL="120315"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No </a:t>
                      </a:r>
                      <a:r>
                        <a:rPr b="1" lang="en-US" sz="1200" u="none" cap="none" strike="noStrike"/>
                        <a:t>deep learning integration</a:t>
                      </a:r>
                      <a:r>
                        <a:rPr lang="en-US" sz="1200" u="none" cap="none" strike="noStrike">
                          <a:latin typeface="Times"/>
                          <a:ea typeface="Times"/>
                          <a:cs typeface="Times"/>
                          <a:sym typeface="Times"/>
                        </a:rPr>
                        <a:t> for improved feature extraction</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r h="253375">
                <a:tc>
                  <a:txBody>
                    <a:bodyPr/>
                    <a:lstStyle/>
                    <a:p>
                      <a:pPr indent="0" lvl="0" marL="0" marR="0" rtl="0" algn="l">
                        <a:lnSpc>
                          <a:spcPct val="107000"/>
                        </a:lnSpc>
                        <a:spcBef>
                          <a:spcPts val="0"/>
                        </a:spcBef>
                        <a:spcAft>
                          <a:spcPts val="0"/>
                        </a:spcAft>
                        <a:buClr>
                          <a:schemeClr val="dk1"/>
                        </a:buClr>
                        <a:buSzPts val="1100"/>
                        <a:buFont typeface="Calibri"/>
                        <a:buNone/>
                      </a:pPr>
                      <a:r>
                        <a:rPr lang="en-US" sz="1100" u="none" cap="none" strike="noStrike"/>
                        <a:t>5</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Leveraging Social Networks for Effective Spam Filtering </a:t>
                      </a:r>
                      <a:r>
                        <a:rPr i="1" lang="en-US" sz="1200" u="none" cap="none" strike="noStrike"/>
                        <a:t>Shen and Li 2024</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120315" lvl="0" marL="120315" marR="0" rtl="0" algn="l">
                        <a:lnSpc>
                          <a:spcPct val="100000"/>
                        </a:lnSpc>
                        <a:spcBef>
                          <a:spcPts val="0"/>
                        </a:spcBef>
                        <a:spcAft>
                          <a:spcPts val="0"/>
                        </a:spcAft>
                        <a:buClr>
                          <a:schemeClr val="dk1"/>
                        </a:buClr>
                        <a:buSzPts val="1200"/>
                        <a:buFont typeface="Times"/>
                        <a:buChar char="•"/>
                      </a:pPr>
                      <a:r>
                        <a:rPr b="0" lang="en-US" sz="1200" u="none" cap="none" strike="noStrike"/>
                        <a:t>Develops a </a:t>
                      </a:r>
                      <a:r>
                        <a:rPr b="1" lang="en-US" sz="1200" u="none" cap="none" strike="noStrike">
                          <a:latin typeface="Times"/>
                          <a:ea typeface="Times"/>
                          <a:cs typeface="Times"/>
                          <a:sym typeface="Times"/>
                        </a:rPr>
                        <a:t>Bayesian spam filtering approach</a:t>
                      </a:r>
                      <a:r>
                        <a:rPr b="0" lang="en-US" sz="1200" u="none" cap="none" strike="noStrike"/>
                        <a:t> using </a:t>
                      </a:r>
                      <a:r>
                        <a:rPr b="1" lang="en-US" sz="1200" u="none" cap="none" strike="noStrike">
                          <a:latin typeface="Times"/>
                          <a:ea typeface="Times"/>
                          <a:cs typeface="Times"/>
                          <a:sym typeface="Times"/>
                        </a:rPr>
                        <a:t>social network analysis</a:t>
                      </a:r>
                      <a:r>
                        <a:rPr b="0" lang="en-US" sz="1200" u="none" cap="none" strike="noStrike"/>
                        <a:t>.</a:t>
                      </a:r>
                      <a:endParaRPr b="0" sz="1200" u="none" cap="none" strike="noStrike"/>
                    </a:p>
                    <a:p>
                      <a:pPr indent="-120315" lvl="0" marL="120315" marR="0" rtl="0" algn="l">
                        <a:lnSpc>
                          <a:spcPct val="100000"/>
                        </a:lnSpc>
                        <a:spcBef>
                          <a:spcPts val="0"/>
                        </a:spcBef>
                        <a:spcAft>
                          <a:spcPts val="0"/>
                        </a:spcAft>
                        <a:buClr>
                          <a:schemeClr val="dk1"/>
                        </a:buClr>
                        <a:buSzPts val="1200"/>
                        <a:buFont typeface="Times"/>
                        <a:buChar char="•"/>
                      </a:pPr>
                      <a:r>
                        <a:rPr b="0" lang="en-US" sz="1200" u="none" cap="none" strike="noStrike"/>
                        <a:t>Uses </a:t>
                      </a:r>
                      <a:r>
                        <a:rPr b="1" lang="en-US" sz="1200" u="none" cap="none" strike="noStrike">
                          <a:latin typeface="Times"/>
                          <a:ea typeface="Times"/>
                          <a:cs typeface="Times"/>
                          <a:sym typeface="Times"/>
                        </a:rPr>
                        <a:t>reputation scores</a:t>
                      </a:r>
                      <a:r>
                        <a:rPr b="0" lang="en-US" sz="1200" u="none" cap="none" strike="noStrike"/>
                        <a:t> and </a:t>
                      </a:r>
                      <a:r>
                        <a:rPr b="1" lang="en-US" sz="1200" u="none" cap="none" strike="noStrike">
                          <a:latin typeface="Times"/>
                          <a:ea typeface="Times"/>
                          <a:cs typeface="Times"/>
                          <a:sym typeface="Times"/>
                        </a:rPr>
                        <a:t>social graph analysis</a:t>
                      </a:r>
                      <a:r>
                        <a:rPr b="0" lang="en-US" sz="1200" u="none" cap="none" strike="noStrike"/>
                        <a:t> to classify spam.</a:t>
                      </a:r>
                      <a:endParaRPr b="0" sz="1200" u="none" cap="none" strike="noStrike"/>
                    </a:p>
                    <a:p>
                      <a:pPr indent="-120315" lvl="0" marL="120315" marR="0" rtl="0" algn="l">
                        <a:lnSpc>
                          <a:spcPct val="100000"/>
                        </a:lnSpc>
                        <a:spcBef>
                          <a:spcPts val="0"/>
                        </a:spcBef>
                        <a:spcAft>
                          <a:spcPts val="0"/>
                        </a:spcAft>
                        <a:buClr>
                          <a:schemeClr val="dk1"/>
                        </a:buClr>
                        <a:buSzPts val="1200"/>
                        <a:buFont typeface="Times"/>
                        <a:buChar char="•"/>
                      </a:pPr>
                      <a:r>
                        <a:rPr b="0" lang="en-US" sz="1200" u="none" cap="none" strike="noStrike"/>
                        <a:t>Filters spam based on </a:t>
                      </a:r>
                      <a:r>
                        <a:rPr b="1" lang="en-US" sz="1200" u="none" cap="none" strike="noStrike">
                          <a:latin typeface="Times"/>
                          <a:ea typeface="Times"/>
                          <a:cs typeface="Times"/>
                          <a:sym typeface="Times"/>
                        </a:rPr>
                        <a:t>social relationships and sender behavior</a:t>
                      </a:r>
                      <a:r>
                        <a:rPr b="0" lang="en-US" sz="1200" u="none" cap="none" strike="noStrike"/>
                        <a:t>.</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120315" lvl="0" marL="120315"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High </a:t>
                      </a:r>
                      <a:r>
                        <a:rPr b="1" lang="en-US" sz="1200" u="none" cap="none" strike="noStrike"/>
                        <a:t>computational complexity</a:t>
                      </a:r>
                      <a:r>
                        <a:rPr lang="en-US" sz="1200" u="none" cap="none" strike="noStrike">
                          <a:latin typeface="Times"/>
                          <a:ea typeface="Times"/>
                          <a:cs typeface="Times"/>
                          <a:sym typeface="Times"/>
                        </a:rPr>
                        <a:t> due to social network analysis.</a:t>
                      </a:r>
                      <a:endParaRPr/>
                    </a:p>
                    <a:p>
                      <a:pPr indent="-120315" lvl="0" marL="120315"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Struggles with </a:t>
                      </a:r>
                      <a:r>
                        <a:rPr b="1" lang="en-US" sz="1200" u="none" cap="none" strike="noStrike"/>
                        <a:t>evolving spam tactics</a:t>
                      </a:r>
                      <a:r>
                        <a:rPr lang="en-US" sz="1200" u="none" cap="none" strike="noStrike">
                          <a:latin typeface="Times"/>
                          <a:ea typeface="Times"/>
                          <a:cs typeface="Times"/>
                          <a:sym typeface="Times"/>
                        </a:rPr>
                        <a:t> (adversarial attacks).</a:t>
                      </a:r>
                      <a:endParaRPr/>
                    </a:p>
                    <a:p>
                      <a:pPr indent="-120315" lvl="0" marL="120315" marR="0" rtl="0" algn="l">
                        <a:lnSpc>
                          <a:spcPct val="100000"/>
                        </a:lnSpc>
                        <a:spcBef>
                          <a:spcPts val="0"/>
                        </a:spcBef>
                        <a:spcAft>
                          <a:spcPts val="0"/>
                        </a:spcAft>
                        <a:buClr>
                          <a:schemeClr val="dk1"/>
                        </a:buClr>
                        <a:buSzPts val="1200"/>
                        <a:buFont typeface="Times"/>
                        <a:buChar char="•"/>
                      </a:pPr>
                      <a:r>
                        <a:rPr b="0" lang="en-US" sz="1200" u="none" cap="none" strike="noStrike"/>
                        <a:t>No </a:t>
                      </a:r>
                      <a:r>
                        <a:rPr b="1" lang="en-US" sz="1200" u="none" cap="none" strike="noStrike">
                          <a:latin typeface="Times"/>
                          <a:ea typeface="Times"/>
                          <a:cs typeface="Times"/>
                          <a:sym typeface="Times"/>
                        </a:rPr>
                        <a:t>real-time implementation results</a:t>
                      </a:r>
                      <a:endParaRPr b="0" sz="1200" u="none" cap="none" strike="noStrike"/>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r h="253375">
                <a:tc>
                  <a:txBody>
                    <a:bodyPr/>
                    <a:lstStyle/>
                    <a:p>
                      <a:pPr indent="0" lvl="0" marL="0" marR="0" rtl="0" algn="l">
                        <a:lnSpc>
                          <a:spcPct val="107000"/>
                        </a:lnSpc>
                        <a:spcBef>
                          <a:spcPts val="0"/>
                        </a:spcBef>
                        <a:spcAft>
                          <a:spcPts val="0"/>
                        </a:spcAft>
                        <a:buClr>
                          <a:schemeClr val="dk1"/>
                        </a:buClr>
                        <a:buSzPts val="1100"/>
                        <a:buFont typeface="Calibri"/>
                        <a:buNone/>
                      </a:pPr>
                      <a:r>
                        <a:rPr lang="en-US" sz="1100" u="none" cap="none" strike="noStrike"/>
                        <a:t>6</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Multi-Modal Comparative Analysis on Execution of Phishing Detection Using AI </a:t>
                      </a:r>
                      <a:r>
                        <a:rPr i="1" lang="en-US" sz="1200" u="none" cap="none" strike="noStrike"/>
                        <a:t>Divya Jennifer Dsouza, Anisha P. Rodrigues, Roshan Fernandes 2024</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120315" lvl="0" marL="120315" marR="0" rtl="0" algn="l">
                        <a:lnSpc>
                          <a:spcPct val="100000"/>
                        </a:lnSpc>
                        <a:spcBef>
                          <a:spcPts val="0"/>
                        </a:spcBef>
                        <a:spcAft>
                          <a:spcPts val="0"/>
                        </a:spcAft>
                        <a:buClr>
                          <a:schemeClr val="dk1"/>
                        </a:buClr>
                        <a:buSzPts val="1200"/>
                        <a:buFont typeface="Times"/>
                        <a:buChar char="•"/>
                      </a:pPr>
                      <a:r>
                        <a:rPr b="0" lang="en-US" sz="1200" u="none" cap="none" strike="noStrike"/>
                        <a:t>Compares different </a:t>
                      </a:r>
                      <a:r>
                        <a:rPr b="1" lang="en-US" sz="1200" u="none" cap="none" strike="noStrike">
                          <a:latin typeface="Times"/>
                          <a:ea typeface="Times"/>
                          <a:cs typeface="Times"/>
                          <a:sym typeface="Times"/>
                        </a:rPr>
                        <a:t>AI-based phishing detection</a:t>
                      </a:r>
                      <a:r>
                        <a:rPr b="0" lang="en-US" sz="1200" u="none" cap="none" strike="noStrike"/>
                        <a:t> techniques.</a:t>
                      </a:r>
                      <a:endParaRPr b="0" sz="1200" u="none" cap="none" strike="noStrike"/>
                    </a:p>
                    <a:p>
                      <a:pPr indent="-120315" lvl="0" marL="120315"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Uses </a:t>
                      </a:r>
                      <a:r>
                        <a:rPr b="1" lang="en-US" sz="1200" u="none" cap="none" strike="noStrike"/>
                        <a:t>multi-modal analysis</a:t>
                      </a:r>
                      <a:r>
                        <a:rPr lang="en-US" sz="1200" u="none" cap="none" strike="noStrike">
                          <a:latin typeface="Times"/>
                          <a:ea typeface="Times"/>
                          <a:cs typeface="Times"/>
                          <a:sym typeface="Times"/>
                        </a:rPr>
                        <a:t> (email content, URL behavior, sender metadata).</a:t>
                      </a:r>
                      <a:endParaRPr/>
                    </a:p>
                    <a:p>
                      <a:pPr indent="-120315" lvl="0" marL="120315" marR="0" rtl="0" algn="l">
                        <a:lnSpc>
                          <a:spcPct val="100000"/>
                        </a:lnSpc>
                        <a:spcBef>
                          <a:spcPts val="0"/>
                        </a:spcBef>
                        <a:spcAft>
                          <a:spcPts val="0"/>
                        </a:spcAft>
                        <a:buClr>
                          <a:schemeClr val="dk1"/>
                        </a:buClr>
                        <a:buSzPts val="1200"/>
                        <a:buFont typeface="Times"/>
                        <a:buChar char="•"/>
                      </a:pPr>
                      <a:r>
                        <a:rPr b="0" lang="en-US" sz="1200" u="none" cap="none" strike="noStrike"/>
                        <a:t>Evaluates </a:t>
                      </a:r>
                      <a:r>
                        <a:rPr b="1" lang="en-US" sz="1200" u="none" cap="none" strike="noStrike">
                          <a:latin typeface="Times"/>
                          <a:ea typeface="Times"/>
                          <a:cs typeface="Times"/>
                          <a:sym typeface="Times"/>
                        </a:rPr>
                        <a:t>deep learning vs. traditional ML models</a:t>
                      </a:r>
                      <a:r>
                        <a:rPr b="0" lang="en-US" sz="1200" u="none" cap="none" strike="noStrike"/>
                        <a:t> for phishing detection.</a:t>
                      </a:r>
                      <a:endParaRPr b="0" sz="1200" u="none" cap="none" strike="noStrike"/>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120315" lvl="0" marL="120315"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Computationally expensive (deep learning requires </a:t>
                      </a:r>
                      <a:r>
                        <a:rPr b="1" lang="en-US" sz="1200" u="none" cap="none" strike="noStrike"/>
                        <a:t>high processing power</a:t>
                      </a:r>
                      <a:r>
                        <a:rPr lang="en-US" sz="1200" u="none" cap="none" strike="noStrike">
                          <a:latin typeface="Times"/>
                          <a:ea typeface="Times"/>
                          <a:cs typeface="Times"/>
                          <a:sym typeface="Times"/>
                        </a:rPr>
                        <a:t>).</a:t>
                      </a:r>
                      <a:endParaRPr/>
                    </a:p>
                    <a:p>
                      <a:pPr indent="-120315" lvl="0" marL="120315" marR="0" rtl="0" algn="l">
                        <a:lnSpc>
                          <a:spcPct val="100000"/>
                        </a:lnSpc>
                        <a:spcBef>
                          <a:spcPts val="0"/>
                        </a:spcBef>
                        <a:spcAft>
                          <a:spcPts val="0"/>
                        </a:spcAft>
                        <a:buClr>
                          <a:schemeClr val="dk1"/>
                        </a:buClr>
                        <a:buSzPts val="1200"/>
                        <a:buFont typeface="Times"/>
                        <a:buChar char="•"/>
                      </a:pPr>
                      <a:r>
                        <a:rPr b="0" lang="en-US" sz="1200" u="none" cap="none" strike="noStrike"/>
                        <a:t>Lacks discussion on </a:t>
                      </a:r>
                      <a:r>
                        <a:rPr b="1" lang="en-US" sz="1200" u="none" cap="none" strike="noStrike">
                          <a:latin typeface="Times"/>
                          <a:ea typeface="Times"/>
                          <a:cs typeface="Times"/>
                          <a:sym typeface="Times"/>
                        </a:rPr>
                        <a:t>adversarial phishing attacks</a:t>
                      </a:r>
                      <a:r>
                        <a:rPr b="0" lang="en-US" sz="1200" u="none" cap="none" strike="noStrike"/>
                        <a:t>.</a:t>
                      </a:r>
                      <a:endParaRPr b="0" sz="1200" u="none" cap="none" strike="noStrike"/>
                    </a:p>
                    <a:p>
                      <a:pPr indent="-120315" lvl="0" marL="120315"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No </a:t>
                      </a:r>
                      <a:r>
                        <a:rPr b="1" lang="en-US" sz="1200" u="none" cap="none" strike="noStrike"/>
                        <a:t>deployment results</a:t>
                      </a:r>
                      <a:r>
                        <a:rPr lang="en-US" sz="1200" u="none" cap="none" strike="noStrike">
                          <a:latin typeface="Times"/>
                          <a:ea typeface="Times"/>
                          <a:cs typeface="Times"/>
                          <a:sym typeface="Times"/>
                        </a:rPr>
                        <a:t> in real-world systems</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r h="253375">
                <a:tc>
                  <a:txBody>
                    <a:bodyPr/>
                    <a:lstStyle/>
                    <a:p>
                      <a:pPr indent="0" lvl="0" marL="0" marR="0" rtl="0" algn="l">
                        <a:lnSpc>
                          <a:spcPct val="107000"/>
                        </a:lnSpc>
                        <a:spcBef>
                          <a:spcPts val="0"/>
                        </a:spcBef>
                        <a:spcAft>
                          <a:spcPts val="0"/>
                        </a:spcAft>
                        <a:buClr>
                          <a:schemeClr val="dk1"/>
                        </a:buClr>
                        <a:buSzPts val="1100"/>
                        <a:buFont typeface="Calibri"/>
                        <a:buNone/>
                      </a:pPr>
                      <a:r>
                        <a:rPr lang="en-US" sz="1100" u="none" cap="none" strike="noStrike"/>
                        <a:t>7</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Proposed Framework for Spam Recognition in Big Data for Social Media Networks </a:t>
                      </a:r>
                      <a:r>
                        <a:rPr i="1" lang="en-US" sz="1200" u="none" cap="none" strike="noStrike"/>
                        <a:t>Guanjun Lin, Nan Sun, Surya Nepal, Jun Zhang, Yang Xiang, Houcine Hassan 2017</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120315" lvl="0" marL="120315" marR="0" rtl="0" algn="l">
                        <a:lnSpc>
                          <a:spcPct val="100000"/>
                        </a:lnSpc>
                        <a:spcBef>
                          <a:spcPts val="0"/>
                        </a:spcBef>
                        <a:spcAft>
                          <a:spcPts val="0"/>
                        </a:spcAft>
                        <a:buClr>
                          <a:schemeClr val="dk1"/>
                        </a:buClr>
                        <a:buSzPts val="1200"/>
                        <a:buFont typeface="Times"/>
                        <a:buChar char="•"/>
                      </a:pPr>
                      <a:r>
                        <a:rPr b="0" lang="en-US" sz="1200" u="none" cap="none" strike="noStrike"/>
                        <a:t>Uses </a:t>
                      </a:r>
                      <a:r>
                        <a:rPr b="1" lang="en-US" sz="1200" u="none" cap="none" strike="noStrike">
                          <a:latin typeface="Times"/>
                          <a:ea typeface="Times"/>
                          <a:cs typeface="Times"/>
                          <a:sym typeface="Times"/>
                        </a:rPr>
                        <a:t>big data processing frameworks</a:t>
                      </a:r>
                      <a:r>
                        <a:rPr b="0" lang="en-US" sz="1200" u="none" cap="none" strike="noStrike"/>
                        <a:t> (Hadoop, Spark) for </a:t>
                      </a:r>
                      <a:r>
                        <a:rPr b="1" lang="en-US" sz="1200" u="none" cap="none" strike="noStrike">
                          <a:latin typeface="Times"/>
                          <a:ea typeface="Times"/>
                          <a:cs typeface="Times"/>
                          <a:sym typeface="Times"/>
                        </a:rPr>
                        <a:t>real-time spam filtering</a:t>
                      </a:r>
                      <a:r>
                        <a:rPr b="0" lang="en-US" sz="1200" u="none" cap="none" strike="noStrike"/>
                        <a:t>.</a:t>
                      </a:r>
                      <a:endParaRPr b="0" sz="1200" u="none" cap="none" strike="noStrike"/>
                    </a:p>
                    <a:p>
                      <a:pPr indent="-120315" lvl="0" marL="120315"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Implements </a:t>
                      </a:r>
                      <a:r>
                        <a:rPr b="1" lang="en-US" sz="1200" u="none" cap="none" strike="noStrike"/>
                        <a:t>feature selection techniques</a:t>
                      </a:r>
                      <a:r>
                        <a:rPr lang="en-US" sz="1200" u="none" cap="none" strike="noStrike">
                          <a:latin typeface="Times"/>
                          <a:ea typeface="Times"/>
                          <a:cs typeface="Times"/>
                          <a:sym typeface="Times"/>
                        </a:rPr>
                        <a:t> to handle large-scale datasets.</a:t>
                      </a:r>
                      <a:endParaRPr/>
                    </a:p>
                    <a:p>
                      <a:pPr indent="-120315" lvl="0" marL="120315"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Evaluates different </a:t>
                      </a:r>
                      <a:r>
                        <a:rPr b="1" lang="en-US" sz="1200" u="none" cap="none" strike="noStrike"/>
                        <a:t>classification models</a:t>
                      </a:r>
                      <a:r>
                        <a:rPr lang="en-US" sz="1200" u="none" cap="none" strike="noStrike">
                          <a:latin typeface="Times"/>
                          <a:ea typeface="Times"/>
                          <a:cs typeface="Times"/>
                          <a:sym typeface="Times"/>
                        </a:rPr>
                        <a:t> (Decision Trees, SVM, Neural Networks).</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120315" lvl="0" marL="120315" marR="0" rtl="0" algn="l">
                        <a:lnSpc>
                          <a:spcPct val="100000"/>
                        </a:lnSpc>
                        <a:spcBef>
                          <a:spcPts val="0"/>
                        </a:spcBef>
                        <a:spcAft>
                          <a:spcPts val="0"/>
                        </a:spcAft>
                        <a:buClr>
                          <a:schemeClr val="dk1"/>
                        </a:buClr>
                        <a:buSzPts val="1200"/>
                        <a:buFont typeface="Times"/>
                        <a:buChar char="•"/>
                      </a:pPr>
                      <a:r>
                        <a:rPr b="1" lang="en-US" sz="1200" u="none" cap="none" strike="noStrike"/>
                        <a:t>High latency</a:t>
                      </a:r>
                      <a:r>
                        <a:rPr lang="en-US" sz="1200" u="none" cap="none" strike="noStrike">
                          <a:latin typeface="Times"/>
                          <a:ea typeface="Times"/>
                          <a:cs typeface="Times"/>
                          <a:sym typeface="Times"/>
                        </a:rPr>
                        <a:t> for large datasets.</a:t>
                      </a:r>
                      <a:endParaRPr/>
                    </a:p>
                    <a:p>
                      <a:pPr indent="-120315" lvl="0" marL="120315" marR="0" rtl="0" algn="l">
                        <a:lnSpc>
                          <a:spcPct val="100000"/>
                        </a:lnSpc>
                        <a:spcBef>
                          <a:spcPts val="0"/>
                        </a:spcBef>
                        <a:spcAft>
                          <a:spcPts val="0"/>
                        </a:spcAft>
                        <a:buClr>
                          <a:schemeClr val="dk1"/>
                        </a:buClr>
                        <a:buSzPts val="1200"/>
                        <a:buFont typeface="Times"/>
                        <a:buChar char="•"/>
                      </a:pPr>
                      <a:r>
                        <a:rPr b="0" lang="en-US" sz="1200" u="none" cap="none" strike="noStrike"/>
                        <a:t>Lacks </a:t>
                      </a:r>
                      <a:r>
                        <a:rPr b="1" lang="en-US" sz="1200" u="none" cap="none" strike="noStrike">
                          <a:latin typeface="Times"/>
                          <a:ea typeface="Times"/>
                          <a:cs typeface="Times"/>
                          <a:sym typeface="Times"/>
                        </a:rPr>
                        <a:t>adaptive learning for evolving spam patterns</a:t>
                      </a:r>
                      <a:r>
                        <a:rPr b="0" lang="en-US" sz="1200" u="none" cap="none" strike="noStrike"/>
                        <a:t>.</a:t>
                      </a:r>
                      <a:endParaRPr b="0" sz="1200" u="none" cap="none" strike="noStrike"/>
                    </a:p>
                    <a:p>
                      <a:pPr indent="-120315" lvl="0" marL="120315" marR="0" rtl="0" algn="l">
                        <a:lnSpc>
                          <a:spcPct val="100000"/>
                        </a:lnSpc>
                        <a:spcBef>
                          <a:spcPts val="0"/>
                        </a:spcBef>
                        <a:spcAft>
                          <a:spcPts val="0"/>
                        </a:spcAft>
                        <a:buClr>
                          <a:schemeClr val="dk1"/>
                        </a:buClr>
                        <a:buSzPts val="1200"/>
                        <a:buFont typeface="Times"/>
                        <a:buChar char="•"/>
                      </a:pPr>
                      <a:r>
                        <a:rPr b="0" lang="en-US" sz="1200" u="none" cap="none" strike="noStrike"/>
                        <a:t>No </a:t>
                      </a:r>
                      <a:r>
                        <a:rPr b="1" lang="en-US" sz="1200" u="none" cap="none" strike="noStrike">
                          <a:latin typeface="Times"/>
                          <a:ea typeface="Times"/>
                          <a:cs typeface="Times"/>
                          <a:sym typeface="Times"/>
                        </a:rPr>
                        <a:t>comparative study with deep learning methods</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graphicFrame>
        <p:nvGraphicFramePr>
          <p:cNvPr id="80" name="Google Shape;80;p6"/>
          <p:cNvGraphicFramePr/>
          <p:nvPr/>
        </p:nvGraphicFramePr>
        <p:xfrm>
          <a:off x="295407" y="691815"/>
          <a:ext cx="3000000" cy="3000000"/>
        </p:xfrm>
        <a:graphic>
          <a:graphicData uri="http://schemas.openxmlformats.org/drawingml/2006/table">
            <a:tbl>
              <a:tblPr>
                <a:noFill/>
                <a:tableStyleId>{F64C4123-AAD4-4321-B332-8BBB68B84358}</a:tableStyleId>
              </a:tblPr>
              <a:tblGrid>
                <a:gridCol w="820875"/>
                <a:gridCol w="3976150"/>
                <a:gridCol w="3902900"/>
                <a:gridCol w="2901300"/>
              </a:tblGrid>
              <a:tr h="624200">
                <a:tc>
                  <a:txBody>
                    <a:bodyPr/>
                    <a:lstStyle/>
                    <a:p>
                      <a:pPr indent="0" lvl="0" marL="0" marR="0" rtl="0" algn="l">
                        <a:lnSpc>
                          <a:spcPct val="107000"/>
                        </a:lnSpc>
                        <a:spcBef>
                          <a:spcPts val="0"/>
                        </a:spcBef>
                        <a:spcAft>
                          <a:spcPts val="0"/>
                        </a:spcAft>
                        <a:buClr>
                          <a:schemeClr val="dk1"/>
                        </a:buClr>
                        <a:buSzPts val="1100"/>
                        <a:buFont typeface="Calibri"/>
                        <a:buNone/>
                      </a:pPr>
                      <a:r>
                        <a:rPr b="1" lang="en-US" sz="1100" u="none" cap="none" strike="noStrike"/>
                        <a:t>S. No</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85725" lvl="0" marL="0" marR="0" rtl="0" algn="ctr">
                        <a:lnSpc>
                          <a:spcPct val="107000"/>
                        </a:lnSpc>
                        <a:spcBef>
                          <a:spcPts val="0"/>
                        </a:spcBef>
                        <a:spcAft>
                          <a:spcPts val="0"/>
                        </a:spcAft>
                        <a:buClr>
                          <a:schemeClr val="dk1"/>
                        </a:buClr>
                        <a:buSzPts val="1100"/>
                        <a:buFont typeface="Calibri"/>
                        <a:buNone/>
                      </a:pPr>
                      <a:r>
                        <a:rPr b="1" lang="en-US" sz="1100" u="none" cap="none" strike="noStrike"/>
                        <a:t>Title</a:t>
                      </a:r>
                      <a:endParaRPr/>
                    </a:p>
                    <a:p>
                      <a:pPr indent="85725" lvl="0" marL="0" marR="0" rtl="0" algn="ctr">
                        <a:lnSpc>
                          <a:spcPct val="107000"/>
                        </a:lnSpc>
                        <a:spcBef>
                          <a:spcPts val="800"/>
                        </a:spcBef>
                        <a:spcAft>
                          <a:spcPts val="0"/>
                        </a:spcAft>
                        <a:buClr>
                          <a:schemeClr val="dk1"/>
                        </a:buClr>
                        <a:buSzPts val="1000"/>
                        <a:buFont typeface="Calibri"/>
                        <a:buNone/>
                      </a:pPr>
                      <a:r>
                        <a:rPr i="1" lang="en-US" sz="1000" u="none" cap="none" strike="noStrike"/>
                        <a:t>(Name of the journal, author and publication details)</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85725" lvl="0" marL="0" marR="0" rtl="0" algn="ctr">
                        <a:lnSpc>
                          <a:spcPct val="107000"/>
                        </a:lnSpc>
                        <a:spcBef>
                          <a:spcPts val="0"/>
                        </a:spcBef>
                        <a:spcAft>
                          <a:spcPts val="0"/>
                        </a:spcAft>
                        <a:buClr>
                          <a:schemeClr val="dk1"/>
                        </a:buClr>
                        <a:buSzPts val="1100"/>
                        <a:buFont typeface="Calibri"/>
                        <a:buNone/>
                      </a:pPr>
                      <a:r>
                        <a:rPr b="1" lang="en-US" sz="1100" u="none" cap="none" strike="noStrike"/>
                        <a:t>Methodology</a:t>
                      </a:r>
                      <a:endParaRPr/>
                    </a:p>
                    <a:p>
                      <a:pPr indent="85725" lvl="0" marL="0" marR="0" rtl="0" algn="ctr">
                        <a:lnSpc>
                          <a:spcPct val="107000"/>
                        </a:lnSpc>
                        <a:spcBef>
                          <a:spcPts val="800"/>
                        </a:spcBef>
                        <a:spcAft>
                          <a:spcPts val="0"/>
                        </a:spcAft>
                        <a:buClr>
                          <a:schemeClr val="dk1"/>
                        </a:buClr>
                        <a:buSzPts val="1000"/>
                        <a:buFont typeface="Calibri"/>
                        <a:buNone/>
                      </a:pPr>
                      <a:r>
                        <a:rPr i="1" lang="en-US" sz="1000" u="none" cap="none" strike="noStrike"/>
                        <a:t>(Provide a Summary of key studies and their findings)</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85725" lvl="0" marL="0" marR="0" rtl="0" algn="l">
                        <a:lnSpc>
                          <a:spcPct val="107000"/>
                        </a:lnSpc>
                        <a:spcBef>
                          <a:spcPts val="0"/>
                        </a:spcBef>
                        <a:spcAft>
                          <a:spcPts val="0"/>
                        </a:spcAft>
                        <a:buClr>
                          <a:schemeClr val="dk1"/>
                        </a:buClr>
                        <a:buSzPts val="1100"/>
                        <a:buFont typeface="Calibri"/>
                        <a:buNone/>
                      </a:pPr>
                      <a:r>
                        <a:rPr b="1" lang="en-US" sz="1100" u="none" cap="none" strike="noStrike"/>
                        <a:t>Identification of gaps and limitations.</a:t>
                      </a:r>
                      <a:endParaRPr/>
                    </a:p>
                    <a:p>
                      <a:pPr indent="85725" lvl="0" marL="0" marR="0" rtl="0" algn="ctr">
                        <a:lnSpc>
                          <a:spcPct val="107000"/>
                        </a:lnSpc>
                        <a:spcBef>
                          <a:spcPts val="800"/>
                        </a:spcBef>
                        <a:spcAft>
                          <a:spcPts val="0"/>
                        </a:spcAft>
                        <a:buClr>
                          <a:schemeClr val="dk1"/>
                        </a:buClr>
                        <a:buSzPts val="1000"/>
                        <a:buFont typeface="Calibri"/>
                        <a:buNone/>
                      </a:pPr>
                      <a:r>
                        <a:rPr i="1" lang="en-US" sz="1000" u="none" cap="none" strike="noStrike"/>
                        <a:t>(Identify the limitations of the Research Paper)</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r h="245100">
                <a:tc>
                  <a:txBody>
                    <a:bodyPr/>
                    <a:lstStyle/>
                    <a:p>
                      <a:pPr indent="0" lvl="0" marL="0" marR="0" rtl="0" algn="l">
                        <a:lnSpc>
                          <a:spcPct val="107000"/>
                        </a:lnSpc>
                        <a:spcBef>
                          <a:spcPts val="0"/>
                        </a:spcBef>
                        <a:spcAft>
                          <a:spcPts val="0"/>
                        </a:spcAft>
                        <a:buClr>
                          <a:schemeClr val="dk1"/>
                        </a:buClr>
                        <a:buSzPts val="1100"/>
                        <a:buFont typeface="Calibri"/>
                        <a:buNone/>
                      </a:pPr>
                      <a:r>
                        <a:rPr lang="en-US" sz="1100" u="none" cap="none" strike="noStrike"/>
                        <a:t>9</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chemeClr val="dk1"/>
                        </a:buClr>
                        <a:buSzPts val="1200"/>
                        <a:buFont typeface="Times New Roman"/>
                        <a:buNone/>
                      </a:pPr>
                      <a:r>
                        <a:rPr lang="en-US" sz="1200" u="none" cap="none" strike="noStrike">
                          <a:latin typeface="Times New Roman"/>
                          <a:ea typeface="Times New Roman"/>
                          <a:cs typeface="Times New Roman"/>
                          <a:sym typeface="Times New Roman"/>
                        </a:rPr>
                        <a:t>Recruitment Scam Detection Using Gated Recurrent Unit (GRU) </a:t>
                      </a:r>
                      <a:r>
                        <a:rPr i="1" lang="en-US" sz="1200" u="none" cap="none" strike="noStrike"/>
                        <a:t>2022</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120315" lvl="0" marL="120315"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Uses </a:t>
                      </a:r>
                      <a:r>
                        <a:rPr b="1" lang="en-US" sz="1200" u="none" cap="none" strike="noStrike"/>
                        <a:t>Gated Recurrent Units (GRU)</a:t>
                      </a:r>
                      <a:r>
                        <a:rPr lang="en-US" sz="1200" u="none" cap="none" strike="noStrike">
                          <a:latin typeface="Times"/>
                          <a:ea typeface="Times"/>
                          <a:cs typeface="Times"/>
                          <a:sym typeface="Times"/>
                        </a:rPr>
                        <a:t> for detecting fake job listings.</a:t>
                      </a:r>
                      <a:endParaRPr/>
                    </a:p>
                    <a:p>
                      <a:pPr indent="-120315" lvl="0" marL="120315"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Extracts textual and behavioral </a:t>
                      </a:r>
                      <a:r>
                        <a:rPr b="1" lang="en-US" sz="1200" u="none" cap="none" strike="noStrike"/>
                        <a:t>fraud indicators</a:t>
                      </a:r>
                      <a:r>
                        <a:rPr lang="en-US" sz="1200" u="none" cap="none" strike="noStrike">
                          <a:latin typeface="Times"/>
                          <a:ea typeface="Times"/>
                          <a:cs typeface="Times"/>
                          <a:sym typeface="Times"/>
                        </a:rPr>
                        <a:t> from job postings.</a:t>
                      </a:r>
                      <a:endParaRPr/>
                    </a:p>
                    <a:p>
                      <a:pPr indent="-120315" lvl="0" marL="120315" marR="0" rtl="0" algn="l">
                        <a:lnSpc>
                          <a:spcPct val="100000"/>
                        </a:lnSpc>
                        <a:spcBef>
                          <a:spcPts val="0"/>
                        </a:spcBef>
                        <a:spcAft>
                          <a:spcPts val="0"/>
                        </a:spcAft>
                        <a:buClr>
                          <a:schemeClr val="dk1"/>
                        </a:buClr>
                        <a:buSzPts val="1200"/>
                        <a:buFont typeface="Times"/>
                        <a:buChar char="•"/>
                      </a:pPr>
                      <a:r>
                        <a:rPr b="0" lang="en-US" sz="1200" u="none" cap="none" strike="noStrike"/>
                        <a:t>Implements </a:t>
                      </a:r>
                      <a:r>
                        <a:rPr b="1" lang="en-US" sz="1200" u="none" cap="none" strike="noStrike">
                          <a:latin typeface="Times"/>
                          <a:ea typeface="Times"/>
                          <a:cs typeface="Times"/>
                          <a:sym typeface="Times"/>
                        </a:rPr>
                        <a:t>word embeddings (Word2Vec, FastText)</a:t>
                      </a:r>
                      <a:r>
                        <a:rPr b="0" lang="en-US" sz="1200" u="none" cap="none" strike="noStrike"/>
                        <a:t> for feature extraction.</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120315" lvl="0" marL="120315" marR="0" rtl="0" algn="l">
                        <a:lnSpc>
                          <a:spcPct val="100000"/>
                        </a:lnSpc>
                        <a:spcBef>
                          <a:spcPts val="0"/>
                        </a:spcBef>
                        <a:spcAft>
                          <a:spcPts val="0"/>
                        </a:spcAft>
                        <a:buClr>
                          <a:schemeClr val="dk1"/>
                        </a:buClr>
                        <a:buSzPts val="1200"/>
                        <a:buFont typeface="Times"/>
                        <a:buChar char="•"/>
                      </a:pPr>
                      <a:r>
                        <a:rPr b="0" lang="en-US" sz="1200" u="none" cap="none" strike="noStrike"/>
                        <a:t>Requires </a:t>
                      </a:r>
                      <a:r>
                        <a:rPr b="1" lang="en-US" sz="1200" u="none" cap="none" strike="noStrike">
                          <a:latin typeface="Times"/>
                          <a:ea typeface="Times"/>
                          <a:cs typeface="Times"/>
                          <a:sym typeface="Times"/>
                        </a:rPr>
                        <a:t>high computational resources</a:t>
                      </a:r>
                      <a:r>
                        <a:rPr b="0" lang="en-US" sz="1200" u="none" cap="none" strike="noStrike"/>
                        <a:t>.</a:t>
                      </a:r>
                      <a:endParaRPr b="0" sz="1200" u="none" cap="none" strike="noStrike"/>
                    </a:p>
                    <a:p>
                      <a:pPr indent="-120315" lvl="0" marL="120315"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Lacks </a:t>
                      </a:r>
                      <a:r>
                        <a:rPr b="1" lang="en-US" sz="1200" u="none" cap="none" strike="noStrike"/>
                        <a:t>explainability</a:t>
                      </a:r>
                      <a:r>
                        <a:rPr lang="en-US" sz="1200" u="none" cap="none" strike="noStrike">
                          <a:latin typeface="Times"/>
                          <a:ea typeface="Times"/>
                          <a:cs typeface="Times"/>
                          <a:sym typeface="Times"/>
                        </a:rPr>
                        <a:t> (black-box nature of GRU models).</a:t>
                      </a:r>
                      <a:endParaRPr/>
                    </a:p>
                    <a:p>
                      <a:pPr indent="-120315" lvl="0" marL="120315" marR="0" rtl="0" algn="l">
                        <a:lnSpc>
                          <a:spcPct val="100000"/>
                        </a:lnSpc>
                        <a:spcBef>
                          <a:spcPts val="0"/>
                        </a:spcBef>
                        <a:spcAft>
                          <a:spcPts val="0"/>
                        </a:spcAft>
                        <a:buClr>
                          <a:schemeClr val="dk1"/>
                        </a:buClr>
                        <a:buSzPts val="1200"/>
                        <a:buFont typeface="Times"/>
                        <a:buChar char="•"/>
                      </a:pPr>
                      <a:r>
                        <a:rPr b="0" lang="en-US" sz="1200" u="none" cap="none" strike="noStrike"/>
                        <a:t>No </a:t>
                      </a:r>
                      <a:r>
                        <a:rPr b="1" lang="en-US" sz="1200" u="none" cap="none" strike="noStrike">
                          <a:latin typeface="Times"/>
                          <a:ea typeface="Times"/>
                          <a:cs typeface="Times"/>
                          <a:sym typeface="Times"/>
                        </a:rPr>
                        <a:t>real-time fraud detection</a:t>
                      </a:r>
                      <a:r>
                        <a:rPr b="0" lang="en-US" sz="1200" u="none" cap="none" strike="noStrike"/>
                        <a:t> integration</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r h="253375">
                <a:tc>
                  <a:txBody>
                    <a:bodyPr/>
                    <a:lstStyle/>
                    <a:p>
                      <a:pPr indent="0" lvl="0" marL="0" marR="0" rtl="0" algn="l">
                        <a:lnSpc>
                          <a:spcPct val="107000"/>
                        </a:lnSpc>
                        <a:spcBef>
                          <a:spcPts val="0"/>
                        </a:spcBef>
                        <a:spcAft>
                          <a:spcPts val="0"/>
                        </a:spcAft>
                        <a:buClr>
                          <a:schemeClr val="dk1"/>
                        </a:buClr>
                        <a:buSzPts val="1100"/>
                        <a:buFont typeface="Calibri"/>
                        <a:buNone/>
                      </a:pPr>
                      <a:r>
                        <a:rPr lang="en-US" sz="1100" u="none" cap="none" strike="noStrike"/>
                        <a:t>10</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Statistical Twitter Spam Detection Demystified: Performance, Stability, and Scalability </a:t>
                      </a:r>
                      <a:r>
                        <a:rPr i="1" lang="en-US" sz="1200" u="none" cap="none" strike="noStrike"/>
                        <a:t>Guanjun Lin, Nan Sun, Surya Nepal, Jun Zhang, Yang Xiang, Houcine Hassan 2017</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120315" lvl="0" marL="120315"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Uses </a:t>
                      </a:r>
                      <a:r>
                        <a:rPr b="1" lang="en-US" sz="1200" u="none" cap="none" strike="noStrike"/>
                        <a:t>statistical analysis</a:t>
                      </a:r>
                      <a:r>
                        <a:rPr lang="en-US" sz="1200" u="none" cap="none" strike="noStrike">
                          <a:latin typeface="Times"/>
                          <a:ea typeface="Times"/>
                          <a:cs typeface="Times"/>
                          <a:sym typeface="Times"/>
                        </a:rPr>
                        <a:t> of Twitter spam detection models.</a:t>
                      </a:r>
                      <a:endParaRPr/>
                    </a:p>
                    <a:p>
                      <a:pPr indent="-120315" lvl="0" marL="120315" marR="0" rtl="0" algn="l">
                        <a:lnSpc>
                          <a:spcPct val="100000"/>
                        </a:lnSpc>
                        <a:spcBef>
                          <a:spcPts val="0"/>
                        </a:spcBef>
                        <a:spcAft>
                          <a:spcPts val="0"/>
                        </a:spcAft>
                        <a:buClr>
                          <a:schemeClr val="dk1"/>
                        </a:buClr>
                        <a:buSzPts val="1200"/>
                        <a:buFont typeface="Times"/>
                        <a:buChar char="•"/>
                      </a:pPr>
                      <a:r>
                        <a:rPr b="0" lang="en-US" sz="1200" u="none" cap="none" strike="noStrike"/>
                        <a:t>Compares </a:t>
                      </a:r>
                      <a:r>
                        <a:rPr b="1" lang="en-US" sz="1200" u="none" cap="none" strike="noStrike">
                          <a:latin typeface="Times"/>
                          <a:ea typeface="Times"/>
                          <a:cs typeface="Times"/>
                          <a:sym typeface="Times"/>
                        </a:rPr>
                        <a:t>feature engineering techniques</a:t>
                      </a:r>
                      <a:r>
                        <a:rPr b="0" lang="en-US" sz="1200" u="none" cap="none" strike="noStrike"/>
                        <a:t> and </a:t>
                      </a:r>
                      <a:r>
                        <a:rPr b="1" lang="en-US" sz="1200" u="none" cap="none" strike="noStrike">
                          <a:latin typeface="Times"/>
                          <a:ea typeface="Times"/>
                          <a:cs typeface="Times"/>
                          <a:sym typeface="Times"/>
                        </a:rPr>
                        <a:t>model stability</a:t>
                      </a:r>
                      <a:r>
                        <a:rPr b="0" lang="en-US" sz="1200" u="none" cap="none" strike="noStrike"/>
                        <a:t>.</a:t>
                      </a:r>
                      <a:endParaRPr b="0" sz="1200" u="none" cap="none" strike="noStrike"/>
                    </a:p>
                    <a:p>
                      <a:pPr indent="-120315" lvl="0" marL="120315"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Evaluates model </a:t>
                      </a:r>
                      <a:r>
                        <a:rPr b="1" lang="en-US" sz="1200" u="none" cap="none" strike="noStrike"/>
                        <a:t>scalability</a:t>
                      </a:r>
                      <a:r>
                        <a:rPr lang="en-US" sz="1200" u="none" cap="none" strike="noStrike">
                          <a:latin typeface="Times"/>
                          <a:ea typeface="Times"/>
                          <a:cs typeface="Times"/>
                          <a:sym typeface="Times"/>
                        </a:rPr>
                        <a:t> on large Twitter datasets.</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120315" lvl="0" marL="120315" marR="0" rtl="0" algn="l">
                        <a:lnSpc>
                          <a:spcPct val="100000"/>
                        </a:lnSpc>
                        <a:spcBef>
                          <a:spcPts val="0"/>
                        </a:spcBef>
                        <a:spcAft>
                          <a:spcPts val="0"/>
                        </a:spcAft>
                        <a:buClr>
                          <a:schemeClr val="dk1"/>
                        </a:buClr>
                        <a:buSzPts val="1200"/>
                        <a:buFont typeface="Times"/>
                        <a:buChar char="•"/>
                      </a:pPr>
                      <a:r>
                        <a:rPr b="0" lang="en-US" sz="1200" u="none" cap="none" strike="noStrike"/>
                        <a:t>Focuses on </a:t>
                      </a:r>
                      <a:r>
                        <a:rPr b="1" lang="en-US" sz="1200" u="none" cap="none" strike="noStrike">
                          <a:latin typeface="Times"/>
                          <a:ea typeface="Times"/>
                          <a:cs typeface="Times"/>
                          <a:sym typeface="Times"/>
                        </a:rPr>
                        <a:t>historical performance</a:t>
                      </a:r>
                      <a:r>
                        <a:rPr b="0" lang="en-US" sz="1200" u="none" cap="none" strike="noStrike"/>
                        <a:t>, lacks </a:t>
                      </a:r>
                      <a:r>
                        <a:rPr b="1" lang="en-US" sz="1200" u="none" cap="none" strike="noStrike">
                          <a:latin typeface="Times"/>
                          <a:ea typeface="Times"/>
                          <a:cs typeface="Times"/>
                          <a:sym typeface="Times"/>
                        </a:rPr>
                        <a:t>real-time evaluation</a:t>
                      </a:r>
                      <a:r>
                        <a:rPr b="0" lang="en-US" sz="1200" u="none" cap="none" strike="noStrike"/>
                        <a:t>.</a:t>
                      </a:r>
                      <a:endParaRPr b="0" sz="1200" u="none" cap="none" strike="noStrike"/>
                    </a:p>
                    <a:p>
                      <a:pPr indent="-120315" lvl="0" marL="120315" marR="0" rtl="0" algn="l">
                        <a:lnSpc>
                          <a:spcPct val="100000"/>
                        </a:lnSpc>
                        <a:spcBef>
                          <a:spcPts val="0"/>
                        </a:spcBef>
                        <a:spcAft>
                          <a:spcPts val="0"/>
                        </a:spcAft>
                        <a:buClr>
                          <a:schemeClr val="dk1"/>
                        </a:buClr>
                        <a:buSzPts val="1200"/>
                        <a:buFont typeface="Times"/>
                        <a:buChar char="•"/>
                      </a:pPr>
                      <a:r>
                        <a:rPr b="0" lang="en-US" sz="1200" u="none" cap="none" strike="noStrike"/>
                        <a:t>No discussion on </a:t>
                      </a:r>
                      <a:r>
                        <a:rPr b="1" lang="en-US" sz="1200" u="none" cap="none" strike="noStrike">
                          <a:latin typeface="Times"/>
                          <a:ea typeface="Times"/>
                          <a:cs typeface="Times"/>
                          <a:sym typeface="Times"/>
                        </a:rPr>
                        <a:t>adversarial spam evolution</a:t>
                      </a:r>
                      <a:endParaRPr b="0" sz="1200" u="none" cap="none" strike="noStrike"/>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r h="253375">
                <a:tc>
                  <a:txBody>
                    <a:bodyPr/>
                    <a:lstStyle/>
                    <a:p>
                      <a:pPr indent="0" lvl="0" marL="0" marR="0" rtl="0" algn="l">
                        <a:lnSpc>
                          <a:spcPct val="107000"/>
                        </a:lnSpc>
                        <a:spcBef>
                          <a:spcPts val="0"/>
                        </a:spcBef>
                        <a:spcAft>
                          <a:spcPts val="0"/>
                        </a:spcAft>
                        <a:buClr>
                          <a:schemeClr val="dk1"/>
                        </a:buClr>
                        <a:buSzPts val="1100"/>
                        <a:buFont typeface="Calibri"/>
                        <a:buNone/>
                      </a:pPr>
                      <a:r>
                        <a:rPr lang="en-US" sz="1100" u="none" cap="none" strike="noStrike"/>
                        <a:t>11</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Multi-Modal Comparative Analysis on Execution of Phishing Detection Using AI </a:t>
                      </a:r>
                      <a:r>
                        <a:rPr i="1" lang="en-US" sz="1200" u="none" cap="none" strike="noStrike"/>
                        <a:t>2021</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120315" lvl="0" marL="120315" marR="0" rtl="0" algn="l">
                        <a:lnSpc>
                          <a:spcPct val="100000"/>
                        </a:lnSpc>
                        <a:spcBef>
                          <a:spcPts val="0"/>
                        </a:spcBef>
                        <a:spcAft>
                          <a:spcPts val="0"/>
                        </a:spcAft>
                        <a:buClr>
                          <a:schemeClr val="dk1"/>
                        </a:buClr>
                        <a:buSzPts val="1200"/>
                        <a:buFont typeface="Times"/>
                        <a:buChar char="•"/>
                      </a:pPr>
                      <a:r>
                        <a:rPr b="0" lang="en-US" sz="1200" u="none" cap="none" strike="noStrike"/>
                        <a:t>Compares different </a:t>
                      </a:r>
                      <a:r>
                        <a:rPr b="1" lang="en-US" sz="1200" u="none" cap="none" strike="noStrike">
                          <a:latin typeface="Times"/>
                          <a:ea typeface="Times"/>
                          <a:cs typeface="Times"/>
                          <a:sym typeface="Times"/>
                        </a:rPr>
                        <a:t>AI-based phishing detection</a:t>
                      </a:r>
                      <a:r>
                        <a:rPr b="0" lang="en-US" sz="1200" u="none" cap="none" strike="noStrike"/>
                        <a:t> techniques.</a:t>
                      </a:r>
                      <a:endParaRPr b="0" sz="1200" u="none" cap="none" strike="noStrike"/>
                    </a:p>
                    <a:p>
                      <a:pPr indent="-120315" lvl="0" marL="120315"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Uses </a:t>
                      </a:r>
                      <a:r>
                        <a:rPr b="1" lang="en-US" sz="1200" u="none" cap="none" strike="noStrike"/>
                        <a:t>multi-modal analysis</a:t>
                      </a:r>
                      <a:r>
                        <a:rPr lang="en-US" sz="1200" u="none" cap="none" strike="noStrike">
                          <a:latin typeface="Times"/>
                          <a:ea typeface="Times"/>
                          <a:cs typeface="Times"/>
                          <a:sym typeface="Times"/>
                        </a:rPr>
                        <a:t> (email content, URL behavior, sender metadata).</a:t>
                      </a:r>
                      <a:endParaRPr/>
                    </a:p>
                    <a:p>
                      <a:pPr indent="-120315" lvl="0" marL="120315" marR="0" rtl="0" algn="l">
                        <a:lnSpc>
                          <a:spcPct val="100000"/>
                        </a:lnSpc>
                        <a:spcBef>
                          <a:spcPts val="0"/>
                        </a:spcBef>
                        <a:spcAft>
                          <a:spcPts val="0"/>
                        </a:spcAft>
                        <a:buClr>
                          <a:schemeClr val="dk1"/>
                        </a:buClr>
                        <a:buSzPts val="1200"/>
                        <a:buFont typeface="Times"/>
                        <a:buChar char="•"/>
                      </a:pPr>
                      <a:r>
                        <a:rPr b="0" lang="en-US" sz="1200" u="none" cap="none" strike="noStrike"/>
                        <a:t>Evaluates </a:t>
                      </a:r>
                      <a:r>
                        <a:rPr b="1" lang="en-US" sz="1200" u="none" cap="none" strike="noStrike">
                          <a:latin typeface="Times"/>
                          <a:ea typeface="Times"/>
                          <a:cs typeface="Times"/>
                          <a:sym typeface="Times"/>
                        </a:rPr>
                        <a:t>deep learning vs. traditional ML models</a:t>
                      </a:r>
                      <a:r>
                        <a:rPr b="0" lang="en-US" sz="1200" u="none" cap="none" strike="noStrike"/>
                        <a:t> for phishing detection.</a:t>
                      </a:r>
                      <a:endParaRPr b="0" sz="1200" u="none" cap="none" strike="noStrike"/>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120315" lvl="0" marL="120315"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Computationally expensive (deep learning requires </a:t>
                      </a:r>
                      <a:r>
                        <a:rPr b="1" lang="en-US" sz="1200" u="none" cap="none" strike="noStrike"/>
                        <a:t>high processing power</a:t>
                      </a:r>
                      <a:r>
                        <a:rPr lang="en-US" sz="1200" u="none" cap="none" strike="noStrike">
                          <a:latin typeface="Times"/>
                          <a:ea typeface="Times"/>
                          <a:cs typeface="Times"/>
                          <a:sym typeface="Times"/>
                        </a:rPr>
                        <a:t>).</a:t>
                      </a:r>
                      <a:endParaRPr/>
                    </a:p>
                    <a:p>
                      <a:pPr indent="-120315" lvl="0" marL="120315" marR="0" rtl="0" algn="l">
                        <a:lnSpc>
                          <a:spcPct val="100000"/>
                        </a:lnSpc>
                        <a:spcBef>
                          <a:spcPts val="0"/>
                        </a:spcBef>
                        <a:spcAft>
                          <a:spcPts val="0"/>
                        </a:spcAft>
                        <a:buClr>
                          <a:schemeClr val="dk1"/>
                        </a:buClr>
                        <a:buSzPts val="1200"/>
                        <a:buFont typeface="Times"/>
                        <a:buChar char="•"/>
                      </a:pPr>
                      <a:r>
                        <a:rPr b="0" lang="en-US" sz="1200" u="none" cap="none" strike="noStrike"/>
                        <a:t>Lacks discussion on </a:t>
                      </a:r>
                      <a:r>
                        <a:rPr b="1" lang="en-US" sz="1200" u="none" cap="none" strike="noStrike">
                          <a:latin typeface="Times"/>
                          <a:ea typeface="Times"/>
                          <a:cs typeface="Times"/>
                          <a:sym typeface="Times"/>
                        </a:rPr>
                        <a:t>adversarial phishing attacks</a:t>
                      </a:r>
                      <a:r>
                        <a:rPr b="0" lang="en-US" sz="1200" u="none" cap="none" strike="noStrike"/>
                        <a:t>.</a:t>
                      </a:r>
                      <a:endParaRPr b="0" sz="1200" u="none" cap="none" strike="noStrike"/>
                    </a:p>
                    <a:p>
                      <a:pPr indent="-120315" lvl="0" marL="120315"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No </a:t>
                      </a:r>
                      <a:r>
                        <a:rPr b="1" lang="en-US" sz="1200" u="none" cap="none" strike="noStrike"/>
                        <a:t>deployment results</a:t>
                      </a:r>
                      <a:r>
                        <a:rPr lang="en-US" sz="1200" u="none" cap="none" strike="noStrike">
                          <a:latin typeface="Times"/>
                          <a:ea typeface="Times"/>
                          <a:cs typeface="Times"/>
                          <a:sym typeface="Times"/>
                        </a:rPr>
                        <a:t> in real-world systems</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r h="253375">
                <a:tc>
                  <a:txBody>
                    <a:bodyPr/>
                    <a:lstStyle/>
                    <a:p>
                      <a:pPr indent="0" lvl="0" marL="0" marR="0" rtl="0" algn="l">
                        <a:lnSpc>
                          <a:spcPct val="107000"/>
                        </a:lnSpc>
                        <a:spcBef>
                          <a:spcPts val="0"/>
                        </a:spcBef>
                        <a:spcAft>
                          <a:spcPts val="0"/>
                        </a:spcAft>
                        <a:buClr>
                          <a:schemeClr val="dk1"/>
                        </a:buClr>
                        <a:buSzPts val="1100"/>
                        <a:buFont typeface="Calibri"/>
                        <a:buNone/>
                      </a:pPr>
                      <a:r>
                        <a:rPr lang="en-US" sz="1100" u="none" cap="none" strike="noStrike"/>
                        <a:t>12</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a:buNone/>
                      </a:pPr>
                      <a:r>
                        <a:rPr lang="en-US" sz="1200" u="none" cap="none" strike="noStrike">
                          <a:latin typeface="Times"/>
                          <a:ea typeface="Times"/>
                          <a:cs typeface="Times"/>
                          <a:sym typeface="Times"/>
                        </a:rPr>
                        <a:t>SiTGRU: Single-Tunnelled Gated Recurrent Unit for Abnormality Detection </a:t>
                      </a:r>
                      <a:r>
                        <a:rPr i="1" lang="en-US" sz="1200" u="none" cap="none" strike="noStrike"/>
                        <a:t>2023</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120315" lvl="0" marL="120315"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Developed a Single-Tunnelled GRU (SiTGRU) model.</a:t>
                      </a:r>
                      <a:endParaRPr/>
                    </a:p>
                    <a:p>
                      <a:pPr indent="-120315" lvl="0" marL="120315"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Used time-series data analysis for anomaly detection.</a:t>
                      </a:r>
                      <a:endParaRPr/>
                    </a:p>
                    <a:p>
                      <a:pPr indent="-120315" lvl="0" marL="120315"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Compared performance with conventional GRU and LSTM.</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120315" lvl="0" marL="120315"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Model is optimized for specific types of anomalies.</a:t>
                      </a:r>
                      <a:endParaRPr/>
                    </a:p>
                    <a:p>
                      <a:pPr indent="-120315" lvl="0" marL="120315"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Requires significant computational power.</a:t>
                      </a:r>
                      <a:endParaRPr/>
                    </a:p>
                    <a:p>
                      <a:pPr indent="-120315" lvl="0" marL="120315" marR="0" rtl="0" algn="l">
                        <a:lnSpc>
                          <a:spcPct val="100000"/>
                        </a:lnSpc>
                        <a:spcBef>
                          <a:spcPts val="0"/>
                        </a:spcBef>
                        <a:spcAft>
                          <a:spcPts val="0"/>
                        </a:spcAft>
                        <a:buClr>
                          <a:schemeClr val="dk1"/>
                        </a:buClr>
                        <a:buSzPts val="1200"/>
                        <a:buFont typeface="Times"/>
                        <a:buChar char="•"/>
                      </a:pPr>
                      <a:r>
                        <a:rPr lang="en-US" sz="1200" u="none" cap="none" strike="noStrike">
                          <a:latin typeface="Times"/>
                          <a:ea typeface="Times"/>
                          <a:cs typeface="Times"/>
                          <a:sym typeface="Times"/>
                        </a:rPr>
                        <a:t>No transfer learning capabilities for adaptation to new datasets.</a:t>
                      </a:r>
                      <a:endParaRPr/>
                    </a:p>
                  </a:txBody>
                  <a:tcPr marT="0" marB="0" marR="0" marL="0">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7"/>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p>
            <a:pPr indent="0" lvl="0" marL="0" marR="0" rtl="0" algn="ctr">
              <a:lnSpc>
                <a:spcPct val="9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Limitations ( Research Gaps)</a:t>
            </a:r>
            <a:endParaRPr/>
          </a:p>
        </p:txBody>
      </p:sp>
      <p:sp>
        <p:nvSpPr>
          <p:cNvPr id="86" name="Google Shape;86;p7"/>
          <p:cNvSpPr txBox="1"/>
          <p:nvPr>
            <p:ph idx="1" type="body"/>
          </p:nvPr>
        </p:nvSpPr>
        <p:spPr>
          <a:xfrm>
            <a:off x="838200" y="1825625"/>
            <a:ext cx="10515600" cy="4351338"/>
          </a:xfrm>
          <a:prstGeom prst="rect">
            <a:avLst/>
          </a:prstGeom>
          <a:noFill/>
          <a:ln>
            <a:noFill/>
          </a:ln>
        </p:spPr>
        <p:txBody>
          <a:bodyPr anchorCtr="0" anchor="t" bIns="45700" lIns="45700" spcFirstLastPara="1" rIns="45700" wrap="square" tIns="45700">
            <a:normAutofit/>
          </a:bodyPr>
          <a:lstStyle/>
          <a:p>
            <a:pPr indent="-213894" lvl="0" marL="213894" rtl="0" algn="l">
              <a:lnSpc>
                <a:spcPct val="100000"/>
              </a:lnSpc>
              <a:spcBef>
                <a:spcPts val="0"/>
              </a:spcBef>
              <a:spcAft>
                <a:spcPts val="0"/>
              </a:spcAft>
              <a:buClr>
                <a:srgbClr val="000000"/>
              </a:buClr>
              <a:buSzPts val="1600"/>
              <a:buFont typeface="Times"/>
              <a:buAutoNum type="arabicPeriod"/>
            </a:pPr>
            <a:r>
              <a:rPr b="1" lang="en-US" sz="1600">
                <a:latin typeface="Times"/>
                <a:ea typeface="Times"/>
                <a:cs typeface="Times"/>
                <a:sym typeface="Times"/>
              </a:rPr>
              <a:t>Lack of Real-Time Implementation:</a:t>
            </a:r>
            <a:endParaRPr/>
          </a:p>
          <a:p>
            <a:pPr indent="-160421" lvl="1" marL="541421" rtl="0" algn="l">
              <a:lnSpc>
                <a:spcPct val="100000"/>
              </a:lnSpc>
              <a:spcBef>
                <a:spcPts val="0"/>
              </a:spcBef>
              <a:spcAft>
                <a:spcPts val="0"/>
              </a:spcAft>
              <a:buClr>
                <a:srgbClr val="000000"/>
              </a:buClr>
              <a:buSzPts val="1600"/>
              <a:buFont typeface="Times"/>
              <a:buChar char="•"/>
            </a:pPr>
            <a:r>
              <a:rPr lang="en-US" sz="1600">
                <a:latin typeface="Times"/>
                <a:ea typeface="Times"/>
                <a:cs typeface="Times"/>
                <a:sym typeface="Times"/>
              </a:rPr>
              <a:t>Some spam detection models rely on batch processing, which is slow and not suited for real-time filtering (e.g., "Statistical Twitter Spam Detection Demystified”).</a:t>
            </a:r>
            <a:endParaRPr/>
          </a:p>
          <a:p>
            <a:pPr indent="-160421" lvl="1" marL="541421" rtl="0" algn="l">
              <a:lnSpc>
                <a:spcPct val="100000"/>
              </a:lnSpc>
              <a:spcBef>
                <a:spcPts val="0"/>
              </a:spcBef>
              <a:spcAft>
                <a:spcPts val="0"/>
              </a:spcAft>
              <a:buClr>
                <a:srgbClr val="000000"/>
              </a:buClr>
              <a:buSzPts val="1600"/>
              <a:buFont typeface="Times"/>
              <a:buChar char="•"/>
            </a:pPr>
            <a:r>
              <a:rPr lang="en-US" sz="1600">
                <a:latin typeface="Times"/>
                <a:ea typeface="Times"/>
                <a:cs typeface="Times"/>
                <a:sym typeface="Times"/>
              </a:rPr>
              <a:t>Several papers propose theoretical frameworks but lack real-time deployment and testing.</a:t>
            </a:r>
            <a:endParaRPr/>
          </a:p>
        </p:txBody>
      </p:sp>
      <p:sp>
        <p:nvSpPr>
          <p:cNvPr id="87" name="Google Shape;87;p7"/>
          <p:cNvSpPr txBox="1"/>
          <p:nvPr/>
        </p:nvSpPr>
        <p:spPr>
          <a:xfrm>
            <a:off x="838200" y="2965746"/>
            <a:ext cx="10515600" cy="4351339"/>
          </a:xfrm>
          <a:prstGeom prst="rect">
            <a:avLst/>
          </a:prstGeom>
          <a:noFill/>
          <a:ln>
            <a:noFill/>
          </a:ln>
        </p:spPr>
        <p:txBody>
          <a:bodyPr anchorCtr="0" anchor="t" bIns="45700" lIns="45700" spcFirstLastPara="1" rIns="45700" wrap="square" tIns="45700">
            <a:normAutofit/>
          </a:bodyPr>
          <a:lstStyle/>
          <a:p>
            <a:pPr indent="0" lvl="0" marL="0" marR="0" rtl="0" algn="l">
              <a:lnSpc>
                <a:spcPct val="100000"/>
              </a:lnSpc>
              <a:spcBef>
                <a:spcPts val="0"/>
              </a:spcBef>
              <a:spcAft>
                <a:spcPts val="0"/>
              </a:spcAft>
              <a:buClr>
                <a:srgbClr val="000000"/>
              </a:buClr>
              <a:buSzPts val="1600"/>
              <a:buFont typeface="Times"/>
              <a:buNone/>
            </a:pPr>
            <a:r>
              <a:rPr b="1" i="0" lang="en-US" sz="1600" u="none" cap="none" strike="noStrike">
                <a:solidFill>
                  <a:srgbClr val="000000"/>
                </a:solidFill>
                <a:latin typeface="Times"/>
                <a:ea typeface="Times"/>
                <a:cs typeface="Times"/>
                <a:sym typeface="Times"/>
              </a:rPr>
              <a:t>2. High Computational Complexity:</a:t>
            </a:r>
            <a:endParaRPr/>
          </a:p>
          <a:p>
            <a:pPr indent="-160421" lvl="1" marL="541421" marR="0" rtl="0" algn="l">
              <a:lnSpc>
                <a:spcPct val="100000"/>
              </a:lnSpc>
              <a:spcBef>
                <a:spcPts val="0"/>
              </a:spcBef>
              <a:spcAft>
                <a:spcPts val="0"/>
              </a:spcAft>
              <a:buClr>
                <a:srgbClr val="000000"/>
              </a:buClr>
              <a:buSzPts val="1600"/>
              <a:buFont typeface="Times"/>
              <a:buChar char="•"/>
            </a:pPr>
            <a:r>
              <a:rPr b="1" i="0" lang="en-US" sz="1600" u="none" cap="none" strike="noStrike">
                <a:solidFill>
                  <a:srgbClr val="000000"/>
                </a:solidFill>
                <a:latin typeface="Times"/>
                <a:ea typeface="Times"/>
                <a:cs typeface="Times"/>
                <a:sym typeface="Times"/>
              </a:rPr>
              <a:t>Deep learning models</a:t>
            </a:r>
            <a:r>
              <a:rPr b="0" i="0" lang="en-US" sz="1600" u="none" cap="none" strike="noStrike">
                <a:solidFill>
                  <a:srgbClr val="000000"/>
                </a:solidFill>
                <a:latin typeface="Times"/>
                <a:ea typeface="Times"/>
                <a:cs typeface="Times"/>
                <a:sym typeface="Times"/>
              </a:rPr>
              <a:t> (GRU, CNN, LSTM) require </a:t>
            </a:r>
            <a:r>
              <a:rPr b="1" i="0" lang="en-US" sz="1600" u="none" cap="none" strike="noStrike">
                <a:solidFill>
                  <a:srgbClr val="000000"/>
                </a:solidFill>
                <a:latin typeface="Times"/>
                <a:ea typeface="Times"/>
                <a:cs typeface="Times"/>
                <a:sym typeface="Times"/>
              </a:rPr>
              <a:t>high processing power</a:t>
            </a:r>
            <a:r>
              <a:rPr b="0" i="0" lang="en-US" sz="1600" u="none" cap="none" strike="noStrike">
                <a:solidFill>
                  <a:srgbClr val="000000"/>
                </a:solidFill>
                <a:latin typeface="Times"/>
                <a:ea typeface="Times"/>
                <a:cs typeface="Times"/>
                <a:sym typeface="Times"/>
              </a:rPr>
              <a:t>, making them </a:t>
            </a:r>
            <a:r>
              <a:rPr b="1" i="0" lang="en-US" sz="1600" u="none" cap="none" strike="noStrike">
                <a:solidFill>
                  <a:srgbClr val="000000"/>
                </a:solidFill>
                <a:latin typeface="Times"/>
                <a:ea typeface="Times"/>
                <a:cs typeface="Times"/>
                <a:sym typeface="Times"/>
              </a:rPr>
              <a:t>less practical</a:t>
            </a:r>
            <a:r>
              <a:rPr b="0" i="0" lang="en-US" sz="1600" u="none" cap="none" strike="noStrike">
                <a:solidFill>
                  <a:srgbClr val="000000"/>
                </a:solidFill>
                <a:latin typeface="Times"/>
                <a:ea typeface="Times"/>
                <a:cs typeface="Times"/>
                <a:sym typeface="Times"/>
              </a:rPr>
              <a:t> for real-time applications.</a:t>
            </a:r>
            <a:endParaRPr/>
          </a:p>
        </p:txBody>
      </p:sp>
      <p:sp>
        <p:nvSpPr>
          <p:cNvPr id="88" name="Google Shape;88;p7"/>
          <p:cNvSpPr txBox="1"/>
          <p:nvPr/>
        </p:nvSpPr>
        <p:spPr>
          <a:xfrm>
            <a:off x="838200" y="3910152"/>
            <a:ext cx="10515600" cy="4351338"/>
          </a:xfrm>
          <a:prstGeom prst="rect">
            <a:avLst/>
          </a:prstGeom>
          <a:noFill/>
          <a:ln>
            <a:noFill/>
          </a:ln>
        </p:spPr>
        <p:txBody>
          <a:bodyPr anchorCtr="0" anchor="t" bIns="45700" lIns="45700" spcFirstLastPara="1" rIns="45700" wrap="square" tIns="45700">
            <a:normAutofit/>
          </a:bodyPr>
          <a:lstStyle/>
          <a:p>
            <a:pPr indent="0" lvl="0" marL="0" marR="0" rtl="0" algn="l">
              <a:lnSpc>
                <a:spcPct val="100000"/>
              </a:lnSpc>
              <a:spcBef>
                <a:spcPts val="0"/>
              </a:spcBef>
              <a:spcAft>
                <a:spcPts val="0"/>
              </a:spcAft>
              <a:buClr>
                <a:srgbClr val="000000"/>
              </a:buClr>
              <a:buSzPts val="1600"/>
              <a:buFont typeface="Times"/>
              <a:buNone/>
            </a:pPr>
            <a:r>
              <a:rPr b="1" i="0" lang="en-US" sz="1600" u="none" cap="none" strike="noStrike">
                <a:solidFill>
                  <a:srgbClr val="000000"/>
                </a:solidFill>
                <a:latin typeface="Times"/>
                <a:ea typeface="Times"/>
                <a:cs typeface="Times"/>
                <a:sym typeface="Times"/>
              </a:rPr>
              <a:t>3. Limited Adaptability to Evolving Threats:</a:t>
            </a:r>
            <a:endParaRPr/>
          </a:p>
          <a:p>
            <a:pPr indent="-160421" lvl="1" marL="541421" marR="0" rtl="0" algn="l">
              <a:lnSpc>
                <a:spcPct val="100000"/>
              </a:lnSpc>
              <a:spcBef>
                <a:spcPts val="0"/>
              </a:spcBef>
              <a:spcAft>
                <a:spcPts val="0"/>
              </a:spcAft>
              <a:buClr>
                <a:srgbClr val="000000"/>
              </a:buClr>
              <a:buSzPts val="1600"/>
              <a:buFont typeface="Times"/>
              <a:buChar char="•"/>
            </a:pPr>
            <a:r>
              <a:rPr b="0" i="0" lang="en-US" sz="1600" u="none" cap="none" strike="noStrike">
                <a:solidFill>
                  <a:srgbClr val="000000"/>
                </a:solidFill>
                <a:latin typeface="Times"/>
                <a:ea typeface="Times"/>
                <a:cs typeface="Times"/>
                <a:sym typeface="Times"/>
              </a:rPr>
              <a:t>Several spam/phishing detection models rely on predefined rules or static ML models, which do not adapt to new spam techniques.</a:t>
            </a:r>
            <a:endParaRPr/>
          </a:p>
        </p:txBody>
      </p:sp>
      <p:sp>
        <p:nvSpPr>
          <p:cNvPr id="89" name="Google Shape;89;p7"/>
          <p:cNvSpPr txBox="1"/>
          <p:nvPr/>
        </p:nvSpPr>
        <p:spPr>
          <a:xfrm>
            <a:off x="838200" y="4843044"/>
            <a:ext cx="10515600" cy="4351339"/>
          </a:xfrm>
          <a:prstGeom prst="rect">
            <a:avLst/>
          </a:prstGeom>
          <a:noFill/>
          <a:ln>
            <a:noFill/>
          </a:ln>
        </p:spPr>
        <p:txBody>
          <a:bodyPr anchorCtr="0" anchor="t" bIns="45700" lIns="45700" spcFirstLastPara="1" rIns="45700" wrap="square" tIns="45700">
            <a:normAutofit/>
          </a:bodyPr>
          <a:lstStyle/>
          <a:p>
            <a:pPr indent="0" lvl="0" marL="0" marR="0" rtl="0" algn="l">
              <a:lnSpc>
                <a:spcPct val="100000"/>
              </a:lnSpc>
              <a:spcBef>
                <a:spcPts val="0"/>
              </a:spcBef>
              <a:spcAft>
                <a:spcPts val="0"/>
              </a:spcAft>
              <a:buClr>
                <a:srgbClr val="000000"/>
              </a:buClr>
              <a:buSzPts val="1600"/>
              <a:buFont typeface="Times"/>
              <a:buNone/>
            </a:pPr>
            <a:r>
              <a:rPr b="1" i="0" lang="en-US" sz="1600" u="none" cap="none" strike="noStrike">
                <a:solidFill>
                  <a:srgbClr val="000000"/>
                </a:solidFill>
                <a:latin typeface="Times"/>
                <a:ea typeface="Times"/>
                <a:cs typeface="Times"/>
                <a:sym typeface="Times"/>
              </a:rPr>
              <a:t>4. Dataset Limitations &amp; Bias:</a:t>
            </a:r>
            <a:endParaRPr/>
          </a:p>
          <a:p>
            <a:pPr indent="-160421" lvl="1" marL="541421" marR="0" rtl="0" algn="l">
              <a:lnSpc>
                <a:spcPct val="100000"/>
              </a:lnSpc>
              <a:spcBef>
                <a:spcPts val="0"/>
              </a:spcBef>
              <a:spcAft>
                <a:spcPts val="0"/>
              </a:spcAft>
              <a:buClr>
                <a:srgbClr val="000000"/>
              </a:buClr>
              <a:buSzPts val="1600"/>
              <a:buFont typeface="Times"/>
              <a:buChar char="•"/>
            </a:pPr>
            <a:r>
              <a:rPr b="0" i="0" lang="en-US" sz="1600" u="none" cap="none" strike="noStrike">
                <a:solidFill>
                  <a:srgbClr val="000000"/>
                </a:solidFill>
                <a:latin typeface="Times"/>
                <a:ea typeface="Times"/>
                <a:cs typeface="Times"/>
                <a:sym typeface="Times"/>
              </a:rPr>
              <a:t>Many studies use </a:t>
            </a:r>
            <a:r>
              <a:rPr b="1" i="0" lang="en-US" sz="1600" u="none" cap="none" strike="noStrike">
                <a:solidFill>
                  <a:srgbClr val="000000"/>
                </a:solidFill>
                <a:latin typeface="Times"/>
                <a:ea typeface="Times"/>
                <a:cs typeface="Times"/>
                <a:sym typeface="Times"/>
              </a:rPr>
              <a:t>specific datasets</a:t>
            </a:r>
            <a:r>
              <a:rPr b="0" i="0" lang="en-US" sz="1600" u="none" cap="none" strike="noStrike">
                <a:solidFill>
                  <a:srgbClr val="000000"/>
                </a:solidFill>
                <a:latin typeface="Times"/>
                <a:ea typeface="Times"/>
                <a:cs typeface="Times"/>
                <a:sym typeface="Times"/>
              </a:rPr>
              <a:t> that may not generalize well to </a:t>
            </a:r>
            <a:r>
              <a:rPr b="1" i="0" lang="en-US" sz="1600" u="none" cap="none" strike="noStrike">
                <a:solidFill>
                  <a:srgbClr val="000000"/>
                </a:solidFill>
                <a:latin typeface="Times"/>
                <a:ea typeface="Times"/>
                <a:cs typeface="Times"/>
                <a:sym typeface="Times"/>
              </a:rPr>
              <a:t>real-world scenarios.</a:t>
            </a:r>
            <a:endParaRPr b="1" i="0" sz="1800" u="none" cap="none" strike="noStrike">
              <a:solidFill>
                <a:srgbClr val="000000"/>
              </a:solidFill>
              <a:latin typeface="Calibri"/>
              <a:ea typeface="Calibri"/>
              <a:cs typeface="Calibri"/>
              <a:sym typeface="Calibri"/>
            </a:endParaRPr>
          </a:p>
          <a:p>
            <a:pPr indent="-160421" lvl="1" marL="541421" marR="0" rtl="0" algn="l">
              <a:lnSpc>
                <a:spcPct val="100000"/>
              </a:lnSpc>
              <a:spcBef>
                <a:spcPts val="0"/>
              </a:spcBef>
              <a:spcAft>
                <a:spcPts val="0"/>
              </a:spcAft>
              <a:buClr>
                <a:srgbClr val="000000"/>
              </a:buClr>
              <a:buSzPts val="1600"/>
              <a:buFont typeface="Times"/>
              <a:buChar char="•"/>
            </a:pPr>
            <a:r>
              <a:rPr b="0" i="0" lang="en-US" sz="1600" u="none" cap="none" strike="noStrike">
                <a:solidFill>
                  <a:srgbClr val="000000"/>
                </a:solidFill>
                <a:latin typeface="Times"/>
                <a:ea typeface="Times"/>
                <a:cs typeface="Times"/>
                <a:sym typeface="Times"/>
              </a:rPr>
              <a:t>Some </a:t>
            </a:r>
            <a:r>
              <a:rPr b="1" i="0" lang="en-US" sz="1600" u="none" cap="none" strike="noStrike">
                <a:solidFill>
                  <a:srgbClr val="000000"/>
                </a:solidFill>
                <a:latin typeface="Times"/>
                <a:ea typeface="Times"/>
                <a:cs typeface="Times"/>
                <a:sym typeface="Times"/>
              </a:rPr>
              <a:t>datasets are imbalanced</a:t>
            </a:r>
            <a:r>
              <a:rPr b="0" i="0" lang="en-US" sz="1600" u="none" cap="none" strike="noStrike">
                <a:solidFill>
                  <a:srgbClr val="000000"/>
                </a:solidFill>
                <a:latin typeface="Times"/>
                <a:ea typeface="Times"/>
                <a:cs typeface="Times"/>
                <a:sym typeface="Times"/>
              </a:rPr>
              <a:t>, leading to </a:t>
            </a:r>
            <a:r>
              <a:rPr b="1" i="0" lang="en-US" sz="1600" u="none" cap="none" strike="noStrike">
                <a:solidFill>
                  <a:srgbClr val="000000"/>
                </a:solidFill>
                <a:latin typeface="Times"/>
                <a:ea typeface="Times"/>
                <a:cs typeface="Times"/>
                <a:sym typeface="Times"/>
              </a:rPr>
              <a:t>biased model performance</a:t>
            </a:r>
            <a:r>
              <a:rPr b="0" i="0" lang="en-US" sz="1600" u="none" cap="none" strike="noStrike">
                <a:solidFill>
                  <a:srgbClr val="000000"/>
                </a:solidFill>
                <a:latin typeface="Times"/>
                <a:ea typeface="Times"/>
                <a:cs typeface="Times"/>
                <a:sym typeface="Times"/>
              </a:rPr>
              <a:t> (e.g., spam detection models trained on a </a:t>
            </a:r>
            <a:r>
              <a:rPr b="1" i="0" lang="en-US" sz="1600" u="none" cap="none" strike="noStrike">
                <a:solidFill>
                  <a:srgbClr val="000000"/>
                </a:solidFill>
                <a:latin typeface="Times"/>
                <a:ea typeface="Times"/>
                <a:cs typeface="Times"/>
                <a:sym typeface="Times"/>
              </a:rPr>
              <a:t>1:1 spam-to-nonspam ratio</a:t>
            </a:r>
            <a:r>
              <a:rPr b="0" i="0" lang="en-US" sz="1600" u="none" cap="none" strike="noStrike">
                <a:solidFill>
                  <a:srgbClr val="000000"/>
                </a:solidFill>
                <a:latin typeface="Times"/>
                <a:ea typeface="Times"/>
                <a:cs typeface="Times"/>
                <a:sym typeface="Times"/>
              </a:rPr>
              <a:t>, while real-world spam rates are lower).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8"/>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p>
            <a:pPr indent="0" lvl="0" marL="0" marR="0" rtl="0" algn="ctr">
              <a:lnSpc>
                <a:spcPct val="9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Research objectives</a:t>
            </a:r>
            <a:endParaRPr/>
          </a:p>
        </p:txBody>
      </p:sp>
      <p:sp>
        <p:nvSpPr>
          <p:cNvPr id="95" name="Google Shape;95;p8"/>
          <p:cNvSpPr txBox="1"/>
          <p:nvPr>
            <p:ph idx="1" type="body"/>
          </p:nvPr>
        </p:nvSpPr>
        <p:spPr>
          <a:xfrm>
            <a:off x="838200" y="1675959"/>
            <a:ext cx="10515600" cy="4351339"/>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1500"/>
              <a:buFont typeface="Times"/>
              <a:buNone/>
            </a:pPr>
            <a:r>
              <a:rPr b="1" lang="en-US" sz="1500">
                <a:latin typeface="Times"/>
                <a:ea typeface="Times"/>
                <a:cs typeface="Times"/>
                <a:sym typeface="Times"/>
              </a:rPr>
              <a:t>1. Develop an AI-Augmented Chrome Extension for Real-Time Job Scam Detection</a:t>
            </a:r>
            <a:endParaRPr/>
          </a:p>
          <a:p>
            <a:pPr indent="-317500" lvl="0" marL="457200" rtl="0" algn="l">
              <a:lnSpc>
                <a:spcPct val="100000"/>
              </a:lnSpc>
              <a:spcBef>
                <a:spcPts val="0"/>
              </a:spcBef>
              <a:spcAft>
                <a:spcPts val="0"/>
              </a:spcAft>
              <a:buClr>
                <a:srgbClr val="000000"/>
              </a:buClr>
              <a:buSzPts val="1400"/>
              <a:buFont typeface="Times"/>
              <a:buChar char="•"/>
            </a:pPr>
            <a:r>
              <a:rPr lang="en-US" sz="1400">
                <a:latin typeface="Times"/>
                <a:ea typeface="Times"/>
                <a:cs typeface="Times"/>
                <a:sym typeface="Times"/>
              </a:rPr>
              <a:t>Design and implement a </a:t>
            </a:r>
            <a:r>
              <a:rPr b="1" lang="en-US"/>
              <a:t>browser extension</a:t>
            </a:r>
            <a:r>
              <a:rPr lang="en-US" sz="1400">
                <a:latin typeface="Times"/>
                <a:ea typeface="Times"/>
                <a:cs typeface="Times"/>
                <a:sym typeface="Times"/>
              </a:rPr>
              <a:t> that can </a:t>
            </a:r>
            <a:r>
              <a:rPr b="1" lang="en-US"/>
              <a:t>automatically analyze</a:t>
            </a:r>
            <a:r>
              <a:rPr lang="en-US" sz="1400">
                <a:latin typeface="Times"/>
                <a:ea typeface="Times"/>
                <a:cs typeface="Times"/>
                <a:sym typeface="Times"/>
              </a:rPr>
              <a:t> job listings on </a:t>
            </a:r>
            <a:r>
              <a:rPr b="1" lang="en-US"/>
              <a:t>Naukri.com</a:t>
            </a:r>
            <a:r>
              <a:rPr lang="en-US" sz="1400">
                <a:latin typeface="Times"/>
                <a:ea typeface="Times"/>
                <a:cs typeface="Times"/>
                <a:sym typeface="Times"/>
              </a:rPr>
              <a:t>.</a:t>
            </a:r>
            <a:endParaRPr/>
          </a:p>
          <a:p>
            <a:pPr indent="-317500" lvl="0" marL="457200" rtl="0" algn="l">
              <a:lnSpc>
                <a:spcPct val="100000"/>
              </a:lnSpc>
              <a:spcBef>
                <a:spcPts val="0"/>
              </a:spcBef>
              <a:spcAft>
                <a:spcPts val="0"/>
              </a:spcAft>
              <a:buClr>
                <a:srgbClr val="000000"/>
              </a:buClr>
              <a:buSzPts val="1400"/>
              <a:buFont typeface="Times"/>
              <a:buChar char="•"/>
            </a:pPr>
            <a:r>
              <a:rPr lang="en-US" sz="1400">
                <a:latin typeface="Times"/>
                <a:ea typeface="Times"/>
                <a:cs typeface="Times"/>
                <a:sym typeface="Times"/>
              </a:rPr>
              <a:t>Ensure </a:t>
            </a:r>
            <a:r>
              <a:rPr b="1" lang="en-US"/>
              <a:t>seamless integration</a:t>
            </a:r>
            <a:r>
              <a:rPr lang="en-US" sz="1400">
                <a:latin typeface="Times"/>
                <a:ea typeface="Times"/>
                <a:cs typeface="Times"/>
                <a:sym typeface="Times"/>
              </a:rPr>
              <a:t> with job portals without disrupting the user experience.</a:t>
            </a:r>
            <a:endParaRPr/>
          </a:p>
          <a:p>
            <a:pPr indent="0" lvl="0" marL="0" rtl="0" algn="l">
              <a:lnSpc>
                <a:spcPct val="100000"/>
              </a:lnSpc>
              <a:spcBef>
                <a:spcPts val="0"/>
              </a:spcBef>
              <a:spcAft>
                <a:spcPts val="0"/>
              </a:spcAft>
              <a:buClr>
                <a:srgbClr val="808080"/>
              </a:buClr>
              <a:buSzPts val="1400"/>
              <a:buFont typeface="Times"/>
              <a:buNone/>
            </a:pPr>
            <a:r>
              <a:t/>
            </a:r>
            <a:endParaRPr sz="1400">
              <a:latin typeface="Times"/>
              <a:ea typeface="Times"/>
              <a:cs typeface="Times"/>
              <a:sym typeface="Times"/>
            </a:endParaRPr>
          </a:p>
          <a:p>
            <a:pPr indent="0" lvl="0" marL="0" rtl="0" algn="l">
              <a:lnSpc>
                <a:spcPct val="100000"/>
              </a:lnSpc>
              <a:spcBef>
                <a:spcPts val="1400"/>
              </a:spcBef>
              <a:spcAft>
                <a:spcPts val="0"/>
              </a:spcAft>
              <a:buClr>
                <a:srgbClr val="000000"/>
              </a:buClr>
              <a:buSzPts val="1500"/>
              <a:buFont typeface="Times"/>
              <a:buNone/>
            </a:pPr>
            <a:r>
              <a:rPr b="1" lang="en-US" sz="1500">
                <a:latin typeface="Times"/>
                <a:ea typeface="Times"/>
                <a:cs typeface="Times"/>
                <a:sym typeface="Times"/>
              </a:rPr>
              <a:t>2. Utilize Machine Learning &amp; NLP for Fraudulent Job Detection</a:t>
            </a:r>
            <a:endParaRPr/>
          </a:p>
          <a:p>
            <a:pPr indent="-317500" lvl="0" marL="457200" rtl="0" algn="l">
              <a:lnSpc>
                <a:spcPct val="100000"/>
              </a:lnSpc>
              <a:spcBef>
                <a:spcPts val="0"/>
              </a:spcBef>
              <a:spcAft>
                <a:spcPts val="0"/>
              </a:spcAft>
              <a:buClr>
                <a:srgbClr val="000000"/>
              </a:buClr>
              <a:buSzPts val="1400"/>
              <a:buFont typeface="Times"/>
              <a:buChar char="•"/>
            </a:pPr>
            <a:r>
              <a:rPr b="0" lang="en-US"/>
              <a:t>Train </a:t>
            </a:r>
            <a:r>
              <a:rPr b="1" lang="en-US" sz="1400">
                <a:latin typeface="Times"/>
                <a:ea typeface="Times"/>
                <a:cs typeface="Times"/>
                <a:sym typeface="Times"/>
              </a:rPr>
              <a:t>supervised and unsupervised ML models</a:t>
            </a:r>
            <a:r>
              <a:rPr b="0" lang="en-US"/>
              <a:t> to classify job listings as </a:t>
            </a:r>
            <a:r>
              <a:rPr b="1" lang="en-US" sz="1400">
                <a:latin typeface="Times"/>
                <a:ea typeface="Times"/>
                <a:cs typeface="Times"/>
                <a:sym typeface="Times"/>
              </a:rPr>
              <a:t>genuine or fraudulent</a:t>
            </a:r>
            <a:r>
              <a:rPr b="0" lang="en-US"/>
              <a:t>.</a:t>
            </a:r>
            <a:endParaRPr b="0"/>
          </a:p>
          <a:p>
            <a:pPr indent="-317500" lvl="0" marL="457200" rtl="0" algn="l">
              <a:lnSpc>
                <a:spcPct val="100000"/>
              </a:lnSpc>
              <a:spcBef>
                <a:spcPts val="0"/>
              </a:spcBef>
              <a:spcAft>
                <a:spcPts val="0"/>
              </a:spcAft>
              <a:buClr>
                <a:srgbClr val="000000"/>
              </a:buClr>
              <a:buSzPts val="1400"/>
              <a:buFont typeface="Times"/>
              <a:buChar char="•"/>
            </a:pPr>
            <a:r>
              <a:rPr b="0" lang="en-US"/>
              <a:t>Use </a:t>
            </a:r>
            <a:r>
              <a:rPr b="1" lang="en-US" sz="1400">
                <a:latin typeface="Times"/>
                <a:ea typeface="Times"/>
                <a:cs typeface="Times"/>
                <a:sym typeface="Times"/>
              </a:rPr>
              <a:t>Natural Language Processing (NLP)</a:t>
            </a:r>
            <a:r>
              <a:rPr b="0" lang="en-US"/>
              <a:t> to analyze </a:t>
            </a:r>
            <a:r>
              <a:rPr b="1" lang="en-US" sz="1400">
                <a:latin typeface="Times"/>
                <a:ea typeface="Times"/>
                <a:cs typeface="Times"/>
                <a:sym typeface="Times"/>
              </a:rPr>
              <a:t>job descriptions, recruiter information, and salary anomalies</a:t>
            </a:r>
            <a:r>
              <a:rPr b="0" lang="en-US"/>
              <a:t>.</a:t>
            </a:r>
            <a:endParaRPr b="0"/>
          </a:p>
          <a:p>
            <a:pPr indent="0" lvl="0" marL="0" rtl="0" algn="l">
              <a:lnSpc>
                <a:spcPct val="100000"/>
              </a:lnSpc>
              <a:spcBef>
                <a:spcPts val="0"/>
              </a:spcBef>
              <a:spcAft>
                <a:spcPts val="0"/>
              </a:spcAft>
              <a:buClr>
                <a:srgbClr val="808080"/>
              </a:buClr>
              <a:buSzPts val="2800"/>
              <a:buFont typeface="Times"/>
              <a:buNone/>
            </a:pPr>
            <a:r>
              <a:t/>
            </a:r>
            <a:endParaRPr b="0"/>
          </a:p>
          <a:p>
            <a:pPr indent="0" lvl="0" marL="0" rtl="0" algn="l">
              <a:lnSpc>
                <a:spcPct val="100000"/>
              </a:lnSpc>
              <a:spcBef>
                <a:spcPts val="1400"/>
              </a:spcBef>
              <a:spcAft>
                <a:spcPts val="0"/>
              </a:spcAft>
              <a:buClr>
                <a:srgbClr val="000000"/>
              </a:buClr>
              <a:buSzPts val="1500"/>
              <a:buFont typeface="Times"/>
              <a:buNone/>
            </a:pPr>
            <a:r>
              <a:rPr b="1" lang="en-US" sz="1500">
                <a:latin typeface="Times"/>
                <a:ea typeface="Times"/>
                <a:cs typeface="Times"/>
                <a:sym typeface="Times"/>
              </a:rPr>
              <a:t>3. Implement Adaptive Learning for Evolving Scam Patterns</a:t>
            </a:r>
            <a:endParaRPr/>
          </a:p>
          <a:p>
            <a:pPr indent="-317500" lvl="0" marL="457200" rtl="0" algn="l">
              <a:lnSpc>
                <a:spcPct val="100000"/>
              </a:lnSpc>
              <a:spcBef>
                <a:spcPts val="0"/>
              </a:spcBef>
              <a:spcAft>
                <a:spcPts val="0"/>
              </a:spcAft>
              <a:buClr>
                <a:srgbClr val="000000"/>
              </a:buClr>
              <a:buSzPts val="1400"/>
              <a:buFont typeface="Times"/>
              <a:buChar char="•"/>
            </a:pPr>
            <a:r>
              <a:rPr b="0" lang="en-US"/>
              <a:t>Design a system that can </a:t>
            </a:r>
            <a:r>
              <a:rPr b="1" lang="en-US" sz="1400">
                <a:latin typeface="Times"/>
                <a:ea typeface="Times"/>
                <a:cs typeface="Times"/>
                <a:sym typeface="Times"/>
              </a:rPr>
              <a:t>continuously learn from new fraud trends</a:t>
            </a:r>
            <a:r>
              <a:rPr b="0" lang="en-US"/>
              <a:t> using </a:t>
            </a:r>
            <a:r>
              <a:rPr b="1" lang="en-US" sz="1400">
                <a:latin typeface="Times"/>
                <a:ea typeface="Times"/>
                <a:cs typeface="Times"/>
                <a:sym typeface="Times"/>
              </a:rPr>
              <a:t>real-time user feedback and updated datasets</a:t>
            </a:r>
            <a:r>
              <a:rPr b="0" lang="en-US"/>
              <a:t>.</a:t>
            </a:r>
            <a:endParaRPr b="0"/>
          </a:p>
          <a:p>
            <a:pPr indent="-317500" lvl="0" marL="457200" rtl="0" algn="l">
              <a:lnSpc>
                <a:spcPct val="100000"/>
              </a:lnSpc>
              <a:spcBef>
                <a:spcPts val="0"/>
              </a:spcBef>
              <a:spcAft>
                <a:spcPts val="0"/>
              </a:spcAft>
              <a:buClr>
                <a:srgbClr val="000000"/>
              </a:buClr>
              <a:buSzPts val="1400"/>
              <a:buFont typeface="Times"/>
              <a:buChar char="•"/>
            </a:pPr>
            <a:r>
              <a:rPr b="0" lang="en-US"/>
              <a:t>Reduce </a:t>
            </a:r>
            <a:r>
              <a:rPr b="1" lang="en-US" sz="1400">
                <a:latin typeface="Times"/>
                <a:ea typeface="Times"/>
                <a:cs typeface="Times"/>
                <a:sym typeface="Times"/>
              </a:rPr>
              <a:t>false positives and false negatives</a:t>
            </a:r>
            <a:r>
              <a:rPr b="0" lang="en-US"/>
              <a:t> by using an </a:t>
            </a:r>
            <a:r>
              <a:rPr b="1" lang="en-US" sz="1400">
                <a:latin typeface="Times"/>
                <a:ea typeface="Times"/>
                <a:cs typeface="Times"/>
                <a:sym typeface="Times"/>
              </a:rPr>
              <a:t>adaptive learning framework</a:t>
            </a:r>
            <a:r>
              <a:rPr b="0" lang="en-US"/>
              <a:t>.</a:t>
            </a:r>
            <a:endParaRPr b="0"/>
          </a:p>
          <a:p>
            <a:pPr indent="0" lvl="0" marL="0" rtl="0" algn="l">
              <a:lnSpc>
                <a:spcPct val="100000"/>
              </a:lnSpc>
              <a:spcBef>
                <a:spcPts val="0"/>
              </a:spcBef>
              <a:spcAft>
                <a:spcPts val="0"/>
              </a:spcAft>
              <a:buClr>
                <a:srgbClr val="808080"/>
              </a:buClr>
              <a:buSzPts val="2800"/>
              <a:buFont typeface="Times"/>
              <a:buNone/>
            </a:pPr>
            <a:r>
              <a:t/>
            </a:r>
            <a:endParaRPr b="0"/>
          </a:p>
          <a:p>
            <a:pPr indent="0" lvl="0" marL="0" rtl="0" algn="l">
              <a:lnSpc>
                <a:spcPct val="100000"/>
              </a:lnSpc>
              <a:spcBef>
                <a:spcPts val="1400"/>
              </a:spcBef>
              <a:spcAft>
                <a:spcPts val="0"/>
              </a:spcAft>
              <a:buClr>
                <a:srgbClr val="000000"/>
              </a:buClr>
              <a:buSzPts val="1500"/>
              <a:buFont typeface="Times"/>
              <a:buNone/>
            </a:pPr>
            <a:r>
              <a:rPr b="1" lang="en-US" sz="1500">
                <a:latin typeface="Times"/>
                <a:ea typeface="Times"/>
                <a:cs typeface="Times"/>
                <a:sym typeface="Times"/>
              </a:rPr>
              <a:t>4. Improve Detection Accuracy with Multi-Modal Feature Extraction</a:t>
            </a:r>
            <a:endParaRPr/>
          </a:p>
          <a:p>
            <a:pPr indent="-317500" lvl="0" marL="457200" rtl="0" algn="l">
              <a:lnSpc>
                <a:spcPct val="100000"/>
              </a:lnSpc>
              <a:spcBef>
                <a:spcPts val="0"/>
              </a:spcBef>
              <a:spcAft>
                <a:spcPts val="0"/>
              </a:spcAft>
              <a:buClr>
                <a:srgbClr val="000000"/>
              </a:buClr>
              <a:buSzPts val="1400"/>
              <a:buFont typeface="Times"/>
              <a:buChar char="•"/>
            </a:pPr>
            <a:r>
              <a:rPr lang="en-US" sz="1400">
                <a:latin typeface="Times"/>
                <a:ea typeface="Times"/>
                <a:cs typeface="Times"/>
                <a:sym typeface="Times"/>
              </a:rPr>
              <a:t>Combine </a:t>
            </a:r>
            <a:r>
              <a:rPr b="1" lang="en-US"/>
              <a:t>text-based analysis</a:t>
            </a:r>
            <a:r>
              <a:rPr lang="en-US" sz="1400">
                <a:latin typeface="Times"/>
                <a:ea typeface="Times"/>
                <a:cs typeface="Times"/>
                <a:sym typeface="Times"/>
              </a:rPr>
              <a:t> with </a:t>
            </a:r>
            <a:r>
              <a:rPr b="1" lang="en-US"/>
              <a:t>metadata features</a:t>
            </a:r>
            <a:r>
              <a:rPr lang="en-US" sz="1400">
                <a:latin typeface="Times"/>
                <a:ea typeface="Times"/>
                <a:cs typeface="Times"/>
                <a:sym typeface="Times"/>
              </a:rPr>
              <a:t> (e.g., recruiter profile history, job posting frequency, suspicious keywords).</a:t>
            </a:r>
            <a:endParaRPr/>
          </a:p>
          <a:p>
            <a:pPr indent="-317500" lvl="0" marL="457200" rtl="0" algn="l">
              <a:lnSpc>
                <a:spcPct val="100000"/>
              </a:lnSpc>
              <a:spcBef>
                <a:spcPts val="0"/>
              </a:spcBef>
              <a:spcAft>
                <a:spcPts val="0"/>
              </a:spcAft>
              <a:buClr>
                <a:srgbClr val="000000"/>
              </a:buClr>
              <a:buSzPts val="1400"/>
              <a:buFont typeface="Times"/>
              <a:buChar char="•"/>
            </a:pPr>
            <a:r>
              <a:rPr b="0" lang="en-US"/>
              <a:t>Enhance fraud detection by integrating </a:t>
            </a:r>
            <a:r>
              <a:rPr b="1" lang="en-US" sz="1400">
                <a:latin typeface="Times"/>
                <a:ea typeface="Times"/>
                <a:cs typeface="Times"/>
                <a:sym typeface="Times"/>
              </a:rPr>
              <a:t>semantic similarity detection, employer credibility analysis, and anomaly detection</a:t>
            </a:r>
            <a:r>
              <a:rPr b="0" lang="en-US"/>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9"/>
          <p:cNvSpPr txBox="1"/>
          <p:nvPr/>
        </p:nvSpPr>
        <p:spPr>
          <a:xfrm>
            <a:off x="731698" y="730978"/>
            <a:ext cx="10728604" cy="414223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a:buNone/>
            </a:pPr>
            <a:r>
              <a:rPr b="1" i="0" lang="en-US" sz="1500" u="none" cap="none" strike="noStrike">
                <a:solidFill>
                  <a:srgbClr val="000000"/>
                </a:solidFill>
                <a:latin typeface="Times"/>
                <a:ea typeface="Times"/>
                <a:cs typeface="Times"/>
                <a:sym typeface="Times"/>
              </a:rPr>
              <a:t>5. Minimize Computational Overhead for Real-Time Analysis</a:t>
            </a:r>
            <a:endParaRPr/>
          </a:p>
          <a:p>
            <a:pPr indent="-317500" lvl="0" marL="457200" marR="0" rtl="0" algn="l">
              <a:lnSpc>
                <a:spcPct val="100000"/>
              </a:lnSpc>
              <a:spcBef>
                <a:spcPts val="0"/>
              </a:spcBef>
              <a:spcAft>
                <a:spcPts val="0"/>
              </a:spcAft>
              <a:buClr>
                <a:srgbClr val="000000"/>
              </a:buClr>
              <a:buSzPts val="1400"/>
              <a:buFont typeface="Times"/>
              <a:buChar char="•"/>
            </a:pPr>
            <a:r>
              <a:rPr b="0" i="0" lang="en-US" sz="1400" u="none" cap="none" strike="noStrike">
                <a:solidFill>
                  <a:srgbClr val="000000"/>
                </a:solidFill>
                <a:latin typeface="Times"/>
                <a:ea typeface="Times"/>
                <a:cs typeface="Times"/>
                <a:sym typeface="Times"/>
              </a:rPr>
              <a:t>Optimize algorithms for </a:t>
            </a:r>
            <a:r>
              <a:rPr b="1" i="0" lang="en-US" sz="1400" u="none" cap="none" strike="noStrike">
                <a:solidFill>
                  <a:srgbClr val="000000"/>
                </a:solidFill>
                <a:latin typeface="Times"/>
                <a:ea typeface="Times"/>
                <a:cs typeface="Times"/>
                <a:sym typeface="Times"/>
              </a:rPr>
              <a:t>low-latency performance</a:t>
            </a:r>
            <a:r>
              <a:rPr b="0" i="0" lang="en-US" sz="1400" u="none" cap="none" strike="noStrike">
                <a:solidFill>
                  <a:srgbClr val="000000"/>
                </a:solidFill>
                <a:latin typeface="Times"/>
                <a:ea typeface="Times"/>
                <a:cs typeface="Times"/>
                <a:sym typeface="Times"/>
              </a:rPr>
              <a:t>, allowing the extension to work efficiently </a:t>
            </a:r>
            <a:r>
              <a:rPr b="1" i="0" lang="en-US" sz="1400" u="none" cap="none" strike="noStrike">
                <a:solidFill>
                  <a:srgbClr val="000000"/>
                </a:solidFill>
                <a:latin typeface="Times"/>
                <a:ea typeface="Times"/>
                <a:cs typeface="Times"/>
                <a:sym typeface="Times"/>
              </a:rPr>
              <a:t>without affecting browser speed</a:t>
            </a:r>
            <a:r>
              <a:rPr b="0" i="0" lang="en-US" sz="1400" u="none" cap="none" strike="noStrike">
                <a:solidFill>
                  <a:srgbClr val="000000"/>
                </a:solidFill>
                <a:latin typeface="Times"/>
                <a:ea typeface="Times"/>
                <a:cs typeface="Times"/>
                <a:sym typeface="Times"/>
              </a:rPr>
              <a:t>.</a:t>
            </a:r>
            <a:endParaRPr/>
          </a:p>
          <a:p>
            <a:pPr indent="-317500" lvl="0" marL="457200" marR="0" rtl="0" algn="l">
              <a:lnSpc>
                <a:spcPct val="100000"/>
              </a:lnSpc>
              <a:spcBef>
                <a:spcPts val="0"/>
              </a:spcBef>
              <a:spcAft>
                <a:spcPts val="0"/>
              </a:spcAft>
              <a:buClr>
                <a:srgbClr val="000000"/>
              </a:buClr>
              <a:buSzPts val="1400"/>
              <a:buFont typeface="Times"/>
              <a:buChar char="•"/>
            </a:pPr>
            <a:r>
              <a:rPr b="0" i="0" lang="en-US" sz="1400" u="none" cap="none" strike="noStrike">
                <a:solidFill>
                  <a:srgbClr val="000000"/>
                </a:solidFill>
                <a:latin typeface="Times"/>
                <a:ea typeface="Times"/>
                <a:cs typeface="Times"/>
                <a:sym typeface="Times"/>
              </a:rPr>
              <a:t>Use lightweight ML models that can be </a:t>
            </a:r>
            <a:r>
              <a:rPr b="1" i="0" lang="en-US" sz="1400" u="none" cap="none" strike="noStrike">
                <a:solidFill>
                  <a:srgbClr val="000000"/>
                </a:solidFill>
                <a:latin typeface="Times"/>
                <a:ea typeface="Times"/>
                <a:cs typeface="Times"/>
                <a:sym typeface="Times"/>
              </a:rPr>
              <a:t>processed locally</a:t>
            </a:r>
            <a:r>
              <a:rPr b="0" i="0" lang="en-US" sz="1400" u="none" cap="none" strike="noStrike">
                <a:solidFill>
                  <a:srgbClr val="000000"/>
                </a:solidFill>
                <a:latin typeface="Times"/>
                <a:ea typeface="Times"/>
                <a:cs typeface="Times"/>
                <a:sym typeface="Times"/>
              </a:rPr>
              <a:t> or with </a:t>
            </a:r>
            <a:r>
              <a:rPr b="1" i="0" lang="en-US" sz="1400" u="none" cap="none" strike="noStrike">
                <a:solidFill>
                  <a:srgbClr val="000000"/>
                </a:solidFill>
                <a:latin typeface="Times"/>
                <a:ea typeface="Times"/>
                <a:cs typeface="Times"/>
                <a:sym typeface="Times"/>
              </a:rPr>
              <a:t>cloud-based verification</a:t>
            </a:r>
            <a:r>
              <a:rPr b="0" i="0" lang="en-US" sz="1400" u="none" cap="none" strike="noStrike">
                <a:solidFill>
                  <a:srgbClr val="000000"/>
                </a:solidFill>
                <a:latin typeface="Times"/>
                <a:ea typeface="Times"/>
                <a:cs typeface="Times"/>
                <a:sym typeface="Times"/>
              </a:rPr>
              <a:t>.</a:t>
            </a:r>
            <a:endParaRPr/>
          </a:p>
          <a:p>
            <a:pPr indent="0" lvl="0" marL="0" marR="0" rtl="0" algn="l">
              <a:lnSpc>
                <a:spcPct val="100000"/>
              </a:lnSpc>
              <a:spcBef>
                <a:spcPts val="0"/>
              </a:spcBef>
              <a:spcAft>
                <a:spcPts val="0"/>
              </a:spcAft>
              <a:buClr>
                <a:srgbClr val="808080"/>
              </a:buClr>
              <a:buSzPts val="1400"/>
              <a:buFont typeface="Times"/>
              <a:buNone/>
            </a:pPr>
            <a:r>
              <a:t/>
            </a:r>
            <a:endParaRPr b="0" i="0" sz="1400" u="none" cap="none" strike="noStrike">
              <a:solidFill>
                <a:srgbClr val="000000"/>
              </a:solidFill>
              <a:latin typeface="Times"/>
              <a:ea typeface="Times"/>
              <a:cs typeface="Times"/>
              <a:sym typeface="Times"/>
            </a:endParaRPr>
          </a:p>
          <a:p>
            <a:pPr indent="0" lvl="0" marL="0" marR="0" rtl="0" algn="l">
              <a:lnSpc>
                <a:spcPct val="100000"/>
              </a:lnSpc>
              <a:spcBef>
                <a:spcPts val="1400"/>
              </a:spcBef>
              <a:spcAft>
                <a:spcPts val="0"/>
              </a:spcAft>
              <a:buClr>
                <a:srgbClr val="000000"/>
              </a:buClr>
              <a:buSzPts val="1500"/>
              <a:buFont typeface="Times"/>
              <a:buNone/>
            </a:pPr>
            <a:r>
              <a:rPr b="1" i="0" lang="en-US" sz="1500" u="none" cap="none" strike="noStrike">
                <a:solidFill>
                  <a:srgbClr val="000000"/>
                </a:solidFill>
                <a:latin typeface="Times"/>
                <a:ea typeface="Times"/>
                <a:cs typeface="Times"/>
                <a:sym typeface="Times"/>
              </a:rPr>
              <a:t>6. Enhance Explainability &amp; Transparency of Fraud Detection</a:t>
            </a:r>
            <a:endParaRPr/>
          </a:p>
          <a:p>
            <a:pPr indent="-317500" lvl="0" marL="457200" marR="0" rtl="0" algn="l">
              <a:lnSpc>
                <a:spcPct val="100000"/>
              </a:lnSpc>
              <a:spcBef>
                <a:spcPts val="0"/>
              </a:spcBef>
              <a:spcAft>
                <a:spcPts val="0"/>
              </a:spcAft>
              <a:buClr>
                <a:srgbClr val="000000"/>
              </a:buClr>
              <a:buSzPts val="1400"/>
              <a:buFont typeface="Times"/>
              <a:buChar char="•"/>
            </a:pPr>
            <a:r>
              <a:rPr b="0" i="0" lang="en-US" sz="1400" u="none" cap="none" strike="noStrike">
                <a:solidFill>
                  <a:srgbClr val="000000"/>
                </a:solidFill>
                <a:latin typeface="Times"/>
                <a:ea typeface="Times"/>
                <a:cs typeface="Times"/>
                <a:sym typeface="Times"/>
              </a:rPr>
              <a:t>Develop a </a:t>
            </a:r>
            <a:r>
              <a:rPr b="1" i="0" lang="en-US" sz="1400" u="none" cap="none" strike="noStrike">
                <a:solidFill>
                  <a:srgbClr val="000000"/>
                </a:solidFill>
                <a:latin typeface="Times"/>
                <a:ea typeface="Times"/>
                <a:cs typeface="Times"/>
                <a:sym typeface="Times"/>
              </a:rPr>
              <a:t>scoring system</a:t>
            </a:r>
            <a:r>
              <a:rPr b="0" i="0" lang="en-US" sz="1400" u="none" cap="none" strike="noStrike">
                <a:solidFill>
                  <a:srgbClr val="000000"/>
                </a:solidFill>
                <a:latin typeface="Times"/>
                <a:ea typeface="Times"/>
                <a:cs typeface="Times"/>
                <a:sym typeface="Times"/>
              </a:rPr>
              <a:t> that provides users with </a:t>
            </a:r>
            <a:r>
              <a:rPr b="1" i="0" lang="en-US" sz="1400" u="none" cap="none" strike="noStrike">
                <a:solidFill>
                  <a:srgbClr val="000000"/>
                </a:solidFill>
                <a:latin typeface="Times"/>
                <a:ea typeface="Times"/>
                <a:cs typeface="Times"/>
                <a:sym typeface="Times"/>
              </a:rPr>
              <a:t>risk ratings and explanations</a:t>
            </a:r>
            <a:r>
              <a:rPr b="0" i="0" lang="en-US" sz="1400" u="none" cap="none" strike="noStrike">
                <a:solidFill>
                  <a:srgbClr val="000000"/>
                </a:solidFill>
                <a:latin typeface="Times"/>
                <a:ea typeface="Times"/>
                <a:cs typeface="Times"/>
                <a:sym typeface="Times"/>
              </a:rPr>
              <a:t> for flagged job postings.</a:t>
            </a:r>
            <a:endParaRPr b="0" i="0" sz="18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Times"/>
              <a:buChar char="•"/>
            </a:pPr>
            <a:r>
              <a:rPr b="0" i="0" lang="en-US" sz="1400" u="none" cap="none" strike="noStrike">
                <a:solidFill>
                  <a:srgbClr val="000000"/>
                </a:solidFill>
                <a:latin typeface="Times"/>
                <a:ea typeface="Times"/>
                <a:cs typeface="Times"/>
                <a:sym typeface="Times"/>
              </a:rPr>
              <a:t>Use </a:t>
            </a:r>
            <a:r>
              <a:rPr b="1" i="0" lang="en-US" sz="1400" u="none" cap="none" strike="noStrike">
                <a:solidFill>
                  <a:srgbClr val="000000"/>
                </a:solidFill>
                <a:latin typeface="Times"/>
                <a:ea typeface="Times"/>
                <a:cs typeface="Times"/>
                <a:sym typeface="Times"/>
              </a:rPr>
              <a:t>interpretable AI techniques</a:t>
            </a:r>
            <a:r>
              <a:rPr b="0" i="0" lang="en-US" sz="1400" u="none" cap="none" strike="noStrike">
                <a:solidFill>
                  <a:srgbClr val="000000"/>
                </a:solidFill>
                <a:latin typeface="Times"/>
                <a:ea typeface="Times"/>
                <a:cs typeface="Times"/>
                <a:sym typeface="Times"/>
              </a:rPr>
              <a:t> to help users understand why a job listing is marked as deceptive.</a:t>
            </a:r>
            <a:endParaRPr/>
          </a:p>
          <a:p>
            <a:pPr indent="0" lvl="0" marL="0" marR="0" rtl="0" algn="l">
              <a:lnSpc>
                <a:spcPct val="100000"/>
              </a:lnSpc>
              <a:spcBef>
                <a:spcPts val="0"/>
              </a:spcBef>
              <a:spcAft>
                <a:spcPts val="0"/>
              </a:spcAft>
              <a:buClr>
                <a:srgbClr val="808080"/>
              </a:buClr>
              <a:buSzPts val="1400"/>
              <a:buFont typeface="Times"/>
              <a:buNone/>
            </a:pPr>
            <a:r>
              <a:t/>
            </a:r>
            <a:endParaRPr b="0" i="0" sz="1400" u="none" cap="none" strike="noStrike">
              <a:solidFill>
                <a:srgbClr val="000000"/>
              </a:solidFill>
              <a:latin typeface="Times"/>
              <a:ea typeface="Times"/>
              <a:cs typeface="Times"/>
              <a:sym typeface="Times"/>
            </a:endParaRPr>
          </a:p>
          <a:p>
            <a:pPr indent="0" lvl="0" marL="0" marR="0" rtl="0" algn="l">
              <a:lnSpc>
                <a:spcPct val="100000"/>
              </a:lnSpc>
              <a:spcBef>
                <a:spcPts val="1400"/>
              </a:spcBef>
              <a:spcAft>
                <a:spcPts val="0"/>
              </a:spcAft>
              <a:buClr>
                <a:srgbClr val="000000"/>
              </a:buClr>
              <a:buSzPts val="1500"/>
              <a:buFont typeface="Times"/>
              <a:buNone/>
            </a:pPr>
            <a:r>
              <a:rPr b="1" i="0" lang="en-US" sz="1500" u="none" cap="none" strike="noStrike">
                <a:solidFill>
                  <a:srgbClr val="000000"/>
                </a:solidFill>
                <a:latin typeface="Times"/>
                <a:ea typeface="Times"/>
                <a:cs typeface="Times"/>
                <a:sym typeface="Times"/>
              </a:rPr>
              <a:t>7. Integrate a User Feedback Loop for Continuous Improvement</a:t>
            </a:r>
            <a:endParaRPr/>
          </a:p>
          <a:p>
            <a:pPr indent="-317500" lvl="0" marL="457200" marR="0" rtl="0" algn="l">
              <a:lnSpc>
                <a:spcPct val="100000"/>
              </a:lnSpc>
              <a:spcBef>
                <a:spcPts val="0"/>
              </a:spcBef>
              <a:spcAft>
                <a:spcPts val="0"/>
              </a:spcAft>
              <a:buClr>
                <a:srgbClr val="000000"/>
              </a:buClr>
              <a:buSzPts val="1400"/>
              <a:buFont typeface="Times"/>
              <a:buChar char="•"/>
            </a:pPr>
            <a:r>
              <a:rPr b="0" i="0" lang="en-US" sz="1400" u="none" cap="none" strike="noStrike">
                <a:solidFill>
                  <a:srgbClr val="000000"/>
                </a:solidFill>
                <a:latin typeface="Times"/>
                <a:ea typeface="Times"/>
                <a:cs typeface="Times"/>
                <a:sym typeface="Times"/>
              </a:rPr>
              <a:t>Allow users to </a:t>
            </a:r>
            <a:r>
              <a:rPr b="1" i="0" lang="en-US" sz="1400" u="none" cap="none" strike="noStrike">
                <a:solidFill>
                  <a:srgbClr val="000000"/>
                </a:solidFill>
                <a:latin typeface="Times"/>
                <a:ea typeface="Times"/>
                <a:cs typeface="Times"/>
                <a:sym typeface="Times"/>
              </a:rPr>
              <a:t>report</a:t>
            </a:r>
            <a:r>
              <a:rPr b="0" i="0" lang="en-US" sz="1400" u="none" cap="none" strike="noStrike">
                <a:solidFill>
                  <a:srgbClr val="000000"/>
                </a:solidFill>
                <a:latin typeface="Times"/>
                <a:ea typeface="Times"/>
                <a:cs typeface="Times"/>
                <a:sym typeface="Times"/>
              </a:rPr>
              <a:t> suspected fraud cases, which can be used to </a:t>
            </a:r>
            <a:r>
              <a:rPr b="1" i="0" lang="en-US" sz="1400" u="none" cap="none" strike="noStrike">
                <a:solidFill>
                  <a:srgbClr val="000000"/>
                </a:solidFill>
                <a:latin typeface="Times"/>
                <a:ea typeface="Times"/>
                <a:cs typeface="Times"/>
                <a:sym typeface="Times"/>
              </a:rPr>
              <a:t>fine-tune</a:t>
            </a:r>
            <a:r>
              <a:rPr b="0" i="0" lang="en-US" sz="1400" u="none" cap="none" strike="noStrike">
                <a:solidFill>
                  <a:srgbClr val="000000"/>
                </a:solidFill>
                <a:latin typeface="Times"/>
                <a:ea typeface="Times"/>
                <a:cs typeface="Times"/>
                <a:sym typeface="Times"/>
              </a:rPr>
              <a:t> the detection model.</a:t>
            </a:r>
            <a:endParaRPr/>
          </a:p>
          <a:p>
            <a:pPr indent="-317500" lvl="0" marL="457200" marR="0" rtl="0" algn="l">
              <a:lnSpc>
                <a:spcPct val="100000"/>
              </a:lnSpc>
              <a:spcBef>
                <a:spcPts val="0"/>
              </a:spcBef>
              <a:spcAft>
                <a:spcPts val="0"/>
              </a:spcAft>
              <a:buClr>
                <a:srgbClr val="000000"/>
              </a:buClr>
              <a:buSzPts val="1400"/>
              <a:buFont typeface="Times"/>
              <a:buChar char="•"/>
            </a:pPr>
            <a:r>
              <a:rPr b="0" i="0" lang="en-US" sz="1400" u="none" cap="none" strike="noStrike">
                <a:solidFill>
                  <a:srgbClr val="000000"/>
                </a:solidFill>
                <a:latin typeface="Times"/>
                <a:ea typeface="Times"/>
                <a:cs typeface="Times"/>
                <a:sym typeface="Times"/>
              </a:rPr>
              <a:t>Create a </a:t>
            </a:r>
            <a:r>
              <a:rPr b="1" i="0" lang="en-US" sz="1400" u="none" cap="none" strike="noStrike">
                <a:solidFill>
                  <a:srgbClr val="000000"/>
                </a:solidFill>
                <a:latin typeface="Times"/>
                <a:ea typeface="Times"/>
                <a:cs typeface="Times"/>
                <a:sym typeface="Times"/>
              </a:rPr>
              <a:t>crowdsourced fraud detection mechanism</a:t>
            </a:r>
            <a:r>
              <a:rPr b="0" i="0" lang="en-US" sz="1400" u="none" cap="none" strike="noStrike">
                <a:solidFill>
                  <a:srgbClr val="000000"/>
                </a:solidFill>
                <a:latin typeface="Times"/>
                <a:ea typeface="Times"/>
                <a:cs typeface="Times"/>
                <a:sym typeface="Times"/>
              </a:rPr>
              <a:t> to improve </a:t>
            </a:r>
            <a:r>
              <a:rPr b="1" i="0" lang="en-US" sz="1400" u="none" cap="none" strike="noStrike">
                <a:solidFill>
                  <a:srgbClr val="000000"/>
                </a:solidFill>
                <a:latin typeface="Times"/>
                <a:ea typeface="Times"/>
                <a:cs typeface="Times"/>
                <a:sym typeface="Times"/>
              </a:rPr>
              <a:t>data reliability and model performance</a:t>
            </a:r>
            <a:r>
              <a:rPr b="0" i="0" lang="en-US" sz="1400" u="none" cap="none" strike="noStrike">
                <a:solidFill>
                  <a:srgbClr val="000000"/>
                </a:solidFill>
                <a:latin typeface="Times"/>
                <a:ea typeface="Times"/>
                <a:cs typeface="Times"/>
                <a:sym typeface="Times"/>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808080"/>
              </a:buClr>
              <a:buSzPts val="1800"/>
              <a:buFont typeface="Times"/>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1400"/>
              </a:spcBef>
              <a:spcAft>
                <a:spcPts val="0"/>
              </a:spcAft>
              <a:buClr>
                <a:srgbClr val="000000"/>
              </a:buClr>
              <a:buSzPts val="1500"/>
              <a:buFont typeface="Times"/>
              <a:buNone/>
            </a:pPr>
            <a:r>
              <a:rPr b="1" i="0" lang="en-US" sz="1500" u="none" cap="none" strike="noStrike">
                <a:solidFill>
                  <a:srgbClr val="000000"/>
                </a:solidFill>
                <a:latin typeface="Times"/>
                <a:ea typeface="Times"/>
                <a:cs typeface="Times"/>
                <a:sym typeface="Times"/>
              </a:rPr>
              <a:t>8. Evaluate the System’s Performance with Real-World Testing</a:t>
            </a:r>
            <a:endParaRPr/>
          </a:p>
          <a:p>
            <a:pPr indent="-317500" lvl="0" marL="457200" marR="0" rtl="0" algn="l">
              <a:lnSpc>
                <a:spcPct val="100000"/>
              </a:lnSpc>
              <a:spcBef>
                <a:spcPts val="0"/>
              </a:spcBef>
              <a:spcAft>
                <a:spcPts val="0"/>
              </a:spcAft>
              <a:buClr>
                <a:srgbClr val="000000"/>
              </a:buClr>
              <a:buSzPts val="1400"/>
              <a:buFont typeface="Times"/>
              <a:buChar char="•"/>
            </a:pPr>
            <a:r>
              <a:rPr b="0" i="0" lang="en-US" sz="1400" u="none" cap="none" strike="noStrike">
                <a:solidFill>
                  <a:srgbClr val="000000"/>
                </a:solidFill>
                <a:latin typeface="Times"/>
                <a:ea typeface="Times"/>
                <a:cs typeface="Times"/>
                <a:sym typeface="Times"/>
              </a:rPr>
              <a:t>Conduct extensive </a:t>
            </a:r>
            <a:r>
              <a:rPr b="1" i="0" lang="en-US" sz="1400" u="none" cap="none" strike="noStrike">
                <a:solidFill>
                  <a:srgbClr val="000000"/>
                </a:solidFill>
                <a:latin typeface="Times"/>
                <a:ea typeface="Times"/>
                <a:cs typeface="Times"/>
                <a:sym typeface="Times"/>
              </a:rPr>
              <a:t>benchmarking against existing fraud detection tools</a:t>
            </a:r>
            <a:r>
              <a:rPr b="0" i="0" lang="en-US" sz="1400" u="none" cap="none" strike="noStrike">
                <a:solidFill>
                  <a:srgbClr val="000000"/>
                </a:solidFill>
                <a:latin typeface="Times"/>
                <a:ea typeface="Times"/>
                <a:cs typeface="Times"/>
                <a:sym typeface="Times"/>
              </a:rPr>
              <a:t> and job listing patterns.</a:t>
            </a:r>
            <a:endParaRPr b="0" i="0" sz="18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Times"/>
              <a:buChar char="•"/>
            </a:pPr>
            <a:r>
              <a:rPr b="0" i="0" lang="en-US" sz="1400" u="none" cap="none" strike="noStrike">
                <a:solidFill>
                  <a:srgbClr val="000000"/>
                </a:solidFill>
                <a:latin typeface="Times"/>
                <a:ea typeface="Times"/>
                <a:cs typeface="Times"/>
                <a:sym typeface="Times"/>
              </a:rPr>
              <a:t>Measure success using </a:t>
            </a:r>
            <a:r>
              <a:rPr b="1" i="0" lang="en-US" sz="1400" u="none" cap="none" strike="noStrike">
                <a:solidFill>
                  <a:srgbClr val="000000"/>
                </a:solidFill>
                <a:latin typeface="Times"/>
                <a:ea typeface="Times"/>
                <a:cs typeface="Times"/>
                <a:sym typeface="Times"/>
              </a:rPr>
              <a:t>accuracy, precision-recall, F1-score, and false-positive rates</a:t>
            </a:r>
            <a:r>
              <a:rPr b="0" i="0" lang="en-US" sz="1400" u="none" cap="none" strike="noStrike">
                <a:solidFill>
                  <a:srgbClr val="000000"/>
                </a:solidFill>
                <a:latin typeface="Times"/>
                <a:ea typeface="Times"/>
                <a:cs typeface="Times"/>
                <a:sym typeface="Times"/>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