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7" r:id="rId4"/>
    <p:sldId id="259" r:id="rId5"/>
    <p:sldId id="296" r:id="rId6"/>
    <p:sldId id="306" r:id="rId7"/>
    <p:sldId id="299" r:id="rId8"/>
    <p:sldId id="300" r:id="rId9"/>
    <p:sldId id="301" r:id="rId10"/>
    <p:sldId id="302" r:id="rId11"/>
    <p:sldId id="260" r:id="rId12"/>
    <p:sldId id="303" r:id="rId13"/>
    <p:sldId id="304" r:id="rId14"/>
    <p:sldId id="305" r:id="rId15"/>
    <p:sldId id="290" r:id="rId16"/>
    <p:sldId id="291" r:id="rId17"/>
    <p:sldId id="293" r:id="rId18"/>
    <p:sldId id="292" r:id="rId19"/>
    <p:sldId id="298" r:id="rId2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AN INFANTINI SPANO" initials="LIS" lastIdx="1" clrIdx="0">
    <p:extLst>
      <p:ext uri="{19B8F6BF-5375-455C-9EA6-DF929625EA0E}">
        <p15:presenceInfo xmlns:p15="http://schemas.microsoft.com/office/powerpoint/2012/main" userId="S-1-5-21-3675353717-1924111472-3071523507-2780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Vulnerabilidades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A-41BF-BF6F-FCF7A1793E61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EA-41BF-BF6F-FCF7A1793E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15-4BFE-B832-F4353BFD6F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15-4BFE-B832-F4353BFD6F3E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C2EA-41BF-BF6F-FCF7A1793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10931</c:v>
                </c:pt>
                <c:pt idx="1">
                  <c:v>40108</c:v>
                </c:pt>
                <c:pt idx="2">
                  <c:v>52658</c:v>
                </c:pt>
                <c:pt idx="3">
                  <c:v>13487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A-41BF-BF6F-FCF7A1793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Redes x</a:t>
            </a:r>
            <a:r>
              <a:rPr lang="pt-BR" baseline="0" dirty="0"/>
              <a:t> Vulnerabilidades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172.26.19.0/24</c:v>
                </c:pt>
                <c:pt idx="1">
                  <c:v>172.26.18.0/24</c:v>
                </c:pt>
                <c:pt idx="2">
                  <c:v>172.26.7.0/24</c:v>
                </c:pt>
                <c:pt idx="3">
                  <c:v>172.26.170.0/24</c:v>
                </c:pt>
                <c:pt idx="4">
                  <c:v>172.26.174.0/24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910</c:v>
                </c:pt>
                <c:pt idx="1">
                  <c:v>1382</c:v>
                </c:pt>
                <c:pt idx="2">
                  <c:v>723</c:v>
                </c:pt>
                <c:pt idx="3">
                  <c:v>1861</c:v>
                </c:pt>
                <c:pt idx="4">
                  <c:v>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0-48AC-8975-2D6CA277627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172.26.19.0/24</c:v>
                </c:pt>
                <c:pt idx="1">
                  <c:v>172.26.18.0/24</c:v>
                </c:pt>
                <c:pt idx="2">
                  <c:v>172.26.7.0/24</c:v>
                </c:pt>
                <c:pt idx="3">
                  <c:v>172.26.170.0/24</c:v>
                </c:pt>
                <c:pt idx="4">
                  <c:v>172.26.174.0/24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1467</c:v>
                </c:pt>
                <c:pt idx="1">
                  <c:v>1880</c:v>
                </c:pt>
                <c:pt idx="2">
                  <c:v>1133</c:v>
                </c:pt>
                <c:pt idx="3">
                  <c:v>1669</c:v>
                </c:pt>
                <c:pt idx="4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60-48AC-8975-2D6CA277627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Crítica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172.26.19.0/24</c:v>
                </c:pt>
                <c:pt idx="1">
                  <c:v>172.26.18.0/24</c:v>
                </c:pt>
                <c:pt idx="2">
                  <c:v>172.26.7.0/24</c:v>
                </c:pt>
                <c:pt idx="3">
                  <c:v>172.26.170.0/24</c:v>
                </c:pt>
                <c:pt idx="4">
                  <c:v>172.26.174.0/24</c:v>
                </c:pt>
              </c:strCache>
            </c:str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771</c:v>
                </c:pt>
                <c:pt idx="1">
                  <c:v>672</c:v>
                </c:pt>
                <c:pt idx="2">
                  <c:v>664</c:v>
                </c:pt>
                <c:pt idx="3">
                  <c:v>580</c:v>
                </c:pt>
                <c:pt idx="4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60-48AC-8975-2D6CA2776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8575"/>
        <c:axId val="6046911"/>
      </c:barChart>
      <c:catAx>
        <c:axId val="604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6911"/>
        <c:crosses val="autoZero"/>
        <c:auto val="1"/>
        <c:lblAlgn val="ctr"/>
        <c:lblOffset val="100"/>
        <c:noMultiLvlLbl val="0"/>
      </c:catAx>
      <c:valAx>
        <c:axId val="604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78-4B98-8724-6708D5F5071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78-4B98-8724-6708D5F50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</c:v>
                </c:pt>
                <c:pt idx="1">
                  <c:v>1106</c:v>
                </c:pt>
                <c:pt idx="2">
                  <c:v>1106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78-4B98-8724-6708D5F5071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6643</c:v>
                </c:pt>
                <c:pt idx="2">
                  <c:v>6643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78-4B98-8724-6708D5F5071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Alta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78-4B98-8724-6708D5F5071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78-4B98-8724-6708D5F50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20526</c:v>
                </c:pt>
                <c:pt idx="2">
                  <c:v>20526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78-4B98-8724-6708D5F5071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Planilha1!$E$2:$E$4</c:f>
              <c:numCache>
                <c:formatCode>General</c:formatCode>
                <c:ptCount val="3"/>
                <c:pt idx="0">
                  <c:v>0</c:v>
                </c:pt>
                <c:pt idx="1">
                  <c:v>7923</c:v>
                </c:pt>
                <c:pt idx="2">
                  <c:v>7923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C78-4B98-8724-6708D5F50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712591"/>
        <c:axId val="398714671"/>
      </c:lineChart>
      <c:dateAx>
        <c:axId val="39871259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714671"/>
        <c:crosses val="autoZero"/>
        <c:auto val="1"/>
        <c:lblOffset val="100"/>
        <c:baseTimeUnit val="months"/>
      </c:dateAx>
      <c:valAx>
        <c:axId val="3987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71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78-4B98-8724-6708D5F5071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78-4B98-8724-6708D5F50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</c:v>
                </c:pt>
                <c:pt idx="1">
                  <c:v>1106</c:v>
                </c:pt>
                <c:pt idx="2">
                  <c:v>1106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78-4B98-8724-6708D5F5071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6642</c:v>
                </c:pt>
                <c:pt idx="2">
                  <c:v>6642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78-4B98-8724-6708D5F5071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Alta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78-4B98-8724-6708D5F5071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78-4B98-8724-6708D5F50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20525</c:v>
                </c:pt>
                <c:pt idx="2">
                  <c:v>20525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78-4B98-8724-6708D5F5071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mmm\-yy</c:formatCode>
                <c:ptCount val="3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</c:numCache>
            </c:numRef>
          </c:cat>
          <c:val>
            <c:numRef>
              <c:f>Planilha1!$E$2:$E$4</c:f>
              <c:numCache>
                <c:formatCode>General</c:formatCode>
                <c:ptCount val="3"/>
                <c:pt idx="0">
                  <c:v>0</c:v>
                </c:pt>
                <c:pt idx="1">
                  <c:v>7923</c:v>
                </c:pt>
                <c:pt idx="2">
                  <c:v>7923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C78-4B98-8724-6708D5F50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712591"/>
        <c:axId val="398714671"/>
      </c:lineChart>
      <c:dateAx>
        <c:axId val="39871259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714671"/>
        <c:crosses val="autoZero"/>
        <c:auto val="1"/>
        <c:lblOffset val="100"/>
        <c:baseTimeUnit val="months"/>
      </c:dateAx>
      <c:valAx>
        <c:axId val="3987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71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2"/>
              </c:numCache>
            </c:numRef>
          </c:cat>
          <c:val>
            <c:numRef>
              <c:f>Planilha1!$B$2:$B$5</c:f>
              <c:numCache>
                <c:formatCode>General</c:formatCode>
                <c:ptCount val="2"/>
                <c:pt idx="0">
                  <c:v>2581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C-4BD9-A73E-8102F17B42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Windows Sem Suporte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2"/>
              </c:numCache>
            </c:numRef>
          </c:cat>
          <c:val>
            <c:numRef>
              <c:f>Planilha1!$C$2:$C$5</c:f>
              <c:numCache>
                <c:formatCode>General</c:formatCode>
                <c:ptCount val="2"/>
                <c:pt idx="0">
                  <c:v>2250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2C-4BD9-A73E-8102F17B4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942191"/>
        <c:axId val="1395944687"/>
      </c:barChart>
      <c:catAx>
        <c:axId val="13959421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4687"/>
        <c:crosses val="autoZero"/>
        <c:auto val="1"/>
        <c:lblAlgn val="ctr"/>
        <c:lblOffset val="100"/>
        <c:noMultiLvlLbl val="0"/>
      </c:catAx>
      <c:valAx>
        <c:axId val="139594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VMWare ESX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</c:numCache>
            </c:num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C-4BD9-A73E-8102F17B42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VMWare Sem suporte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</c:numCache>
            </c:num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2C-4BD9-A73E-8102F17B4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942191"/>
        <c:axId val="1395944687"/>
      </c:barChart>
      <c:catAx>
        <c:axId val="13959421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4687"/>
        <c:crosses val="autoZero"/>
        <c:auto val="1"/>
        <c:lblAlgn val="ctr"/>
        <c:lblOffset val="100"/>
        <c:noMultiLvlLbl val="0"/>
      </c:catAx>
      <c:valAx>
        <c:axId val="139594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219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Databases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</c:numCache>
            </c:num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C-4BD9-A73E-8102F17B42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Databases sem suporte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</c:numCache>
            </c:num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2C-4BD9-A73E-8102F17B4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942191"/>
        <c:axId val="1395944687"/>
      </c:barChart>
      <c:catAx>
        <c:axId val="13959421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4687"/>
        <c:crosses val="autoZero"/>
        <c:auto val="1"/>
        <c:lblAlgn val="ctr"/>
        <c:lblOffset val="100"/>
        <c:noMultiLvlLbl val="0"/>
      </c:catAx>
      <c:valAx>
        <c:axId val="139594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Webservers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</c:numCache>
            </c:num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45134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C-4BD9-A73E-8102F17B42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Webservice Sem suporte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</c:numCache>
            </c:num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2C-4BD9-A73E-8102F17B4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942191"/>
        <c:axId val="1395944687"/>
      </c:barChart>
      <c:catAx>
        <c:axId val="13959421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4687"/>
        <c:crosses val="autoZero"/>
        <c:auto val="1"/>
        <c:lblAlgn val="ctr"/>
        <c:lblOffset val="100"/>
        <c:noMultiLvlLbl val="0"/>
      </c:catAx>
      <c:valAx>
        <c:axId val="139594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94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Redes x</a:t>
            </a:r>
            <a:r>
              <a:rPr lang="pt-BR" baseline="0" dirty="0"/>
              <a:t> Vulnerabilidades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172.23.176.0/24</c:v>
                </c:pt>
                <c:pt idx="1">
                  <c:v>172.23.128.0/24</c:v>
                </c:pt>
                <c:pt idx="2">
                  <c:v>172.23.160.0/24</c:v>
                </c:pt>
                <c:pt idx="3">
                  <c:v>172.23.177.0/24</c:v>
                </c:pt>
                <c:pt idx="4">
                  <c:v>172.23.16.1/24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1312</c:v>
                </c:pt>
                <c:pt idx="1">
                  <c:v>28</c:v>
                </c:pt>
                <c:pt idx="2">
                  <c:v>792</c:v>
                </c:pt>
                <c:pt idx="3">
                  <c:v>720</c:v>
                </c:pt>
                <c:pt idx="4">
                  <c:v>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0-48AC-8975-2D6CA277627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172.23.176.0/24</c:v>
                </c:pt>
                <c:pt idx="1">
                  <c:v>172.23.128.0/24</c:v>
                </c:pt>
                <c:pt idx="2">
                  <c:v>172.23.160.0/24</c:v>
                </c:pt>
                <c:pt idx="3">
                  <c:v>172.23.177.0/24</c:v>
                </c:pt>
                <c:pt idx="4">
                  <c:v>172.23.16.1/24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654</c:v>
                </c:pt>
                <c:pt idx="1">
                  <c:v>97</c:v>
                </c:pt>
                <c:pt idx="2">
                  <c:v>394</c:v>
                </c:pt>
                <c:pt idx="3">
                  <c:v>360</c:v>
                </c:pt>
                <c:pt idx="4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60-48AC-8975-2D6CA277627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Crítica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172.23.176.0/24</c:v>
                </c:pt>
                <c:pt idx="1">
                  <c:v>172.23.128.0/24</c:v>
                </c:pt>
                <c:pt idx="2">
                  <c:v>172.23.160.0/24</c:v>
                </c:pt>
                <c:pt idx="3">
                  <c:v>172.23.177.0/24</c:v>
                </c:pt>
                <c:pt idx="4">
                  <c:v>172.23.16.1/24</c:v>
                </c:pt>
              </c:strCache>
            </c:str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164</c:v>
                </c:pt>
                <c:pt idx="1">
                  <c:v>118</c:v>
                </c:pt>
                <c:pt idx="2">
                  <c:v>98</c:v>
                </c:pt>
                <c:pt idx="3">
                  <c:v>90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60-48AC-8975-2D6CA2776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8575"/>
        <c:axId val="6046911"/>
      </c:barChart>
      <c:catAx>
        <c:axId val="604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6911"/>
        <c:crosses val="autoZero"/>
        <c:auto val="1"/>
        <c:lblAlgn val="ctr"/>
        <c:lblOffset val="100"/>
        <c:noMultiLvlLbl val="0"/>
      </c:catAx>
      <c:valAx>
        <c:axId val="604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Redes x</a:t>
            </a:r>
            <a:r>
              <a:rPr lang="pt-BR" baseline="0" dirty="0"/>
              <a:t> Vulnerabilidades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172.24.33.0/24</c:v>
                </c:pt>
                <c:pt idx="1">
                  <c:v>172.24.32.0/24</c:v>
                </c:pt>
                <c:pt idx="2">
                  <c:v>172.24.48.0/24</c:v>
                </c:pt>
                <c:pt idx="3">
                  <c:v>172.24.49.0/24</c:v>
                </c:pt>
                <c:pt idx="4">
                  <c:v>172.24.34.0/24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1784</c:v>
                </c:pt>
                <c:pt idx="1">
                  <c:v>1768</c:v>
                </c:pt>
                <c:pt idx="2">
                  <c:v>1728</c:v>
                </c:pt>
                <c:pt idx="3">
                  <c:v>1455</c:v>
                </c:pt>
                <c:pt idx="4">
                  <c:v>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0-48AC-8975-2D6CA277627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172.24.33.0/24</c:v>
                </c:pt>
                <c:pt idx="1">
                  <c:v>172.24.32.0/24</c:v>
                </c:pt>
                <c:pt idx="2">
                  <c:v>172.24.48.0/24</c:v>
                </c:pt>
                <c:pt idx="3">
                  <c:v>172.24.49.0/24</c:v>
                </c:pt>
                <c:pt idx="4">
                  <c:v>172.24.34.0/24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891</c:v>
                </c:pt>
                <c:pt idx="1">
                  <c:v>884</c:v>
                </c:pt>
                <c:pt idx="2">
                  <c:v>863</c:v>
                </c:pt>
                <c:pt idx="3">
                  <c:v>723</c:v>
                </c:pt>
                <c:pt idx="4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60-48AC-8975-2D6CA277627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Crítica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172.24.33.0/24</c:v>
                </c:pt>
                <c:pt idx="1">
                  <c:v>172.24.32.0/24</c:v>
                </c:pt>
                <c:pt idx="2">
                  <c:v>172.24.48.0/24</c:v>
                </c:pt>
                <c:pt idx="3">
                  <c:v>172.24.49.0/24</c:v>
                </c:pt>
                <c:pt idx="4">
                  <c:v>172.24.34.0/24</c:v>
                </c:pt>
              </c:strCache>
            </c:str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223</c:v>
                </c:pt>
                <c:pt idx="1">
                  <c:v>218</c:v>
                </c:pt>
                <c:pt idx="2">
                  <c:v>215</c:v>
                </c:pt>
                <c:pt idx="3">
                  <c:v>178</c:v>
                </c:pt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60-48AC-8975-2D6CA2776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8575"/>
        <c:axId val="6046911"/>
      </c:barChart>
      <c:catAx>
        <c:axId val="604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6911"/>
        <c:crosses val="autoZero"/>
        <c:auto val="1"/>
        <c:lblAlgn val="ctr"/>
        <c:lblOffset val="100"/>
        <c:noMultiLvlLbl val="0"/>
      </c:catAx>
      <c:valAx>
        <c:axId val="604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4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AB3A-D13E-4F5F-A03F-2426DA3108B4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02B6-0EB2-41EE-A264-712F61342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8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Vulnerabilidades por 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0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Redes x vulnerabilidades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80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Redes x vulnerabilidades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Deve ser montado em conjunto com a Porto para analisar as vulnerabilidades mais críticas e montar um planejamento para correção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2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Patchs correções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81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Vulnerabilidades por 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8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Vulnerabilidades por 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09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Vulnerabilidades por 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7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Vulnerabilidades por 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Vulnerabilidades Plugins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Patchs correções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3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Redes x vulnerabilidades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22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Redes x vulnerabilidades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002B6-0EB2-41EE-A264-712F6134250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7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" y="332231"/>
            <a:ext cx="12190475" cy="652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95743" y="0"/>
            <a:ext cx="509625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20984" y="332231"/>
            <a:ext cx="937259" cy="1226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801" y="2493644"/>
            <a:ext cx="11820397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75C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75C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75C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75C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" y="361384"/>
            <a:ext cx="8801038" cy="664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30356" y="332231"/>
            <a:ext cx="627888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3279" y="1835276"/>
            <a:ext cx="1885441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75C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533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Gestão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20" dirty="0"/>
              <a:t>Vulnerabilidades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983" y="3091052"/>
            <a:ext cx="3169285" cy="1053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Segurança da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0" dirty="0" err="1">
                <a:latin typeface="Trebuchet MS"/>
                <a:cs typeface="Trebuchet MS"/>
              </a:rPr>
              <a:t>Informação</a:t>
            </a:r>
            <a:endParaRPr lang="pt-BR" sz="2200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2200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200" spc="-10" dirty="0" err="1">
                <a:latin typeface="Trebuchet MS"/>
                <a:cs typeface="Trebuchet MS"/>
              </a:rPr>
              <a:t>Scan</a:t>
            </a:r>
            <a:r>
              <a:rPr lang="pt-BR" sz="2200" spc="-10" dirty="0">
                <a:latin typeface="Trebuchet MS"/>
                <a:cs typeface="Trebuchet MS"/>
              </a:rPr>
              <a:t> do dia 26/01/2021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CEE644-B3FA-4DAE-BA5D-1E6BACA6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714450"/>
            <a:ext cx="1566798" cy="85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Estações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E8574B-9040-4F9C-B973-EE880833E1EC}"/>
              </a:ext>
            </a:extLst>
          </p:cNvPr>
          <p:cNvSpPr txBox="1"/>
          <p:nvPr/>
        </p:nvSpPr>
        <p:spPr>
          <a:xfrm>
            <a:off x="277907" y="457200"/>
            <a:ext cx="452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 Sem suporte (versão) x Webservices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046B957-D228-40F5-B118-25479AC43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527337"/>
              </p:ext>
            </p:extLst>
          </p:nvPr>
        </p:nvGraphicFramePr>
        <p:xfrm>
          <a:off x="2032000" y="1058334"/>
          <a:ext cx="8128000" cy="443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CCB0AEE-CB06-4799-B5E0-A2248B45CF68}"/>
              </a:ext>
            </a:extLst>
          </p:cNvPr>
          <p:cNvSpPr txBox="1"/>
          <p:nvPr/>
        </p:nvSpPr>
        <p:spPr>
          <a:xfrm>
            <a:off x="2032000" y="5799666"/>
            <a:ext cx="814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*Aplicações como Microsoft IIS 6.0, PHP, </a:t>
            </a:r>
            <a:r>
              <a:rPr lang="pt-BR" sz="1600" dirty="0" err="1"/>
              <a:t>OpenSSL</a:t>
            </a:r>
            <a:endParaRPr lang="pt-BR" sz="1600" dirty="0"/>
          </a:p>
          <a:p>
            <a:r>
              <a:rPr lang="pt-BR" sz="1600" dirty="0"/>
              <a:t>*1% do Total não possui suporte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9F7840-ECF7-4DDB-90CD-40CC480A3F9E}"/>
              </a:ext>
            </a:extLst>
          </p:cNvPr>
          <p:cNvSpPr txBox="1"/>
          <p:nvPr/>
        </p:nvSpPr>
        <p:spPr>
          <a:xfrm>
            <a:off x="1219201" y="1085591"/>
            <a:ext cx="1021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Aqui só temos webservices? Se não, importante separa de aplicações “comuns”, como browsers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361C61-7FB1-4CF0-AF38-3977373912D1}"/>
              </a:ext>
            </a:extLst>
          </p:cNvPr>
          <p:cNvSpPr txBox="1"/>
          <p:nvPr/>
        </p:nvSpPr>
        <p:spPr>
          <a:xfrm>
            <a:off x="1219201" y="2307551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18013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 err="1">
                <a:solidFill>
                  <a:srgbClr val="FFFFFF"/>
                </a:solidFill>
                <a:latin typeface="Carlito"/>
                <a:cs typeface="Carlito"/>
              </a:rPr>
              <a:t>Esações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 dirty="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1214" y="397510"/>
            <a:ext cx="805180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Infraestrutura</a:t>
            </a:r>
            <a:endParaRPr sz="1000">
              <a:latin typeface="Carlito"/>
              <a:cs typeface="Carlito"/>
            </a:endParaRPr>
          </a:p>
          <a:p>
            <a:pPr marL="358775">
              <a:lnSpc>
                <a:spcPct val="100000"/>
              </a:lnSpc>
              <a:spcBef>
                <a:spcPts val="670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Servidores</a:t>
            </a:r>
            <a:endParaRPr sz="800">
              <a:latin typeface="Carlito"/>
              <a:cs typeface="Carlito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5DEEFCA-A974-4F15-9DB7-D4A9B87A3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3" y="2490656"/>
            <a:ext cx="8783132" cy="269094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1A8B011-862C-4421-929C-6DF7A8978261}"/>
              </a:ext>
            </a:extLst>
          </p:cNvPr>
          <p:cNvSpPr txBox="1"/>
          <p:nvPr/>
        </p:nvSpPr>
        <p:spPr>
          <a:xfrm>
            <a:off x="375583" y="397510"/>
            <a:ext cx="373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Vulnerabilidade x Plugin/Browsers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91B45D-D86E-4046-9A06-1CA3A64A56E9}"/>
              </a:ext>
            </a:extLst>
          </p:cNvPr>
          <p:cNvSpPr txBox="1"/>
          <p:nvPr/>
        </p:nvSpPr>
        <p:spPr>
          <a:xfrm>
            <a:off x="914400" y="563880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Muitas dessas vulnerabilidades são decorrentes de versões desatualizadas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F7CEFE-7A73-4BA1-8110-535ED3B8A84D}"/>
              </a:ext>
            </a:extLst>
          </p:cNvPr>
          <p:cNvSpPr txBox="1"/>
          <p:nvPr/>
        </p:nvSpPr>
        <p:spPr>
          <a:xfrm>
            <a:off x="1219200" y="1085591"/>
            <a:ext cx="914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Separar a </a:t>
            </a:r>
            <a:r>
              <a:rPr lang="pt-BR" sz="3200" b="1" dirty="0" err="1">
                <a:solidFill>
                  <a:srgbClr val="FF0000"/>
                </a:solidFill>
              </a:rPr>
              <a:t>view</a:t>
            </a:r>
            <a:r>
              <a:rPr lang="pt-BR" sz="3200" b="1" dirty="0">
                <a:solidFill>
                  <a:srgbClr val="FF0000"/>
                </a:solidFill>
              </a:rPr>
              <a:t> por estações de trabalho e servidores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BE8DAA-01D9-4B89-82D7-528CE1FEA4F4}"/>
              </a:ext>
            </a:extLst>
          </p:cNvPr>
          <p:cNvSpPr txBox="1"/>
          <p:nvPr/>
        </p:nvSpPr>
        <p:spPr>
          <a:xfrm>
            <a:off x="1219200" y="1614263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77735F-DE60-4D62-BD43-6D53B22BF581}"/>
              </a:ext>
            </a:extLst>
          </p:cNvPr>
          <p:cNvSpPr txBox="1"/>
          <p:nvPr/>
        </p:nvSpPr>
        <p:spPr>
          <a:xfrm>
            <a:off x="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– Atualização de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50BCCF-046D-4321-A04B-0047210A8B21}"/>
              </a:ext>
            </a:extLst>
          </p:cNvPr>
          <p:cNvSpPr txBox="1"/>
          <p:nvPr/>
        </p:nvSpPr>
        <p:spPr>
          <a:xfrm>
            <a:off x="533400" y="150479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dos produtos que não possuem suporte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E15EB2-4247-4128-99F4-D0958D175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7" y="2438400"/>
            <a:ext cx="8220254" cy="29148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110204-F020-4EAD-98A8-AABB65554287}"/>
              </a:ext>
            </a:extLst>
          </p:cNvPr>
          <p:cNvSpPr txBox="1"/>
          <p:nvPr/>
        </p:nvSpPr>
        <p:spPr>
          <a:xfrm>
            <a:off x="428524" y="819874"/>
            <a:ext cx="914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Separar a </a:t>
            </a:r>
            <a:r>
              <a:rPr lang="pt-BR" sz="3200" b="1" dirty="0" err="1">
                <a:solidFill>
                  <a:srgbClr val="FF0000"/>
                </a:solidFill>
              </a:rPr>
              <a:t>view</a:t>
            </a:r>
            <a:r>
              <a:rPr lang="pt-BR" sz="3200" b="1" dirty="0">
                <a:solidFill>
                  <a:srgbClr val="FF0000"/>
                </a:solidFill>
              </a:rPr>
              <a:t> por estações de trabalho e servidores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F4AED4-C5EB-4C17-92FD-CDEAA68EA192}"/>
              </a:ext>
            </a:extLst>
          </p:cNvPr>
          <p:cNvSpPr txBox="1"/>
          <p:nvPr/>
        </p:nvSpPr>
        <p:spPr>
          <a:xfrm>
            <a:off x="471433" y="2264150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221955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 err="1">
                <a:solidFill>
                  <a:srgbClr val="FFFFFF"/>
                </a:solidFill>
                <a:latin typeface="Carlito"/>
                <a:cs typeface="Carlito"/>
              </a:rPr>
              <a:t>Esações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 dirty="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1214" y="397510"/>
            <a:ext cx="805180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Infraestrutura</a:t>
            </a:r>
            <a:endParaRPr sz="1000">
              <a:latin typeface="Carlito"/>
              <a:cs typeface="Carlito"/>
            </a:endParaRPr>
          </a:p>
          <a:p>
            <a:pPr marL="358775">
              <a:lnSpc>
                <a:spcPct val="100000"/>
              </a:lnSpc>
              <a:spcBef>
                <a:spcPts val="670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Servidores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B42BF1-8781-4C59-9A3A-7D1EB15C3B90}"/>
              </a:ext>
            </a:extLst>
          </p:cNvPr>
          <p:cNvSpPr txBox="1"/>
          <p:nvPr/>
        </p:nvSpPr>
        <p:spPr>
          <a:xfrm>
            <a:off x="228600" y="39751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5 redes com mais vulnerabilidades – Segmento 172.23.0.0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ED40138-961D-4957-9F66-B1678DB1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847839"/>
              </p:ext>
            </p:extLst>
          </p:nvPr>
        </p:nvGraphicFramePr>
        <p:xfrm>
          <a:off x="1828800" y="1134533"/>
          <a:ext cx="8128000" cy="487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59B52FD3-347C-4DEC-8EF6-35FF5F2443B6}"/>
              </a:ext>
            </a:extLst>
          </p:cNvPr>
          <p:cNvSpPr txBox="1"/>
          <p:nvPr/>
        </p:nvSpPr>
        <p:spPr>
          <a:xfrm>
            <a:off x="258932" y="1134533"/>
            <a:ext cx="11171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Legenda indicando do que se trata cada segmento;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Precisamos criar slides relacionados as vulnerabilidades de equipamentos de rede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6C6C07-09B1-4DCD-843B-D53383C4391B}"/>
              </a:ext>
            </a:extLst>
          </p:cNvPr>
          <p:cNvSpPr txBox="1"/>
          <p:nvPr/>
        </p:nvSpPr>
        <p:spPr>
          <a:xfrm>
            <a:off x="258932" y="2764018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350438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 err="1">
                <a:solidFill>
                  <a:srgbClr val="FFFFFF"/>
                </a:solidFill>
                <a:latin typeface="Carlito"/>
                <a:cs typeface="Carlito"/>
              </a:rPr>
              <a:t>Esações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 dirty="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1214" y="397510"/>
            <a:ext cx="805180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Infraestrutura</a:t>
            </a:r>
            <a:endParaRPr sz="1000">
              <a:latin typeface="Carlito"/>
              <a:cs typeface="Carlito"/>
            </a:endParaRPr>
          </a:p>
          <a:p>
            <a:pPr marL="358775">
              <a:lnSpc>
                <a:spcPct val="100000"/>
              </a:lnSpc>
              <a:spcBef>
                <a:spcPts val="670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Servidores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B42BF1-8781-4C59-9A3A-7D1EB15C3B90}"/>
              </a:ext>
            </a:extLst>
          </p:cNvPr>
          <p:cNvSpPr txBox="1"/>
          <p:nvPr/>
        </p:nvSpPr>
        <p:spPr>
          <a:xfrm>
            <a:off x="228600" y="39751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5 redes com mais vulnerabilidades – Segmento 172.24.0.0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ED40138-961D-4957-9F66-B1678DB1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462309"/>
              </p:ext>
            </p:extLst>
          </p:nvPr>
        </p:nvGraphicFramePr>
        <p:xfrm>
          <a:off x="1828800" y="1134533"/>
          <a:ext cx="8128000" cy="487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6E41EA38-C747-4A40-AFAE-F20D0BF70715}"/>
              </a:ext>
            </a:extLst>
          </p:cNvPr>
          <p:cNvSpPr txBox="1"/>
          <p:nvPr/>
        </p:nvSpPr>
        <p:spPr>
          <a:xfrm>
            <a:off x="258932" y="1134533"/>
            <a:ext cx="111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Legenda indicando do que se trata cada segmento;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D22AA9-DDA7-4703-AFE5-498414BCEE2F}"/>
              </a:ext>
            </a:extLst>
          </p:cNvPr>
          <p:cNvSpPr txBox="1"/>
          <p:nvPr/>
        </p:nvSpPr>
        <p:spPr>
          <a:xfrm>
            <a:off x="258932" y="2764018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304089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 err="1">
                <a:solidFill>
                  <a:srgbClr val="FFFFFF"/>
                </a:solidFill>
                <a:latin typeface="Carlito"/>
                <a:cs typeface="Carlito"/>
              </a:rPr>
              <a:t>Esações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 dirty="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1214" y="397510"/>
            <a:ext cx="805180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Infraestrutura</a:t>
            </a:r>
            <a:endParaRPr sz="1000">
              <a:latin typeface="Carlito"/>
              <a:cs typeface="Carlito"/>
            </a:endParaRPr>
          </a:p>
          <a:p>
            <a:pPr marL="358775">
              <a:lnSpc>
                <a:spcPct val="100000"/>
              </a:lnSpc>
              <a:spcBef>
                <a:spcPts val="670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Servidores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B42BF1-8781-4C59-9A3A-7D1EB15C3B90}"/>
              </a:ext>
            </a:extLst>
          </p:cNvPr>
          <p:cNvSpPr txBox="1"/>
          <p:nvPr/>
        </p:nvSpPr>
        <p:spPr>
          <a:xfrm>
            <a:off x="228600" y="39751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5 redes com mais vulnerabilidades – Segmento 172.26.0.0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ED40138-961D-4957-9F66-B1678DB1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379588"/>
              </p:ext>
            </p:extLst>
          </p:nvPr>
        </p:nvGraphicFramePr>
        <p:xfrm>
          <a:off x="1828800" y="1134533"/>
          <a:ext cx="8128000" cy="487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9D2BBC48-8951-4233-A66C-EEB186DDD353}"/>
              </a:ext>
            </a:extLst>
          </p:cNvPr>
          <p:cNvSpPr txBox="1"/>
          <p:nvPr/>
        </p:nvSpPr>
        <p:spPr>
          <a:xfrm>
            <a:off x="914400" y="6031468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*Segmento 172.26.0.0 é o segmento </a:t>
            </a:r>
            <a:r>
              <a:rPr lang="pt-BR" sz="1600" dirty="0" err="1"/>
              <a:t>VLANs</a:t>
            </a:r>
            <a:r>
              <a:rPr lang="pt-BR" sz="1600" dirty="0"/>
              <a:t> DATACENTER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A7E0B1-12C4-400F-A47E-BA769F78D7DD}"/>
              </a:ext>
            </a:extLst>
          </p:cNvPr>
          <p:cNvSpPr txBox="1"/>
          <p:nvPr/>
        </p:nvSpPr>
        <p:spPr>
          <a:xfrm>
            <a:off x="258932" y="1134533"/>
            <a:ext cx="111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Legenda indicando do que se trata cada segmento;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D27020-D94A-4827-98DA-044B93C65009}"/>
              </a:ext>
            </a:extLst>
          </p:cNvPr>
          <p:cNvSpPr txBox="1"/>
          <p:nvPr/>
        </p:nvSpPr>
        <p:spPr>
          <a:xfrm>
            <a:off x="258932" y="2764018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66332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 err="1">
                <a:solidFill>
                  <a:srgbClr val="FFFFFF"/>
                </a:solidFill>
                <a:latin typeface="Carlito"/>
                <a:cs typeface="Carlito"/>
              </a:rPr>
              <a:t>Esações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 dirty="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1214" y="397510"/>
            <a:ext cx="805180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Infraestrutura</a:t>
            </a:r>
            <a:endParaRPr sz="1000">
              <a:latin typeface="Carlito"/>
              <a:cs typeface="Carlito"/>
            </a:endParaRPr>
          </a:p>
          <a:p>
            <a:pPr marL="358775">
              <a:lnSpc>
                <a:spcPct val="100000"/>
              </a:lnSpc>
              <a:spcBef>
                <a:spcPts val="670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Servidores</a:t>
            </a:r>
            <a:endParaRPr sz="800">
              <a:latin typeface="Carlito"/>
              <a:cs typeface="Carli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3DDCC9-D9BA-4E43-9521-3361116E8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20627"/>
            <a:ext cx="7706162" cy="394677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C9CE0DF-A12C-4340-B54B-5FE2A6D86E16}"/>
              </a:ext>
            </a:extLst>
          </p:cNvPr>
          <p:cNvSpPr txBox="1"/>
          <p:nvPr/>
        </p:nvSpPr>
        <p:spPr>
          <a:xfrm>
            <a:off x="0" y="39751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Vulnerabilidades x OWASP Top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BE3938-E853-42A1-9F91-6BB696F68738}"/>
              </a:ext>
            </a:extLst>
          </p:cNvPr>
          <p:cNvSpPr txBox="1"/>
          <p:nvPr/>
        </p:nvSpPr>
        <p:spPr>
          <a:xfrm>
            <a:off x="258932" y="1134533"/>
            <a:ext cx="11171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Não entendi muito bem o que essa tabela quer mostrar;</a:t>
            </a:r>
            <a:br>
              <a:rPr lang="pt-BR" sz="3200" b="1" dirty="0">
                <a:solidFill>
                  <a:srgbClr val="FF0000"/>
                </a:solidFill>
              </a:rPr>
            </a:br>
            <a:r>
              <a:rPr lang="pt-BR" sz="3200" b="1" dirty="0">
                <a:solidFill>
                  <a:srgbClr val="FF0000"/>
                </a:solidFill>
              </a:rPr>
              <a:t>Vale pensarmos em um TOP10 host com vulnerabilidades e um TOP10 vulnerabilidades “gerais” (não OWASP)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91CD06-2324-4B6E-BF3D-D13273FF57E2}"/>
              </a:ext>
            </a:extLst>
          </p:cNvPr>
          <p:cNvSpPr txBox="1"/>
          <p:nvPr/>
        </p:nvSpPr>
        <p:spPr>
          <a:xfrm>
            <a:off x="248575" y="5954964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365333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0C4DE87-E7C9-4E49-B740-B3BD739FD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8" y="2714525"/>
            <a:ext cx="8585519" cy="19336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7D3FD46-84CE-4A48-9920-9282F829BAC4}"/>
              </a:ext>
            </a:extLst>
          </p:cNvPr>
          <p:cNvSpPr txBox="1"/>
          <p:nvPr/>
        </p:nvSpPr>
        <p:spPr>
          <a:xfrm>
            <a:off x="381000" y="4572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770990-033B-4829-BA48-CB35B743FA08}"/>
              </a:ext>
            </a:extLst>
          </p:cNvPr>
          <p:cNvSpPr txBox="1"/>
          <p:nvPr/>
        </p:nvSpPr>
        <p:spPr>
          <a:xfrm flipH="1">
            <a:off x="1188718" y="1905000"/>
            <a:ext cx="85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Analise das vulnerabilidades com maior nota VPR e tratar essas vulnerabilidades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8F4AE8-5F6E-47AC-9595-2B17FF95DA0E}"/>
              </a:ext>
            </a:extLst>
          </p:cNvPr>
          <p:cNvSpPr txBox="1"/>
          <p:nvPr/>
        </p:nvSpPr>
        <p:spPr>
          <a:xfrm>
            <a:off x="682748" y="5334000"/>
            <a:ext cx="1067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*VPR - </a:t>
            </a:r>
            <a:r>
              <a:rPr lang="pt-BR" sz="1600" dirty="0" err="1"/>
              <a:t>Vulnerability</a:t>
            </a:r>
            <a:r>
              <a:rPr lang="pt-BR" sz="1600" dirty="0"/>
              <a:t> </a:t>
            </a:r>
            <a:r>
              <a:rPr lang="pt-BR" sz="1600" dirty="0" err="1"/>
              <a:t>Priority</a:t>
            </a:r>
            <a:r>
              <a:rPr lang="pt-BR" sz="1600" dirty="0"/>
              <a:t> Rating (sistema que reúne algoritmo de inteligência de máquina + inteligência de ameaças)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60801E-E8AE-4190-97B0-E49DDC4320E3}"/>
              </a:ext>
            </a:extLst>
          </p:cNvPr>
          <p:cNvSpPr txBox="1"/>
          <p:nvPr/>
        </p:nvSpPr>
        <p:spPr>
          <a:xfrm>
            <a:off x="258932" y="1134533"/>
            <a:ext cx="11171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Preciso entender melhor com vocês a mensagem desse slide também.</a:t>
            </a:r>
          </a:p>
        </p:txBody>
      </p:sp>
    </p:spTree>
    <p:extLst>
      <p:ext uri="{BB962C8B-B14F-4D97-AF65-F5344CB8AC3E}">
        <p14:creationId xmlns:p14="http://schemas.microsoft.com/office/powerpoint/2010/main" val="372639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1998E4-E871-4482-8913-A6DA0F6E7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2" y="2462077"/>
            <a:ext cx="8372693" cy="26433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777735F-DE60-4D62-BD43-6D53B22BF581}"/>
              </a:ext>
            </a:extLst>
          </p:cNvPr>
          <p:cNvSpPr txBox="1"/>
          <p:nvPr/>
        </p:nvSpPr>
        <p:spPr>
          <a:xfrm>
            <a:off x="0" y="457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- Patch para correção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50BCCF-046D-4321-A04B-0047210A8B21}"/>
              </a:ext>
            </a:extLst>
          </p:cNvPr>
          <p:cNvSpPr txBox="1"/>
          <p:nvPr/>
        </p:nvSpPr>
        <p:spPr>
          <a:xfrm>
            <a:off x="990600" y="1447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Instalação de todos os patchs existentes com as correções das vulnerabilidades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BF5581-7FDA-49BA-B85A-D1CE7043C7A9}"/>
              </a:ext>
            </a:extLst>
          </p:cNvPr>
          <p:cNvSpPr txBox="1"/>
          <p:nvPr/>
        </p:nvSpPr>
        <p:spPr>
          <a:xfrm>
            <a:off x="990600" y="556567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todos os patchs existem forem aplicados, 81228 vulnerabilidades seriam resolvidas, restando 34813 vulnerabilidades pendentes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EEC0AF-B37E-41A0-919F-D282D5EC72E5}"/>
              </a:ext>
            </a:extLst>
          </p:cNvPr>
          <p:cNvSpPr txBox="1"/>
          <p:nvPr/>
        </p:nvSpPr>
        <p:spPr>
          <a:xfrm>
            <a:off x="258932" y="1134533"/>
            <a:ext cx="11171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Preciso entender melhor com vocês a mensagem desse slide também.</a:t>
            </a:r>
          </a:p>
        </p:txBody>
      </p:sp>
    </p:spTree>
    <p:extLst>
      <p:ext uri="{BB962C8B-B14F-4D97-AF65-F5344CB8AC3E}">
        <p14:creationId xmlns:p14="http://schemas.microsoft.com/office/powerpoint/2010/main" val="260024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E5E9785-93C0-4E29-8A97-31880816A123}"/>
              </a:ext>
            </a:extLst>
          </p:cNvPr>
          <p:cNvSpPr txBox="1"/>
          <p:nvPr/>
        </p:nvSpPr>
        <p:spPr>
          <a:xfrm>
            <a:off x="152400" y="381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– Vulnerabilidades x Mitigação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BF22E6-10AA-4025-8330-AC361ADA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" y="2033392"/>
            <a:ext cx="8927393" cy="41388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A53B65-28AF-4275-ABC4-E8D1D12A294C}"/>
              </a:ext>
            </a:extLst>
          </p:cNvPr>
          <p:cNvSpPr txBox="1"/>
          <p:nvPr/>
        </p:nvSpPr>
        <p:spPr>
          <a:xfrm>
            <a:off x="258932" y="1134533"/>
            <a:ext cx="11171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Esse slide é importantíssimo! Acredito que esse é o principal slide para </a:t>
            </a:r>
            <a:r>
              <a:rPr lang="pt-BR" sz="3200" b="1">
                <a:solidFill>
                  <a:srgbClr val="FF0000"/>
                </a:solidFill>
              </a:rPr>
              <a:t>o comitê de SI.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0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" y="151121"/>
            <a:ext cx="12178665" cy="6694805"/>
            <a:chOff x="13716" y="151121"/>
            <a:chExt cx="12178665" cy="6694805"/>
          </a:xfrm>
        </p:grpSpPr>
        <p:sp>
          <p:nvSpPr>
            <p:cNvPr id="3" name="object 3"/>
            <p:cNvSpPr/>
            <p:nvPr/>
          </p:nvSpPr>
          <p:spPr>
            <a:xfrm>
              <a:off x="13716" y="151121"/>
              <a:ext cx="12178284" cy="66946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0356" y="332231"/>
              <a:ext cx="627888" cy="821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081386" y="6060440"/>
            <a:ext cx="1958975" cy="6756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solidFill>
                  <a:srgbClr val="7E7E7E"/>
                </a:solidFill>
                <a:latin typeface="Trebuchet MS"/>
                <a:cs typeface="Trebuchet MS"/>
              </a:rPr>
              <a:t>Segurança da</a:t>
            </a:r>
            <a:r>
              <a:rPr sz="1400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Carlito"/>
                <a:cs typeface="Carlito"/>
              </a:rPr>
              <a:t>Informação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00" spc="-20" dirty="0">
                <a:solidFill>
                  <a:srgbClr val="7E7E7E"/>
                </a:solidFill>
                <a:latin typeface="Trebuchet MS"/>
                <a:cs typeface="Trebuchet MS"/>
              </a:rPr>
              <a:t>Ref. </a:t>
            </a:r>
            <a:r>
              <a:rPr lang="pt-BR" sz="1400" spc="-20" dirty="0">
                <a:solidFill>
                  <a:srgbClr val="7E7E7E"/>
                </a:solidFill>
                <a:latin typeface="Trebuchet MS"/>
                <a:cs typeface="Trebuchet MS"/>
              </a:rPr>
              <a:t>Janeiro 2021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68139" y="1916938"/>
            <a:ext cx="1745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FFFFFF"/>
                </a:solidFill>
                <a:latin typeface="Carlito"/>
                <a:cs typeface="Carlito"/>
              </a:rPr>
              <a:t>Infraestrutura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2000" y="3124201"/>
            <a:ext cx="7610093" cy="1075730"/>
            <a:chOff x="6548373" y="3742690"/>
            <a:chExt cx="1823720" cy="724535"/>
          </a:xfrm>
        </p:grpSpPr>
        <p:sp>
          <p:nvSpPr>
            <p:cNvPr id="15" name="object 15"/>
            <p:cNvSpPr/>
            <p:nvPr/>
          </p:nvSpPr>
          <p:spPr>
            <a:xfrm>
              <a:off x="6554723" y="3749040"/>
              <a:ext cx="1811020" cy="711835"/>
            </a:xfrm>
            <a:custGeom>
              <a:avLst/>
              <a:gdLst/>
              <a:ahLst/>
              <a:cxnLst/>
              <a:rect l="l" t="t" r="r" b="b"/>
              <a:pathLst>
                <a:path w="1811020" h="711835">
                  <a:moveTo>
                    <a:pt x="1691894" y="0"/>
                  </a:moveTo>
                  <a:lnTo>
                    <a:pt x="118618" y="0"/>
                  </a:lnTo>
                  <a:lnTo>
                    <a:pt x="72437" y="9318"/>
                  </a:lnTo>
                  <a:lnTo>
                    <a:pt x="34734" y="34734"/>
                  </a:lnTo>
                  <a:lnTo>
                    <a:pt x="9318" y="72437"/>
                  </a:lnTo>
                  <a:lnTo>
                    <a:pt x="0" y="118618"/>
                  </a:lnTo>
                  <a:lnTo>
                    <a:pt x="0" y="593090"/>
                  </a:lnTo>
                  <a:lnTo>
                    <a:pt x="9318" y="639270"/>
                  </a:lnTo>
                  <a:lnTo>
                    <a:pt x="34734" y="676973"/>
                  </a:lnTo>
                  <a:lnTo>
                    <a:pt x="72437" y="702389"/>
                  </a:lnTo>
                  <a:lnTo>
                    <a:pt x="118618" y="711708"/>
                  </a:lnTo>
                  <a:lnTo>
                    <a:pt x="1691894" y="711708"/>
                  </a:lnTo>
                  <a:lnTo>
                    <a:pt x="1738074" y="702389"/>
                  </a:lnTo>
                  <a:lnTo>
                    <a:pt x="1775777" y="676973"/>
                  </a:lnTo>
                  <a:lnTo>
                    <a:pt x="1801193" y="639270"/>
                  </a:lnTo>
                  <a:lnTo>
                    <a:pt x="1810511" y="593090"/>
                  </a:lnTo>
                  <a:lnTo>
                    <a:pt x="1810511" y="118618"/>
                  </a:lnTo>
                  <a:lnTo>
                    <a:pt x="1801193" y="72437"/>
                  </a:lnTo>
                  <a:lnTo>
                    <a:pt x="1775777" y="34734"/>
                  </a:lnTo>
                  <a:lnTo>
                    <a:pt x="1738074" y="9318"/>
                  </a:lnTo>
                  <a:lnTo>
                    <a:pt x="1691894" y="0"/>
                  </a:lnTo>
                  <a:close/>
                </a:path>
              </a:pathLst>
            </a:custGeom>
            <a:solidFill>
              <a:srgbClr val="034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4723" y="3749040"/>
              <a:ext cx="1811020" cy="711835"/>
            </a:xfrm>
            <a:custGeom>
              <a:avLst/>
              <a:gdLst/>
              <a:ahLst/>
              <a:cxnLst/>
              <a:rect l="l" t="t" r="r" b="b"/>
              <a:pathLst>
                <a:path w="1811020" h="711835">
                  <a:moveTo>
                    <a:pt x="0" y="118618"/>
                  </a:moveTo>
                  <a:lnTo>
                    <a:pt x="9318" y="72437"/>
                  </a:lnTo>
                  <a:lnTo>
                    <a:pt x="34734" y="34734"/>
                  </a:lnTo>
                  <a:lnTo>
                    <a:pt x="72437" y="9318"/>
                  </a:lnTo>
                  <a:lnTo>
                    <a:pt x="118618" y="0"/>
                  </a:lnTo>
                  <a:lnTo>
                    <a:pt x="1691894" y="0"/>
                  </a:lnTo>
                  <a:lnTo>
                    <a:pt x="1738074" y="9318"/>
                  </a:lnTo>
                  <a:lnTo>
                    <a:pt x="1775777" y="34734"/>
                  </a:lnTo>
                  <a:lnTo>
                    <a:pt x="1801193" y="72437"/>
                  </a:lnTo>
                  <a:lnTo>
                    <a:pt x="1810511" y="118618"/>
                  </a:lnTo>
                  <a:lnTo>
                    <a:pt x="1810511" y="593090"/>
                  </a:lnTo>
                  <a:lnTo>
                    <a:pt x="1801193" y="639270"/>
                  </a:lnTo>
                  <a:lnTo>
                    <a:pt x="1775777" y="676973"/>
                  </a:lnTo>
                  <a:lnTo>
                    <a:pt x="1738074" y="702389"/>
                  </a:lnTo>
                  <a:lnTo>
                    <a:pt x="1691894" y="711708"/>
                  </a:lnTo>
                  <a:lnTo>
                    <a:pt x="118618" y="711708"/>
                  </a:lnTo>
                  <a:lnTo>
                    <a:pt x="72437" y="702389"/>
                  </a:lnTo>
                  <a:lnTo>
                    <a:pt x="34734" y="676973"/>
                  </a:lnTo>
                  <a:lnTo>
                    <a:pt x="9318" y="639270"/>
                  </a:lnTo>
                  <a:lnTo>
                    <a:pt x="0" y="593090"/>
                  </a:lnTo>
                  <a:lnTo>
                    <a:pt x="0" y="118618"/>
                  </a:lnTo>
                  <a:close/>
                </a:path>
              </a:pathLst>
            </a:custGeom>
            <a:ln w="12700">
              <a:solidFill>
                <a:srgbClr val="0134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167CA3-093A-4A08-B982-46D93FDC3F10}"/>
              </a:ext>
            </a:extLst>
          </p:cNvPr>
          <p:cNvSpPr txBox="1"/>
          <p:nvPr/>
        </p:nvSpPr>
        <p:spPr>
          <a:xfrm>
            <a:off x="914400" y="3276600"/>
            <a:ext cx="722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scan</a:t>
            </a:r>
            <a:r>
              <a:rPr lang="pt-BR" dirty="0">
                <a:solidFill>
                  <a:schemeClr val="bg1"/>
                </a:solidFill>
              </a:rPr>
              <a:t> foi realizado no dia 26/01/2021 e contempla as vulnerabilidades identificadas nos hosts presentes nas redes 172.23.0.0/16, 172.24.0.0/16 e 172.26.0.0/16.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614E000-125A-4183-84C6-20E08031FA9B}"/>
              </a:ext>
            </a:extLst>
          </p:cNvPr>
          <p:cNvSpPr txBox="1"/>
          <p:nvPr/>
        </p:nvSpPr>
        <p:spPr>
          <a:xfrm>
            <a:off x="152400" y="381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Vulnerabilidades x Criticidade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EBBE15B-441B-4BFB-9357-E4E18658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324414"/>
              </p:ext>
            </p:extLst>
          </p:nvPr>
        </p:nvGraphicFramePr>
        <p:xfrm>
          <a:off x="1219200" y="1295401"/>
          <a:ext cx="8128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0AEC852-2CDB-49C7-BFFA-489CA483EA76}"/>
              </a:ext>
            </a:extLst>
          </p:cNvPr>
          <p:cNvSpPr txBox="1"/>
          <p:nvPr/>
        </p:nvSpPr>
        <p:spPr>
          <a:xfrm>
            <a:off x="12192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Totalizando 117.184 vulnerabilidades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2D9A9F-1BF6-47DB-9D1A-9B5919856561}"/>
              </a:ext>
            </a:extLst>
          </p:cNvPr>
          <p:cNvSpPr txBox="1"/>
          <p:nvPr/>
        </p:nvSpPr>
        <p:spPr>
          <a:xfrm>
            <a:off x="9753600" y="1752600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89214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Estações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>
              <a:latin typeface="Carlito"/>
              <a:cs typeface="Carlito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7DBEF77-F7ED-4C23-B1EE-76B71E5CE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" y="2538288"/>
            <a:ext cx="8909387" cy="25671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E8574B-9040-4F9C-B973-EE880833E1EC}"/>
              </a:ext>
            </a:extLst>
          </p:cNvPr>
          <p:cNvSpPr txBox="1"/>
          <p:nvPr/>
        </p:nvSpPr>
        <p:spPr>
          <a:xfrm>
            <a:off x="277907" y="457200"/>
            <a:ext cx="39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Vulnerabilidade x Sistema Operacional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491D8C-D9DE-48A8-A2C8-3E8081F308AF}"/>
              </a:ext>
            </a:extLst>
          </p:cNvPr>
          <p:cNvSpPr txBox="1"/>
          <p:nvPr/>
        </p:nvSpPr>
        <p:spPr>
          <a:xfrm>
            <a:off x="685800" y="57150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  <a:r>
              <a:rPr lang="pt-BR" sz="1400" dirty="0" err="1"/>
              <a:t>Exploitable</a:t>
            </a:r>
            <a:r>
              <a:rPr lang="pt-BR" sz="1400" dirty="0"/>
              <a:t> – Possibilidade de ser explorada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2AD6D3-602F-4C01-82D3-079B2BC4ECC7}"/>
              </a:ext>
            </a:extLst>
          </p:cNvPr>
          <p:cNvSpPr txBox="1"/>
          <p:nvPr/>
        </p:nvSpPr>
        <p:spPr>
          <a:xfrm>
            <a:off x="625444" y="6108412"/>
            <a:ext cx="1090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Achei estranho os número de Linux. Suspeito que o </a:t>
            </a:r>
            <a:r>
              <a:rPr lang="pt-BR" sz="3200" b="1" dirty="0" err="1">
                <a:solidFill>
                  <a:srgbClr val="FF0000"/>
                </a:solidFill>
              </a:rPr>
              <a:t>scan</a:t>
            </a:r>
            <a:r>
              <a:rPr lang="pt-BR" sz="3200" b="1" dirty="0">
                <a:solidFill>
                  <a:srgbClr val="FF0000"/>
                </a:solidFill>
              </a:rPr>
              <a:t> falhou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5DD810-D5BE-497A-AEDF-B113AAA298A3}"/>
              </a:ext>
            </a:extLst>
          </p:cNvPr>
          <p:cNvSpPr txBox="1"/>
          <p:nvPr/>
        </p:nvSpPr>
        <p:spPr>
          <a:xfrm>
            <a:off x="175085" y="457200"/>
            <a:ext cx="47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Vulnerabilidade x Tempo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315B89B-E373-45AE-8F70-3A1791B92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359722"/>
              </p:ext>
            </p:extLst>
          </p:nvPr>
        </p:nvGraphicFramePr>
        <p:xfrm>
          <a:off x="1981200" y="12107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8DA848C-C8C3-4989-BAE6-6ED85C0F7BC3}"/>
              </a:ext>
            </a:extLst>
          </p:cNvPr>
          <p:cNvSpPr txBox="1"/>
          <p:nvPr/>
        </p:nvSpPr>
        <p:spPr>
          <a:xfrm>
            <a:off x="10591800" y="1828800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176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5DD810-D5BE-497A-AEDF-B113AAA298A3}"/>
              </a:ext>
            </a:extLst>
          </p:cNvPr>
          <p:cNvSpPr txBox="1"/>
          <p:nvPr/>
        </p:nvSpPr>
        <p:spPr>
          <a:xfrm>
            <a:off x="175085" y="457200"/>
            <a:ext cx="47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Vulnerabilidade Sistema Windows x Tempo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315B89B-E373-45AE-8F70-3A1791B92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109548"/>
              </p:ext>
            </p:extLst>
          </p:nvPr>
        </p:nvGraphicFramePr>
        <p:xfrm>
          <a:off x="1981200" y="12107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15CC15E-4C23-4CF1-BC05-374A72034EFB}"/>
              </a:ext>
            </a:extLst>
          </p:cNvPr>
          <p:cNvSpPr txBox="1"/>
          <p:nvPr/>
        </p:nvSpPr>
        <p:spPr>
          <a:xfrm>
            <a:off x="1219200" y="1447800"/>
            <a:ext cx="914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Separar a </a:t>
            </a:r>
            <a:r>
              <a:rPr lang="pt-BR" sz="3200" b="1" dirty="0" err="1">
                <a:solidFill>
                  <a:srgbClr val="FF0000"/>
                </a:solidFill>
              </a:rPr>
              <a:t>view</a:t>
            </a:r>
            <a:r>
              <a:rPr lang="pt-BR" sz="3200" b="1" dirty="0">
                <a:solidFill>
                  <a:srgbClr val="FF0000"/>
                </a:solidFill>
              </a:rPr>
              <a:t> por estações de trabalho e servidores</a:t>
            </a:r>
          </a:p>
        </p:txBody>
      </p:sp>
    </p:spTree>
    <p:extLst>
      <p:ext uri="{BB962C8B-B14F-4D97-AF65-F5344CB8AC3E}">
        <p14:creationId xmlns:p14="http://schemas.microsoft.com/office/powerpoint/2010/main" val="36584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Estações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E8574B-9040-4F9C-B973-EE880833E1EC}"/>
              </a:ext>
            </a:extLst>
          </p:cNvPr>
          <p:cNvSpPr txBox="1"/>
          <p:nvPr/>
        </p:nvSpPr>
        <p:spPr>
          <a:xfrm>
            <a:off x="277907" y="457200"/>
            <a:ext cx="520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 Sem suporte (versão) x Ambiente Windows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046B957-D228-40F5-B118-25479AC43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550683"/>
              </p:ext>
            </p:extLst>
          </p:nvPr>
        </p:nvGraphicFramePr>
        <p:xfrm>
          <a:off x="2032000" y="1058334"/>
          <a:ext cx="8128000" cy="4275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84B8EC8-14EA-474F-8A92-FA5E9BD2673A}"/>
              </a:ext>
            </a:extLst>
          </p:cNvPr>
          <p:cNvSpPr txBox="1"/>
          <p:nvPr/>
        </p:nvSpPr>
        <p:spPr>
          <a:xfrm>
            <a:off x="609600" y="6013324"/>
            <a:ext cx="9191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*Aplicações como Windows 7, SQL server, Microsoft Office, Java, Adobe Flash </a:t>
            </a:r>
            <a:r>
              <a:rPr lang="pt-BR" sz="1600" dirty="0" err="1"/>
              <a:t>etc</a:t>
            </a:r>
            <a:endParaRPr lang="pt-BR" sz="1600" dirty="0"/>
          </a:p>
          <a:p>
            <a:r>
              <a:rPr lang="pt-BR" sz="1600" dirty="0"/>
              <a:t>*87% do total não possui suporte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484B54-2873-4B70-8081-D4480F1F4E6B}"/>
              </a:ext>
            </a:extLst>
          </p:cNvPr>
          <p:cNvSpPr txBox="1"/>
          <p:nvPr/>
        </p:nvSpPr>
        <p:spPr>
          <a:xfrm>
            <a:off x="1219200" y="1085591"/>
            <a:ext cx="914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Separar a </a:t>
            </a:r>
            <a:r>
              <a:rPr lang="pt-BR" sz="3200" b="1" dirty="0" err="1">
                <a:solidFill>
                  <a:srgbClr val="FF0000"/>
                </a:solidFill>
              </a:rPr>
              <a:t>view</a:t>
            </a:r>
            <a:r>
              <a:rPr lang="pt-BR" sz="3200" b="1" dirty="0">
                <a:solidFill>
                  <a:srgbClr val="FF0000"/>
                </a:solidFill>
              </a:rPr>
              <a:t> por estações de trabalho e servidores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8C7D14-4E31-455B-B1F7-282A8A2ED5F1}"/>
              </a:ext>
            </a:extLst>
          </p:cNvPr>
          <p:cNvSpPr txBox="1"/>
          <p:nvPr/>
        </p:nvSpPr>
        <p:spPr>
          <a:xfrm>
            <a:off x="1295400" y="1790578"/>
            <a:ext cx="8058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Separar a </a:t>
            </a:r>
            <a:r>
              <a:rPr lang="pt-BR" sz="3200" b="1" dirty="0" err="1">
                <a:solidFill>
                  <a:srgbClr val="FF0000"/>
                </a:solidFill>
              </a:rPr>
              <a:t>view</a:t>
            </a:r>
            <a:r>
              <a:rPr lang="pt-BR" sz="3200" b="1" dirty="0">
                <a:solidFill>
                  <a:srgbClr val="FF0000"/>
                </a:solidFill>
              </a:rPr>
              <a:t> de S.O. dos demais aplicativos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4AD3EB-4F47-4F49-A41B-2071840F41EA}"/>
              </a:ext>
            </a:extLst>
          </p:cNvPr>
          <p:cNvSpPr txBox="1"/>
          <p:nvPr/>
        </p:nvSpPr>
        <p:spPr>
          <a:xfrm>
            <a:off x="1262109" y="2529867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25394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Estações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E8574B-9040-4F9C-B973-EE880833E1EC}"/>
              </a:ext>
            </a:extLst>
          </p:cNvPr>
          <p:cNvSpPr txBox="1"/>
          <p:nvPr/>
        </p:nvSpPr>
        <p:spPr>
          <a:xfrm>
            <a:off x="277907" y="457200"/>
            <a:ext cx="497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 Sem suporte (versão) x </a:t>
            </a:r>
            <a:r>
              <a:rPr lang="pt-BR" dirty="0" err="1"/>
              <a:t>VMWare</a:t>
            </a:r>
            <a:r>
              <a:rPr lang="pt-BR" dirty="0"/>
              <a:t> ESX/ESXI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046B957-D228-40F5-B118-25479AC43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171941"/>
              </p:ext>
            </p:extLst>
          </p:nvPr>
        </p:nvGraphicFramePr>
        <p:xfrm>
          <a:off x="2032000" y="1058333"/>
          <a:ext cx="8128000" cy="495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DB545B81-9E43-467A-BBC0-72064EE1F1FF}"/>
              </a:ext>
            </a:extLst>
          </p:cNvPr>
          <p:cNvSpPr txBox="1"/>
          <p:nvPr/>
        </p:nvSpPr>
        <p:spPr>
          <a:xfrm>
            <a:off x="914400" y="60960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*99% do total não possui suporte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0345E7-5F28-4725-9F66-507AD5D58F76}"/>
              </a:ext>
            </a:extLst>
          </p:cNvPr>
          <p:cNvSpPr txBox="1"/>
          <p:nvPr/>
        </p:nvSpPr>
        <p:spPr>
          <a:xfrm>
            <a:off x="457200" y="1351437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22567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86796" y="318261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açõ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s  Web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701" y="1272286"/>
            <a:ext cx="582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Apli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ati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Móveis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71" y="1364107"/>
            <a:ext cx="5511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Azul</a:t>
            </a:r>
            <a:r>
              <a:rPr sz="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Seguros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507" y="844676"/>
            <a:ext cx="5111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Estações</a:t>
            </a:r>
            <a:r>
              <a:rPr sz="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de  Trabalho</a:t>
            </a:r>
            <a:endParaRPr sz="8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Redes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E8574B-9040-4F9C-B973-EE880833E1EC}"/>
              </a:ext>
            </a:extLst>
          </p:cNvPr>
          <p:cNvSpPr txBox="1"/>
          <p:nvPr/>
        </p:nvSpPr>
        <p:spPr>
          <a:xfrm>
            <a:off x="277907" y="545068"/>
            <a:ext cx="48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 Sem suporte (versão) x Banco de dados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046B957-D228-40F5-B118-25479AC43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675041"/>
              </p:ext>
            </p:extLst>
          </p:nvPr>
        </p:nvGraphicFramePr>
        <p:xfrm>
          <a:off x="2032000" y="1058334"/>
          <a:ext cx="8128000" cy="443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2D71BF3-6CD2-42E6-84BF-B403F493EAA0}"/>
              </a:ext>
            </a:extLst>
          </p:cNvPr>
          <p:cNvSpPr txBox="1"/>
          <p:nvPr/>
        </p:nvSpPr>
        <p:spPr>
          <a:xfrm>
            <a:off x="2032000" y="6128266"/>
            <a:ext cx="4827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*Aplicações como SQL server e Oracle DB</a:t>
            </a:r>
          </a:p>
          <a:p>
            <a:r>
              <a:rPr lang="pt-BR" sz="1600" dirty="0"/>
              <a:t>*5% do total não possui suporte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519231-C340-45C3-A40E-BA782F36215E}"/>
              </a:ext>
            </a:extLst>
          </p:cNvPr>
          <p:cNvSpPr txBox="1"/>
          <p:nvPr/>
        </p:nvSpPr>
        <p:spPr>
          <a:xfrm>
            <a:off x="838200" y="1128058"/>
            <a:ext cx="108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Importante termos visão temporal, para acompanhar evolução</a:t>
            </a:r>
          </a:p>
        </p:txBody>
      </p:sp>
    </p:spTree>
    <p:extLst>
      <p:ext uri="{BB962C8B-B14F-4D97-AF65-F5344CB8AC3E}">
        <p14:creationId xmlns:p14="http://schemas.microsoft.com/office/powerpoint/2010/main" val="139413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750</Words>
  <Application>Microsoft Office PowerPoint</Application>
  <PresentationFormat>Widescreen</PresentationFormat>
  <Paragraphs>167</Paragraphs>
  <Slides>19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Carlito</vt:lpstr>
      <vt:lpstr>Trebuchet MS</vt:lpstr>
      <vt:lpstr>Office Theme</vt:lpstr>
      <vt:lpstr>Gestão de Vulnerabilidades</vt:lpstr>
      <vt:lpstr>Infraestrutura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Claudyvania Santos Oliveira</dc:creator>
  <cp:lastModifiedBy>portohrgfd33@outlook.com</cp:lastModifiedBy>
  <cp:revision>42</cp:revision>
  <dcterms:created xsi:type="dcterms:W3CDTF">2021-02-03T17:19:54Z</dcterms:created>
  <dcterms:modified xsi:type="dcterms:W3CDTF">2021-02-25T17:24:14Z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2021-02-03T00:00:00Z</vt:filetime>
  </property>
</Properties>
</file>