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2" r:id="rId4"/>
    <p:sldId id="266" r:id="rId5"/>
    <p:sldId id="268" r:id="rId6"/>
    <p:sldId id="259" r:id="rId7"/>
    <p:sldId id="269" r:id="rId8"/>
    <p:sldId id="270" r:id="rId9"/>
    <p:sldId id="260" r:id="rId10"/>
    <p:sldId id="271" r:id="rId11"/>
    <p:sldId id="272" r:id="rId12"/>
    <p:sldId id="261" r:id="rId13"/>
    <p:sldId id="27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0FD503-2946-43DB-BD7C-B9350366B0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9A4A0C-6E1F-4EB0-9A7F-6613EF315162}">
      <dgm:prSet phldrT="[Texto]"/>
      <dgm:spPr/>
      <dgm:t>
        <a:bodyPr/>
        <a:lstStyle/>
        <a:p>
          <a:r>
            <a:rPr lang="en-GB" b="1" dirty="0"/>
            <a:t>Average mortality at the elbow point (</a:t>
          </a:r>
          <a:r>
            <a:rPr lang="en-GB" b="1" dirty="0" err="1"/>
            <a:t>m_elbow</a:t>
          </a:r>
          <a:r>
            <a:rPr lang="en-GB" b="1" dirty="0"/>
            <a:t>)</a:t>
          </a:r>
          <a:endParaRPr lang="en-GB" dirty="0"/>
        </a:p>
      </dgm:t>
    </dgm:pt>
    <dgm:pt modelId="{68C86787-A2C9-4CE2-8AC1-0529DE4E783D}" type="parTrans" cxnId="{9AFB46F3-26E4-44F9-9EF4-0C1EC3CCA0A2}">
      <dgm:prSet/>
      <dgm:spPr/>
      <dgm:t>
        <a:bodyPr/>
        <a:lstStyle/>
        <a:p>
          <a:endParaRPr lang="en-GB"/>
        </a:p>
      </dgm:t>
    </dgm:pt>
    <dgm:pt modelId="{0755CE0C-4850-446F-A6AE-D50091889EAA}" type="sibTrans" cxnId="{9AFB46F3-26E4-44F9-9EF4-0C1EC3CCA0A2}">
      <dgm:prSet/>
      <dgm:spPr/>
      <dgm:t>
        <a:bodyPr/>
        <a:lstStyle/>
        <a:p>
          <a:endParaRPr lang="en-GB"/>
        </a:p>
      </dgm:t>
    </dgm:pt>
    <dgm:pt modelId="{4AF62D40-6B49-4080-A806-0890279EF082}">
      <dgm:prSet phldrT="[Texto]"/>
      <dgm:spPr/>
      <dgm:t>
        <a:bodyPr/>
        <a:lstStyle/>
        <a:p>
          <a:r>
            <a:rPr lang="es-ES" b="1" dirty="0" err="1"/>
            <a:t>Elbow</a:t>
          </a:r>
          <a:r>
            <a:rPr lang="es-ES" b="1" dirty="0"/>
            <a:t> </a:t>
          </a:r>
          <a:r>
            <a:rPr lang="es-ES" b="1" dirty="0" err="1"/>
            <a:t>point</a:t>
          </a:r>
          <a:r>
            <a:rPr lang="es-ES" dirty="0"/>
            <a:t>: </a:t>
          </a:r>
          <a:r>
            <a:rPr lang="en-GB" dirty="0"/>
            <a:t>The point on the curve where the rate of change shifts, creating the most pronounced bend.</a:t>
          </a:r>
          <a:r>
            <a:rPr lang="es-ES" dirty="0"/>
            <a:t> </a:t>
          </a:r>
          <a:endParaRPr lang="en-GB" dirty="0"/>
        </a:p>
      </dgm:t>
    </dgm:pt>
    <dgm:pt modelId="{8E81967C-7552-4285-BE97-1CCE4720EC4B}" type="parTrans" cxnId="{43C21D04-9978-4D71-B4BA-B8237530194C}">
      <dgm:prSet/>
      <dgm:spPr/>
      <dgm:t>
        <a:bodyPr/>
        <a:lstStyle/>
        <a:p>
          <a:endParaRPr lang="en-GB"/>
        </a:p>
      </dgm:t>
    </dgm:pt>
    <dgm:pt modelId="{17FA60FE-C696-464B-94C1-C8782B9DEED0}" type="sibTrans" cxnId="{43C21D04-9978-4D71-B4BA-B8237530194C}">
      <dgm:prSet/>
      <dgm:spPr/>
      <dgm:t>
        <a:bodyPr/>
        <a:lstStyle/>
        <a:p>
          <a:endParaRPr lang="en-GB"/>
        </a:p>
      </dgm:t>
    </dgm:pt>
    <dgm:pt modelId="{D64ECDA5-AD41-41F0-A661-768448B3FF97}">
      <dgm:prSet phldrT="[Texto]"/>
      <dgm:spPr/>
      <dgm:t>
        <a:bodyPr/>
        <a:lstStyle/>
        <a:p>
          <a:r>
            <a:rPr lang="es-ES" b="1" dirty="0" err="1"/>
            <a:t>Average</a:t>
          </a:r>
          <a:r>
            <a:rPr lang="es-ES" b="1" dirty="0"/>
            <a:t> </a:t>
          </a:r>
          <a:r>
            <a:rPr lang="es-ES" b="1" dirty="0" err="1"/>
            <a:t>mortality</a:t>
          </a:r>
          <a:r>
            <a:rPr lang="es-ES" b="1" dirty="0"/>
            <a:t> at </a:t>
          </a:r>
          <a:r>
            <a:rPr lang="es-ES" b="1" dirty="0" err="1"/>
            <a:t>the</a:t>
          </a:r>
          <a:r>
            <a:rPr lang="es-ES" b="1" dirty="0"/>
            <a:t> final </a:t>
          </a:r>
          <a:r>
            <a:rPr lang="es-ES" b="1" dirty="0" err="1"/>
            <a:t>point</a:t>
          </a:r>
          <a:r>
            <a:rPr lang="es-ES" b="1" dirty="0"/>
            <a:t> (</a:t>
          </a:r>
          <a:r>
            <a:rPr lang="es-ES" b="1" dirty="0" err="1"/>
            <a:t>m_final</a:t>
          </a:r>
          <a:r>
            <a:rPr lang="es-ES" b="1" dirty="0"/>
            <a:t>)</a:t>
          </a:r>
          <a:endParaRPr lang="en-GB" b="1" dirty="0"/>
        </a:p>
      </dgm:t>
    </dgm:pt>
    <dgm:pt modelId="{65886DD6-0E39-47CD-B0D9-AF53C8638219}" type="parTrans" cxnId="{FA73C11E-6762-4F0B-8871-DB2C5C1605C2}">
      <dgm:prSet/>
      <dgm:spPr/>
      <dgm:t>
        <a:bodyPr/>
        <a:lstStyle/>
        <a:p>
          <a:endParaRPr lang="en-GB"/>
        </a:p>
      </dgm:t>
    </dgm:pt>
    <dgm:pt modelId="{57C1FA5F-91BA-4C2B-8F64-0D10ED0B1E9F}" type="sibTrans" cxnId="{FA73C11E-6762-4F0B-8871-DB2C5C1605C2}">
      <dgm:prSet/>
      <dgm:spPr/>
      <dgm:t>
        <a:bodyPr/>
        <a:lstStyle/>
        <a:p>
          <a:endParaRPr lang="en-GB"/>
        </a:p>
      </dgm:t>
    </dgm:pt>
    <dgm:pt modelId="{3096195D-1705-42FB-90E0-54DD724ED5D5}">
      <dgm:prSet phldrT="[Texto]"/>
      <dgm:spPr/>
      <dgm:t>
        <a:bodyPr/>
        <a:lstStyle/>
        <a:p>
          <a:r>
            <a:rPr lang="el-GR" b="1" dirty="0">
              <a:latin typeface="Times New Roman" panose="02020603050405020304" pitchFamily="18" charset="0"/>
              <a:cs typeface="Times New Roman" panose="02020603050405020304" pitchFamily="18" charset="0"/>
            </a:rPr>
            <a:t>Δ</a:t>
          </a:r>
          <a:r>
            <a:rPr lang="es-ES" b="1" dirty="0">
              <a:latin typeface="Times New Roman" panose="02020603050405020304" pitchFamily="18" charset="0"/>
              <a:cs typeface="Times New Roman" panose="02020603050405020304" pitchFamily="18" charset="0"/>
            </a:rPr>
            <a:t>_</a:t>
          </a:r>
          <a:r>
            <a:rPr lang="es-E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elbow</a:t>
          </a:r>
          <a:r>
            <a:rPr lang="es-ES" b="1" dirty="0">
              <a:latin typeface="Times New Roman" panose="02020603050405020304" pitchFamily="18" charset="0"/>
              <a:cs typeface="Times New Roman" panose="02020603050405020304" pitchFamily="18" charset="0"/>
            </a:rPr>
            <a:t> = </a:t>
          </a:r>
          <a:r>
            <a:rPr lang="es-E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m_elbow</a:t>
          </a:r>
          <a:r>
            <a:rPr lang="es-ES" b="1" dirty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s-E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m_final</a:t>
          </a:r>
          <a:r>
            <a:rPr lang="es-E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GB" b="1" dirty="0"/>
        </a:p>
      </dgm:t>
    </dgm:pt>
    <dgm:pt modelId="{50BACAD8-9B85-4C62-AAD6-B38288D462C0}" type="parTrans" cxnId="{3985733D-5778-44AA-AA5C-D03537C8B3A7}">
      <dgm:prSet/>
      <dgm:spPr/>
      <dgm:t>
        <a:bodyPr/>
        <a:lstStyle/>
        <a:p>
          <a:endParaRPr lang="en-GB"/>
        </a:p>
      </dgm:t>
    </dgm:pt>
    <dgm:pt modelId="{B9EAA7B9-2577-4D0A-9168-4E5CF02786D6}" type="sibTrans" cxnId="{3985733D-5778-44AA-AA5C-D03537C8B3A7}">
      <dgm:prSet/>
      <dgm:spPr/>
      <dgm:t>
        <a:bodyPr/>
        <a:lstStyle/>
        <a:p>
          <a:endParaRPr lang="en-GB"/>
        </a:p>
      </dgm:t>
    </dgm:pt>
    <dgm:pt modelId="{CA1167D6-6F8D-4490-9BE8-F1BB07B3D9A2}">
      <dgm:prSet phldrT="[Texto]"/>
      <dgm:spPr/>
      <dgm:t>
        <a:bodyPr/>
        <a:lstStyle/>
        <a:p>
          <a:r>
            <a:rPr lang="es-ES" b="1" dirty="0"/>
            <a:t>AUC (</a:t>
          </a:r>
          <a:r>
            <a:rPr lang="es-ES" b="1" dirty="0" err="1"/>
            <a:t>Area</a:t>
          </a:r>
          <a:r>
            <a:rPr lang="es-ES" b="1" dirty="0"/>
            <a:t> </a:t>
          </a:r>
          <a:r>
            <a:rPr lang="es-ES" b="1" dirty="0" err="1"/>
            <a:t>under</a:t>
          </a:r>
          <a:r>
            <a:rPr lang="es-ES" b="1" dirty="0"/>
            <a:t> </a:t>
          </a:r>
          <a:r>
            <a:rPr lang="es-ES" b="1" dirty="0" err="1"/>
            <a:t>the</a:t>
          </a:r>
          <a:r>
            <a:rPr lang="es-ES" b="1" dirty="0"/>
            <a:t> curve)</a:t>
          </a:r>
          <a:endParaRPr lang="en-GB" b="1" dirty="0"/>
        </a:p>
      </dgm:t>
    </dgm:pt>
    <dgm:pt modelId="{45B9B838-C44A-46AF-B725-2774618F179E}" type="sibTrans" cxnId="{15DB10D6-7D35-45E9-B880-61C0FA846E84}">
      <dgm:prSet/>
      <dgm:spPr/>
      <dgm:t>
        <a:bodyPr/>
        <a:lstStyle/>
        <a:p>
          <a:endParaRPr lang="en-GB"/>
        </a:p>
      </dgm:t>
    </dgm:pt>
    <dgm:pt modelId="{C0679C23-9242-4849-8217-CF566E696C95}" type="parTrans" cxnId="{15DB10D6-7D35-45E9-B880-61C0FA846E84}">
      <dgm:prSet/>
      <dgm:spPr/>
      <dgm:t>
        <a:bodyPr/>
        <a:lstStyle/>
        <a:p>
          <a:endParaRPr lang="en-GB"/>
        </a:p>
      </dgm:t>
    </dgm:pt>
    <dgm:pt modelId="{31C91B06-5011-4D30-97EC-8C61FB8DAFC3}" type="pres">
      <dgm:prSet presAssocID="{CC0FD503-2946-43DB-BD7C-B9350366B08F}" presName="linear" presStyleCnt="0">
        <dgm:presLayoutVars>
          <dgm:animLvl val="lvl"/>
          <dgm:resizeHandles val="exact"/>
        </dgm:presLayoutVars>
      </dgm:prSet>
      <dgm:spPr/>
    </dgm:pt>
    <dgm:pt modelId="{91F5547A-976D-4498-B28C-8D4FE590D4EF}" type="pres">
      <dgm:prSet presAssocID="{CA1167D6-6F8D-4490-9BE8-F1BB07B3D9A2}" presName="parentText" presStyleLbl="node1" presStyleIdx="0" presStyleCnt="4" custLinFactNeighborX="-7285" custLinFactNeighborY="190">
        <dgm:presLayoutVars>
          <dgm:chMax val="0"/>
          <dgm:bulletEnabled val="1"/>
        </dgm:presLayoutVars>
      </dgm:prSet>
      <dgm:spPr/>
    </dgm:pt>
    <dgm:pt modelId="{4240257C-12E5-4F80-9249-6E83BA64E134}" type="pres">
      <dgm:prSet presAssocID="{45B9B838-C44A-46AF-B725-2774618F179E}" presName="spacer" presStyleCnt="0"/>
      <dgm:spPr/>
    </dgm:pt>
    <dgm:pt modelId="{8217D250-B545-4EB2-BEC8-24A6F4A91CC7}" type="pres">
      <dgm:prSet presAssocID="{F89A4A0C-6E1F-4EB0-9A7F-6613EF3151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B1FAD2D-A4D6-48EF-8569-9C4415F453FD}" type="pres">
      <dgm:prSet presAssocID="{F89A4A0C-6E1F-4EB0-9A7F-6613EF315162}" presName="childText" presStyleLbl="revTx" presStyleIdx="0" presStyleCnt="1">
        <dgm:presLayoutVars>
          <dgm:bulletEnabled val="1"/>
        </dgm:presLayoutVars>
      </dgm:prSet>
      <dgm:spPr/>
    </dgm:pt>
    <dgm:pt modelId="{BE285C38-CA1E-4330-AB6F-C16F056F8B71}" type="pres">
      <dgm:prSet presAssocID="{D64ECDA5-AD41-41F0-A661-768448B3FF9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027212D-1F32-4481-9C84-D1028AF4BDB5}" type="pres">
      <dgm:prSet presAssocID="{57C1FA5F-91BA-4C2B-8F64-0D10ED0B1E9F}" presName="spacer" presStyleCnt="0"/>
      <dgm:spPr/>
    </dgm:pt>
    <dgm:pt modelId="{601DE4B9-E8F1-4211-99A9-C1A4B22A0EAD}" type="pres">
      <dgm:prSet presAssocID="{3096195D-1705-42FB-90E0-54DD724ED5D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3C21D04-9978-4D71-B4BA-B8237530194C}" srcId="{F89A4A0C-6E1F-4EB0-9A7F-6613EF315162}" destId="{4AF62D40-6B49-4080-A806-0890279EF082}" srcOrd="0" destOrd="0" parTransId="{8E81967C-7552-4285-BE97-1CCE4720EC4B}" sibTransId="{17FA60FE-C696-464B-94C1-C8782B9DEED0}"/>
    <dgm:cxn modelId="{FA73C11E-6762-4F0B-8871-DB2C5C1605C2}" srcId="{CC0FD503-2946-43DB-BD7C-B9350366B08F}" destId="{D64ECDA5-AD41-41F0-A661-768448B3FF97}" srcOrd="2" destOrd="0" parTransId="{65886DD6-0E39-47CD-B0D9-AF53C8638219}" sibTransId="{57C1FA5F-91BA-4C2B-8F64-0D10ED0B1E9F}"/>
    <dgm:cxn modelId="{ECC40B2D-67DA-4DF3-A670-99E69D759AA2}" type="presOf" srcId="{CA1167D6-6F8D-4490-9BE8-F1BB07B3D9A2}" destId="{91F5547A-976D-4498-B28C-8D4FE590D4EF}" srcOrd="0" destOrd="0" presId="urn:microsoft.com/office/officeart/2005/8/layout/vList2"/>
    <dgm:cxn modelId="{8AD33E34-A085-4B5F-BD36-2956CB76EDD3}" type="presOf" srcId="{F89A4A0C-6E1F-4EB0-9A7F-6613EF315162}" destId="{8217D250-B545-4EB2-BEC8-24A6F4A91CC7}" srcOrd="0" destOrd="0" presId="urn:microsoft.com/office/officeart/2005/8/layout/vList2"/>
    <dgm:cxn modelId="{3985733D-5778-44AA-AA5C-D03537C8B3A7}" srcId="{CC0FD503-2946-43DB-BD7C-B9350366B08F}" destId="{3096195D-1705-42FB-90E0-54DD724ED5D5}" srcOrd="3" destOrd="0" parTransId="{50BACAD8-9B85-4C62-AAD6-B38288D462C0}" sibTransId="{B9EAA7B9-2577-4D0A-9168-4E5CF02786D6}"/>
    <dgm:cxn modelId="{3B0A614C-FF97-4A72-B921-87932DB2696B}" type="presOf" srcId="{CC0FD503-2946-43DB-BD7C-B9350366B08F}" destId="{31C91B06-5011-4D30-97EC-8C61FB8DAFC3}" srcOrd="0" destOrd="0" presId="urn:microsoft.com/office/officeart/2005/8/layout/vList2"/>
    <dgm:cxn modelId="{15E7299A-4343-4B23-8050-26D4B3071EF7}" type="presOf" srcId="{D64ECDA5-AD41-41F0-A661-768448B3FF97}" destId="{BE285C38-CA1E-4330-AB6F-C16F056F8B71}" srcOrd="0" destOrd="0" presId="urn:microsoft.com/office/officeart/2005/8/layout/vList2"/>
    <dgm:cxn modelId="{F69A23A0-DE19-4AEC-A80F-5436B6323C47}" type="presOf" srcId="{3096195D-1705-42FB-90E0-54DD724ED5D5}" destId="{601DE4B9-E8F1-4211-99A9-C1A4B22A0EAD}" srcOrd="0" destOrd="0" presId="urn:microsoft.com/office/officeart/2005/8/layout/vList2"/>
    <dgm:cxn modelId="{1CAFBEAB-BFA9-46F4-AF29-946ED4928DEA}" type="presOf" srcId="{4AF62D40-6B49-4080-A806-0890279EF082}" destId="{0B1FAD2D-A4D6-48EF-8569-9C4415F453FD}" srcOrd="0" destOrd="0" presId="urn:microsoft.com/office/officeart/2005/8/layout/vList2"/>
    <dgm:cxn modelId="{15DB10D6-7D35-45E9-B880-61C0FA846E84}" srcId="{CC0FD503-2946-43DB-BD7C-B9350366B08F}" destId="{CA1167D6-6F8D-4490-9BE8-F1BB07B3D9A2}" srcOrd="0" destOrd="0" parTransId="{C0679C23-9242-4849-8217-CF566E696C95}" sibTransId="{45B9B838-C44A-46AF-B725-2774618F179E}"/>
    <dgm:cxn modelId="{9AFB46F3-26E4-44F9-9EF4-0C1EC3CCA0A2}" srcId="{CC0FD503-2946-43DB-BD7C-B9350366B08F}" destId="{F89A4A0C-6E1F-4EB0-9A7F-6613EF315162}" srcOrd="1" destOrd="0" parTransId="{68C86787-A2C9-4CE2-8AC1-0529DE4E783D}" sibTransId="{0755CE0C-4850-446F-A6AE-D50091889EAA}"/>
    <dgm:cxn modelId="{124A983E-E672-4702-9C9C-A2BD3A752C0E}" type="presParOf" srcId="{31C91B06-5011-4D30-97EC-8C61FB8DAFC3}" destId="{91F5547A-976D-4498-B28C-8D4FE590D4EF}" srcOrd="0" destOrd="0" presId="urn:microsoft.com/office/officeart/2005/8/layout/vList2"/>
    <dgm:cxn modelId="{E0CB280D-3ECB-4A8B-B3FA-4BBD4288F9E7}" type="presParOf" srcId="{31C91B06-5011-4D30-97EC-8C61FB8DAFC3}" destId="{4240257C-12E5-4F80-9249-6E83BA64E134}" srcOrd="1" destOrd="0" presId="urn:microsoft.com/office/officeart/2005/8/layout/vList2"/>
    <dgm:cxn modelId="{87750D6D-3EBE-4444-89ED-0503FB72F54C}" type="presParOf" srcId="{31C91B06-5011-4D30-97EC-8C61FB8DAFC3}" destId="{8217D250-B545-4EB2-BEC8-24A6F4A91CC7}" srcOrd="2" destOrd="0" presId="urn:microsoft.com/office/officeart/2005/8/layout/vList2"/>
    <dgm:cxn modelId="{9F2190E1-345B-4CF5-9728-342AEDA9A47F}" type="presParOf" srcId="{31C91B06-5011-4D30-97EC-8C61FB8DAFC3}" destId="{0B1FAD2D-A4D6-48EF-8569-9C4415F453FD}" srcOrd="3" destOrd="0" presId="urn:microsoft.com/office/officeart/2005/8/layout/vList2"/>
    <dgm:cxn modelId="{FC6A8D73-3D1A-4721-A133-D400EC4E61A3}" type="presParOf" srcId="{31C91B06-5011-4D30-97EC-8C61FB8DAFC3}" destId="{BE285C38-CA1E-4330-AB6F-C16F056F8B71}" srcOrd="4" destOrd="0" presId="urn:microsoft.com/office/officeart/2005/8/layout/vList2"/>
    <dgm:cxn modelId="{BE5C4B6F-81F1-4D44-9F44-A25014F529AD}" type="presParOf" srcId="{31C91B06-5011-4D30-97EC-8C61FB8DAFC3}" destId="{9027212D-1F32-4481-9C84-D1028AF4BDB5}" srcOrd="5" destOrd="0" presId="urn:microsoft.com/office/officeart/2005/8/layout/vList2"/>
    <dgm:cxn modelId="{949C15F5-4C50-4D21-93B3-2594208B43B7}" type="presParOf" srcId="{31C91B06-5011-4D30-97EC-8C61FB8DAFC3}" destId="{601DE4B9-E8F1-4211-99A9-C1A4B22A0E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5547A-976D-4498-B28C-8D4FE590D4EF}">
      <dsp:nvSpPr>
        <dsp:cNvPr id="0" name=""/>
        <dsp:cNvSpPr/>
      </dsp:nvSpPr>
      <dsp:spPr>
        <a:xfrm>
          <a:off x="0" y="54409"/>
          <a:ext cx="4453445" cy="722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/>
            <a:t>AUC (</a:t>
          </a:r>
          <a:r>
            <a:rPr lang="es-ES" sz="1900" b="1" kern="1200" dirty="0" err="1"/>
            <a:t>Area</a:t>
          </a:r>
          <a:r>
            <a:rPr lang="es-ES" sz="1900" b="1" kern="1200" dirty="0"/>
            <a:t> </a:t>
          </a:r>
          <a:r>
            <a:rPr lang="es-ES" sz="1900" b="1" kern="1200" dirty="0" err="1"/>
            <a:t>under</a:t>
          </a:r>
          <a:r>
            <a:rPr lang="es-ES" sz="1900" b="1" kern="1200" dirty="0"/>
            <a:t> </a:t>
          </a:r>
          <a:r>
            <a:rPr lang="es-ES" sz="1900" b="1" kern="1200" dirty="0" err="1"/>
            <a:t>the</a:t>
          </a:r>
          <a:r>
            <a:rPr lang="es-ES" sz="1900" b="1" kern="1200" dirty="0"/>
            <a:t> curve)</a:t>
          </a:r>
          <a:endParaRPr lang="en-GB" sz="1900" b="1" kern="1200" dirty="0"/>
        </a:p>
      </dsp:txBody>
      <dsp:txXfrm>
        <a:off x="35268" y="89677"/>
        <a:ext cx="4382909" cy="651938"/>
      </dsp:txXfrm>
    </dsp:sp>
    <dsp:sp modelId="{8217D250-B545-4EB2-BEC8-24A6F4A91CC7}">
      <dsp:nvSpPr>
        <dsp:cNvPr id="0" name=""/>
        <dsp:cNvSpPr/>
      </dsp:nvSpPr>
      <dsp:spPr>
        <a:xfrm>
          <a:off x="0" y="831500"/>
          <a:ext cx="4453445" cy="722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Average mortality at the elbow point (</a:t>
          </a:r>
          <a:r>
            <a:rPr lang="en-GB" sz="1900" b="1" kern="1200" dirty="0" err="1"/>
            <a:t>m_elbow</a:t>
          </a:r>
          <a:r>
            <a:rPr lang="en-GB" sz="1900" b="1" kern="1200" dirty="0"/>
            <a:t>)</a:t>
          </a:r>
          <a:endParaRPr lang="en-GB" sz="1900" kern="1200" dirty="0"/>
        </a:p>
      </dsp:txBody>
      <dsp:txXfrm>
        <a:off x="35268" y="866768"/>
        <a:ext cx="4382909" cy="651938"/>
      </dsp:txXfrm>
    </dsp:sp>
    <dsp:sp modelId="{0B1FAD2D-A4D6-48EF-8569-9C4415F453FD}">
      <dsp:nvSpPr>
        <dsp:cNvPr id="0" name=""/>
        <dsp:cNvSpPr/>
      </dsp:nvSpPr>
      <dsp:spPr>
        <a:xfrm>
          <a:off x="0" y="1553975"/>
          <a:ext cx="4453445" cy="64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39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500" b="1" kern="1200" dirty="0" err="1"/>
            <a:t>Elbow</a:t>
          </a:r>
          <a:r>
            <a:rPr lang="es-ES" sz="1500" b="1" kern="1200" dirty="0"/>
            <a:t> </a:t>
          </a:r>
          <a:r>
            <a:rPr lang="es-ES" sz="1500" b="1" kern="1200" dirty="0" err="1"/>
            <a:t>point</a:t>
          </a:r>
          <a:r>
            <a:rPr lang="es-ES" sz="1500" kern="1200" dirty="0"/>
            <a:t>: </a:t>
          </a:r>
          <a:r>
            <a:rPr lang="en-GB" sz="1500" kern="1200" dirty="0"/>
            <a:t>The point on the curve where the rate of change shifts, creating the most pronounced bend.</a:t>
          </a:r>
          <a:r>
            <a:rPr lang="es-ES" sz="1500" kern="1200" dirty="0"/>
            <a:t> </a:t>
          </a:r>
          <a:endParaRPr lang="en-GB" sz="1500" kern="1200" dirty="0"/>
        </a:p>
      </dsp:txBody>
      <dsp:txXfrm>
        <a:off x="0" y="1553975"/>
        <a:ext cx="4453445" cy="648944"/>
      </dsp:txXfrm>
    </dsp:sp>
    <dsp:sp modelId="{BE285C38-CA1E-4330-AB6F-C16F056F8B71}">
      <dsp:nvSpPr>
        <dsp:cNvPr id="0" name=""/>
        <dsp:cNvSpPr/>
      </dsp:nvSpPr>
      <dsp:spPr>
        <a:xfrm>
          <a:off x="0" y="2202920"/>
          <a:ext cx="4453445" cy="722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 err="1"/>
            <a:t>Average</a:t>
          </a:r>
          <a:r>
            <a:rPr lang="es-ES" sz="1900" b="1" kern="1200" dirty="0"/>
            <a:t> </a:t>
          </a:r>
          <a:r>
            <a:rPr lang="es-ES" sz="1900" b="1" kern="1200" dirty="0" err="1"/>
            <a:t>mortality</a:t>
          </a:r>
          <a:r>
            <a:rPr lang="es-ES" sz="1900" b="1" kern="1200" dirty="0"/>
            <a:t> at </a:t>
          </a:r>
          <a:r>
            <a:rPr lang="es-ES" sz="1900" b="1" kern="1200" dirty="0" err="1"/>
            <a:t>the</a:t>
          </a:r>
          <a:r>
            <a:rPr lang="es-ES" sz="1900" b="1" kern="1200" dirty="0"/>
            <a:t> final </a:t>
          </a:r>
          <a:r>
            <a:rPr lang="es-ES" sz="1900" b="1" kern="1200" dirty="0" err="1"/>
            <a:t>point</a:t>
          </a:r>
          <a:r>
            <a:rPr lang="es-ES" sz="1900" b="1" kern="1200" dirty="0"/>
            <a:t> (</a:t>
          </a:r>
          <a:r>
            <a:rPr lang="es-ES" sz="1900" b="1" kern="1200" dirty="0" err="1"/>
            <a:t>m_final</a:t>
          </a:r>
          <a:r>
            <a:rPr lang="es-ES" sz="1900" b="1" kern="1200" dirty="0"/>
            <a:t>)</a:t>
          </a:r>
          <a:endParaRPr lang="en-GB" sz="1900" b="1" kern="1200" dirty="0"/>
        </a:p>
      </dsp:txBody>
      <dsp:txXfrm>
        <a:off x="35268" y="2238188"/>
        <a:ext cx="4382909" cy="651938"/>
      </dsp:txXfrm>
    </dsp:sp>
    <dsp:sp modelId="{601DE4B9-E8F1-4211-99A9-C1A4B22A0EAD}">
      <dsp:nvSpPr>
        <dsp:cNvPr id="0" name=""/>
        <dsp:cNvSpPr/>
      </dsp:nvSpPr>
      <dsp:spPr>
        <a:xfrm>
          <a:off x="0" y="2980115"/>
          <a:ext cx="4453445" cy="722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Δ</a:t>
          </a:r>
          <a:r>
            <a:rPr lang="es-E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_</a:t>
          </a:r>
          <a:r>
            <a:rPr lang="es-ES" sz="19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elbow</a:t>
          </a:r>
          <a:r>
            <a:rPr lang="es-E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= </a:t>
          </a:r>
          <a:r>
            <a:rPr lang="es-ES" sz="19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m_elbow</a:t>
          </a:r>
          <a:r>
            <a:rPr lang="es-E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– </a:t>
          </a:r>
          <a:r>
            <a:rPr lang="es-ES" sz="19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m_final</a:t>
          </a:r>
          <a:r>
            <a:rPr lang="es-E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GB" sz="1900" b="1" kern="1200" dirty="0"/>
        </a:p>
      </dsp:txBody>
      <dsp:txXfrm>
        <a:off x="35268" y="3015383"/>
        <a:ext cx="4382909" cy="651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28/07/2025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92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28/07/2025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295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28/07/2025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507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28/07/2025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580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28/07/2025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61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28/07/2025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65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28/07/2025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278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28/07/2025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7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28/07/2025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33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28/07/2025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907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28/07/2025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54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28/07/2025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88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28/07/2025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298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28/07/2025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66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28/07/2025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28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28/07/2025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6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5D1D-B2D2-42D7-B1AD-D2C733C17524}" type="datetimeFigureOut">
              <a:rPr lang="es-ES" smtClean="0"/>
              <a:t>28/07/2025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56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ylandbiodiversity.com/view/110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marylandbiodiversity.com/species/1105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430A8-6AE5-F506-F89A-95D280C88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09" y="1618923"/>
            <a:ext cx="10058400" cy="2567844"/>
          </a:xfrm>
        </p:spPr>
        <p:txBody>
          <a:bodyPr>
            <a:noAutofit/>
          </a:bodyPr>
          <a:lstStyle/>
          <a:p>
            <a:r>
              <a:rPr lang="en-US" sz="4400" noProof="0" dirty="0"/>
              <a:t>Efficacy evaluation of ISOCLAST against </a:t>
            </a:r>
            <a:r>
              <a:rPr lang="en-US" sz="4400" noProof="0" dirty="0" err="1"/>
              <a:t>Philaenus</a:t>
            </a:r>
            <a:r>
              <a:rPr lang="en-US" sz="4400" noProof="0" dirty="0"/>
              <a:t> </a:t>
            </a:r>
            <a:r>
              <a:rPr lang="en-US" sz="4400" noProof="0" dirty="0" err="1"/>
              <a:t>spumarius</a:t>
            </a:r>
            <a:r>
              <a:rPr lang="en-US" sz="4400" noProof="0" dirty="0"/>
              <a:t> on weeds in semi-field, Italy, 2017.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CCF441-DE60-AD86-30CB-D24D9687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722" y="4500964"/>
            <a:ext cx="8637072" cy="1476225"/>
          </a:xfrm>
        </p:spPr>
        <p:txBody>
          <a:bodyPr>
            <a:normAutofit/>
          </a:bodyPr>
          <a:lstStyle/>
          <a:p>
            <a:r>
              <a:rPr lang="en-US" b="1" noProof="0" dirty="0"/>
              <a:t>David Valcárcel </a:t>
            </a:r>
            <a:r>
              <a:rPr lang="en-US" b="1" noProof="0" dirty="0" err="1"/>
              <a:t>herrera</a:t>
            </a:r>
            <a:endParaRPr lang="en-US" b="1" noProof="0" dirty="0"/>
          </a:p>
          <a:p>
            <a:r>
              <a:rPr lang="en-US" noProof="0" dirty="0"/>
              <a:t>Supervised by </a:t>
            </a:r>
            <a:r>
              <a:rPr lang="en-US" b="1" noProof="0" dirty="0"/>
              <a:t>Miguel Rodrigo Valverde Urrea</a:t>
            </a:r>
          </a:p>
        </p:txBody>
      </p:sp>
    </p:spTree>
    <p:extLst>
      <p:ext uri="{BB962C8B-B14F-4D97-AF65-F5344CB8AC3E}">
        <p14:creationId xmlns:p14="http://schemas.microsoft.com/office/powerpoint/2010/main" val="28089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E3BAE-2F93-46F5-CB01-E5C80F0FE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E7BD0-7C18-29CF-C0A9-0AC195D5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63" y="252263"/>
            <a:ext cx="8869437" cy="1320800"/>
          </a:xfrm>
        </p:spPr>
        <p:txBody>
          <a:bodyPr>
            <a:normAutofit/>
          </a:bodyPr>
          <a:lstStyle/>
          <a:p>
            <a:r>
              <a:rPr lang="en-GB" noProof="0" dirty="0"/>
              <a:t>2. Is foliar application or trunk injection more efficient for each treatment? (2018)</a:t>
            </a:r>
            <a:endParaRPr lang="en-US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376781-1BFE-CE0C-9888-12283AE68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6165839"/>
            <a:ext cx="2560565" cy="67804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008A915-B0A0-2CC8-D116-F83261F3EED8}"/>
              </a:ext>
            </a:extLst>
          </p:cNvPr>
          <p:cNvSpPr txBox="1"/>
          <p:nvPr/>
        </p:nvSpPr>
        <p:spPr>
          <a:xfrm>
            <a:off x="3537856" y="6197552"/>
            <a:ext cx="372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INJ – </a:t>
            </a:r>
            <a:r>
              <a:rPr lang="es-ES" dirty="0" err="1"/>
              <a:t>trunk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  <a:p>
            <a:r>
              <a:rPr lang="es-ES" dirty="0"/>
              <a:t>FOL – foliar </a:t>
            </a:r>
            <a:r>
              <a:rPr lang="es-ES" dirty="0" err="1"/>
              <a:t>application</a:t>
            </a:r>
            <a:endParaRPr lang="en-GB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5789CE6-AECF-5E5E-1535-D45967283EF8}"/>
              </a:ext>
            </a:extLst>
          </p:cNvPr>
          <p:cNvSpPr/>
          <p:nvPr/>
        </p:nvSpPr>
        <p:spPr>
          <a:xfrm>
            <a:off x="8510205" y="1709057"/>
            <a:ext cx="3418117" cy="4597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solidFill>
                  <a:schemeClr val="tx1"/>
                </a:solidFill>
              </a:rPr>
              <a:t>We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conclude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that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it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does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not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matter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if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we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make</a:t>
            </a:r>
            <a:r>
              <a:rPr lang="es-ES" b="1" dirty="0">
                <a:solidFill>
                  <a:schemeClr val="tx1"/>
                </a:solidFill>
              </a:rPr>
              <a:t> a foliar </a:t>
            </a:r>
            <a:r>
              <a:rPr lang="es-ES" b="1" dirty="0" err="1">
                <a:solidFill>
                  <a:schemeClr val="tx1"/>
                </a:solidFill>
              </a:rPr>
              <a:t>application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or</a:t>
            </a:r>
            <a:r>
              <a:rPr lang="es-ES" b="1" dirty="0">
                <a:solidFill>
                  <a:schemeClr val="tx1"/>
                </a:solidFill>
              </a:rPr>
              <a:t> a </a:t>
            </a:r>
            <a:r>
              <a:rPr lang="es-ES" b="1" dirty="0" err="1">
                <a:solidFill>
                  <a:schemeClr val="tx1"/>
                </a:solidFill>
              </a:rPr>
              <a:t>trunk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injection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for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treatments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applied</a:t>
            </a:r>
            <a:r>
              <a:rPr lang="es-ES" b="1" dirty="0">
                <a:solidFill>
                  <a:schemeClr val="tx1"/>
                </a:solidFill>
              </a:rPr>
              <a:t> in 2018 </a:t>
            </a:r>
            <a:r>
              <a:rPr lang="es-ES" b="1" dirty="0" err="1">
                <a:solidFill>
                  <a:schemeClr val="tx1"/>
                </a:solidFill>
              </a:rPr>
              <a:t>regarding</a:t>
            </a:r>
            <a:r>
              <a:rPr lang="es-ES" b="1" dirty="0">
                <a:solidFill>
                  <a:schemeClr val="tx1"/>
                </a:solidFill>
              </a:rPr>
              <a:t> </a:t>
            </a:r>
            <a:r>
              <a:rPr lang="es-ES" b="1" dirty="0" err="1">
                <a:solidFill>
                  <a:schemeClr val="tx1"/>
                </a:solidFill>
              </a:rPr>
              <a:t>mortality</a:t>
            </a:r>
            <a:r>
              <a:rPr lang="es-ES" dirty="0">
                <a:solidFill>
                  <a:schemeClr val="tx1"/>
                </a:solidFill>
              </a:rPr>
              <a:t>. 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Overall, we have found that, </a:t>
            </a:r>
            <a:r>
              <a:rPr lang="en-GB" b="1" dirty="0">
                <a:solidFill>
                  <a:schemeClr val="tx1"/>
                </a:solidFill>
              </a:rPr>
              <a:t>unless CONFIDOR is applied, the method of application has no effect on mortality</a:t>
            </a:r>
            <a:r>
              <a:rPr lang="en-GB" dirty="0">
                <a:solidFill>
                  <a:schemeClr val="tx1"/>
                </a:solidFill>
              </a:rPr>
              <a:t>. However, there appears to be a general, non-statistical trend suggesting </a:t>
            </a:r>
            <a:r>
              <a:rPr lang="en-GB" b="1" dirty="0">
                <a:solidFill>
                  <a:schemeClr val="tx1"/>
                </a:solidFill>
              </a:rPr>
              <a:t>that foliar application tends to be the most effective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9" name="Marcador de contenido 18">
            <a:extLst>
              <a:ext uri="{FF2B5EF4-FFF2-40B4-BE49-F238E27FC236}">
                <a16:creationId xmlns:a16="http://schemas.microsoft.com/office/drawing/2014/main" id="{6D98502B-CAD8-31E6-82E0-3ABE5A1DA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3" y="1425624"/>
            <a:ext cx="7782196" cy="4807128"/>
          </a:xfrm>
        </p:spPr>
      </p:pic>
    </p:spTree>
    <p:extLst>
      <p:ext uri="{BB962C8B-B14F-4D97-AF65-F5344CB8AC3E}">
        <p14:creationId xmlns:p14="http://schemas.microsoft.com/office/powerpoint/2010/main" val="337929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BC50F-9A62-F41A-A476-A8CC1279E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FB49F-C060-B2E2-623B-116E85AE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 How persistent is each treatment and which of them is more persistent on time?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A4BAFBF-6036-B553-0DC4-D2A4B4EA3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4" y="1930400"/>
            <a:ext cx="7639352" cy="4550988"/>
          </a:xfr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2F6C4E1-544C-4D7A-A3A2-F03F8BA44395}"/>
              </a:ext>
            </a:extLst>
          </p:cNvPr>
          <p:cNvSpPr/>
          <p:nvPr/>
        </p:nvSpPr>
        <p:spPr>
          <a:xfrm>
            <a:off x="8305173" y="1794818"/>
            <a:ext cx="3701143" cy="1023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shows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mortality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rate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period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within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2017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7C93F279-476B-EE48-B09E-1496318E2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235125"/>
              </p:ext>
            </p:extLst>
          </p:nvPr>
        </p:nvGraphicFramePr>
        <p:xfrm>
          <a:off x="7794171" y="2926933"/>
          <a:ext cx="4453445" cy="375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830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4BC69-A547-F9C3-F5CA-2E696BD30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326D2-0E2A-8538-5A13-E117BF12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90" y="35877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3. How persistent is each treatment and which of them is more persistent on time?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8A3B6E2-0607-5E44-2DC3-1CA0AFE26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34" y="1583094"/>
            <a:ext cx="8579980" cy="4916131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FE7EE00-CB26-0B20-11F4-97ED97BE21E1}"/>
              </a:ext>
            </a:extLst>
          </p:cNvPr>
          <p:cNvSpPr/>
          <p:nvPr/>
        </p:nvSpPr>
        <p:spPr>
          <a:xfrm>
            <a:off x="9002486" y="1783932"/>
            <a:ext cx="3101802" cy="1023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shows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mortality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rate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period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within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2018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3929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A8C90-23C0-721C-5E0F-81DCF079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34" y="192314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3. How persistent is each treatment and which of them is more persistent on time?</a:t>
            </a:r>
            <a:endParaRPr lang="en-GB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7BFD803-EF84-78AD-C3CE-83E347875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90" y="1513114"/>
            <a:ext cx="8503790" cy="5116739"/>
          </a:xfrm>
        </p:spPr>
      </p:pic>
    </p:spTree>
    <p:extLst>
      <p:ext uri="{BB962C8B-B14F-4D97-AF65-F5344CB8AC3E}">
        <p14:creationId xmlns:p14="http://schemas.microsoft.com/office/powerpoint/2010/main" val="346193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15FC4-AB24-D973-D3F6-700D90CC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551" y="194913"/>
            <a:ext cx="6858898" cy="801257"/>
          </a:xfrm>
        </p:spPr>
        <p:txBody>
          <a:bodyPr>
            <a:normAutofit/>
          </a:bodyPr>
          <a:lstStyle/>
          <a:p>
            <a:r>
              <a:rPr lang="en-US" sz="2000" noProof="0" dirty="0"/>
              <a:t>APPENDIX: TABLE AND CODES OF TREATMENTS IN 2017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78DE6517-D00A-12E0-3B71-B995E7671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199363"/>
              </p:ext>
            </p:extLst>
          </p:nvPr>
        </p:nvGraphicFramePr>
        <p:xfrm>
          <a:off x="0" y="745264"/>
          <a:ext cx="12192000" cy="600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264414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824881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494611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870486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2095033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69591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510307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76470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387214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98698645"/>
                    </a:ext>
                  </a:extLst>
                </a:gridCol>
              </a:tblGrid>
              <a:tr h="749399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Trt</a:t>
                      </a:r>
                      <a:r>
                        <a:rPr lang="en-US" noProof="0" dirty="0"/>
                        <a:t>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Appl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Treatment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Material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Form Conc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Conc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Form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Rate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Appl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270077"/>
                  </a:ext>
                </a:extLst>
              </a:tr>
              <a:tr h="603345"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SULFOXAFLOR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GF-2626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FOLIAR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52399"/>
                  </a:ext>
                </a:extLst>
              </a:tr>
              <a:tr h="603345">
                <a:tc>
                  <a:txBody>
                    <a:bodyPr/>
                    <a:lstStyle/>
                    <a:p>
                      <a:r>
                        <a:rPr lang="en-US" noProof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SULFOXAFLOR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GF-2626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FOLIAR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426113"/>
                  </a:ext>
                </a:extLst>
              </a:tr>
              <a:tr h="603345">
                <a:tc>
                  <a:txBody>
                    <a:bodyPr/>
                    <a:lstStyle/>
                    <a:p>
                      <a:r>
                        <a:rPr lang="en-US" noProof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SULFOXAFLOR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GF-2626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INJCTREE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753029"/>
                  </a:ext>
                </a:extLst>
              </a:tr>
              <a:tr h="861922">
                <a:tc>
                  <a:txBody>
                    <a:bodyPr/>
                    <a:lstStyle/>
                    <a:p>
                      <a:r>
                        <a:rPr lang="en-US" noProof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CONFIDOR 200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CONFIDOR 200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FOLIAR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370751"/>
                  </a:ext>
                </a:extLst>
              </a:tr>
              <a:tr h="861922">
                <a:tc>
                  <a:txBody>
                    <a:bodyPr/>
                    <a:lstStyle/>
                    <a:p>
                      <a:r>
                        <a:rPr lang="en-US" noProof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CONFIDOR 200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CONFIDOR 200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INJCTREE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887115"/>
                  </a:ext>
                </a:extLst>
              </a:tr>
              <a:tr h="974217">
                <a:tc>
                  <a:txBody>
                    <a:bodyPr/>
                    <a:lstStyle/>
                    <a:p>
                      <a:r>
                        <a:rPr lang="en-US" noProof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LAMBDA-CYHALOTHRIN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KARATE ZEON 10CS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FOLIAR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583038"/>
                  </a:ext>
                </a:extLst>
              </a:tr>
              <a:tr h="603345">
                <a:tc>
                  <a:txBody>
                    <a:bodyPr/>
                    <a:lstStyle/>
                    <a:p>
                      <a:r>
                        <a:rPr lang="en-US" noProof="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UNTREATED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UNTREATED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0395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50E2FC7-D68E-29D6-60D5-6E6427034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89723" y="76487"/>
            <a:ext cx="281960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2017 Treatments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27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768A1-AE30-CABC-C991-C05D449B0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8B042-FAB1-719F-E74F-15818413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063" y="529449"/>
            <a:ext cx="6858898" cy="801257"/>
          </a:xfrm>
        </p:spPr>
        <p:txBody>
          <a:bodyPr>
            <a:normAutofit/>
          </a:bodyPr>
          <a:lstStyle/>
          <a:p>
            <a:r>
              <a:rPr lang="en-US" sz="2000" noProof="0" dirty="0"/>
              <a:t>APPENDIX: TABLE AND CODES OF TREATMENTS IN 2018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4474BFD6-8EDF-75EB-9885-CC03AB437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052873"/>
              </p:ext>
            </p:extLst>
          </p:nvPr>
        </p:nvGraphicFramePr>
        <p:xfrm>
          <a:off x="11122" y="1114596"/>
          <a:ext cx="12192000" cy="5798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468152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07205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272472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927219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3229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500833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65572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6526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342945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94864470"/>
                    </a:ext>
                  </a:extLst>
                </a:gridCol>
              </a:tblGrid>
              <a:tr h="998807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Trt</a:t>
                      </a:r>
                      <a:r>
                        <a:rPr lang="en-US" noProof="0" dirty="0"/>
                        <a:t>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Appl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Treatment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Material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Form Conc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Conc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Form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Rate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Appl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472724"/>
                  </a:ext>
                </a:extLst>
              </a:tr>
              <a:tr h="998807"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CONFIDOR 200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CONFIDOR 200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FOLIAR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317154"/>
                  </a:ext>
                </a:extLst>
              </a:tr>
              <a:tr h="998807">
                <a:tc>
                  <a:txBody>
                    <a:bodyPr/>
                    <a:lstStyle/>
                    <a:p>
                      <a:r>
                        <a:rPr lang="en-US" noProof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SULFOXAFLOR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GF-2626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FOLIAR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474999"/>
                  </a:ext>
                </a:extLst>
              </a:tr>
              <a:tr h="405073">
                <a:tc>
                  <a:txBody>
                    <a:bodyPr/>
                    <a:lstStyle/>
                    <a:p>
                      <a:r>
                        <a:rPr lang="en-US" noProof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EPIK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EPIK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 ai/kg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FOLIAR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647119"/>
                  </a:ext>
                </a:extLst>
              </a:tr>
              <a:tr h="998807">
                <a:tc>
                  <a:txBody>
                    <a:bodyPr/>
                    <a:lstStyle/>
                    <a:p>
                      <a:r>
                        <a:rPr lang="en-US" noProof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SULFOXAFLOR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GF-2626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INJCTREE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74786"/>
                  </a:ext>
                </a:extLst>
              </a:tr>
              <a:tr h="699166">
                <a:tc>
                  <a:txBody>
                    <a:bodyPr/>
                    <a:lstStyle/>
                    <a:p>
                      <a:r>
                        <a:rPr lang="en-US" noProof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EPIK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EPIK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 ai/kg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INJCTREE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92259"/>
                  </a:ext>
                </a:extLst>
              </a:tr>
              <a:tr h="699166">
                <a:tc>
                  <a:txBody>
                    <a:bodyPr/>
                    <a:lstStyle/>
                    <a:p>
                      <a:r>
                        <a:rPr lang="en-US" noProof="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UNTREATED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UNTREATED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0702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42EE9F5-4B5A-9FAF-8A11-5B54D1BED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89723" y="76487"/>
            <a:ext cx="281960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2017 Treatments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C9907-8F59-4834-438F-D7331922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915053"/>
          </a:xfrm>
        </p:spPr>
        <p:txBody>
          <a:bodyPr/>
          <a:lstStyle/>
          <a:p>
            <a:r>
              <a:rPr lang="en-US" noProof="0" dirty="0"/>
              <a:t>INTRODUCTION (BACKGROUND)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E259FA-7430-3761-944C-FDE77C596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4772" y="2010878"/>
            <a:ext cx="5319597" cy="3943608"/>
          </a:xfrm>
        </p:spPr>
        <p:txBody>
          <a:bodyPr>
            <a:noAutofit/>
          </a:bodyPr>
          <a:lstStyle/>
          <a:p>
            <a:r>
              <a:rPr lang="en-US" sz="1800" noProof="0" dirty="0"/>
              <a:t>Background:  </a:t>
            </a:r>
            <a:r>
              <a:rPr lang="en-US" sz="1800" i="1" noProof="0" dirty="0" err="1"/>
              <a:t>Philaenus</a:t>
            </a:r>
            <a:r>
              <a:rPr lang="en-US" sz="1800" i="1" noProof="0" dirty="0"/>
              <a:t> </a:t>
            </a:r>
            <a:r>
              <a:rPr lang="en-US" sz="1800" i="1" noProof="0" dirty="0" err="1"/>
              <a:t>spumarius</a:t>
            </a:r>
            <a:r>
              <a:rPr lang="en-US" sz="1800" i="1" noProof="0" dirty="0"/>
              <a:t> </a:t>
            </a:r>
            <a:r>
              <a:rPr lang="en-US" sz="1800" noProof="0" dirty="0"/>
              <a:t>(“meadow spittlebug”) is a major vector of </a:t>
            </a:r>
            <a:r>
              <a:rPr lang="en-US" sz="1800" i="1" noProof="0" dirty="0"/>
              <a:t>Xylella fastidiosa </a:t>
            </a:r>
            <a:r>
              <a:rPr lang="en-US" sz="1800" noProof="0" dirty="0"/>
              <a:t>(also known as Pierce’s disease), a devastating plant pathogen in Europe.</a:t>
            </a:r>
          </a:p>
          <a:p>
            <a:r>
              <a:rPr lang="en-US" sz="1800" noProof="0" dirty="0"/>
              <a:t>Effective control of </a:t>
            </a:r>
            <a:r>
              <a:rPr lang="en-US" sz="1800" i="1" noProof="0" dirty="0"/>
              <a:t>P. </a:t>
            </a:r>
            <a:r>
              <a:rPr lang="en-US" sz="1800" i="1" noProof="0" dirty="0" err="1"/>
              <a:t>spumarius</a:t>
            </a:r>
            <a:r>
              <a:rPr lang="en-US" sz="1800" i="1" noProof="0" dirty="0"/>
              <a:t> </a:t>
            </a:r>
            <a:r>
              <a:rPr lang="en-US" sz="1800" noProof="0" dirty="0"/>
              <a:t>is important for managing </a:t>
            </a:r>
            <a:r>
              <a:rPr lang="en-US" sz="1800" i="1" noProof="0" dirty="0"/>
              <a:t>Xylella</a:t>
            </a:r>
            <a:r>
              <a:rPr lang="en-US" sz="1800" noProof="0" dirty="0"/>
              <a:t> outbreaks and ensuring crop health.</a:t>
            </a:r>
          </a:p>
          <a:p>
            <a:r>
              <a:rPr lang="en-US" sz="1800" noProof="0" dirty="0"/>
              <a:t>Several insecticides, including ISOCLAST™ (sulfoxaflor), are available to control sap-feeding pests such as the aforementioned. There is a need to assess and compare their efficacy and persistence of these products under semi-field conditions.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C9F4586-8A6E-5DE7-2918-7B1A12BD0B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91198" y="1925511"/>
            <a:ext cx="4937125" cy="3211059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2B07AB2-78A4-1EDB-CACF-B3181FE83FDA}"/>
              </a:ext>
            </a:extLst>
          </p:cNvPr>
          <p:cNvSpPr txBox="1"/>
          <p:nvPr/>
        </p:nvSpPr>
        <p:spPr>
          <a:xfrm>
            <a:off x="6691198" y="5136570"/>
            <a:ext cx="505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/>
              <a:t>This photograph is from </a:t>
            </a:r>
            <a:r>
              <a:rPr lang="en-US" sz="1200" noProof="0" dirty="0">
                <a:hlinkClick r:id="rId4"/>
              </a:rPr>
              <a:t>https://www.marylandbiodiversity.com/species/11054</a:t>
            </a:r>
            <a:r>
              <a:rPr lang="en-US" sz="1200" noProof="0" dirty="0"/>
              <a:t> is under license </a:t>
            </a:r>
            <a:r>
              <a:rPr lang="en-US" sz="1200" noProof="0" dirty="0">
                <a:hlinkClick r:id="rId5" tooltip="https://creativecommons.org/licenses/by/3.0/"/>
              </a:rPr>
              <a:t>CC BY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254122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E19B9-7092-EEB1-308D-CFBDF7F8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 (OBJECTIVES OF THE STUDY)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A998D-8F8F-F2DF-F88E-78D0328A4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1930400"/>
            <a:ext cx="10678885" cy="4395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Key Objectives:</a:t>
            </a:r>
          </a:p>
          <a:p>
            <a:r>
              <a:rPr lang="en-US" b="1" noProof="0" dirty="0"/>
              <a:t>Identify the most effective treatment/insecticide</a:t>
            </a:r>
            <a:endParaRPr lang="en-US" noProof="0" dirty="0"/>
          </a:p>
          <a:p>
            <a:pPr lvl="1"/>
            <a:r>
              <a:rPr lang="en-US" noProof="0" dirty="0"/>
              <a:t>It must be determined which of the tested products (see 2017 and 2018 tables) provides the highest efficacy against </a:t>
            </a:r>
            <a:r>
              <a:rPr lang="en-US" i="1" noProof="0" dirty="0" err="1"/>
              <a:t>Philaenus</a:t>
            </a:r>
            <a:r>
              <a:rPr lang="en-US" i="1" noProof="0" dirty="0"/>
              <a:t> </a:t>
            </a:r>
            <a:r>
              <a:rPr lang="en-US" i="1" noProof="0" dirty="0" err="1"/>
              <a:t>spumarius</a:t>
            </a:r>
            <a:r>
              <a:rPr lang="en-US" noProof="0" dirty="0"/>
              <a:t> under semi-field conditions in each year.  We must also study if there is variability between plots, that is, if the plots have something to do with the differences between individual replicas.</a:t>
            </a:r>
          </a:p>
          <a:p>
            <a:r>
              <a:rPr lang="en-US" b="1" noProof="0" dirty="0"/>
              <a:t>Compare application methods</a:t>
            </a:r>
            <a:endParaRPr lang="en-US" noProof="0" dirty="0"/>
          </a:p>
          <a:p>
            <a:pPr lvl="1"/>
            <a:r>
              <a:rPr lang="en-US" noProof="0" dirty="0"/>
              <a:t>It must be assessed whether foliar spray or trunk injection is more effective for delivering each treatment.</a:t>
            </a:r>
          </a:p>
          <a:p>
            <a:r>
              <a:rPr lang="en-US" b="1" noProof="0" dirty="0"/>
              <a:t>Evaluate persistence of control</a:t>
            </a:r>
            <a:endParaRPr lang="en-US" noProof="0" dirty="0"/>
          </a:p>
          <a:p>
            <a:pPr lvl="1"/>
            <a:r>
              <a:rPr lang="en-US" noProof="0" dirty="0"/>
              <a:t>We should also measure how persistent each treatment is over time, and identify which offers the longest-lasting protection.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09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F3319-3BFB-4EB0-0689-382C39B9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04123" cy="1320800"/>
          </a:xfrm>
        </p:spPr>
        <p:txBody>
          <a:bodyPr/>
          <a:lstStyle/>
          <a:p>
            <a:r>
              <a:rPr lang="en-US" noProof="0" dirty="0"/>
              <a:t>INTRODUCTION (CUMULATIVE MORTALITY)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0CEE7-9A4B-688B-B430-BA046E0D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For each time period, cumulative mortality was calculated as: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This formula applies to each period in the study. Notice that the number of introductions of insects are not equal to the number of periods in the study.</a:t>
            </a:r>
          </a:p>
          <a:p>
            <a:endParaRPr lang="en-US" noProof="0" dirty="0"/>
          </a:p>
          <a:p>
            <a:endParaRPr lang="en-US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2A9329-15CA-ACE9-1B20-88532469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40375"/>
            <a:ext cx="10055376" cy="104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2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902CA-05C6-86EE-E286-CD0E67A3FD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4543" y="130649"/>
            <a:ext cx="9299575" cy="1368425"/>
          </a:xfrm>
        </p:spPr>
        <p:txBody>
          <a:bodyPr>
            <a:normAutofit/>
          </a:bodyPr>
          <a:lstStyle/>
          <a:p>
            <a:r>
              <a:rPr lang="en-US" sz="4000" noProof="0" dirty="0"/>
              <a:t>1. Which insecticide is more effective against </a:t>
            </a:r>
            <a:r>
              <a:rPr lang="en-US" sz="4000" i="1" noProof="0" dirty="0" err="1"/>
              <a:t>Philaenus</a:t>
            </a:r>
            <a:r>
              <a:rPr lang="en-US" sz="4000" i="1" noProof="0" dirty="0"/>
              <a:t> </a:t>
            </a:r>
            <a:r>
              <a:rPr lang="en-US" sz="4000" i="1" noProof="0" dirty="0" err="1"/>
              <a:t>spumarius</a:t>
            </a:r>
            <a:r>
              <a:rPr lang="en-US" sz="4000" noProof="0" dirty="0"/>
              <a:t>? (2017)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F426A14-0AAC-39BB-E141-91F8F0D8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6094822"/>
            <a:ext cx="2656116" cy="703346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425E680-3E73-49D3-CB03-93DB18CF2F13}"/>
              </a:ext>
            </a:extLst>
          </p:cNvPr>
          <p:cNvSpPr txBox="1"/>
          <p:nvPr/>
        </p:nvSpPr>
        <p:spPr>
          <a:xfrm>
            <a:off x="3315452" y="6123329"/>
            <a:ext cx="372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INJ – </a:t>
            </a:r>
            <a:r>
              <a:rPr lang="es-ES" dirty="0" err="1"/>
              <a:t>trunk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  <a:p>
            <a:r>
              <a:rPr lang="es-ES" dirty="0"/>
              <a:t>FOL – foliar </a:t>
            </a:r>
            <a:r>
              <a:rPr lang="es-ES" dirty="0" err="1"/>
              <a:t>application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6FA67F-B3B8-1303-D96D-8BF49D035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4" y="1499074"/>
            <a:ext cx="7578809" cy="455663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194E412-45C5-E5B7-B3AE-CFA63692E196}"/>
              </a:ext>
            </a:extLst>
          </p:cNvPr>
          <p:cNvSpPr/>
          <p:nvPr/>
        </p:nvSpPr>
        <p:spPr>
          <a:xfrm>
            <a:off x="7866855" y="1520430"/>
            <a:ext cx="4106408" cy="4852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Among all treatments in 2017, a </a:t>
            </a:r>
            <a:r>
              <a:rPr lang="en-GB" b="1" dirty="0">
                <a:solidFill>
                  <a:schemeClr val="tx1"/>
                </a:solidFill>
              </a:rPr>
              <a:t>foliar application of CONFIDOR 200 OD was the most effective against </a:t>
            </a:r>
            <a:r>
              <a:rPr lang="en-GB" b="1" i="1" dirty="0">
                <a:solidFill>
                  <a:schemeClr val="tx1"/>
                </a:solidFill>
              </a:rPr>
              <a:t>P. </a:t>
            </a:r>
            <a:r>
              <a:rPr lang="en-GB" b="1" i="1" dirty="0" err="1">
                <a:solidFill>
                  <a:schemeClr val="tx1"/>
                </a:solidFill>
              </a:rPr>
              <a:t>spumarius</a:t>
            </a:r>
            <a:r>
              <a:rPr lang="en-GB" i="1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tx1"/>
                </a:solidFill>
              </a:rPr>
              <a:t>followed by Lambda-cyhalothrin (KARATE ZEON) and lastly, sulfoxaflor treatments.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An</a:t>
            </a:r>
            <a:r>
              <a:rPr lang="en-GB" b="1" dirty="0">
                <a:solidFill>
                  <a:schemeClr val="tx1"/>
                </a:solidFill>
              </a:rPr>
              <a:t> application of CONFIDOR 200 OD via trunk injection has no effect on mortality </a:t>
            </a:r>
            <a:r>
              <a:rPr lang="en-GB" dirty="0">
                <a:solidFill>
                  <a:schemeClr val="tx1"/>
                </a:solidFill>
              </a:rPr>
              <a:t>with respect to the control.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There appears to be </a:t>
            </a:r>
            <a:r>
              <a:rPr lang="en-GB" b="1" dirty="0">
                <a:solidFill>
                  <a:schemeClr val="tx1"/>
                </a:solidFill>
              </a:rPr>
              <a:t>no significant difference in mortality between sulfoxaflor (GF-2626) treatments</a:t>
            </a:r>
            <a:r>
              <a:rPr lang="en-GB" dirty="0">
                <a:solidFill>
                  <a:schemeClr val="tx1"/>
                </a:solidFill>
              </a:rPr>
              <a:t>, regardless of application and rate, but </a:t>
            </a:r>
            <a:r>
              <a:rPr lang="en-GB" b="1" dirty="0">
                <a:solidFill>
                  <a:schemeClr val="tx1"/>
                </a:solidFill>
              </a:rPr>
              <a:t>there is a statistical difference with respect to control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68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AFB6D-CAE7-BA31-6D16-DF43FA11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3" y="733002"/>
            <a:ext cx="8596668" cy="1033934"/>
          </a:xfrm>
        </p:spPr>
        <p:txBody>
          <a:bodyPr>
            <a:noAutofit/>
          </a:bodyPr>
          <a:lstStyle/>
          <a:p>
            <a:r>
              <a:rPr lang="en-US" sz="2800" noProof="0" dirty="0"/>
              <a:t>1.5. Variability between plots (2017)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15D031-F27B-6A4A-72FD-FCEABB971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722" y="1766936"/>
            <a:ext cx="7792537" cy="924054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D5DD04-7727-A498-F4F2-15D003CE4731}"/>
              </a:ext>
            </a:extLst>
          </p:cNvPr>
          <p:cNvSpPr txBox="1"/>
          <p:nvPr/>
        </p:nvSpPr>
        <p:spPr>
          <a:xfrm>
            <a:off x="796722" y="2800870"/>
            <a:ext cx="883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treatment alone explains nearly all of the variability in the data</a:t>
            </a:r>
            <a:r>
              <a:rPr lang="en-GB" dirty="0"/>
              <a:t> that is accounted for by the selected model (</a:t>
            </a:r>
            <a:r>
              <a:rPr lang="en-GB" b="1" dirty="0"/>
              <a:t>27.9%</a:t>
            </a:r>
            <a:r>
              <a:rPr lang="en-GB" dirty="0"/>
              <a:t> out of 29.08%). This means that 70.92% of the variability remains unexplained by the model — likely due to other variables not included in the analysis, environmental conditions and/or unknown interactions.</a:t>
            </a:r>
          </a:p>
          <a:p>
            <a:endParaRPr lang="en-GB" dirty="0"/>
          </a:p>
          <a:p>
            <a:r>
              <a:rPr lang="en-GB" dirty="0"/>
              <a:t>The plots (the random effect in the model) explain </a:t>
            </a:r>
            <a:r>
              <a:rPr lang="en-GB" b="1" dirty="0"/>
              <a:t>only 1.13% of the variance</a:t>
            </a:r>
            <a:r>
              <a:rPr lang="en-GB" dirty="0"/>
              <a:t>, indicating </a:t>
            </a:r>
            <a:r>
              <a:rPr lang="en-GB" b="1" dirty="0"/>
              <a:t>that plot-to-plot differences have very little influence on mortality </a:t>
            </a:r>
            <a:r>
              <a:rPr lang="en-GB" dirty="0"/>
              <a:t>in this experiment.</a:t>
            </a:r>
          </a:p>
        </p:txBody>
      </p:sp>
    </p:spTree>
    <p:extLst>
      <p:ext uri="{BB962C8B-B14F-4D97-AF65-F5344CB8AC3E}">
        <p14:creationId xmlns:p14="http://schemas.microsoft.com/office/powerpoint/2010/main" val="281775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7EB6B-2C60-314B-9B17-4B67B5AC9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BC6B0-FDB1-B01C-D5E5-7C8E32D04A3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4543" y="130649"/>
            <a:ext cx="9299575" cy="1368425"/>
          </a:xfrm>
        </p:spPr>
        <p:txBody>
          <a:bodyPr>
            <a:normAutofit/>
          </a:bodyPr>
          <a:lstStyle/>
          <a:p>
            <a:r>
              <a:rPr lang="en-US" sz="4000" noProof="0" dirty="0"/>
              <a:t>1. Which insecticide is more effective against </a:t>
            </a:r>
            <a:r>
              <a:rPr lang="en-US" sz="4000" i="1" noProof="0" dirty="0" err="1"/>
              <a:t>Philaenus</a:t>
            </a:r>
            <a:r>
              <a:rPr lang="en-US" sz="4000" i="1" noProof="0" dirty="0"/>
              <a:t> </a:t>
            </a:r>
            <a:r>
              <a:rPr lang="en-US" sz="4000" i="1" noProof="0" dirty="0" err="1"/>
              <a:t>spumarius</a:t>
            </a:r>
            <a:r>
              <a:rPr lang="en-US" sz="4000" noProof="0" dirty="0"/>
              <a:t>? (2018)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4571CFC-0DE3-B3D5-3CEA-6928FD93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41" y="5995179"/>
            <a:ext cx="2764973" cy="73217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5EDCFD0-B949-5384-CA98-7E0A45DC1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3" y="1495793"/>
            <a:ext cx="7032173" cy="45026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40A0379-3B42-80B4-0CE7-7AF43E710D41}"/>
              </a:ext>
            </a:extLst>
          </p:cNvPr>
          <p:cNvSpPr txBox="1"/>
          <p:nvPr/>
        </p:nvSpPr>
        <p:spPr>
          <a:xfrm>
            <a:off x="3385457" y="6024353"/>
            <a:ext cx="3722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INJ – </a:t>
            </a:r>
            <a:r>
              <a:rPr lang="es-ES" dirty="0" err="1"/>
              <a:t>trunk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  <a:p>
            <a:r>
              <a:rPr lang="es-ES" dirty="0"/>
              <a:t>FOL – foliar </a:t>
            </a:r>
            <a:r>
              <a:rPr lang="es-ES" dirty="0" err="1"/>
              <a:t>application</a:t>
            </a:r>
            <a:endParaRPr lang="en-GB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65A8BD-6D65-8B02-8157-2CB6014FF276}"/>
              </a:ext>
            </a:extLst>
          </p:cNvPr>
          <p:cNvSpPr/>
          <p:nvPr/>
        </p:nvSpPr>
        <p:spPr>
          <a:xfrm>
            <a:off x="7770517" y="1648640"/>
            <a:ext cx="4262698" cy="45956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We can see that, among all treatments in 2018, a </a:t>
            </a:r>
            <a:r>
              <a:rPr lang="en-GB" b="1" dirty="0">
                <a:solidFill>
                  <a:schemeClr val="tx1"/>
                </a:solidFill>
              </a:rPr>
              <a:t>foliar application of CONFIDOR 200 OD or EPIK (regardless of dosage or application) </a:t>
            </a:r>
            <a:r>
              <a:rPr lang="en-GB" dirty="0">
                <a:solidFill>
                  <a:schemeClr val="tx1"/>
                </a:solidFill>
              </a:rPr>
              <a:t>have the biggest impact on mortality as shown in the graph, compared to sulfoxaflor treatments (regardless of application).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There are </a:t>
            </a:r>
            <a:r>
              <a:rPr lang="en-GB" b="1" dirty="0">
                <a:solidFill>
                  <a:schemeClr val="tx1"/>
                </a:solidFill>
              </a:rPr>
              <a:t>two groups of treatments</a:t>
            </a:r>
            <a:r>
              <a:rPr lang="en-GB" dirty="0">
                <a:solidFill>
                  <a:schemeClr val="tx1"/>
                </a:solidFill>
              </a:rPr>
              <a:t>, a group consisting of </a:t>
            </a:r>
            <a:r>
              <a:rPr lang="en-GB" b="1" dirty="0">
                <a:solidFill>
                  <a:schemeClr val="tx1"/>
                </a:solidFill>
              </a:rPr>
              <a:t>the three ones previously described</a:t>
            </a:r>
            <a:r>
              <a:rPr lang="en-GB" dirty="0">
                <a:solidFill>
                  <a:schemeClr val="tx1"/>
                </a:solidFill>
              </a:rPr>
              <a:t>, which are statistically different to the control and </a:t>
            </a:r>
            <a:r>
              <a:rPr lang="en-GB" b="1" dirty="0">
                <a:solidFill>
                  <a:schemeClr val="tx1"/>
                </a:solidFill>
              </a:rPr>
              <a:t>another group consisting on the sulfoxaflor treatments</a:t>
            </a:r>
            <a:r>
              <a:rPr lang="en-GB" dirty="0">
                <a:solidFill>
                  <a:schemeClr val="tx1"/>
                </a:solidFill>
              </a:rPr>
              <a:t>, which are not significantly different to the control.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93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C43E9-8AD0-27E6-4BC7-FD5C3F305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41ED-F4BD-8712-6C31-9C608E9B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3" y="733002"/>
            <a:ext cx="8596668" cy="1033934"/>
          </a:xfrm>
        </p:spPr>
        <p:txBody>
          <a:bodyPr>
            <a:noAutofit/>
          </a:bodyPr>
          <a:lstStyle/>
          <a:p>
            <a:r>
              <a:rPr lang="en-US" sz="2800" noProof="0" dirty="0"/>
              <a:t>1.5. Variability between plots (2018)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DE1251-7C7B-158E-818D-122B8AE2323B}"/>
              </a:ext>
            </a:extLst>
          </p:cNvPr>
          <p:cNvSpPr txBox="1"/>
          <p:nvPr/>
        </p:nvSpPr>
        <p:spPr>
          <a:xfrm>
            <a:off x="796722" y="2800870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/>
              <a:t>treatment alone explains most all of the variability in the data</a:t>
            </a:r>
            <a:r>
              <a:rPr lang="en-GB" dirty="0"/>
              <a:t> that is accounted for by the selected model (</a:t>
            </a:r>
            <a:r>
              <a:rPr lang="en-GB" b="1" dirty="0"/>
              <a:t>54.36%</a:t>
            </a:r>
            <a:r>
              <a:rPr lang="en-GB" dirty="0"/>
              <a:t> out of 69.73%). </a:t>
            </a:r>
          </a:p>
          <a:p>
            <a:endParaRPr lang="en-GB" dirty="0"/>
          </a:p>
          <a:p>
            <a:r>
              <a:rPr lang="en-GB" dirty="0"/>
              <a:t>The plots (the random effect in the model) in this experiment in 2018 explain </a:t>
            </a:r>
            <a:r>
              <a:rPr lang="en-GB" b="1" dirty="0"/>
              <a:t>about 15.38% of the variance</a:t>
            </a:r>
            <a:r>
              <a:rPr lang="en-GB" dirty="0"/>
              <a:t>, indicating </a:t>
            </a:r>
            <a:r>
              <a:rPr lang="en-GB" b="1" dirty="0"/>
              <a:t>that plot-to-plot differences have some influence on mortality, yet it is negligible compared to the influence the treatment has on mortality.</a:t>
            </a:r>
            <a:endParaRPr lang="en-GB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1CD4B8-6F67-D91D-3ECD-FF38334B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79" y="1898086"/>
            <a:ext cx="7649643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87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6DECC-56BF-6FF1-A061-F5F4D8A2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4801"/>
            <a:ext cx="8869437" cy="1320800"/>
          </a:xfrm>
        </p:spPr>
        <p:txBody>
          <a:bodyPr>
            <a:normAutofit/>
          </a:bodyPr>
          <a:lstStyle/>
          <a:p>
            <a:r>
              <a:rPr lang="en-GB" noProof="0" dirty="0"/>
              <a:t>2. Is foliar application or trunk injection more efficient for each treatment? (2017)</a:t>
            </a:r>
            <a:endParaRPr lang="en-US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3DB967-8D15-D0B0-6172-9E9C079E5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5" y="6211669"/>
            <a:ext cx="2296887" cy="60822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C3786AF-FE33-B007-9FB9-D3F89A63C14D}"/>
              </a:ext>
            </a:extLst>
          </p:cNvPr>
          <p:cNvSpPr txBox="1"/>
          <p:nvPr/>
        </p:nvSpPr>
        <p:spPr>
          <a:xfrm>
            <a:off x="3973286" y="6211669"/>
            <a:ext cx="341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INJ – </a:t>
            </a:r>
            <a:r>
              <a:rPr lang="es-ES" dirty="0" err="1"/>
              <a:t>trunk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  <a:p>
            <a:r>
              <a:rPr lang="es-ES" dirty="0"/>
              <a:t>FOL – foliar </a:t>
            </a:r>
            <a:r>
              <a:rPr lang="es-ES" dirty="0" err="1"/>
              <a:t>application</a:t>
            </a:r>
            <a:endParaRPr lang="en-GB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C955879-F8B5-2F4F-D248-4BFCF5365A66}"/>
              </a:ext>
            </a:extLst>
          </p:cNvPr>
          <p:cNvSpPr/>
          <p:nvPr/>
        </p:nvSpPr>
        <p:spPr>
          <a:xfrm>
            <a:off x="9263744" y="1641585"/>
            <a:ext cx="2764972" cy="45700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conclude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determining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whether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foliar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trunk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injection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better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depends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treatment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applied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2017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</a:p>
          <a:p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SULFOXAFLOR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treatment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has no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statistical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at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s-E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CONFIDOR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treatment</a:t>
            </a:r>
            <a:r>
              <a:rPr lang="es-E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s-E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foliarly</a:t>
            </a:r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6DFBD85C-51BD-233A-E0CE-36E1EF307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3" y="1415601"/>
            <a:ext cx="7858394" cy="4688778"/>
          </a:xfrm>
        </p:spPr>
      </p:pic>
    </p:spTree>
    <p:extLst>
      <p:ext uri="{BB962C8B-B14F-4D97-AF65-F5344CB8AC3E}">
        <p14:creationId xmlns:p14="http://schemas.microsoft.com/office/powerpoint/2010/main" val="19764886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2359</TotalTime>
  <Words>1262</Words>
  <Application>Microsoft Office PowerPoint</Application>
  <PresentationFormat>Panorámica</PresentationFormat>
  <Paragraphs>208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Trebuchet MS</vt:lpstr>
      <vt:lpstr>Wingdings 3</vt:lpstr>
      <vt:lpstr>Faceta</vt:lpstr>
      <vt:lpstr>Efficacy evaluation of ISOCLAST against Philaenus spumarius on weeds in semi-field, Italy, 2017.</vt:lpstr>
      <vt:lpstr>INTRODUCTION (BACKGROUND)</vt:lpstr>
      <vt:lpstr>INTRODUCTION (OBJECTIVES OF THE STUDY)</vt:lpstr>
      <vt:lpstr>INTRODUCTION (CUMULATIVE MORTALITY) </vt:lpstr>
      <vt:lpstr>1. Which insecticide is more effective against Philaenus spumarius? (2017)</vt:lpstr>
      <vt:lpstr>1.5. Variability between plots (2017)</vt:lpstr>
      <vt:lpstr>1. Which insecticide is more effective against Philaenus spumarius? (2018)</vt:lpstr>
      <vt:lpstr>1.5. Variability between plots (2018)</vt:lpstr>
      <vt:lpstr>2. Is foliar application or trunk injection more efficient for each treatment? (2017)</vt:lpstr>
      <vt:lpstr>2. Is foliar application or trunk injection more efficient for each treatment? (2018)</vt:lpstr>
      <vt:lpstr>3. How persistent is each treatment and which of them is more persistent on time?</vt:lpstr>
      <vt:lpstr>3. How persistent is each treatment and which of them is more persistent on time?</vt:lpstr>
      <vt:lpstr>3. How persistent is each treatment and which of them is more persistent on time?</vt:lpstr>
      <vt:lpstr>APPENDIX: TABLE AND CODES OF TREATMENTS IN 2017</vt:lpstr>
      <vt:lpstr>APPENDIX: TABLE AND CODES OF TREATMENTS IN 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Valcarcel Martínez</dc:creator>
  <cp:lastModifiedBy>Francisco Valcarcel Martínez</cp:lastModifiedBy>
  <cp:revision>38</cp:revision>
  <dcterms:created xsi:type="dcterms:W3CDTF">2025-07-16T18:03:05Z</dcterms:created>
  <dcterms:modified xsi:type="dcterms:W3CDTF">2025-07-28T13:28:02Z</dcterms:modified>
</cp:coreProperties>
</file>